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61" r:id="rId4"/>
    <p:sldId id="257" r:id="rId5"/>
    <p:sldId id="282" r:id="rId6"/>
    <p:sldId id="283" r:id="rId7"/>
    <p:sldId id="284" r:id="rId8"/>
    <p:sldId id="300" r:id="rId9"/>
    <p:sldId id="285" r:id="rId10"/>
    <p:sldId id="301" r:id="rId11"/>
    <p:sldId id="293" r:id="rId12"/>
    <p:sldId id="294" r:id="rId13"/>
    <p:sldId id="303" r:id="rId14"/>
    <p:sldId id="302" r:id="rId15"/>
    <p:sldId id="295" r:id="rId16"/>
    <p:sldId id="296" r:id="rId17"/>
    <p:sldId id="304" r:id="rId18"/>
    <p:sldId id="311" r:id="rId19"/>
    <p:sldId id="298" r:id="rId21"/>
    <p:sldId id="299" r:id="rId22"/>
    <p:sldId id="287" r:id="rId23"/>
    <p:sldId id="305" r:id="rId24"/>
    <p:sldId id="306" r:id="rId25"/>
    <p:sldId id="289" r:id="rId26"/>
    <p:sldId id="307" r:id="rId27"/>
    <p:sldId id="288" r:id="rId28"/>
    <p:sldId id="290" r:id="rId29"/>
    <p:sldId id="308" r:id="rId30"/>
    <p:sldId id="309" r:id="rId31"/>
    <p:sldId id="310" r:id="rId32"/>
    <p:sldId id="291" r:id="rId33"/>
    <p:sldId id="292" r:id="rId34"/>
    <p:sldId id="28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B9B8B8"/>
    <a:srgbClr val="E6E5E5"/>
    <a:srgbClr val="A7A5A5"/>
    <a:srgbClr val="CFCDCD"/>
    <a:srgbClr val="8C8888"/>
    <a:srgbClr val="AFABAB"/>
    <a:srgbClr val="5F5B5B"/>
    <a:srgbClr val="767171"/>
    <a:srgbClr val="2F2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53EBB-F6C0-4821-9745-F63E2DC2589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4E5121-06CB-4C7B-A81F-2E43C3FBC0F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a:t>
            </a:r>
            <a:r>
              <a:rPr lang="en-US" altLang="zh-CN" dirty="0" smtClean="0"/>
              <a:t>《</a:t>
            </a:r>
            <a:r>
              <a:rPr lang="zh-CN" altLang="en-US" dirty="0" smtClean="0"/>
              <a:t>概述</a:t>
            </a:r>
            <a:r>
              <a:rPr lang="en-US" altLang="zh-CN" dirty="0" smtClean="0"/>
              <a:t>》</a:t>
            </a:r>
            <a:r>
              <a:rPr lang="zh-CN" altLang="en-US" dirty="0" smtClean="0"/>
              <a:t>里的 “不受主观假设的影响” 相对应</a:t>
            </a:r>
            <a:endParaRPr lang="zh-CN" altLang="en-US" dirty="0"/>
          </a:p>
        </p:txBody>
      </p:sp>
      <p:sp>
        <p:nvSpPr>
          <p:cNvPr id="4" name="灯片编号占位符 3"/>
          <p:cNvSpPr>
            <a:spLocks noGrp="1"/>
          </p:cNvSpPr>
          <p:nvPr>
            <p:ph type="sldNum" sz="quarter" idx="10"/>
          </p:nvPr>
        </p:nvSpPr>
        <p:spPr/>
        <p:txBody>
          <a:bodyPr/>
          <a:lstStyle/>
          <a:p>
            <a:fld id="{ED4E5121-06CB-4C7B-A81F-2E43C3FBC0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本文的研究目标：探究为何社交媒体对大学生身份的过渡有影响。而许多学生在大学一年级的由于适应不了大学生活而辍学，因此，本文的研究主要就是聚焦在大一学年上。</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D4E5121-06CB-4C7B-A81F-2E43C3FBC0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我们对一年级大学生进行了半结构式访谈，以了解他们的过渡经历以及他们使用社交媒体获取大学相关信息（从他们在高中时到大学第一年结束时）。 访谈于</a:t>
            </a:r>
            <a:r>
              <a:rPr lang="en-US" altLang="zh-CN" dirty="0" smtClean="0"/>
              <a:t>2014</a:t>
            </a:r>
            <a:r>
              <a:rPr lang="zh-CN" altLang="zh-CN" dirty="0" smtClean="0"/>
              <a:t>年</a:t>
            </a:r>
            <a:r>
              <a:rPr lang="en-US" altLang="zh-CN" dirty="0" smtClean="0"/>
              <a:t>7</a:t>
            </a:r>
            <a:r>
              <a:rPr lang="zh-CN" altLang="zh-CN" dirty="0" smtClean="0"/>
              <a:t>月至</a:t>
            </a:r>
            <a:r>
              <a:rPr lang="en-US" altLang="zh-CN" dirty="0" smtClean="0"/>
              <a:t>2014</a:t>
            </a:r>
            <a:r>
              <a:rPr lang="zh-CN" altLang="zh-CN" dirty="0" smtClean="0"/>
              <a:t>年</a:t>
            </a:r>
            <a:r>
              <a:rPr lang="en-US" altLang="zh-CN" dirty="0" smtClean="0"/>
              <a:t>9</a:t>
            </a:r>
            <a:r>
              <a:rPr lang="zh-CN" altLang="zh-CN" dirty="0" smtClean="0"/>
              <a:t>月进行，时间介于</a:t>
            </a:r>
            <a:r>
              <a:rPr lang="en-US" altLang="zh-CN" dirty="0" smtClean="0"/>
              <a:t>45</a:t>
            </a:r>
            <a:r>
              <a:rPr lang="zh-CN" altLang="zh-CN" dirty="0" smtClean="0"/>
              <a:t>至</a:t>
            </a:r>
            <a:r>
              <a:rPr lang="en-US" altLang="zh-CN" dirty="0" smtClean="0"/>
              <a:t>90</a:t>
            </a:r>
            <a:r>
              <a:rPr lang="zh-CN" altLang="zh-CN" dirty="0" smtClean="0"/>
              <a:t>分钟之间。 我们进行了采访，直到我们达到饱和。 使用视频会议软件访问了</a:t>
            </a:r>
            <a:r>
              <a:rPr lang="en-US" altLang="zh-CN" dirty="0" smtClean="0"/>
              <a:t>25</a:t>
            </a:r>
            <a:r>
              <a:rPr lang="zh-CN" altLang="zh-CN" dirty="0" smtClean="0"/>
              <a:t>位参与者</a:t>
            </a:r>
            <a:r>
              <a:rPr lang="en-US" altLang="zh-CN" dirty="0" smtClean="0"/>
              <a:t>; </a:t>
            </a:r>
            <a:r>
              <a:rPr lang="zh-CN" altLang="zh-CN" dirty="0" smtClean="0"/>
              <a:t>所有其他人都亲自面试。 我们为每位参与者补偿了</a:t>
            </a:r>
            <a:r>
              <a:rPr lang="en-US" altLang="zh-CN" dirty="0" smtClean="0"/>
              <a:t>25</a:t>
            </a:r>
            <a:r>
              <a:rPr lang="zh-CN" altLang="zh-CN" dirty="0" smtClean="0"/>
              <a:t>美元的时间。</a:t>
            </a:r>
            <a:endParaRPr lang="zh-CN" altLang="zh-CN" dirty="0" smtClean="0"/>
          </a:p>
          <a:p>
            <a:r>
              <a:rPr lang="zh-CN" altLang="zh-CN" dirty="0" smtClean="0"/>
              <a:t>每一次采访都是以热身问题开始的，这些问题询问参与者关于他们的家乡，他们的夏季计划以及他们如何看待他们的第一年。 访谈协议还涵盖了他们的社交媒体使用情况，预科过渡经历以及他们的校园过渡。</a:t>
            </a:r>
            <a:endParaRPr lang="zh-CN" altLang="zh-CN" dirty="0" smtClean="0"/>
          </a:p>
          <a:p>
            <a:r>
              <a:rPr lang="zh-CN" altLang="zh-CN" dirty="0" smtClean="0"/>
              <a:t>此外，面试官向参与者询问他们的社交网站使用情况，他们的社交媒体发布行为以及他们如何在线搜索信息。 对于后者，我们询问参与者他们如何获得大学信息（需要作出决定哪个机构注册的信息）和大学相关信息（大学的学术，社会和专业方面的信息，他们需要缓解他们的过渡 到大学环境）。</a:t>
            </a:r>
            <a:endParaRPr lang="zh-CN" altLang="zh-CN" dirty="0" smtClean="0"/>
          </a:p>
          <a:p>
            <a:r>
              <a:rPr lang="zh-CN" altLang="zh-CN" dirty="0" smtClean="0"/>
              <a:t>面试结束后，我们要求参与者登录</a:t>
            </a:r>
            <a:r>
              <a:rPr lang="en-US" altLang="zh-CN" dirty="0" smtClean="0"/>
              <a:t>Facebook</a:t>
            </a:r>
            <a:r>
              <a:rPr lang="zh-CN" altLang="zh-CN" dirty="0" smtClean="0"/>
              <a:t>并讨论与大学相关的网页上的互动（例如，大学生活的视觉文物，关于校园活动或班级体验的帖子）。 在他们这样做的时候，我们要求参与者确定他们与其他人就大学或与大学相关的信息进行交流的情况。</a:t>
            </a:r>
            <a:endParaRPr lang="en-US" altLang="zh-CN" dirty="0" smtClean="0"/>
          </a:p>
          <a:p>
            <a:r>
              <a:rPr lang="zh-CN" altLang="en-US" b="0" dirty="0" smtClean="0"/>
              <a:t>在他们这样做的时候，我们要求参与者确定他们与其他人就大学或与大学相关的信息进行交流的情况。</a:t>
            </a:r>
            <a:endParaRPr lang="zh-CN" altLang="zh-CN" b="0" dirty="0"/>
          </a:p>
        </p:txBody>
      </p:sp>
      <p:sp>
        <p:nvSpPr>
          <p:cNvPr id="4" name="灯片编号占位符 3"/>
          <p:cNvSpPr>
            <a:spLocks noGrp="1"/>
          </p:cNvSpPr>
          <p:nvPr>
            <p:ph type="sldNum" sz="quarter" idx="10"/>
          </p:nvPr>
        </p:nvSpPr>
        <p:spPr/>
        <p:txBody>
          <a:bodyPr/>
          <a:lstStyle/>
          <a:p>
            <a:fld id="{ED4E5121-06CB-4C7B-A81F-2E43C3FBC0F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42B487D6-6F17-483C-8D09-F45D15B804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D32CD6-6F36-461F-8E18-77C260CD36E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2B487D6-6F17-483C-8D09-F45D15B804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D32CD6-6F36-461F-8E18-77C260CD36E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2B487D6-6F17-483C-8D09-F45D15B804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D32CD6-6F36-461F-8E18-77C260CD36E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2B487D6-6F17-483C-8D09-F45D15B804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D32CD6-6F36-461F-8E18-77C260CD36E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2B487D6-6F17-483C-8D09-F45D15B804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D32CD6-6F36-461F-8E18-77C260CD36E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2B487D6-6F17-483C-8D09-F45D15B8040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D32CD6-6F36-461F-8E18-77C260CD36E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2B487D6-6F17-483C-8D09-F45D15B8040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D32CD6-6F36-461F-8E18-77C260CD36E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2B487D6-6F17-483C-8D09-F45D15B8040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D32CD6-6F36-461F-8E18-77C260CD36E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B487D6-6F17-483C-8D09-F45D15B8040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D32CD6-6F36-461F-8E18-77C260CD36E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2B487D6-6F17-483C-8D09-F45D15B8040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D32CD6-6F36-461F-8E18-77C260CD36E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2B487D6-6F17-483C-8D09-F45D15B8040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D32CD6-6F36-461F-8E18-77C260CD36E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487D6-6F17-483C-8D09-F45D15B8040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32CD6-6F36-461F-8E18-77C260CD36E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0" name="矩形 9"/>
          <p:cNvSpPr/>
          <p:nvPr/>
        </p:nvSpPr>
        <p:spPr>
          <a:xfrm>
            <a:off x="4958232" y="3822503"/>
            <a:ext cx="2421841" cy="82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33284" y="1495650"/>
            <a:ext cx="10525432" cy="2062103"/>
          </a:xfrm>
          <a:prstGeom prst="rect">
            <a:avLst/>
          </a:prstGeom>
          <a:noFill/>
        </p:spPr>
        <p:txBody>
          <a:bodyPr wrap="square" rtlCol="0">
            <a:spAutoFit/>
          </a:bodyPr>
          <a:lstStyle/>
          <a:p>
            <a:pPr algn="ctr"/>
            <a:r>
              <a:rPr lang="en-US" altLang="zh-CN" sz="3200" b="1" dirty="0">
                <a:solidFill>
                  <a:schemeClr val="bg1">
                    <a:lumMod val="75000"/>
                  </a:schemeClr>
                </a:solidFill>
                <a:latin typeface="Franklin Gothic Book" panose="020B0503020102020204" pitchFamily="34" charset="0"/>
              </a:rPr>
              <a:t>Identity Work on Social Network Sites: Disadvantaged Students’ College Transition </a:t>
            </a:r>
            <a:r>
              <a:rPr lang="en-US" altLang="zh-CN" sz="3200" b="1" dirty="0" smtClean="0">
                <a:solidFill>
                  <a:schemeClr val="bg1">
                    <a:lumMod val="75000"/>
                  </a:schemeClr>
                </a:solidFill>
                <a:latin typeface="Franklin Gothic Book" panose="020B0503020102020204" pitchFamily="34" charset="0"/>
              </a:rPr>
              <a:t>Processes</a:t>
            </a:r>
            <a:endParaRPr lang="en-US" altLang="zh-CN" sz="3200" b="1" dirty="0" smtClean="0">
              <a:solidFill>
                <a:schemeClr val="bg1">
                  <a:lumMod val="75000"/>
                </a:schemeClr>
              </a:solidFill>
              <a:latin typeface="Franklin Gothic Book" panose="020B0503020102020204" pitchFamily="34" charset="0"/>
            </a:endParaRPr>
          </a:p>
          <a:p>
            <a:pPr algn="ctr"/>
            <a:endParaRPr lang="en-US" altLang="zh-CN" sz="3200" b="1" dirty="0" smtClean="0">
              <a:solidFill>
                <a:schemeClr val="bg1">
                  <a:lumMod val="75000"/>
                </a:schemeClr>
              </a:solidFill>
              <a:latin typeface="Franklin Gothic Book" panose="020B0503020102020204" pitchFamily="34" charset="0"/>
            </a:endParaRPr>
          </a:p>
          <a:p>
            <a:pPr algn="ctr"/>
            <a:r>
              <a:rPr lang="zh-CN" altLang="zh-CN" sz="3200" b="1" dirty="0">
                <a:solidFill>
                  <a:schemeClr val="bg1">
                    <a:lumMod val="75000"/>
                  </a:schemeClr>
                </a:solidFill>
                <a:latin typeface="Franklin Gothic Book" panose="020B0503020102020204" pitchFamily="34" charset="0"/>
              </a:rPr>
              <a:t>社交网站身份认同工作：弱势学生大学转型</a:t>
            </a:r>
            <a:r>
              <a:rPr lang="zh-CN" altLang="zh-CN" sz="3200" b="1" dirty="0" smtClean="0">
                <a:solidFill>
                  <a:schemeClr val="bg1">
                    <a:lumMod val="75000"/>
                  </a:schemeClr>
                </a:solidFill>
                <a:latin typeface="Franklin Gothic Book" panose="020B0503020102020204" pitchFamily="34" charset="0"/>
              </a:rPr>
              <a:t>过程</a:t>
            </a:r>
            <a:endParaRPr lang="zh-CN" altLang="zh-CN" sz="3200" b="1" dirty="0">
              <a:solidFill>
                <a:schemeClr val="bg1">
                  <a:lumMod val="75000"/>
                </a:schemeClr>
              </a:solidFill>
              <a:latin typeface="Franklin Gothic Book" panose="020B0503020102020204" pitchFamily="34" charset="0"/>
            </a:endParaRPr>
          </a:p>
        </p:txBody>
      </p:sp>
      <p:sp>
        <p:nvSpPr>
          <p:cNvPr id="13" name="文本框 12"/>
          <p:cNvSpPr txBox="1"/>
          <p:nvPr/>
        </p:nvSpPr>
        <p:spPr>
          <a:xfrm>
            <a:off x="3531785" y="4266965"/>
            <a:ext cx="6114077" cy="830997"/>
          </a:xfrm>
          <a:prstGeom prst="rect">
            <a:avLst/>
          </a:prstGeom>
          <a:noFill/>
        </p:spPr>
        <p:txBody>
          <a:bodyPr wrap="square" rtlCol="0">
            <a:spAutoFit/>
          </a:bodyPr>
          <a:lstStyle/>
          <a:p>
            <a:r>
              <a:rPr lang="zh-CN" altLang="en-US" sz="2400" dirty="0" smtClean="0">
                <a:solidFill>
                  <a:schemeClr val="accent3">
                    <a:lumMod val="40000"/>
                    <a:lumOff val="60000"/>
                  </a:schemeClr>
                </a:solidFill>
                <a:latin typeface="Franklin Gothic Book" panose="020B0503020102020204" pitchFamily="34" charset="0"/>
              </a:rPr>
              <a:t>主讲人：吴东元</a:t>
            </a:r>
            <a:endParaRPr lang="en-US" altLang="zh-CN" sz="2400" dirty="0" smtClean="0">
              <a:solidFill>
                <a:schemeClr val="accent3">
                  <a:lumMod val="40000"/>
                  <a:lumOff val="60000"/>
                </a:schemeClr>
              </a:solidFill>
              <a:latin typeface="Franklin Gothic Book" panose="020B0503020102020204" pitchFamily="34" charset="0"/>
            </a:endParaRPr>
          </a:p>
          <a:p>
            <a:r>
              <a:rPr lang="zh-CN" altLang="en-US" sz="2400" dirty="0" smtClean="0">
                <a:solidFill>
                  <a:schemeClr val="accent3">
                    <a:lumMod val="40000"/>
                    <a:lumOff val="60000"/>
                  </a:schemeClr>
                </a:solidFill>
                <a:latin typeface="Franklin Gothic Book" panose="020B0503020102020204" pitchFamily="34" charset="0"/>
              </a:rPr>
              <a:t>成    员：吴东元 </a:t>
            </a:r>
            <a:r>
              <a:rPr lang="zh-CN" altLang="en-US" sz="2400" dirty="0">
                <a:solidFill>
                  <a:schemeClr val="accent3">
                    <a:lumMod val="40000"/>
                    <a:lumOff val="60000"/>
                  </a:schemeClr>
                </a:solidFill>
                <a:latin typeface="Franklin Gothic Book" panose="020B0503020102020204" pitchFamily="34" charset="0"/>
              </a:rPr>
              <a:t>刘珂瑄 张铭丰 曾星伟</a:t>
            </a:r>
            <a:endParaRPr lang="zh-CN" altLang="en-US" sz="2400" dirty="0">
              <a:solidFill>
                <a:schemeClr val="accent3">
                  <a:lumMod val="40000"/>
                  <a:lumOff val="60000"/>
                </a:schemeClr>
              </a:solidFill>
              <a:latin typeface="Franklin Gothic Book" panose="020B0503020102020204" pitchFamily="34" charset="0"/>
            </a:endParaRPr>
          </a:p>
        </p:txBody>
      </p:sp>
      <p:sp>
        <p:nvSpPr>
          <p:cNvPr id="14" name="文本框 13"/>
          <p:cNvSpPr txBox="1"/>
          <p:nvPr/>
        </p:nvSpPr>
        <p:spPr>
          <a:xfrm>
            <a:off x="3531785" y="5840361"/>
            <a:ext cx="5128430" cy="400110"/>
          </a:xfrm>
          <a:prstGeom prst="rect">
            <a:avLst/>
          </a:prstGeom>
          <a:noFill/>
        </p:spPr>
        <p:txBody>
          <a:bodyPr wrap="square" rtlCol="0">
            <a:spAutoFit/>
          </a:bodyPr>
          <a:lstStyle/>
          <a:p>
            <a:pPr algn="ctr"/>
            <a:r>
              <a:rPr lang="en-US" altLang="zh-CN" sz="2000" spc="300" dirty="0">
                <a:solidFill>
                  <a:schemeClr val="tx1">
                    <a:lumMod val="65000"/>
                    <a:lumOff val="35000"/>
                  </a:schemeClr>
                </a:solidFill>
              </a:rPr>
              <a:t>Thank You For Being Here Today</a:t>
            </a:r>
            <a:endParaRPr lang="zh-CN" altLang="en-US" sz="2000" spc="300" dirty="0">
              <a:solidFill>
                <a:schemeClr val="tx1">
                  <a:lumMod val="65000"/>
                  <a:lumOff val="3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4664" y="368777"/>
            <a:ext cx="2554461" cy="646331"/>
          </a:xfrm>
          <a:prstGeom prst="rect">
            <a:avLst/>
          </a:prstGeom>
          <a:noFill/>
        </p:spPr>
        <p:txBody>
          <a:bodyPr wrap="square" rtlCol="0">
            <a:spAutoFit/>
          </a:bodyPr>
          <a:lstStyle/>
          <a:p>
            <a:pPr algn="ct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相关</a:t>
            </a:r>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工作</a:t>
            </a: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 </a:t>
            </a:r>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cxnSp>
        <p:nvCxnSpPr>
          <p:cNvPr id="5" name="直接连接符 4"/>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26694" y="1613314"/>
            <a:ext cx="9853300" cy="923330"/>
          </a:xfrm>
          <a:prstGeom prst="rect">
            <a:avLst/>
          </a:prstGeom>
          <a:noFill/>
        </p:spPr>
        <p:txBody>
          <a:bodyPr wrap="square" rtlCol="0">
            <a:spAutoFit/>
          </a:bodyPr>
          <a:lstStyle/>
          <a:p>
            <a:pPr>
              <a:lnSpc>
                <a:spcPct val="150000"/>
              </a:lnSpc>
            </a:pPr>
            <a:r>
              <a:rPr lang="zh-CN" altLang="en-US" dirty="0"/>
              <a:t>　</a:t>
            </a:r>
            <a:r>
              <a:rPr lang="zh-CN" altLang="en-US" dirty="0" smtClean="0"/>
              <a:t>　</a:t>
            </a:r>
            <a:r>
              <a:rPr lang="zh-CN" altLang="zh-CN" dirty="0" smtClean="0"/>
              <a:t>为了</a:t>
            </a:r>
            <a:r>
              <a:rPr lang="zh-CN" altLang="en-US" dirty="0"/>
              <a:t>给</a:t>
            </a:r>
            <a:r>
              <a:rPr lang="zh-CN" altLang="zh-CN" dirty="0" smtClean="0"/>
              <a:t>分析</a:t>
            </a:r>
            <a:r>
              <a:rPr lang="zh-CN" altLang="zh-CN" dirty="0"/>
              <a:t>奠定基础</a:t>
            </a:r>
            <a:r>
              <a:rPr lang="zh-CN" altLang="zh-CN" dirty="0" smtClean="0"/>
              <a:t>，</a:t>
            </a:r>
            <a:r>
              <a:rPr lang="zh-CN" altLang="en-US" dirty="0"/>
              <a:t>文章</a:t>
            </a:r>
            <a:r>
              <a:rPr lang="zh-CN" altLang="zh-CN" dirty="0" smtClean="0"/>
              <a:t>首先分享</a:t>
            </a:r>
            <a:r>
              <a:rPr lang="zh-CN" altLang="en-US" dirty="0" smtClean="0"/>
              <a:t>了</a:t>
            </a:r>
            <a:r>
              <a:rPr lang="zh-CN" altLang="zh-CN" dirty="0" smtClean="0"/>
              <a:t>身份</a:t>
            </a:r>
            <a:r>
              <a:rPr lang="zh-CN" altLang="zh-CN" dirty="0"/>
              <a:t>建构的概述，该概念从</a:t>
            </a:r>
            <a:r>
              <a:rPr lang="en-US" altLang="zh-CN" dirty="0"/>
              <a:t>Ibarra</a:t>
            </a:r>
            <a:r>
              <a:rPr lang="zh-CN" altLang="zh-CN" dirty="0"/>
              <a:t>对身份工作，游戏和临时自我的</a:t>
            </a:r>
            <a:r>
              <a:rPr lang="zh-CN" altLang="zh-CN" dirty="0" smtClean="0"/>
              <a:t>概念中</a:t>
            </a:r>
            <a:r>
              <a:rPr lang="zh-CN" altLang="zh-CN" dirty="0"/>
              <a:t>得出</a:t>
            </a:r>
            <a:r>
              <a:rPr lang="zh-CN" altLang="zh-CN" dirty="0" smtClean="0"/>
              <a:t>。然后，回顾</a:t>
            </a:r>
            <a:r>
              <a:rPr lang="zh-CN" altLang="zh-CN" dirty="0"/>
              <a:t>了身份工作及其与社交媒体关系领域的研究现状</a:t>
            </a:r>
            <a:r>
              <a:rPr lang="zh-CN" altLang="zh-CN" dirty="0" smtClean="0"/>
              <a:t>。</a:t>
            </a:r>
            <a:endParaRPr lang="zh-CN" altLang="zh-CN" b="1" dirty="0"/>
          </a:p>
        </p:txBody>
      </p:sp>
      <p:sp>
        <p:nvSpPr>
          <p:cNvPr id="19" name="椭圆 18"/>
          <p:cNvSpPr/>
          <p:nvPr/>
        </p:nvSpPr>
        <p:spPr>
          <a:xfrm>
            <a:off x="1451894" y="3092659"/>
            <a:ext cx="2074192" cy="2074192"/>
          </a:xfrm>
          <a:prstGeom prst="ellipse">
            <a:avLst/>
          </a:prstGeom>
          <a:solidFill>
            <a:srgbClr val="A7A5A5"/>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058904" y="3093926"/>
            <a:ext cx="2074192" cy="2074192"/>
          </a:xfrm>
          <a:prstGeom prst="ellipse">
            <a:avLst/>
          </a:prstGeom>
          <a:solidFill>
            <a:srgbClr val="A7A5A5"/>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665914" y="3092659"/>
            <a:ext cx="2074192" cy="2074192"/>
          </a:xfrm>
          <a:prstGeom prst="ellipse">
            <a:avLst/>
          </a:prstGeom>
          <a:solidFill>
            <a:srgbClr val="A7A5A5"/>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451895" y="3945089"/>
            <a:ext cx="2074191" cy="369332"/>
          </a:xfrm>
          <a:prstGeom prst="rect">
            <a:avLst/>
          </a:prstGeom>
          <a:noFill/>
        </p:spPr>
        <p:txBody>
          <a:bodyPr wrap="square" rtlCol="0">
            <a:spAutoFit/>
          </a:bodyPr>
          <a:lstStyle/>
          <a:p>
            <a:pPr algn="ctr"/>
            <a:r>
              <a:rPr lang="zh-CN" altLang="en-US" dirty="0" smtClean="0"/>
              <a:t>身份角色的过渡</a:t>
            </a:r>
            <a:endParaRPr lang="zh-CN" altLang="en-US" dirty="0"/>
          </a:p>
        </p:txBody>
      </p:sp>
      <p:sp>
        <p:nvSpPr>
          <p:cNvPr id="22" name="文本框 21"/>
          <p:cNvSpPr txBox="1"/>
          <p:nvPr/>
        </p:nvSpPr>
        <p:spPr>
          <a:xfrm>
            <a:off x="5058905" y="3945089"/>
            <a:ext cx="2074191" cy="646331"/>
          </a:xfrm>
          <a:prstGeom prst="rect">
            <a:avLst/>
          </a:prstGeom>
          <a:noFill/>
        </p:spPr>
        <p:txBody>
          <a:bodyPr wrap="square" rtlCol="0">
            <a:spAutoFit/>
          </a:bodyPr>
          <a:lstStyle/>
          <a:p>
            <a:pPr algn="ctr"/>
            <a:r>
              <a:rPr lang="zh-CN" altLang="en-US" dirty="0" smtClean="0"/>
              <a:t>大学生与互联网的联系</a:t>
            </a:r>
            <a:endParaRPr lang="zh-CN" altLang="en-US" dirty="0"/>
          </a:p>
        </p:txBody>
      </p:sp>
      <p:sp>
        <p:nvSpPr>
          <p:cNvPr id="23" name="文本框 22"/>
          <p:cNvSpPr txBox="1"/>
          <p:nvPr/>
        </p:nvSpPr>
        <p:spPr>
          <a:xfrm>
            <a:off x="8665914" y="3955771"/>
            <a:ext cx="2074191" cy="646331"/>
          </a:xfrm>
          <a:prstGeom prst="rect">
            <a:avLst/>
          </a:prstGeom>
          <a:noFill/>
        </p:spPr>
        <p:txBody>
          <a:bodyPr wrap="square" rtlCol="0">
            <a:spAutoFit/>
          </a:bodyPr>
          <a:lstStyle/>
          <a:p>
            <a:pPr algn="ctr"/>
            <a:r>
              <a:rPr lang="zh-CN" altLang="en-US" dirty="0"/>
              <a:t>社交</a:t>
            </a:r>
            <a:r>
              <a:rPr lang="zh-CN" altLang="en-US" dirty="0" smtClean="0"/>
              <a:t>媒体上的身份工作</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39084" y="1307979"/>
            <a:ext cx="2907395" cy="40011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汉仪特细等线简" panose="02010604000101010101" pitchFamily="2" charset="-122"/>
                <a:ea typeface="汉仪特细等线简" panose="02010604000101010101" pitchFamily="2" charset="-122"/>
              </a:rPr>
              <a:t>身份角色的过渡</a:t>
            </a:r>
            <a:endParaRPr lang="zh-CN" altLang="en-US" sz="2000" dirty="0">
              <a:solidFill>
                <a:schemeClr val="tx1">
                  <a:lumMod val="85000"/>
                  <a:lumOff val="15000"/>
                </a:schemeClr>
              </a:solidFill>
              <a:latin typeface="汉仪特细等线简" panose="02010604000101010101" pitchFamily="2" charset="-122"/>
              <a:ea typeface="汉仪特细等线简" panose="02010604000101010101" pitchFamily="2" charset="-122"/>
            </a:endParaRPr>
          </a:p>
        </p:txBody>
      </p:sp>
      <p:sp>
        <p:nvSpPr>
          <p:cNvPr id="14" name="文本框 13"/>
          <p:cNvSpPr txBox="1"/>
          <p:nvPr/>
        </p:nvSpPr>
        <p:spPr>
          <a:xfrm>
            <a:off x="174664" y="368777"/>
            <a:ext cx="2554461" cy="646331"/>
          </a:xfrm>
          <a:prstGeom prst="rect">
            <a:avLst/>
          </a:prstGeom>
          <a:noFill/>
        </p:spPr>
        <p:txBody>
          <a:bodyPr wrap="square" rtlCol="0">
            <a:spAutoFit/>
          </a:bodyPr>
          <a:lstStyle/>
          <a:p>
            <a:pPr algn="ct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相关</a:t>
            </a:r>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工作</a:t>
            </a: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 </a:t>
            </a:r>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sp>
        <p:nvSpPr>
          <p:cNvPr id="3" name="文本框 2"/>
          <p:cNvSpPr txBox="1"/>
          <p:nvPr/>
        </p:nvSpPr>
        <p:spPr>
          <a:xfrm>
            <a:off x="368368" y="2564824"/>
            <a:ext cx="11823632" cy="2308324"/>
          </a:xfrm>
          <a:prstGeom prst="rect">
            <a:avLst/>
          </a:prstGeom>
          <a:noFill/>
        </p:spPr>
        <p:txBody>
          <a:bodyPr wrap="square" rtlCol="0">
            <a:spAutoFit/>
          </a:bodyPr>
          <a:lstStyle/>
          <a:p>
            <a:pPr>
              <a:lnSpc>
                <a:spcPct val="150000"/>
              </a:lnSpc>
            </a:pPr>
            <a:r>
              <a:rPr lang="en-US" altLang="zh-CN" sz="1600" dirty="0" smtClean="0"/>
              <a:t>	</a:t>
            </a:r>
            <a:r>
              <a:rPr lang="zh-CN" altLang="zh-CN" sz="1600" dirty="0"/>
              <a:t>人们通过呈现一个自我版本来表明他们希望如何看待自我、其他人以及他们如何看待自己。 </a:t>
            </a:r>
            <a:endParaRPr lang="zh-CN" altLang="zh-CN" sz="1600" dirty="0"/>
          </a:p>
          <a:p>
            <a:pPr>
              <a:lnSpc>
                <a:spcPct val="150000"/>
              </a:lnSpc>
            </a:pPr>
            <a:r>
              <a:rPr lang="en-US" altLang="zh-CN" sz="1600" dirty="0"/>
              <a:t>	Goffman</a:t>
            </a:r>
            <a:r>
              <a:rPr lang="zh-CN" altLang="zh-CN" sz="1600" dirty="0"/>
              <a:t>声称，遵守角色相关的期望有助于通过一个角色制定环境，从而导致相应身份的内化。 </a:t>
            </a:r>
            <a:endParaRPr lang="zh-CN" altLang="zh-CN" sz="1600" dirty="0"/>
          </a:p>
          <a:p>
            <a:pPr>
              <a:lnSpc>
                <a:spcPct val="150000"/>
              </a:lnSpc>
            </a:pPr>
            <a:r>
              <a:rPr lang="en-US" altLang="zh-CN" sz="1600" dirty="0"/>
              <a:t>	</a:t>
            </a:r>
            <a:r>
              <a:rPr lang="zh-CN" altLang="zh-CN" sz="1600" dirty="0"/>
              <a:t>社会化学者通过研究人们继续构建和谈判身份的概念来扩展这些理论，因为他们有机会详细阐述临时声称的身份与经验。</a:t>
            </a:r>
            <a:endParaRPr lang="zh-CN" altLang="zh-CN" sz="1600" dirty="0"/>
          </a:p>
          <a:p>
            <a:pPr>
              <a:lnSpc>
                <a:spcPct val="150000"/>
              </a:lnSpc>
            </a:pPr>
            <a:r>
              <a:rPr lang="zh-CN" altLang="zh-CN" sz="1600" dirty="0"/>
              <a:t>对于我们正在研究的人群而言，这种身份转换尤其具有挑战性，他们在其直系家庭和生活环境中通常具有较少的榜样和</a:t>
            </a:r>
            <a:r>
              <a:rPr lang="zh-CN" altLang="zh-CN" sz="1600" dirty="0" smtClean="0"/>
              <a:t>例子。</a:t>
            </a:r>
            <a:endParaRPr lang="zh-CN" altLang="zh-CN" sz="1600" dirty="0"/>
          </a:p>
          <a:p>
            <a:pPr>
              <a:lnSpc>
                <a:spcPct val="150000"/>
              </a:lnSpc>
            </a:pPr>
            <a:endParaRPr lang="en-US" altLang="zh-CN" sz="1600" dirty="0"/>
          </a:p>
          <a:p>
            <a:pPr>
              <a:lnSpc>
                <a:spcPct val="150000"/>
              </a:lnSpc>
            </a:pPr>
            <a:r>
              <a:rPr lang="zh-CN" altLang="en-US" sz="1600" dirty="0"/>
              <a:t>　</a:t>
            </a:r>
            <a:r>
              <a:rPr lang="zh-CN" altLang="en-US" sz="1600" dirty="0" smtClean="0"/>
              <a:t>　</a:t>
            </a:r>
            <a:endParaRPr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39084" y="1307979"/>
            <a:ext cx="2907395" cy="40011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汉仪特细等线简" panose="02010604000101010101" pitchFamily="2" charset="-122"/>
                <a:ea typeface="汉仪特细等线简" panose="02010604000101010101" pitchFamily="2" charset="-122"/>
              </a:rPr>
              <a:t>身份角色的过渡</a:t>
            </a:r>
            <a:endParaRPr lang="zh-CN" altLang="en-US" sz="2000" dirty="0">
              <a:solidFill>
                <a:schemeClr val="tx1">
                  <a:lumMod val="85000"/>
                  <a:lumOff val="15000"/>
                </a:schemeClr>
              </a:solidFill>
              <a:latin typeface="汉仪特细等线简" panose="02010604000101010101" pitchFamily="2" charset="-122"/>
              <a:ea typeface="汉仪特细等线简" panose="02010604000101010101" pitchFamily="2" charset="-122"/>
            </a:endParaRPr>
          </a:p>
        </p:txBody>
      </p:sp>
      <p:sp>
        <p:nvSpPr>
          <p:cNvPr id="14" name="文本框 13"/>
          <p:cNvSpPr txBox="1"/>
          <p:nvPr/>
        </p:nvSpPr>
        <p:spPr>
          <a:xfrm>
            <a:off x="174664" y="368777"/>
            <a:ext cx="2554461" cy="646331"/>
          </a:xfrm>
          <a:prstGeom prst="rect">
            <a:avLst/>
          </a:prstGeom>
          <a:noFill/>
        </p:spPr>
        <p:txBody>
          <a:bodyPr wrap="square" rtlCol="0">
            <a:spAutoFit/>
          </a:bodyPr>
          <a:lstStyle/>
          <a:p>
            <a:pPr algn="ct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相关</a:t>
            </a:r>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工作</a:t>
            </a: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 </a:t>
            </a:r>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sp>
        <p:nvSpPr>
          <p:cNvPr id="3" name="文本框 2"/>
          <p:cNvSpPr txBox="1"/>
          <p:nvPr/>
        </p:nvSpPr>
        <p:spPr>
          <a:xfrm>
            <a:off x="1161723" y="2146525"/>
            <a:ext cx="10033500" cy="3046988"/>
          </a:xfrm>
          <a:prstGeom prst="rect">
            <a:avLst/>
          </a:prstGeom>
          <a:noFill/>
        </p:spPr>
        <p:txBody>
          <a:bodyPr wrap="square" rtlCol="0">
            <a:spAutoFit/>
          </a:bodyPr>
          <a:lstStyle/>
          <a:p>
            <a:pPr>
              <a:lnSpc>
                <a:spcPct val="150000"/>
              </a:lnSpc>
            </a:pPr>
            <a:r>
              <a:rPr lang="en-US" altLang="zh-CN" sz="1600" dirty="0" smtClean="0"/>
              <a:t>	</a:t>
            </a:r>
            <a:r>
              <a:rPr lang="en-US" altLang="zh-CN" sz="1600" dirty="0"/>
              <a:t>Goffman </a:t>
            </a:r>
            <a:r>
              <a:rPr lang="zh-CN" altLang="zh-CN" sz="1600" dirty="0"/>
              <a:t>声称</a:t>
            </a:r>
            <a:r>
              <a:rPr lang="zh-CN" altLang="en-US" sz="1600" dirty="0"/>
              <a:t>：</a:t>
            </a:r>
            <a:r>
              <a:rPr lang="zh-CN" altLang="zh-CN" sz="1600" dirty="0"/>
              <a:t>身份是通过我们故意</a:t>
            </a:r>
            <a:r>
              <a:rPr lang="en-US" altLang="zh-CN" sz="1600" dirty="0"/>
              <a:t>“</a:t>
            </a:r>
            <a:r>
              <a:rPr lang="zh-CN" altLang="zh-CN" sz="1600" dirty="0"/>
              <a:t>给予</a:t>
            </a:r>
            <a:r>
              <a:rPr lang="en-US" altLang="zh-CN" sz="1600" dirty="0"/>
              <a:t>”</a:t>
            </a:r>
            <a:r>
              <a:rPr lang="zh-CN" altLang="zh-CN" sz="1600" dirty="0"/>
              <a:t>和无意</a:t>
            </a:r>
            <a:r>
              <a:rPr lang="en-US" altLang="zh-CN" sz="1600" dirty="0"/>
              <a:t>“</a:t>
            </a:r>
            <a:r>
              <a:rPr lang="zh-CN" altLang="zh-CN" sz="1600" dirty="0"/>
              <a:t>放弃</a:t>
            </a:r>
            <a:r>
              <a:rPr lang="en-US" altLang="zh-CN" sz="1600" dirty="0"/>
              <a:t>”</a:t>
            </a:r>
            <a:r>
              <a:rPr lang="zh-CN" altLang="zh-CN" sz="1600" dirty="0"/>
              <a:t>的身份线索在社交互动中构建和协商的</a:t>
            </a:r>
            <a:r>
              <a:rPr lang="zh-CN" altLang="en-US" sz="1600" dirty="0"/>
              <a:t>。</a:t>
            </a:r>
            <a:r>
              <a:rPr lang="zh-CN" altLang="zh-CN" sz="1600" dirty="0"/>
              <a:t>成功升入大学依靠学生形成真实的</a:t>
            </a:r>
            <a:r>
              <a:rPr lang="zh-CN" altLang="en-US" sz="1600" dirty="0"/>
              <a:t>、</a:t>
            </a:r>
            <a:r>
              <a:rPr lang="zh-CN" altLang="zh-CN" sz="1600" dirty="0"/>
              <a:t>以大学为中心的身份。 建立以大学为中心的认同体验与适应感和赋权正相关，这增强了学生对学术体验的参与度，坚持面对逆境并实现其潜力</a:t>
            </a:r>
            <a:r>
              <a:rPr lang="zh-CN" altLang="en-US" sz="1600" dirty="0"/>
              <a:t>。</a:t>
            </a:r>
            <a:r>
              <a:rPr lang="zh-CN" altLang="zh-CN" sz="1600" dirty="0"/>
              <a:t>这种身份转换尤其具有挑战性，</a:t>
            </a:r>
            <a:r>
              <a:rPr lang="zh-CN" altLang="en-US" sz="1600" dirty="0"/>
              <a:t>因为</a:t>
            </a:r>
            <a:r>
              <a:rPr lang="zh-CN" altLang="zh-CN" sz="1600" dirty="0"/>
              <a:t>他们在其直系家庭和生活环境中通常具有较少的榜样和例子</a:t>
            </a:r>
            <a:r>
              <a:rPr lang="zh-CN" altLang="en-US" sz="1600" dirty="0"/>
              <a:t>。</a:t>
            </a:r>
            <a:endParaRPr lang="en-US" altLang="zh-CN" sz="1600" dirty="0"/>
          </a:p>
          <a:p>
            <a:pPr>
              <a:lnSpc>
                <a:spcPct val="150000"/>
              </a:lnSpc>
            </a:pPr>
            <a:r>
              <a:rPr lang="zh-CN" altLang="en-US" sz="1600" dirty="0"/>
              <a:t>　</a:t>
            </a:r>
            <a:r>
              <a:rPr lang="zh-CN" altLang="en-US" sz="1600" dirty="0" smtClean="0"/>
              <a:t>　</a:t>
            </a:r>
            <a:r>
              <a:rPr lang="zh-CN" altLang="en-US" sz="1600" dirty="0"/>
              <a:t>文章</a:t>
            </a:r>
            <a:r>
              <a:rPr lang="zh-CN" altLang="zh-CN" sz="1600" dirty="0" smtClean="0"/>
              <a:t>使用</a:t>
            </a:r>
            <a:r>
              <a:rPr lang="zh-CN" altLang="zh-CN" sz="1600" dirty="0"/>
              <a:t>角色转换理论和相关</a:t>
            </a:r>
            <a:r>
              <a:rPr lang="zh-CN" altLang="zh-CN" sz="1600" dirty="0" smtClean="0"/>
              <a:t>研究来了解</a:t>
            </a:r>
            <a:r>
              <a:rPr lang="zh-CN" altLang="en-US" sz="1600" dirty="0" smtClean="0"/>
              <a:t>：</a:t>
            </a:r>
            <a:r>
              <a:rPr lang="zh-CN" altLang="zh-CN" sz="1600" dirty="0" smtClean="0"/>
              <a:t>大学生</a:t>
            </a:r>
            <a:r>
              <a:rPr lang="zh-CN" altLang="zh-CN" sz="1600" dirty="0"/>
              <a:t>在大学过渡期间如何参与新角色制定</a:t>
            </a:r>
            <a:r>
              <a:rPr lang="zh-CN" altLang="zh-CN" sz="1600" dirty="0" smtClean="0"/>
              <a:t>过程。 </a:t>
            </a:r>
            <a:r>
              <a:rPr lang="zh-CN" altLang="en-US" sz="1600" dirty="0" smtClean="0"/>
              <a:t>文章</a:t>
            </a:r>
            <a:r>
              <a:rPr lang="zh-CN" altLang="zh-CN" sz="1600" dirty="0" smtClean="0"/>
              <a:t>也</a:t>
            </a:r>
            <a:r>
              <a:rPr lang="zh-CN" altLang="zh-CN" sz="1600" dirty="0"/>
              <a:t>考虑适应过程</a:t>
            </a:r>
            <a:r>
              <a:rPr lang="zh-CN" altLang="zh-CN" sz="1600" dirty="0" smtClean="0"/>
              <a:t>，</a:t>
            </a:r>
            <a:r>
              <a:rPr lang="zh-CN" altLang="en-US" sz="1600" dirty="0"/>
              <a:t>它涉及到适应新角色和排练“临时自我”的三个基本</a:t>
            </a:r>
            <a:r>
              <a:rPr lang="zh-CN" altLang="en-US" sz="1600" dirty="0" smtClean="0"/>
              <a:t>任务</a:t>
            </a:r>
            <a:r>
              <a:rPr lang="zh-CN" altLang="en-US" sz="1600" dirty="0"/>
              <a:t>：</a:t>
            </a:r>
            <a:r>
              <a:rPr lang="zh-CN" altLang="en-US" sz="1600" dirty="0" smtClean="0">
                <a:solidFill>
                  <a:srgbClr val="FF0000"/>
                </a:solidFill>
              </a:rPr>
              <a:t>角色</a:t>
            </a:r>
            <a:r>
              <a:rPr lang="zh-CN" altLang="en-US" sz="1600" dirty="0">
                <a:solidFill>
                  <a:srgbClr val="FF0000"/>
                </a:solidFill>
              </a:rPr>
              <a:t>模型观察</a:t>
            </a:r>
            <a:r>
              <a:rPr lang="zh-CN" altLang="en-US" sz="1600" dirty="0"/>
              <a:t>，</a:t>
            </a:r>
            <a:r>
              <a:rPr lang="zh-CN" altLang="en-US" sz="1600" dirty="0">
                <a:solidFill>
                  <a:srgbClr val="FF0000"/>
                </a:solidFill>
              </a:rPr>
              <a:t>自我形象实验</a:t>
            </a:r>
            <a:r>
              <a:rPr lang="zh-CN" altLang="en-US" sz="1600" dirty="0"/>
              <a:t>，以及</a:t>
            </a:r>
            <a:r>
              <a:rPr lang="zh-CN" altLang="en-US" sz="1600" dirty="0">
                <a:solidFill>
                  <a:srgbClr val="FF0000"/>
                </a:solidFill>
              </a:rPr>
              <a:t>基于反馈的自我</a:t>
            </a:r>
            <a:r>
              <a:rPr lang="zh-CN" altLang="en-US" sz="1600" dirty="0" smtClean="0">
                <a:solidFill>
                  <a:srgbClr val="FF0000"/>
                </a:solidFill>
              </a:rPr>
              <a:t>评价</a:t>
            </a:r>
            <a:r>
              <a:rPr lang="zh-CN" altLang="en-US" sz="1600" dirty="0" smtClean="0"/>
              <a:t>。在</a:t>
            </a:r>
            <a:r>
              <a:rPr lang="zh-CN" altLang="en-US" sz="1600" dirty="0"/>
              <a:t>组织领域，学者们将身份工作</a:t>
            </a:r>
            <a:r>
              <a:rPr lang="zh-CN" altLang="en-US" sz="1600" dirty="0" smtClean="0"/>
              <a:t>概念转化</a:t>
            </a:r>
            <a:r>
              <a:rPr lang="zh-CN" altLang="en-US" sz="1600" dirty="0"/>
              <a:t>为人们参与形成、修复、维护、加强或</a:t>
            </a:r>
            <a:r>
              <a:rPr lang="zh-CN" altLang="en-US" sz="1600" dirty="0" smtClean="0"/>
              <a:t>修改身份</a:t>
            </a:r>
            <a:r>
              <a:rPr lang="zh-CN" altLang="en-US" sz="1600" dirty="0"/>
              <a:t>，以保存</a:t>
            </a:r>
            <a:r>
              <a:rPr lang="zh-CN" altLang="en-US" sz="1600" dirty="0" smtClean="0"/>
              <a:t>现有身份</a:t>
            </a:r>
            <a:r>
              <a:rPr lang="zh-CN" altLang="en-US" sz="1600" dirty="0"/>
              <a:t>和</a:t>
            </a:r>
            <a:r>
              <a:rPr lang="en-US" altLang="zh-CN" sz="1600" dirty="0"/>
              <a:t>(</a:t>
            </a:r>
            <a:r>
              <a:rPr lang="zh-CN" altLang="en-US" sz="1600" dirty="0"/>
              <a:t>或</a:t>
            </a:r>
            <a:r>
              <a:rPr lang="en-US" altLang="zh-CN" sz="1600" dirty="0"/>
              <a:t>)</a:t>
            </a:r>
            <a:r>
              <a:rPr lang="zh-CN" altLang="en-US" sz="1600" dirty="0"/>
              <a:t>外在的</a:t>
            </a:r>
            <a:r>
              <a:rPr lang="zh-CN" altLang="en-US" sz="1600" dirty="0" smtClean="0"/>
              <a:t>自我概念。</a:t>
            </a:r>
            <a:endParaRPr lang="en-US" altLang="zh-CN" sz="16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39084" y="1307979"/>
            <a:ext cx="2907395" cy="40011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汉仪特细等线简" panose="02010604000101010101" pitchFamily="2" charset="-122"/>
                <a:ea typeface="汉仪特细等线简" panose="02010604000101010101" pitchFamily="2" charset="-122"/>
              </a:rPr>
              <a:t>身份角色的过渡</a:t>
            </a:r>
            <a:endParaRPr lang="zh-CN" altLang="en-US" sz="2000" dirty="0">
              <a:solidFill>
                <a:schemeClr val="tx1">
                  <a:lumMod val="85000"/>
                  <a:lumOff val="15000"/>
                </a:schemeClr>
              </a:solidFill>
              <a:latin typeface="汉仪特细等线简" panose="02010604000101010101" pitchFamily="2" charset="-122"/>
              <a:ea typeface="汉仪特细等线简" panose="02010604000101010101" pitchFamily="2" charset="-122"/>
            </a:endParaRPr>
          </a:p>
        </p:txBody>
      </p:sp>
      <p:sp>
        <p:nvSpPr>
          <p:cNvPr id="14" name="文本框 13"/>
          <p:cNvSpPr txBox="1"/>
          <p:nvPr/>
        </p:nvSpPr>
        <p:spPr>
          <a:xfrm>
            <a:off x="174664" y="368777"/>
            <a:ext cx="2554461" cy="646331"/>
          </a:xfrm>
          <a:prstGeom prst="rect">
            <a:avLst/>
          </a:prstGeom>
          <a:noFill/>
        </p:spPr>
        <p:txBody>
          <a:bodyPr wrap="square" rtlCol="0">
            <a:spAutoFit/>
          </a:bodyPr>
          <a:lstStyle/>
          <a:p>
            <a:pPr algn="ct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相关</a:t>
            </a:r>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工作</a:t>
            </a: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 </a:t>
            </a:r>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sp>
        <p:nvSpPr>
          <p:cNvPr id="3" name="文本框 2"/>
          <p:cNvSpPr txBox="1"/>
          <p:nvPr/>
        </p:nvSpPr>
        <p:spPr>
          <a:xfrm>
            <a:off x="1131535" y="2152932"/>
            <a:ext cx="10113113" cy="2677656"/>
          </a:xfrm>
          <a:prstGeom prst="rect">
            <a:avLst/>
          </a:prstGeom>
          <a:noFill/>
        </p:spPr>
        <p:txBody>
          <a:bodyPr wrap="square" rtlCol="0">
            <a:spAutoFit/>
          </a:bodyPr>
          <a:lstStyle/>
          <a:p>
            <a:pPr>
              <a:lnSpc>
                <a:spcPct val="150000"/>
              </a:lnSpc>
            </a:pPr>
            <a:r>
              <a:rPr lang="zh-CN" altLang="en-US" sz="1600" dirty="0" smtClean="0"/>
              <a:t>　　</a:t>
            </a:r>
            <a:r>
              <a:rPr lang="zh-CN" altLang="en-US" sz="1600" dirty="0"/>
              <a:t>　</a:t>
            </a:r>
            <a:r>
              <a:rPr lang="zh-CN" altLang="en-US" sz="1600" dirty="0" smtClean="0"/>
              <a:t>　</a:t>
            </a:r>
            <a:r>
              <a:rPr lang="en-US" altLang="zh-CN" sz="1600" dirty="0" smtClean="0"/>
              <a:t>Ibarra</a:t>
            </a:r>
            <a:r>
              <a:rPr lang="zh-CN" altLang="zh-CN" sz="1600" dirty="0"/>
              <a:t>解决了身份认证工作的趣味性问题，并提出了理解人们如何通过认同发展过程的</a:t>
            </a:r>
            <a:r>
              <a:rPr lang="zh-CN" altLang="zh-CN" sz="1600" dirty="0" smtClean="0"/>
              <a:t>框架</a:t>
            </a:r>
            <a:r>
              <a:rPr lang="zh-CN" altLang="en-US" sz="1600" dirty="0" smtClean="0"/>
              <a:t>，这个</a:t>
            </a:r>
            <a:r>
              <a:rPr lang="zh-CN" altLang="en-US" sz="1600" dirty="0"/>
              <a:t>框架考虑了人们重建身份的</a:t>
            </a:r>
            <a:r>
              <a:rPr lang="zh-CN" altLang="en-US" sz="1600" dirty="0" smtClean="0"/>
              <a:t>过程</a:t>
            </a:r>
            <a:r>
              <a:rPr lang="zh-CN" altLang="en-US" sz="1600" dirty="0"/>
              <a:t>。</a:t>
            </a:r>
            <a:r>
              <a:rPr lang="zh-CN" altLang="en-US" sz="1600" dirty="0" smtClean="0"/>
              <a:t>例如</a:t>
            </a:r>
            <a:r>
              <a:rPr lang="zh-CN" altLang="en-US" sz="1600" dirty="0"/>
              <a:t>，他们从一所高中到独立的大学生</a:t>
            </a:r>
            <a:r>
              <a:rPr lang="zh-CN" altLang="en-US" sz="1600" dirty="0" smtClean="0"/>
              <a:t>。</a:t>
            </a:r>
            <a:endParaRPr lang="en-US" altLang="zh-CN" sz="1600" dirty="0" smtClean="0"/>
          </a:p>
          <a:p>
            <a:pPr>
              <a:lnSpc>
                <a:spcPct val="150000"/>
              </a:lnSpc>
            </a:pPr>
            <a:r>
              <a:rPr lang="zh-CN" altLang="en-US" sz="1600" dirty="0"/>
              <a:t>　</a:t>
            </a:r>
            <a:r>
              <a:rPr lang="zh-CN" altLang="en-US" sz="1600" dirty="0" smtClean="0"/>
              <a:t>　</a:t>
            </a:r>
            <a:r>
              <a:rPr lang="zh-CN" altLang="zh-CN" sz="1600" dirty="0" smtClean="0"/>
              <a:t>为了</a:t>
            </a:r>
            <a:r>
              <a:rPr lang="zh-CN" altLang="zh-CN" sz="1600" dirty="0"/>
              <a:t>承担新的身份角色，经历生活变化的人们需要通过参与适应行为来克服过渡障碍，其中</a:t>
            </a:r>
            <a:r>
              <a:rPr lang="zh-CN" altLang="zh-CN" sz="1600" dirty="0" smtClean="0"/>
              <a:t>包括</a:t>
            </a:r>
            <a:r>
              <a:rPr lang="zh-CN" altLang="en-US" sz="1600" dirty="0" smtClean="0"/>
              <a:t>：</a:t>
            </a:r>
            <a:endParaRPr lang="en-US" altLang="zh-CN" sz="1600" dirty="0" smtClean="0"/>
          </a:p>
          <a:p>
            <a:pPr>
              <a:lnSpc>
                <a:spcPct val="150000"/>
              </a:lnSpc>
            </a:pPr>
            <a:r>
              <a:rPr lang="en-US" altLang="zh-CN" sz="1600" dirty="0"/>
              <a:t>	</a:t>
            </a:r>
            <a:r>
              <a:rPr lang="en-US" altLang="zh-CN" sz="1600" dirty="0" smtClean="0"/>
              <a:t>1</a:t>
            </a:r>
            <a:r>
              <a:rPr lang="zh-CN" altLang="zh-CN" sz="1600" dirty="0"/>
              <a:t>）观察角色模型并确定他们想要效仿的元素</a:t>
            </a:r>
            <a:r>
              <a:rPr lang="en-US" altLang="zh-CN" sz="1600" dirty="0"/>
              <a:t>; </a:t>
            </a:r>
            <a:endParaRPr lang="en-US" altLang="zh-CN" sz="1600" dirty="0" smtClean="0"/>
          </a:p>
          <a:p>
            <a:pPr>
              <a:lnSpc>
                <a:spcPct val="150000"/>
              </a:lnSpc>
            </a:pPr>
            <a:r>
              <a:rPr lang="en-US" altLang="zh-CN" sz="1600" dirty="0" smtClean="0"/>
              <a:t>	2</a:t>
            </a:r>
            <a:r>
              <a:rPr lang="zh-CN" altLang="zh-CN" sz="1600" dirty="0"/>
              <a:t>）通过模仿自我呈现风格和他们渴望的独特特征来试验临时自我</a:t>
            </a:r>
            <a:r>
              <a:rPr lang="en-US" altLang="zh-CN" sz="1600" dirty="0"/>
              <a:t>; </a:t>
            </a:r>
            <a:endParaRPr lang="en-US" altLang="zh-CN" sz="1600" dirty="0" smtClean="0"/>
          </a:p>
          <a:p>
            <a:pPr>
              <a:lnSpc>
                <a:spcPct val="150000"/>
              </a:lnSpc>
            </a:pPr>
            <a:r>
              <a:rPr lang="en-US" altLang="zh-CN" sz="1600" dirty="0" smtClean="0"/>
              <a:t>	3</a:t>
            </a:r>
            <a:r>
              <a:rPr lang="zh-CN" altLang="zh-CN" sz="1600" dirty="0"/>
              <a:t>）评估采用哪些临时自我。 这个过程需要一个人通过接受社会反馈来反思他或她的临时自我内部和</a:t>
            </a:r>
            <a:r>
              <a:rPr lang="zh-CN" altLang="zh-CN" sz="1600" dirty="0" smtClean="0"/>
              <a:t>外部</a:t>
            </a:r>
            <a:r>
              <a:rPr lang="zh-CN" altLang="en-US" sz="1600" dirty="0" smtClean="0"/>
              <a:t>。</a:t>
            </a:r>
            <a:endParaRPr lang="zh-CN" alt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74664" y="368777"/>
            <a:ext cx="2554461" cy="646331"/>
          </a:xfrm>
          <a:prstGeom prst="rect">
            <a:avLst/>
          </a:prstGeom>
          <a:noFill/>
        </p:spPr>
        <p:txBody>
          <a:bodyPr wrap="square" rtlCol="0">
            <a:spAutoFit/>
          </a:bodyPr>
          <a:lstStyle/>
          <a:p>
            <a:pPr algn="ct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相关</a:t>
            </a:r>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工作</a:t>
            </a: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 </a:t>
            </a:r>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sp>
        <p:nvSpPr>
          <p:cNvPr id="3" name="文本框 2"/>
          <p:cNvSpPr txBox="1"/>
          <p:nvPr/>
        </p:nvSpPr>
        <p:spPr>
          <a:xfrm>
            <a:off x="264209" y="1803161"/>
            <a:ext cx="11663581" cy="4247317"/>
          </a:xfrm>
          <a:prstGeom prst="rect">
            <a:avLst/>
          </a:prstGeom>
          <a:noFill/>
        </p:spPr>
        <p:txBody>
          <a:bodyPr wrap="square" rtlCol="0">
            <a:spAutoFit/>
          </a:bodyPr>
          <a:lstStyle/>
          <a:p>
            <a:pPr>
              <a:lnSpc>
                <a:spcPct val="150000"/>
              </a:lnSpc>
            </a:pPr>
            <a:r>
              <a:rPr lang="zh-CN" altLang="en-US" dirty="0" smtClean="0"/>
              <a:t>　　</a:t>
            </a:r>
            <a:r>
              <a:rPr lang="zh-CN" altLang="zh-CN" dirty="0" smtClean="0"/>
              <a:t>截至</a:t>
            </a:r>
            <a:r>
              <a:rPr lang="en-US" altLang="zh-CN" dirty="0"/>
              <a:t>2014</a:t>
            </a:r>
            <a:r>
              <a:rPr lang="zh-CN" altLang="zh-CN" dirty="0"/>
              <a:t>年，美国</a:t>
            </a:r>
            <a:r>
              <a:rPr lang="en-US" altLang="zh-CN" dirty="0"/>
              <a:t>18</a:t>
            </a:r>
            <a:r>
              <a:rPr lang="zh-CN" altLang="zh-CN" dirty="0"/>
              <a:t>到</a:t>
            </a:r>
            <a:r>
              <a:rPr lang="en-US" altLang="zh-CN" dirty="0"/>
              <a:t>29</a:t>
            </a:r>
            <a:r>
              <a:rPr lang="zh-CN" altLang="zh-CN" dirty="0"/>
              <a:t>岁的人中有</a:t>
            </a:r>
            <a:r>
              <a:rPr lang="en-US" altLang="zh-CN" dirty="0">
                <a:solidFill>
                  <a:srgbClr val="FF0000"/>
                </a:solidFill>
              </a:rPr>
              <a:t>87</a:t>
            </a:r>
            <a:r>
              <a:rPr lang="zh-CN" altLang="zh-CN" dirty="0">
                <a:solidFill>
                  <a:srgbClr val="FF0000"/>
                </a:solidFill>
              </a:rPr>
              <a:t>％使用</a:t>
            </a:r>
            <a:r>
              <a:rPr lang="en-US" altLang="zh-CN" dirty="0">
                <a:solidFill>
                  <a:srgbClr val="FF0000"/>
                </a:solidFill>
              </a:rPr>
              <a:t>Facebook</a:t>
            </a:r>
            <a:r>
              <a:rPr lang="zh-CN" altLang="zh-CN" dirty="0"/>
              <a:t>，</a:t>
            </a:r>
            <a:r>
              <a:rPr lang="en-US" altLang="zh-CN" dirty="0">
                <a:solidFill>
                  <a:srgbClr val="FF0000"/>
                </a:solidFill>
              </a:rPr>
              <a:t>53</a:t>
            </a:r>
            <a:r>
              <a:rPr lang="zh-CN" altLang="zh-CN" dirty="0">
                <a:solidFill>
                  <a:srgbClr val="FF0000"/>
                </a:solidFill>
              </a:rPr>
              <a:t>％的年轻人</a:t>
            </a:r>
            <a:r>
              <a:rPr lang="zh-CN" altLang="zh-CN" dirty="0" smtClean="0">
                <a:solidFill>
                  <a:srgbClr val="FF0000"/>
                </a:solidFill>
              </a:rPr>
              <a:t>使用</a:t>
            </a:r>
            <a:r>
              <a:rPr lang="en-US" altLang="zh-CN" dirty="0" smtClean="0">
                <a:solidFill>
                  <a:srgbClr val="FF0000"/>
                </a:solidFill>
              </a:rPr>
              <a:t>Instagram</a:t>
            </a:r>
            <a:r>
              <a:rPr lang="zh-CN" altLang="en-US" dirty="0" smtClean="0"/>
              <a:t>（</a:t>
            </a:r>
            <a:r>
              <a:rPr lang="zh-CN" altLang="zh-CN" dirty="0"/>
              <a:t>第二大最受欢迎的社交媒体</a:t>
            </a:r>
            <a:r>
              <a:rPr lang="zh-CN" altLang="zh-CN" dirty="0" smtClean="0"/>
              <a:t>网站</a:t>
            </a:r>
            <a:r>
              <a:rPr lang="zh-CN" altLang="en-US" dirty="0"/>
              <a:t>）</a:t>
            </a:r>
            <a:r>
              <a:rPr lang="zh-CN" altLang="en-US" dirty="0" smtClean="0"/>
              <a:t>。</a:t>
            </a:r>
            <a:r>
              <a:rPr lang="zh-CN" altLang="zh-CN" dirty="0"/>
              <a:t>虽然大多数青少年使用社交媒体，但他们如何使用这些平台会根据</a:t>
            </a:r>
            <a:r>
              <a:rPr lang="zh-CN" altLang="zh-CN" dirty="0">
                <a:solidFill>
                  <a:srgbClr val="FF0000"/>
                </a:solidFill>
              </a:rPr>
              <a:t>性别，种族和社会经济背景等人口因素</a:t>
            </a:r>
            <a:r>
              <a:rPr lang="zh-CN" altLang="zh-CN" dirty="0"/>
              <a:t>而</a:t>
            </a:r>
            <a:r>
              <a:rPr lang="zh-CN" altLang="zh-CN" dirty="0" smtClean="0"/>
              <a:t>有所不同</a:t>
            </a:r>
            <a:r>
              <a:rPr lang="zh-CN" altLang="en-US" dirty="0" smtClean="0"/>
              <a:t>。这些</a:t>
            </a:r>
            <a:r>
              <a:rPr lang="zh-CN" altLang="zh-CN" dirty="0" smtClean="0"/>
              <a:t>网站</a:t>
            </a:r>
            <a:r>
              <a:rPr lang="zh-CN" altLang="zh-CN" dirty="0"/>
              <a:t>的具体用途可能与学生的</a:t>
            </a:r>
            <a:r>
              <a:rPr lang="zh-CN" altLang="zh-CN" dirty="0">
                <a:solidFill>
                  <a:srgbClr val="FF0000"/>
                </a:solidFill>
              </a:rPr>
              <a:t>学习成绩</a:t>
            </a:r>
            <a:r>
              <a:rPr lang="zh-CN" altLang="zh-CN" dirty="0" smtClean="0"/>
              <a:t>有关</a:t>
            </a:r>
            <a:r>
              <a:rPr lang="zh-CN" altLang="en-US" dirty="0" smtClean="0"/>
              <a:t>。</a:t>
            </a:r>
            <a:endParaRPr lang="en-US" altLang="zh-CN" dirty="0" smtClean="0"/>
          </a:p>
          <a:p>
            <a:pPr>
              <a:lnSpc>
                <a:spcPct val="150000"/>
              </a:lnSpc>
            </a:pPr>
            <a:r>
              <a:rPr lang="zh-CN" altLang="en-US" dirty="0"/>
              <a:t>　</a:t>
            </a:r>
            <a:r>
              <a:rPr lang="zh-CN" altLang="en-US" dirty="0" smtClean="0"/>
              <a:t>　</a:t>
            </a:r>
            <a:r>
              <a:rPr lang="en-US" altLang="zh-CN" dirty="0" smtClean="0"/>
              <a:t>Junco</a:t>
            </a:r>
            <a:r>
              <a:rPr lang="zh-CN" altLang="zh-CN" dirty="0"/>
              <a:t>发现使用该网站分享</a:t>
            </a:r>
            <a:r>
              <a:rPr lang="zh-CN" altLang="zh-CN" dirty="0" smtClean="0"/>
              <a:t>链接</a:t>
            </a:r>
            <a:r>
              <a:rPr lang="zh-CN" altLang="en-US" dirty="0" smtClean="0"/>
              <a:t>给</a:t>
            </a:r>
            <a:r>
              <a:rPr lang="zh-CN" altLang="zh-CN" dirty="0" smtClean="0"/>
              <a:t>朋友</a:t>
            </a:r>
            <a:r>
              <a:rPr lang="zh-CN" altLang="zh-CN" dirty="0"/>
              <a:t>与</a:t>
            </a:r>
            <a:r>
              <a:rPr lang="en-US" altLang="zh-CN" dirty="0"/>
              <a:t>GPA</a:t>
            </a:r>
            <a:r>
              <a:rPr lang="zh-CN" altLang="zh-CN" dirty="0" smtClean="0"/>
              <a:t>正相关</a:t>
            </a:r>
            <a:r>
              <a:rPr lang="zh-CN" altLang="zh-CN" dirty="0"/>
              <a:t>，</a:t>
            </a:r>
            <a:r>
              <a:rPr lang="zh-CN" altLang="zh-CN" dirty="0" smtClean="0"/>
              <a:t>而</a:t>
            </a:r>
            <a:r>
              <a:rPr lang="zh-CN" altLang="zh-CN" dirty="0"/>
              <a:t>聊天和发布状态更新呈</a:t>
            </a:r>
            <a:r>
              <a:rPr lang="zh-CN" altLang="zh-CN" dirty="0" smtClean="0"/>
              <a:t>负相关</a:t>
            </a:r>
            <a:r>
              <a:rPr lang="zh-CN" altLang="en-US" dirty="0" smtClean="0"/>
              <a:t>。</a:t>
            </a:r>
            <a:r>
              <a:rPr lang="zh-CN" altLang="zh-CN" dirty="0"/>
              <a:t>在另一项研究中</a:t>
            </a:r>
            <a:r>
              <a:rPr lang="zh-CN" altLang="zh-CN" dirty="0" smtClean="0"/>
              <a:t>，非</a:t>
            </a:r>
            <a:r>
              <a:rPr lang="zh-CN" altLang="zh-CN" dirty="0"/>
              <a:t>裔美国学生不太可能</a:t>
            </a:r>
            <a:r>
              <a:rPr lang="zh-CN" altLang="zh-CN" dirty="0" smtClean="0"/>
              <a:t>使用网站</a:t>
            </a:r>
            <a:r>
              <a:rPr lang="zh-CN" altLang="zh-CN" dirty="0"/>
              <a:t>查看朋友并标记</a:t>
            </a:r>
            <a:r>
              <a:rPr lang="zh-CN" altLang="zh-CN" dirty="0" smtClean="0"/>
              <a:t>照片</a:t>
            </a:r>
            <a:r>
              <a:rPr lang="zh-CN" altLang="en-US" dirty="0" smtClean="0"/>
              <a:t>。</a:t>
            </a:r>
            <a:endParaRPr lang="en-US" altLang="zh-CN" dirty="0" smtClean="0"/>
          </a:p>
          <a:p>
            <a:pPr>
              <a:lnSpc>
                <a:spcPct val="150000"/>
              </a:lnSpc>
            </a:pPr>
            <a:r>
              <a:rPr lang="zh-CN" altLang="en-US" dirty="0"/>
              <a:t>　</a:t>
            </a:r>
            <a:r>
              <a:rPr lang="zh-CN" altLang="en-US" dirty="0" smtClean="0"/>
              <a:t>　</a:t>
            </a:r>
            <a:r>
              <a:rPr lang="zh-CN" altLang="zh-CN" dirty="0" smtClean="0"/>
              <a:t>这</a:t>
            </a:r>
            <a:r>
              <a:rPr lang="zh-CN" altLang="zh-CN" dirty="0"/>
              <a:t>项研究还确定了父母教育水平与具体的</a:t>
            </a:r>
            <a:r>
              <a:rPr lang="en-US" altLang="zh-CN" dirty="0"/>
              <a:t>Facebook</a:t>
            </a:r>
            <a:r>
              <a:rPr lang="zh-CN" altLang="zh-CN" dirty="0"/>
              <a:t>活动之间的关系</a:t>
            </a:r>
            <a:r>
              <a:rPr lang="zh-CN" altLang="zh-CN" dirty="0" smtClean="0"/>
              <a:t>，</a:t>
            </a:r>
            <a:r>
              <a:rPr lang="zh-CN" altLang="en-US" dirty="0"/>
              <a:t>那些受教育程度较低的父母不太可能</a:t>
            </a:r>
            <a:r>
              <a:rPr lang="zh-CN" altLang="en-US" dirty="0" smtClean="0"/>
              <a:t>使用</a:t>
            </a:r>
            <a:r>
              <a:rPr lang="en-US" altLang="zh-CN" dirty="0" smtClean="0"/>
              <a:t>Facebook</a:t>
            </a:r>
            <a:r>
              <a:rPr lang="zh-CN" altLang="en-US" dirty="0" smtClean="0"/>
              <a:t>与</a:t>
            </a:r>
            <a:r>
              <a:rPr lang="zh-CN" altLang="en-US" dirty="0"/>
              <a:t>同龄人进行积极的交流，</a:t>
            </a:r>
            <a:r>
              <a:rPr lang="zh-CN" altLang="en-US" dirty="0" smtClean="0"/>
              <a:t>比如进行聊天</a:t>
            </a:r>
            <a:r>
              <a:rPr lang="zh-CN" altLang="en-US" dirty="0"/>
              <a:t>和</a:t>
            </a:r>
            <a:r>
              <a:rPr lang="zh-CN" altLang="en-US" dirty="0" smtClean="0"/>
              <a:t>回复，</a:t>
            </a:r>
            <a:r>
              <a:rPr lang="zh-CN" altLang="en-US" dirty="0"/>
              <a:t>这可能会限制他们从使用中</a:t>
            </a:r>
            <a:r>
              <a:rPr lang="zh-CN" altLang="en-US" dirty="0" smtClean="0"/>
              <a:t>获益。</a:t>
            </a:r>
            <a:endParaRPr lang="en-US" altLang="zh-CN" dirty="0" smtClean="0"/>
          </a:p>
          <a:p>
            <a:pPr>
              <a:lnSpc>
                <a:spcPct val="150000"/>
              </a:lnSpc>
            </a:pPr>
            <a:r>
              <a:rPr lang="zh-CN" altLang="en-US" dirty="0"/>
              <a:t>　</a:t>
            </a:r>
            <a:r>
              <a:rPr lang="zh-CN" altLang="en-US" dirty="0" smtClean="0"/>
              <a:t>　而</a:t>
            </a:r>
            <a:r>
              <a:rPr lang="zh-CN" altLang="zh-CN" dirty="0" smtClean="0"/>
              <a:t>大学生</a:t>
            </a:r>
            <a:r>
              <a:rPr lang="zh-CN" altLang="zh-CN" dirty="0"/>
              <a:t>报告说</a:t>
            </a:r>
            <a:r>
              <a:rPr lang="zh-CN" altLang="zh-CN" dirty="0" smtClean="0"/>
              <a:t>，</a:t>
            </a:r>
            <a:r>
              <a:rPr lang="en-US" altLang="zh-CN" dirty="0" smtClean="0"/>
              <a:t>Facebook</a:t>
            </a:r>
            <a:r>
              <a:rPr lang="zh-CN" altLang="en-US" dirty="0"/>
              <a:t>是</a:t>
            </a:r>
            <a:r>
              <a:rPr lang="zh-CN" altLang="en-US" dirty="0" smtClean="0"/>
              <a:t>他们</a:t>
            </a:r>
            <a:r>
              <a:rPr lang="zh-CN" altLang="zh-CN" dirty="0" smtClean="0"/>
              <a:t>的</a:t>
            </a:r>
            <a:r>
              <a:rPr lang="zh-CN" altLang="zh-CN" dirty="0"/>
              <a:t>主要沟通</a:t>
            </a:r>
            <a:r>
              <a:rPr lang="zh-CN" altLang="zh-CN" dirty="0" smtClean="0"/>
              <a:t>渠道</a:t>
            </a:r>
            <a:r>
              <a:rPr lang="zh-CN" altLang="en-US" dirty="0" smtClean="0"/>
              <a:t>。</a:t>
            </a:r>
            <a:endParaRPr lang="en-US" altLang="zh-CN" dirty="0" smtClean="0"/>
          </a:p>
          <a:p>
            <a:pPr>
              <a:lnSpc>
                <a:spcPct val="150000"/>
              </a:lnSpc>
            </a:pPr>
            <a:r>
              <a:rPr lang="zh-CN" altLang="en-US" dirty="0"/>
              <a:t>　</a:t>
            </a:r>
            <a:r>
              <a:rPr lang="zh-CN" altLang="en-US" dirty="0" smtClean="0"/>
              <a:t>　</a:t>
            </a:r>
            <a:r>
              <a:rPr lang="zh-CN" altLang="zh-CN" dirty="0" smtClean="0">
                <a:solidFill>
                  <a:srgbClr val="FF0000"/>
                </a:solidFill>
              </a:rPr>
              <a:t>这些</a:t>
            </a:r>
            <a:r>
              <a:rPr lang="zh-CN" altLang="zh-CN" dirty="0">
                <a:solidFill>
                  <a:srgbClr val="FF0000"/>
                </a:solidFill>
              </a:rPr>
              <a:t>研究结果表明</a:t>
            </a:r>
            <a:r>
              <a:rPr lang="zh-CN" altLang="zh-CN" dirty="0" smtClean="0">
                <a:solidFill>
                  <a:srgbClr val="FF0000"/>
                </a:solidFill>
              </a:rPr>
              <a:t>，</a:t>
            </a:r>
            <a:r>
              <a:rPr lang="zh-CN" altLang="en-US" dirty="0">
                <a:solidFill>
                  <a:srgbClr val="FF0000"/>
                </a:solidFill>
              </a:rPr>
              <a:t>弱势的大学生可能不会利用这个平台提供的</a:t>
            </a:r>
            <a:r>
              <a:rPr lang="zh-CN" altLang="en-US" dirty="0" smtClean="0">
                <a:solidFill>
                  <a:srgbClr val="FF0000"/>
                </a:solidFill>
              </a:rPr>
              <a:t>支持来</a:t>
            </a:r>
            <a:r>
              <a:rPr lang="zh-CN" altLang="en-US" dirty="0">
                <a:solidFill>
                  <a:srgbClr val="FF0000"/>
                </a:solidFill>
              </a:rPr>
              <a:t>建立一个社会支持系统</a:t>
            </a:r>
            <a:r>
              <a:rPr lang="zh-CN" altLang="en-US" dirty="0" smtClean="0">
                <a:solidFill>
                  <a:srgbClr val="FF0000"/>
                </a:solidFill>
              </a:rPr>
              <a:t>，尽管这对适应大学是有帮助的。</a:t>
            </a:r>
            <a:endParaRPr lang="zh-CN" altLang="en-US" dirty="0">
              <a:solidFill>
                <a:srgbClr val="FF0000"/>
              </a:solidFill>
            </a:endParaRPr>
          </a:p>
        </p:txBody>
      </p:sp>
      <p:sp>
        <p:nvSpPr>
          <p:cNvPr id="11" name="文本框 10"/>
          <p:cNvSpPr txBox="1"/>
          <p:nvPr/>
        </p:nvSpPr>
        <p:spPr>
          <a:xfrm>
            <a:off x="239084" y="1325071"/>
            <a:ext cx="2907395" cy="400110"/>
          </a:xfrm>
          <a:prstGeom prst="rect">
            <a:avLst/>
          </a:prstGeom>
          <a:noFill/>
        </p:spPr>
        <p:txBody>
          <a:bodyPr wrap="square" rtlCol="0">
            <a:spAutoFit/>
          </a:bodyPr>
          <a:lstStyle/>
          <a:p>
            <a:pPr algn="ctr"/>
            <a:r>
              <a:rPr lang="zh-CN" altLang="en-US" sz="20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大学生与互联网的关系</a:t>
            </a:r>
            <a:endParaRPr lang="zh-CN" altLang="en-US" sz="2000" dirty="0">
              <a:solidFill>
                <a:schemeClr val="tx1">
                  <a:lumMod val="85000"/>
                  <a:lumOff val="15000"/>
                </a:schemeClr>
              </a:solidFill>
              <a:latin typeface="汉仪特细等线简" panose="02010604000101010101" pitchFamily="2" charset="-122"/>
              <a:ea typeface="汉仪特细等线简" panose="0201060400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74664" y="368777"/>
            <a:ext cx="2554461" cy="646331"/>
          </a:xfrm>
          <a:prstGeom prst="rect">
            <a:avLst/>
          </a:prstGeom>
          <a:noFill/>
        </p:spPr>
        <p:txBody>
          <a:bodyPr wrap="square" rtlCol="0">
            <a:spAutoFit/>
          </a:bodyPr>
          <a:lstStyle/>
          <a:p>
            <a:pPr algn="ct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相关</a:t>
            </a:r>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工作</a:t>
            </a: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 </a:t>
            </a:r>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sp>
        <p:nvSpPr>
          <p:cNvPr id="3" name="文本框 2"/>
          <p:cNvSpPr txBox="1"/>
          <p:nvPr/>
        </p:nvSpPr>
        <p:spPr>
          <a:xfrm>
            <a:off x="1131312" y="2086105"/>
            <a:ext cx="10047434" cy="3416320"/>
          </a:xfrm>
          <a:prstGeom prst="rect">
            <a:avLst/>
          </a:prstGeom>
          <a:noFill/>
        </p:spPr>
        <p:txBody>
          <a:bodyPr wrap="square" rtlCol="0">
            <a:spAutoFit/>
          </a:bodyPr>
          <a:lstStyle/>
          <a:p>
            <a:pPr>
              <a:lnSpc>
                <a:spcPct val="150000"/>
              </a:lnSpc>
            </a:pPr>
            <a:r>
              <a:rPr lang="zh-CN" altLang="en-US" dirty="0" smtClean="0">
                <a:solidFill>
                  <a:srgbClr val="FF0000"/>
                </a:solidFill>
              </a:rPr>
              <a:t>　　社交</a:t>
            </a:r>
            <a:r>
              <a:rPr lang="zh-CN" altLang="en-US" dirty="0">
                <a:solidFill>
                  <a:srgbClr val="FF0000"/>
                </a:solidFill>
              </a:rPr>
              <a:t>网络站点</a:t>
            </a:r>
            <a:r>
              <a:rPr lang="en-US" altLang="zh-CN" dirty="0">
                <a:solidFill>
                  <a:srgbClr val="FF0000"/>
                </a:solidFill>
              </a:rPr>
              <a:t>(</a:t>
            </a:r>
            <a:r>
              <a:rPr lang="en-US" altLang="zh-CN" dirty="0" smtClean="0">
                <a:solidFill>
                  <a:srgbClr val="FF0000"/>
                </a:solidFill>
              </a:rPr>
              <a:t>SNS)</a:t>
            </a:r>
            <a:r>
              <a:rPr lang="zh-CN" altLang="zh-CN" dirty="0"/>
              <a:t>具有一套独特的</a:t>
            </a:r>
            <a:r>
              <a:rPr lang="zh-CN" altLang="zh-CN" dirty="0" smtClean="0"/>
              <a:t>功能</a:t>
            </a:r>
            <a:r>
              <a:rPr lang="zh-CN" altLang="en-US" dirty="0" smtClean="0"/>
              <a:t>，可以通过一些属性和特征</a:t>
            </a:r>
            <a:r>
              <a:rPr lang="zh-CN" altLang="en-US" dirty="0"/>
              <a:t>来显示身份</a:t>
            </a:r>
            <a:r>
              <a:rPr lang="zh-CN" altLang="en-US" dirty="0" smtClean="0"/>
              <a:t>信息。</a:t>
            </a:r>
            <a:r>
              <a:rPr lang="zh-CN" altLang="en-US" dirty="0"/>
              <a:t>这样</a:t>
            </a:r>
            <a:r>
              <a:rPr lang="zh-CN" altLang="en-US" dirty="0" smtClean="0"/>
              <a:t>的可供性有</a:t>
            </a:r>
            <a:r>
              <a:rPr lang="zh-CN" altLang="en-US" dirty="0"/>
              <a:t>可能通过重塑个人对自己和他人的看法来影响身份</a:t>
            </a:r>
            <a:r>
              <a:rPr lang="zh-CN" altLang="en-US" dirty="0" smtClean="0"/>
              <a:t>。与</a:t>
            </a:r>
            <a:r>
              <a:rPr lang="zh-CN" altLang="en-US" dirty="0"/>
              <a:t>身份过程相关的</a:t>
            </a:r>
            <a:r>
              <a:rPr lang="en-US" altLang="zh-CN" dirty="0" smtClean="0"/>
              <a:t>SNS</a:t>
            </a:r>
            <a:r>
              <a:rPr lang="zh-CN" altLang="en-US" dirty="0" smtClean="0"/>
              <a:t>的</a:t>
            </a:r>
            <a:r>
              <a:rPr lang="zh-CN" altLang="en-US" dirty="0"/>
              <a:t>可供性</a:t>
            </a:r>
            <a:r>
              <a:rPr lang="zh-CN" altLang="en-US" dirty="0" smtClean="0"/>
              <a:t>包括</a:t>
            </a:r>
            <a:r>
              <a:rPr lang="zh-CN" altLang="en-US" dirty="0">
                <a:solidFill>
                  <a:srgbClr val="FF0000"/>
                </a:solidFill>
              </a:rPr>
              <a:t>选择性自我表现</a:t>
            </a:r>
            <a:r>
              <a:rPr lang="zh-CN" altLang="en-US" dirty="0"/>
              <a:t>和</a:t>
            </a:r>
            <a:r>
              <a:rPr lang="zh-CN" altLang="en-US" dirty="0">
                <a:solidFill>
                  <a:srgbClr val="FF0000"/>
                </a:solidFill>
              </a:rPr>
              <a:t>异步</a:t>
            </a:r>
            <a:r>
              <a:rPr lang="zh-CN" altLang="en-US" dirty="0" smtClean="0">
                <a:solidFill>
                  <a:srgbClr val="FF0000"/>
                </a:solidFill>
              </a:rPr>
              <a:t>性</a:t>
            </a:r>
            <a:r>
              <a:rPr lang="zh-CN" altLang="en-US" dirty="0" smtClean="0"/>
              <a:t>。</a:t>
            </a:r>
            <a:r>
              <a:rPr lang="zh-CN" altLang="en-US" dirty="0"/>
              <a:t>选择性的自我表现，强调或弱化身份暗示的行为，允许个人对想要的印象进行</a:t>
            </a:r>
            <a:r>
              <a:rPr lang="zh-CN" altLang="en-US" dirty="0" smtClean="0"/>
              <a:t>管理。</a:t>
            </a:r>
            <a:r>
              <a:rPr lang="zh-CN" altLang="en-US" dirty="0"/>
              <a:t>异步性允许个人在社交媒体上构建个人简介或消息，并给用户提供机会，使他们能够专注于他们的自我介绍</a:t>
            </a:r>
            <a:r>
              <a:rPr lang="zh-CN" altLang="en-US" dirty="0" smtClean="0"/>
              <a:t>信息。</a:t>
            </a:r>
            <a:endParaRPr lang="en-US" altLang="zh-CN" dirty="0"/>
          </a:p>
          <a:p>
            <a:pPr>
              <a:lnSpc>
                <a:spcPct val="150000"/>
              </a:lnSpc>
            </a:pPr>
            <a:r>
              <a:rPr lang="zh-CN" altLang="en-US" dirty="0" smtClean="0"/>
              <a:t>　　社交</a:t>
            </a:r>
            <a:r>
              <a:rPr lang="zh-CN" altLang="en-US" dirty="0"/>
              <a:t>媒体的社会和技术背景也会给新兴的成年人的身份工作带来约束，在线环境通常包括网络环境，其中社交群体崩溃，受众</a:t>
            </a:r>
            <a:r>
              <a:rPr lang="zh-CN" altLang="en-US" dirty="0" smtClean="0"/>
              <a:t>不能</a:t>
            </a:r>
            <a:r>
              <a:rPr lang="zh-CN" altLang="en-US" dirty="0"/>
              <a:t>准确识别，并且任何在线发布的内容都可能脱离情境</a:t>
            </a:r>
            <a:r>
              <a:rPr lang="zh-CN" altLang="en-US" dirty="0" smtClean="0"/>
              <a:t>。</a:t>
            </a:r>
            <a:endParaRPr lang="en-US" altLang="zh-CN" dirty="0" smtClean="0"/>
          </a:p>
          <a:p>
            <a:pPr>
              <a:lnSpc>
                <a:spcPct val="150000"/>
              </a:lnSpc>
            </a:pPr>
            <a:r>
              <a:rPr lang="zh-CN" altLang="en-US" dirty="0" smtClean="0"/>
              <a:t>　　</a:t>
            </a:r>
            <a:endParaRPr lang="zh-CN" altLang="en-US" dirty="0"/>
          </a:p>
        </p:txBody>
      </p:sp>
      <p:sp>
        <p:nvSpPr>
          <p:cNvPr id="7" name="文本框 6"/>
          <p:cNvSpPr txBox="1"/>
          <p:nvPr/>
        </p:nvSpPr>
        <p:spPr>
          <a:xfrm>
            <a:off x="239084" y="1307979"/>
            <a:ext cx="2907395" cy="40011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汉仪特细等线简" panose="02010604000101010101" pitchFamily="2" charset="-122"/>
                <a:ea typeface="汉仪特细等线简" panose="02010604000101010101" pitchFamily="2" charset="-122"/>
              </a:rPr>
              <a:t>社交</a:t>
            </a:r>
            <a:r>
              <a:rPr lang="zh-CN" altLang="en-US" sz="20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媒体上的身份工作</a:t>
            </a:r>
            <a:endParaRPr lang="zh-CN" altLang="en-US" sz="2000" dirty="0">
              <a:solidFill>
                <a:schemeClr val="tx1">
                  <a:lumMod val="85000"/>
                  <a:lumOff val="15000"/>
                </a:schemeClr>
              </a:solidFill>
              <a:latin typeface="汉仪特细等线简" panose="02010604000101010101" pitchFamily="2" charset="-122"/>
              <a:ea typeface="汉仪特细等线简" panose="0201060400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74664" y="368777"/>
            <a:ext cx="2554461" cy="646331"/>
          </a:xfrm>
          <a:prstGeom prst="rect">
            <a:avLst/>
          </a:prstGeom>
          <a:noFill/>
        </p:spPr>
        <p:txBody>
          <a:bodyPr wrap="square" rtlCol="0">
            <a:spAutoFit/>
          </a:bodyPr>
          <a:lstStyle/>
          <a:p>
            <a:pPr algn="ct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相关</a:t>
            </a:r>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工作</a:t>
            </a: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 </a:t>
            </a:r>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sp>
        <p:nvSpPr>
          <p:cNvPr id="3" name="文本框 2"/>
          <p:cNvSpPr txBox="1"/>
          <p:nvPr/>
        </p:nvSpPr>
        <p:spPr>
          <a:xfrm>
            <a:off x="1172502" y="2000960"/>
            <a:ext cx="9825012" cy="3000821"/>
          </a:xfrm>
          <a:prstGeom prst="rect">
            <a:avLst/>
          </a:prstGeom>
          <a:noFill/>
        </p:spPr>
        <p:txBody>
          <a:bodyPr wrap="square" rtlCol="0">
            <a:spAutoFit/>
          </a:bodyPr>
          <a:lstStyle/>
          <a:p>
            <a:pPr>
              <a:lnSpc>
                <a:spcPct val="150000"/>
              </a:lnSpc>
            </a:pPr>
            <a:r>
              <a:rPr lang="zh-CN" altLang="en-US" dirty="0" smtClean="0">
                <a:solidFill>
                  <a:srgbClr val="FF0000"/>
                </a:solidFill>
              </a:rPr>
              <a:t>　　</a:t>
            </a:r>
            <a:r>
              <a:rPr lang="zh-CN" altLang="en-US" dirty="0" smtClean="0"/>
              <a:t>　　</a:t>
            </a:r>
            <a:r>
              <a:rPr lang="en-US" altLang="zh-CN" dirty="0" err="1" smtClean="0"/>
              <a:t>Haimson</a:t>
            </a:r>
            <a:r>
              <a:rPr lang="zh-CN" altLang="en-US" dirty="0" smtClean="0"/>
              <a:t>等人围绕</a:t>
            </a:r>
            <a:r>
              <a:rPr lang="zh-CN" altLang="en-US" dirty="0"/>
              <a:t>性别</a:t>
            </a:r>
            <a:r>
              <a:rPr lang="zh-CN" altLang="en-US" dirty="0" smtClean="0"/>
              <a:t>过渡探索在社交媒体中的身份</a:t>
            </a:r>
            <a:r>
              <a:rPr lang="zh-CN" altLang="en-US" dirty="0"/>
              <a:t>认证</a:t>
            </a:r>
            <a:r>
              <a:rPr lang="zh-CN" altLang="en-US" dirty="0" smtClean="0"/>
              <a:t>工作。他们发现</a:t>
            </a:r>
            <a:r>
              <a:rPr lang="zh-CN" altLang="en-US" dirty="0"/>
              <a:t>经历性别转变的人会</a:t>
            </a:r>
            <a:r>
              <a:rPr lang="zh-CN" altLang="en-US" dirty="0" smtClean="0"/>
              <a:t>从陌生人</a:t>
            </a:r>
            <a:r>
              <a:rPr lang="zh-CN" altLang="en-US" dirty="0"/>
              <a:t>那里获得灵感、</a:t>
            </a:r>
            <a:r>
              <a:rPr lang="zh-CN" altLang="en-US" dirty="0" smtClean="0"/>
              <a:t>理解，</a:t>
            </a:r>
            <a:r>
              <a:rPr lang="zh-CN" altLang="en-US" dirty="0"/>
              <a:t>而不是来自</a:t>
            </a:r>
            <a:r>
              <a:rPr lang="zh-CN" altLang="en-US" dirty="0" smtClean="0"/>
              <a:t>熟人。文章</a:t>
            </a:r>
            <a:r>
              <a:rPr lang="zh-CN" altLang="zh-CN" dirty="0" smtClean="0"/>
              <a:t>在</a:t>
            </a:r>
            <a:r>
              <a:rPr lang="zh-CN" altLang="zh-CN" dirty="0"/>
              <a:t>进行性别转换</a:t>
            </a:r>
            <a:r>
              <a:rPr lang="zh-CN" altLang="zh-CN" dirty="0" smtClean="0"/>
              <a:t>时</a:t>
            </a:r>
            <a:r>
              <a:rPr lang="zh-CN" altLang="zh-CN" dirty="0"/>
              <a:t>社交</a:t>
            </a:r>
            <a:r>
              <a:rPr lang="zh-CN" altLang="zh-CN" dirty="0" smtClean="0"/>
              <a:t>媒体</a:t>
            </a:r>
            <a:r>
              <a:rPr lang="zh-CN" altLang="en-US" dirty="0" smtClean="0"/>
              <a:t>在</a:t>
            </a:r>
            <a:r>
              <a:rPr lang="zh-CN" altLang="zh-CN" dirty="0" smtClean="0"/>
              <a:t>身份</a:t>
            </a:r>
            <a:r>
              <a:rPr lang="zh-CN" altLang="zh-CN" dirty="0"/>
              <a:t>认同工作中的</a:t>
            </a:r>
            <a:r>
              <a:rPr lang="zh-CN" altLang="zh-CN" dirty="0" smtClean="0"/>
              <a:t>作用</a:t>
            </a:r>
            <a:r>
              <a:rPr lang="zh-CN" altLang="en-US" dirty="0" smtClean="0"/>
              <a:t>的探索时，研究了社会媒体对从高中到大学的转变</a:t>
            </a:r>
            <a:r>
              <a:rPr lang="zh-CN" altLang="en-US" dirty="0"/>
              <a:t>提供的支持</a:t>
            </a:r>
            <a:r>
              <a:rPr lang="zh-CN" altLang="en-US" dirty="0" smtClean="0"/>
              <a:t>。从而提出</a:t>
            </a:r>
            <a:r>
              <a:rPr lang="zh-CN" altLang="en-US" dirty="0"/>
              <a:t>以下研究问题</a:t>
            </a:r>
            <a:r>
              <a:rPr lang="en-US" altLang="zh-CN" dirty="0" smtClean="0"/>
              <a:t>:</a:t>
            </a:r>
            <a:endParaRPr lang="en-US" altLang="zh-CN" dirty="0" smtClean="0"/>
          </a:p>
          <a:p>
            <a:pPr>
              <a:lnSpc>
                <a:spcPct val="150000"/>
              </a:lnSpc>
            </a:pPr>
            <a:r>
              <a:rPr lang="zh-CN" altLang="en-US" dirty="0" smtClean="0"/>
              <a:t>　　</a:t>
            </a:r>
            <a:r>
              <a:rPr lang="en-US" altLang="zh-CN" dirty="0" smtClean="0"/>
              <a:t>RQ1</a:t>
            </a:r>
            <a:r>
              <a:rPr lang="en-US" altLang="zh-CN" dirty="0"/>
              <a:t>:</a:t>
            </a:r>
            <a:r>
              <a:rPr lang="zh-CN" altLang="en-US" dirty="0"/>
              <a:t>使用</a:t>
            </a:r>
            <a:r>
              <a:rPr lang="en-US" altLang="zh-CN" dirty="0" smtClean="0"/>
              <a:t>SNS</a:t>
            </a:r>
            <a:r>
              <a:rPr lang="zh-CN" altLang="en-US" dirty="0" smtClean="0"/>
              <a:t>观察</a:t>
            </a:r>
            <a:r>
              <a:rPr lang="zh-CN" altLang="en-US" dirty="0"/>
              <a:t>角色模型是否影响弱势大学生的身份转换过程，如果是，如何影响</a:t>
            </a:r>
            <a:r>
              <a:rPr lang="en-US" altLang="zh-CN" dirty="0" smtClean="0"/>
              <a:t>?</a:t>
            </a:r>
            <a:endParaRPr lang="en-US" altLang="zh-CN" dirty="0" smtClean="0"/>
          </a:p>
          <a:p>
            <a:pPr>
              <a:lnSpc>
                <a:spcPct val="150000"/>
              </a:lnSpc>
            </a:pPr>
            <a:r>
              <a:rPr lang="zh-CN" altLang="en-US" dirty="0"/>
              <a:t>　</a:t>
            </a:r>
            <a:r>
              <a:rPr lang="zh-CN" altLang="en-US" dirty="0" smtClean="0"/>
              <a:t>　</a:t>
            </a:r>
            <a:r>
              <a:rPr lang="en-US" altLang="zh-CN" dirty="0" smtClean="0"/>
              <a:t>RQ2</a:t>
            </a:r>
            <a:r>
              <a:rPr lang="en-US" altLang="zh-CN" dirty="0"/>
              <a:t>:</a:t>
            </a:r>
            <a:r>
              <a:rPr lang="zh-CN" altLang="en-US" dirty="0"/>
              <a:t>通过</a:t>
            </a:r>
            <a:r>
              <a:rPr lang="en-US" altLang="zh-CN" dirty="0" smtClean="0"/>
              <a:t>SNS</a:t>
            </a:r>
            <a:r>
              <a:rPr lang="zh-CN" altLang="en-US" dirty="0" smtClean="0"/>
              <a:t>对</a:t>
            </a:r>
            <a:r>
              <a:rPr lang="zh-CN" altLang="en-US" dirty="0"/>
              <a:t>弱势学生身份转变过程的影响和重申他们临时大学身份的方式是什么</a:t>
            </a:r>
            <a:r>
              <a:rPr lang="en-US" altLang="zh-CN" dirty="0" smtClean="0"/>
              <a:t>?</a:t>
            </a:r>
            <a:endParaRPr lang="en-US" altLang="zh-CN" dirty="0" smtClean="0"/>
          </a:p>
          <a:p>
            <a:pPr>
              <a:lnSpc>
                <a:spcPct val="150000"/>
              </a:lnSpc>
            </a:pPr>
            <a:r>
              <a:rPr lang="zh-CN" altLang="en-US" dirty="0"/>
              <a:t>　</a:t>
            </a:r>
            <a:r>
              <a:rPr lang="zh-CN" altLang="en-US" dirty="0" smtClean="0"/>
              <a:t>　</a:t>
            </a:r>
            <a:r>
              <a:rPr lang="en-US" altLang="zh-CN" dirty="0" smtClean="0"/>
              <a:t>RQ3:</a:t>
            </a:r>
            <a:r>
              <a:rPr lang="zh-CN" altLang="en-US" dirty="0" smtClean="0"/>
              <a:t>在线</a:t>
            </a:r>
            <a:r>
              <a:rPr lang="zh-CN" altLang="en-US" dirty="0"/>
              <a:t>分享大学相关信息有哪些障碍可能会限制社交媒体提供的参与身份认证工作的机会？</a:t>
            </a:r>
            <a:endParaRPr lang="zh-CN" altLang="en-US" dirty="0"/>
          </a:p>
        </p:txBody>
      </p:sp>
      <p:sp>
        <p:nvSpPr>
          <p:cNvPr id="7" name="文本框 6"/>
          <p:cNvSpPr txBox="1"/>
          <p:nvPr/>
        </p:nvSpPr>
        <p:spPr>
          <a:xfrm>
            <a:off x="239084" y="1307979"/>
            <a:ext cx="2907395" cy="40011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汉仪特细等线简" panose="02010604000101010101" pitchFamily="2" charset="-122"/>
                <a:ea typeface="汉仪特细等线简" panose="02010604000101010101" pitchFamily="2" charset="-122"/>
              </a:rPr>
              <a:t>社交</a:t>
            </a:r>
            <a:r>
              <a:rPr lang="zh-CN" altLang="en-US" sz="20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媒体上的身份工作</a:t>
            </a:r>
            <a:endParaRPr lang="zh-CN" altLang="en-US" sz="2000" dirty="0">
              <a:solidFill>
                <a:schemeClr val="tx1">
                  <a:lumMod val="85000"/>
                  <a:lumOff val="15000"/>
                </a:schemeClr>
              </a:solidFill>
              <a:latin typeface="汉仪特细等线简" panose="02010604000101010101" pitchFamily="2" charset="-122"/>
              <a:ea typeface="汉仪特细等线简" panose="0201060400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2567" y="368777"/>
            <a:ext cx="2033933" cy="646331"/>
          </a:xfrm>
          <a:prstGeom prst="rect">
            <a:avLst/>
          </a:prstGeom>
          <a:noFill/>
        </p:spPr>
        <p:txBody>
          <a:bodyPr wrap="square" rtlCol="0">
            <a:spAutoFit/>
          </a:bodyPr>
          <a:lstStyle/>
          <a:p>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研究方法</a:t>
            </a:r>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cxnSp>
        <p:nvCxnSpPr>
          <p:cNvPr id="5" name="直接连接符 4"/>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76462" y="1464384"/>
            <a:ext cx="7008383" cy="438582"/>
          </a:xfrm>
          <a:prstGeom prst="rect">
            <a:avLst/>
          </a:prstGeom>
          <a:noFill/>
        </p:spPr>
        <p:txBody>
          <a:bodyPr wrap="square" rtlCol="0">
            <a:spAutoFit/>
          </a:bodyPr>
          <a:lstStyle/>
          <a:p>
            <a:pPr>
              <a:lnSpc>
                <a:spcPts val="2700"/>
              </a:lnSpc>
            </a:pPr>
            <a:r>
              <a:rPr lang="zh-CN" altLang="en-US" sz="2000" dirty="0" smtClean="0"/>
              <a:t>深入的、</a:t>
            </a:r>
            <a:r>
              <a:rPr lang="zh-CN" altLang="en-US" sz="2000" dirty="0" smtClean="0">
                <a:solidFill>
                  <a:srgbClr val="FF0000"/>
                </a:solidFill>
              </a:rPr>
              <a:t>半结构化访谈</a:t>
            </a:r>
            <a:r>
              <a:rPr lang="zh-CN" altLang="en-US" sz="2000" dirty="0" smtClean="0"/>
              <a:t>（</a:t>
            </a:r>
            <a:r>
              <a:rPr lang="en-US" altLang="zh-CN" sz="2000" dirty="0" smtClean="0"/>
              <a:t>in-depth</a:t>
            </a:r>
            <a:r>
              <a:rPr lang="en-US" altLang="zh-CN" sz="2000" dirty="0"/>
              <a:t>, </a:t>
            </a:r>
            <a:r>
              <a:rPr lang="en-US" altLang="zh-CN" sz="2000" dirty="0">
                <a:solidFill>
                  <a:srgbClr val="FF0000"/>
                </a:solidFill>
              </a:rPr>
              <a:t>semi-structured </a:t>
            </a:r>
            <a:r>
              <a:rPr lang="en-US" altLang="zh-CN" sz="2000" dirty="0" smtClean="0">
                <a:solidFill>
                  <a:srgbClr val="FF0000"/>
                </a:solidFill>
              </a:rPr>
              <a:t>interviews</a:t>
            </a:r>
            <a:r>
              <a:rPr lang="zh-CN" altLang="en-US" sz="2000" dirty="0" smtClean="0"/>
              <a:t>）</a:t>
            </a:r>
            <a:endParaRPr lang="zh-CN" altLang="en-US" sz="2000" dirty="0"/>
          </a:p>
        </p:txBody>
      </p:sp>
      <p:sp>
        <p:nvSpPr>
          <p:cNvPr id="7" name="TextBox 6"/>
          <p:cNvSpPr txBox="1"/>
          <p:nvPr/>
        </p:nvSpPr>
        <p:spPr>
          <a:xfrm>
            <a:off x="676463" y="1990958"/>
            <a:ext cx="7008382" cy="2862322"/>
          </a:xfrm>
          <a:prstGeom prst="rect">
            <a:avLst/>
          </a:prstGeom>
          <a:noFill/>
        </p:spPr>
        <p:txBody>
          <a:bodyPr wrap="square" rtlCol="0">
            <a:spAutoFit/>
          </a:bodyPr>
          <a:lstStyle/>
          <a:p>
            <a:pPr>
              <a:lnSpc>
                <a:spcPts val="2700"/>
              </a:lnSpc>
            </a:pPr>
            <a:r>
              <a:rPr lang="en-US" altLang="zh-CN" dirty="0" smtClean="0"/>
              <a:t>	</a:t>
            </a:r>
            <a:r>
              <a:rPr lang="zh-CN" altLang="en-US" dirty="0" smtClean="0"/>
              <a:t>半</a:t>
            </a:r>
            <a:r>
              <a:rPr lang="zh-CN" altLang="en-US" dirty="0"/>
              <a:t>结构化访谈</a:t>
            </a:r>
            <a:r>
              <a:rPr lang="en-US" altLang="zh-CN" dirty="0"/>
              <a:t>(Semi-structured Interviews)</a:t>
            </a:r>
            <a:r>
              <a:rPr lang="zh-CN" altLang="en-US" dirty="0"/>
              <a:t>指按照一个粗线条式的访谈提纲而进行的非正式的</a:t>
            </a:r>
            <a:r>
              <a:rPr lang="zh-CN" altLang="en-US" dirty="0" smtClean="0"/>
              <a:t>访谈</a:t>
            </a:r>
            <a:r>
              <a:rPr lang="zh-CN" altLang="en-US" dirty="0"/>
              <a:t>，</a:t>
            </a:r>
            <a:r>
              <a:rPr lang="zh-CN" altLang="en-US" dirty="0" smtClean="0"/>
              <a:t>也即</a:t>
            </a:r>
            <a:r>
              <a:rPr lang="zh-CN" altLang="en-US" dirty="0"/>
              <a:t>焦点式</a:t>
            </a:r>
            <a:r>
              <a:rPr lang="zh-CN" altLang="en-US" dirty="0" smtClean="0"/>
              <a:t>访谈。在</a:t>
            </a:r>
            <a:r>
              <a:rPr lang="zh-CN" altLang="en-US" dirty="0"/>
              <a:t>这种访谈中</a:t>
            </a:r>
            <a:r>
              <a:rPr lang="en-US" altLang="zh-CN" dirty="0"/>
              <a:t>,</a:t>
            </a:r>
            <a:r>
              <a:rPr lang="zh-CN" altLang="en-US" dirty="0"/>
              <a:t>研究者事先列出要探讨的问题</a:t>
            </a:r>
            <a:r>
              <a:rPr lang="zh-CN" altLang="en-US" dirty="0" smtClean="0"/>
              <a:t>，但在</a:t>
            </a:r>
            <a:r>
              <a:rPr lang="zh-CN" altLang="en-US" dirty="0"/>
              <a:t>访谈中仍然保持一种开放的</a:t>
            </a:r>
            <a:r>
              <a:rPr lang="zh-CN" altLang="en-US" dirty="0" smtClean="0"/>
              <a:t>方式，例如提问</a:t>
            </a:r>
            <a:r>
              <a:rPr lang="zh-CN" altLang="en-US" dirty="0"/>
              <a:t>的方式和顺序、访谈对象回答的方式、访谈记录的方式和访谈的时间、地点等没有具体的要求，</a:t>
            </a:r>
            <a:r>
              <a:rPr lang="zh-CN" altLang="en-US" dirty="0" smtClean="0"/>
              <a:t>研究者</a:t>
            </a:r>
            <a:r>
              <a:rPr lang="zh-CN" altLang="en-US" dirty="0"/>
              <a:t>可以根据访谈时的实际情况灵活地做出必要的</a:t>
            </a:r>
            <a:r>
              <a:rPr lang="zh-CN" altLang="en-US" dirty="0" smtClean="0"/>
              <a:t>调整，围绕</a:t>
            </a:r>
            <a:r>
              <a:rPr lang="zh-CN" altLang="en-US" dirty="0"/>
              <a:t>与研究课题密切相关的问题提问</a:t>
            </a:r>
            <a:r>
              <a:rPr lang="zh-CN" altLang="en-US" dirty="0" smtClean="0"/>
              <a:t>。此外，该</a:t>
            </a:r>
            <a:r>
              <a:rPr lang="zh-CN" altLang="en-US" dirty="0"/>
              <a:t>方法对访谈对象的条件、所要询问的问题等只有一个粗略的基本要求</a:t>
            </a:r>
            <a:r>
              <a:rPr lang="zh-CN" altLang="en-US" dirty="0" smtClean="0"/>
              <a:t>。</a:t>
            </a:r>
            <a:endParaRPr lang="zh-CN" altLang="en-US" dirty="0"/>
          </a:p>
        </p:txBody>
      </p:sp>
      <p:sp>
        <p:nvSpPr>
          <p:cNvPr id="8" name="TextBox 7"/>
          <p:cNvSpPr txBox="1"/>
          <p:nvPr/>
        </p:nvSpPr>
        <p:spPr>
          <a:xfrm>
            <a:off x="676462" y="4864137"/>
            <a:ext cx="7008384" cy="1131079"/>
          </a:xfrm>
          <a:prstGeom prst="rect">
            <a:avLst/>
          </a:prstGeom>
          <a:noFill/>
        </p:spPr>
        <p:txBody>
          <a:bodyPr wrap="square" rtlCol="0">
            <a:spAutoFit/>
          </a:bodyPr>
          <a:lstStyle/>
          <a:p>
            <a:pPr>
              <a:lnSpc>
                <a:spcPts val="2700"/>
              </a:lnSpc>
            </a:pPr>
            <a:r>
              <a:rPr lang="en-US" altLang="zh-CN" dirty="0" smtClean="0"/>
              <a:t>	</a:t>
            </a:r>
            <a:r>
              <a:rPr lang="zh-CN" altLang="en-US" dirty="0" smtClean="0"/>
              <a:t>而与之相应的，在</a:t>
            </a:r>
            <a:r>
              <a:rPr lang="zh-CN" altLang="en-US" dirty="0"/>
              <a:t>结构化访谈</a:t>
            </a:r>
            <a:r>
              <a:rPr lang="en-US" altLang="zh-CN" dirty="0"/>
              <a:t>(Structured Interviews)</a:t>
            </a:r>
            <a:r>
              <a:rPr lang="zh-CN" altLang="en-US" dirty="0"/>
              <a:t>中，每个被访谈者都会被问</a:t>
            </a:r>
            <a:r>
              <a:rPr lang="zh-CN" altLang="en-US" dirty="0" smtClean="0"/>
              <a:t>起提纲上</a:t>
            </a:r>
            <a:r>
              <a:rPr lang="zh-CN" altLang="en-US" dirty="0"/>
              <a:t>一系列准备好的问题，以鼓励被访谈者</a:t>
            </a:r>
            <a:r>
              <a:rPr lang="zh-CN" altLang="en-US" dirty="0" smtClean="0"/>
              <a:t>从某一</a:t>
            </a:r>
            <a:r>
              <a:rPr lang="zh-CN" altLang="en-US" dirty="0"/>
              <a:t>个角度看待某种</a:t>
            </a:r>
            <a:r>
              <a:rPr lang="zh-CN" altLang="en-US" dirty="0" smtClean="0"/>
              <a:t>情况。</a:t>
            </a:r>
            <a:endParaRPr lang="zh-CN" altLang="en-US" dirty="0"/>
          </a:p>
        </p:txBody>
      </p:sp>
      <p:pic>
        <p:nvPicPr>
          <p:cNvPr id="1026" name="Picture 2" descr="https://timgsa.baidu.com/timg?image&amp;quality=80&amp;size=b9999_10000&amp;sec=1524731295841&amp;di=f75523559c7fbe994d30db66e8f67c8e&amp;imgtype=jpg&amp;src=http%3A%2F%2Fimg0.imgtn.bdimg.com%2Fit%2Fu%3D264733575%2C1954930269%26fm%3D214%26gp%3D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52323" y="937284"/>
            <a:ext cx="3741993" cy="24921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imgsa.baidu.com/timg?image&amp;quality=80&amp;size=b9999_10000&amp;sec=1524731368683&amp;di=9cbce37f43517e2b8173972cebc2ec65&amp;imgtype=0&amp;src=http%3A%2F%2Fa.36krcnd.com%2Fphoto%2F2014%2F5f6d507471cfcf55b2789c7107ae7a6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52323" y="3921035"/>
            <a:ext cx="3741993" cy="24946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76463" y="6121716"/>
            <a:ext cx="7008382" cy="784830"/>
          </a:xfrm>
          <a:prstGeom prst="rect">
            <a:avLst/>
          </a:prstGeom>
          <a:noFill/>
        </p:spPr>
        <p:txBody>
          <a:bodyPr wrap="square" rtlCol="0">
            <a:spAutoFit/>
          </a:bodyPr>
          <a:lstStyle/>
          <a:p>
            <a:pPr>
              <a:lnSpc>
                <a:spcPts val="2700"/>
              </a:lnSpc>
            </a:pPr>
            <a:r>
              <a:rPr lang="zh-CN" altLang="en-US" dirty="0">
                <a:solidFill>
                  <a:srgbClr val="FF0000"/>
                </a:solidFill>
              </a:rPr>
              <a:t>半结构化</a:t>
            </a:r>
            <a:r>
              <a:rPr lang="zh-CN" altLang="en-US" dirty="0" smtClean="0">
                <a:solidFill>
                  <a:srgbClr val="FF0000"/>
                </a:solidFill>
              </a:rPr>
              <a:t>访谈的</a:t>
            </a:r>
            <a:r>
              <a:rPr lang="zh-CN" altLang="en-US" dirty="0" smtClean="0"/>
              <a:t>优点：灵活、受访谈者主观角度的影响</a:t>
            </a:r>
            <a:r>
              <a:rPr lang="zh-CN" altLang="en-US" dirty="0" smtClean="0"/>
              <a:t>小</a:t>
            </a:r>
            <a:endParaRPr lang="en-US" altLang="zh-CN" dirty="0" smtClean="0"/>
          </a:p>
          <a:p>
            <a:pPr>
              <a:lnSpc>
                <a:spcPts val="2700"/>
              </a:lnSpc>
            </a:pPr>
            <a:r>
              <a:rPr lang="en-US" altLang="zh-CN" dirty="0" err="1" smtClean="0"/>
              <a:t>Eg</a:t>
            </a:r>
            <a:r>
              <a:rPr lang="zh-CN" altLang="en-US" dirty="0" smtClean="0"/>
              <a:t>：鲁</a:t>
            </a:r>
            <a:r>
              <a:rPr lang="zh-CN" altLang="en-US" dirty="0"/>
              <a:t>豫有约</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2567" y="368777"/>
            <a:ext cx="4653308" cy="646331"/>
          </a:xfrm>
          <a:prstGeom prst="rect">
            <a:avLst/>
          </a:prstGeom>
          <a:noFill/>
        </p:spPr>
        <p:txBody>
          <a:bodyPr wrap="square" rtlCol="0">
            <a:spAutoFit/>
          </a:bodyPr>
          <a:lstStyle/>
          <a:p>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研究方法 </a:t>
            </a:r>
            <a:r>
              <a:rPr lang="en-US" altLang="zh-CN"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 </a:t>
            </a:r>
            <a:r>
              <a:rPr lang="zh-CN" altLang="en-US"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访谈对象的选取</a:t>
            </a:r>
            <a:endParaRPr lang="zh-CN" altLang="en-US"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cxnSp>
        <p:nvCxnSpPr>
          <p:cNvPr id="5" name="直接连接符 4"/>
          <p:cNvCxnSpPr/>
          <p:nvPr/>
        </p:nvCxnSpPr>
        <p:spPr>
          <a:xfrm>
            <a:off x="174664" y="1067251"/>
            <a:ext cx="5083136"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91903" y="1408208"/>
            <a:ext cx="8661671" cy="1823576"/>
          </a:xfrm>
          <a:prstGeom prst="rect">
            <a:avLst/>
          </a:prstGeom>
          <a:noFill/>
        </p:spPr>
        <p:txBody>
          <a:bodyPr wrap="square" rtlCol="0">
            <a:spAutoFit/>
          </a:bodyPr>
          <a:lstStyle/>
          <a:p>
            <a:pPr>
              <a:lnSpc>
                <a:spcPts val="2700"/>
              </a:lnSpc>
            </a:pPr>
            <a:r>
              <a:rPr lang="en-US" altLang="zh-CN" dirty="0" smtClean="0"/>
              <a:t>	</a:t>
            </a:r>
            <a:r>
              <a:rPr lang="zh-CN" altLang="en-US" dirty="0" smtClean="0"/>
              <a:t>为了选取访谈对象，本文的研究者根据</a:t>
            </a:r>
            <a:r>
              <a:rPr lang="zh-CN" altLang="zh-CN" dirty="0"/>
              <a:t>学生的家庭收入数据选择了</a:t>
            </a:r>
            <a:r>
              <a:rPr lang="zh-CN" altLang="zh-CN" dirty="0" smtClean="0"/>
              <a:t>中西部</a:t>
            </a:r>
            <a:r>
              <a:rPr lang="zh-CN" altLang="en-US" dirty="0" smtClean="0"/>
              <a:t>一所</a:t>
            </a:r>
            <a:r>
              <a:rPr lang="zh-CN" altLang="zh-CN" dirty="0" smtClean="0"/>
              <a:t>大型</a:t>
            </a:r>
            <a:r>
              <a:rPr lang="zh-CN" altLang="en-US" dirty="0" smtClean="0"/>
              <a:t>公立</a:t>
            </a:r>
            <a:r>
              <a:rPr lang="zh-CN" altLang="zh-CN" dirty="0" smtClean="0"/>
              <a:t>研究型大学</a:t>
            </a:r>
            <a:r>
              <a:rPr lang="zh-CN" altLang="zh-CN" dirty="0"/>
              <a:t>的</a:t>
            </a:r>
            <a:r>
              <a:rPr lang="zh-CN" altLang="zh-CN" dirty="0">
                <a:solidFill>
                  <a:srgbClr val="FF0000"/>
                </a:solidFill>
              </a:rPr>
              <a:t>一年级</a:t>
            </a:r>
            <a:r>
              <a:rPr lang="zh-CN" altLang="zh-CN" dirty="0" smtClean="0"/>
              <a:t>学生</a:t>
            </a:r>
            <a:r>
              <a:rPr lang="zh-CN" altLang="en-US" dirty="0" smtClean="0"/>
              <a:t>作为</a:t>
            </a:r>
            <a:r>
              <a:rPr lang="zh-CN" altLang="zh-CN" dirty="0" smtClean="0"/>
              <a:t>样本</a:t>
            </a:r>
            <a:r>
              <a:rPr lang="zh-CN" altLang="en-US" dirty="0" smtClean="0"/>
              <a:t>（本文认为大一学年对大学生身份过渡十分重要，因此，本文的研究聚焦在大学一年级学生上）</a:t>
            </a:r>
            <a:r>
              <a:rPr lang="zh-CN" altLang="zh-CN" dirty="0" smtClean="0"/>
              <a:t>。</a:t>
            </a:r>
            <a:r>
              <a:rPr lang="zh-CN" altLang="en-US" dirty="0"/>
              <a:t>为了挑选符合弱势背景这一标准的学生，本文对</a:t>
            </a:r>
            <a:r>
              <a:rPr lang="zh-CN" altLang="en-US" dirty="0">
                <a:solidFill>
                  <a:srgbClr val="FF0000"/>
                </a:solidFill>
              </a:rPr>
              <a:t>弱势背景</a:t>
            </a:r>
            <a:r>
              <a:rPr lang="zh-CN" altLang="en-US" dirty="0"/>
              <a:t>做了一个量化：访谈对象的家庭年收入低于</a:t>
            </a:r>
            <a:r>
              <a:rPr lang="en-US" altLang="zh-CN" dirty="0"/>
              <a:t>5</a:t>
            </a:r>
            <a:r>
              <a:rPr lang="zh-CN" altLang="en-US" dirty="0"/>
              <a:t>万美元，这低于全国家庭收入中位数</a:t>
            </a:r>
            <a:r>
              <a:rPr lang="zh-CN" altLang="en-US" dirty="0" smtClean="0"/>
              <a:t>。</a:t>
            </a:r>
            <a:endParaRPr lang="zh-CN" altLang="en-US" dirty="0"/>
          </a:p>
        </p:txBody>
      </p:sp>
      <p:sp>
        <p:nvSpPr>
          <p:cNvPr id="13" name="TextBox 12"/>
          <p:cNvSpPr txBox="1"/>
          <p:nvPr/>
        </p:nvSpPr>
        <p:spPr>
          <a:xfrm>
            <a:off x="891904" y="3386164"/>
            <a:ext cx="8661670" cy="1477328"/>
          </a:xfrm>
          <a:prstGeom prst="rect">
            <a:avLst/>
          </a:prstGeom>
          <a:noFill/>
        </p:spPr>
        <p:txBody>
          <a:bodyPr wrap="square" rtlCol="0">
            <a:spAutoFit/>
          </a:bodyPr>
          <a:lstStyle/>
          <a:p>
            <a:pPr>
              <a:lnSpc>
                <a:spcPts val="2700"/>
              </a:lnSpc>
            </a:pPr>
            <a:r>
              <a:rPr lang="en-US" altLang="zh-CN" dirty="0" smtClean="0"/>
              <a:t>	</a:t>
            </a:r>
            <a:r>
              <a:rPr lang="zh-CN" altLang="en-US" dirty="0" smtClean="0"/>
              <a:t>通过数据统计发现，</a:t>
            </a:r>
            <a:r>
              <a:rPr lang="zh-CN" altLang="zh-CN" dirty="0" smtClean="0"/>
              <a:t>在</a:t>
            </a:r>
            <a:r>
              <a:rPr lang="en-US" altLang="zh-CN" dirty="0"/>
              <a:t>6500</a:t>
            </a:r>
            <a:r>
              <a:rPr lang="zh-CN" altLang="zh-CN" dirty="0"/>
              <a:t>名</a:t>
            </a:r>
            <a:r>
              <a:rPr lang="zh-CN" altLang="zh-CN" dirty="0" smtClean="0"/>
              <a:t>入学</a:t>
            </a:r>
            <a:r>
              <a:rPr lang="zh-CN" altLang="en-US" dirty="0" smtClean="0"/>
              <a:t>的</a:t>
            </a:r>
            <a:r>
              <a:rPr lang="zh-CN" altLang="zh-CN" dirty="0" smtClean="0"/>
              <a:t>一</a:t>
            </a:r>
            <a:r>
              <a:rPr lang="zh-CN" altLang="zh-CN" dirty="0"/>
              <a:t>年级学生中</a:t>
            </a:r>
            <a:r>
              <a:rPr lang="zh-CN" altLang="zh-CN" dirty="0" smtClean="0"/>
              <a:t>，</a:t>
            </a:r>
            <a:r>
              <a:rPr lang="zh-CN" altLang="en-US" dirty="0" smtClean="0"/>
              <a:t>有</a:t>
            </a:r>
            <a:r>
              <a:rPr lang="en-US" altLang="zh-CN" dirty="0" smtClean="0"/>
              <a:t>9.7</a:t>
            </a:r>
            <a:r>
              <a:rPr lang="zh-CN" altLang="zh-CN" dirty="0"/>
              <a:t>％（</a:t>
            </a:r>
            <a:r>
              <a:rPr lang="en-US" altLang="zh-CN" dirty="0"/>
              <a:t>630</a:t>
            </a:r>
            <a:r>
              <a:rPr lang="zh-CN" altLang="zh-CN" dirty="0"/>
              <a:t>名学生）</a:t>
            </a:r>
            <a:r>
              <a:rPr lang="zh-CN" altLang="zh-CN" dirty="0" smtClean="0"/>
              <a:t>符合</a:t>
            </a:r>
            <a:r>
              <a:rPr lang="zh-CN" altLang="en-US" dirty="0" smtClean="0"/>
              <a:t>本文</a:t>
            </a:r>
            <a:r>
              <a:rPr lang="zh-CN" altLang="zh-CN" dirty="0" smtClean="0"/>
              <a:t>的</a:t>
            </a:r>
            <a:r>
              <a:rPr lang="zh-CN" altLang="zh-CN" dirty="0"/>
              <a:t>标准</a:t>
            </a:r>
            <a:r>
              <a:rPr lang="zh-CN" altLang="zh-CN" dirty="0" smtClean="0"/>
              <a:t>。</a:t>
            </a:r>
            <a:r>
              <a:rPr lang="zh-CN" altLang="en-US" dirty="0" smtClean="0"/>
              <a:t>然后，</a:t>
            </a:r>
            <a:r>
              <a:rPr lang="zh-CN" altLang="en-US" dirty="0"/>
              <a:t>本文研究者</a:t>
            </a:r>
            <a:r>
              <a:rPr lang="zh-CN" altLang="en-US" dirty="0" smtClean="0"/>
              <a:t>从这些学生中随机地选择</a:t>
            </a:r>
            <a:r>
              <a:rPr lang="en-US" altLang="zh-CN" dirty="0" smtClean="0"/>
              <a:t>400</a:t>
            </a:r>
            <a:r>
              <a:rPr lang="zh-CN" altLang="en-US" dirty="0" smtClean="0"/>
              <a:t>名发送电子邮件，</a:t>
            </a:r>
            <a:r>
              <a:rPr lang="zh-CN" altLang="zh-CN" dirty="0" smtClean="0"/>
              <a:t>邀请</a:t>
            </a:r>
            <a:r>
              <a:rPr lang="zh-CN" altLang="zh-CN" dirty="0"/>
              <a:t>他们参加研究并进行简短的</a:t>
            </a:r>
            <a:r>
              <a:rPr lang="zh-CN" altLang="zh-CN" dirty="0" smtClean="0"/>
              <a:t>在线</a:t>
            </a:r>
            <a:r>
              <a:rPr lang="zh-CN" altLang="en-US" dirty="0" smtClean="0"/>
              <a:t>（问卷调查）</a:t>
            </a:r>
            <a:r>
              <a:rPr lang="zh-CN" altLang="zh-CN" dirty="0" smtClean="0"/>
              <a:t>筛选</a:t>
            </a:r>
            <a:r>
              <a:rPr lang="zh-CN" altLang="zh-CN" dirty="0"/>
              <a:t>调查</a:t>
            </a:r>
            <a:r>
              <a:rPr lang="zh-CN" altLang="zh-CN" dirty="0" smtClean="0"/>
              <a:t>。筛选调查</a:t>
            </a:r>
            <a:r>
              <a:rPr lang="zh-CN" altLang="en-US" dirty="0" smtClean="0"/>
              <a:t>（问卷调查）</a:t>
            </a:r>
            <a:r>
              <a:rPr lang="zh-CN" altLang="zh-CN" dirty="0" smtClean="0"/>
              <a:t>用于</a:t>
            </a:r>
            <a:r>
              <a:rPr lang="zh-CN" altLang="en-US" dirty="0" smtClean="0"/>
              <a:t>筛选最终的访谈对象</a:t>
            </a:r>
            <a:r>
              <a:rPr lang="zh-CN" altLang="zh-CN" dirty="0" smtClean="0"/>
              <a:t>，</a:t>
            </a:r>
            <a:r>
              <a:rPr lang="zh-CN" altLang="en-US" dirty="0" smtClean="0"/>
              <a:t>以及</a:t>
            </a:r>
            <a:r>
              <a:rPr lang="zh-CN" altLang="zh-CN" dirty="0" smtClean="0"/>
              <a:t>收集</a:t>
            </a:r>
            <a:r>
              <a:rPr lang="zh-CN" altLang="zh-CN" dirty="0"/>
              <a:t>关于人口统计和社交媒体使用的信息</a:t>
            </a:r>
            <a:r>
              <a:rPr lang="zh-CN" altLang="zh-CN" dirty="0" smtClean="0"/>
              <a:t>。</a:t>
            </a:r>
            <a:endParaRPr lang="zh-CN" altLang="zh-CN" dirty="0"/>
          </a:p>
        </p:txBody>
      </p:sp>
      <p:sp>
        <p:nvSpPr>
          <p:cNvPr id="9" name="矩形 8"/>
          <p:cNvSpPr/>
          <p:nvPr/>
        </p:nvSpPr>
        <p:spPr>
          <a:xfrm>
            <a:off x="891904" y="5085397"/>
            <a:ext cx="8661670" cy="1477328"/>
          </a:xfrm>
          <a:prstGeom prst="rect">
            <a:avLst/>
          </a:prstGeom>
        </p:spPr>
        <p:txBody>
          <a:bodyPr wrap="square">
            <a:spAutoFit/>
          </a:bodyPr>
          <a:lstStyle/>
          <a:p>
            <a:pPr>
              <a:lnSpc>
                <a:spcPts val="2700"/>
              </a:lnSpc>
            </a:pPr>
            <a:r>
              <a:rPr lang="en-US" altLang="zh-CN" dirty="0" smtClean="0"/>
              <a:t>	</a:t>
            </a:r>
            <a:r>
              <a:rPr lang="zh-CN" altLang="zh-CN" dirty="0" smtClean="0"/>
              <a:t>我们</a:t>
            </a:r>
            <a:r>
              <a:rPr lang="zh-CN" altLang="zh-CN" dirty="0"/>
              <a:t>的最终数据</a:t>
            </a:r>
            <a:r>
              <a:rPr lang="zh-CN" altLang="zh-CN" dirty="0" smtClean="0"/>
              <a:t>集包括</a:t>
            </a:r>
            <a:r>
              <a:rPr lang="en-US" altLang="zh-CN" dirty="0"/>
              <a:t>33</a:t>
            </a:r>
            <a:r>
              <a:rPr lang="zh-CN" altLang="zh-CN" dirty="0"/>
              <a:t>名学生</a:t>
            </a:r>
            <a:r>
              <a:rPr lang="en-US" altLang="zh-CN" dirty="0"/>
              <a:t> - 12</a:t>
            </a:r>
            <a:r>
              <a:rPr lang="zh-CN" altLang="zh-CN" dirty="0"/>
              <a:t>名男性，</a:t>
            </a:r>
            <a:r>
              <a:rPr lang="en-US" altLang="zh-CN" dirty="0"/>
              <a:t>21</a:t>
            </a:r>
            <a:r>
              <a:rPr lang="zh-CN" altLang="zh-CN" dirty="0"/>
              <a:t>名女性。</a:t>
            </a:r>
            <a:r>
              <a:rPr lang="en-US" altLang="zh-CN" dirty="0"/>
              <a:t> 18</a:t>
            </a:r>
            <a:r>
              <a:rPr lang="zh-CN" altLang="zh-CN" dirty="0" smtClean="0"/>
              <a:t>位</a:t>
            </a:r>
            <a:r>
              <a:rPr lang="zh-CN" altLang="en-US" dirty="0" smtClean="0"/>
              <a:t>参与者为有色人种</a:t>
            </a:r>
            <a:r>
              <a:rPr lang="zh-CN" altLang="zh-CN" dirty="0" smtClean="0"/>
              <a:t>，</a:t>
            </a:r>
            <a:r>
              <a:rPr lang="en-US" altLang="zh-CN" dirty="0"/>
              <a:t>15</a:t>
            </a:r>
            <a:r>
              <a:rPr lang="zh-CN" altLang="zh-CN" dirty="0" smtClean="0"/>
              <a:t>位</a:t>
            </a:r>
            <a:r>
              <a:rPr lang="zh-CN" altLang="en-US" dirty="0" smtClean="0"/>
              <a:t>参与者</a:t>
            </a:r>
            <a:r>
              <a:rPr lang="zh-CN" altLang="zh-CN" dirty="0" smtClean="0"/>
              <a:t>为白人</a:t>
            </a:r>
            <a:r>
              <a:rPr lang="zh-CN" altLang="en-US" dirty="0" smtClean="0"/>
              <a:t>；</a:t>
            </a:r>
            <a:r>
              <a:rPr lang="zh-CN" altLang="zh-CN" dirty="0" smtClean="0"/>
              <a:t>所有</a:t>
            </a:r>
            <a:r>
              <a:rPr lang="zh-CN" altLang="zh-CN" dirty="0"/>
              <a:t>参与者都完成了本科一年级</a:t>
            </a:r>
            <a:r>
              <a:rPr lang="zh-CN" altLang="zh-CN" dirty="0" smtClean="0"/>
              <a:t>的</a:t>
            </a:r>
            <a:r>
              <a:rPr lang="zh-CN" altLang="en-US" dirty="0" smtClean="0"/>
              <a:t>学习；</a:t>
            </a:r>
            <a:r>
              <a:rPr lang="zh-CN" altLang="zh-CN" dirty="0" smtClean="0"/>
              <a:t> </a:t>
            </a:r>
            <a:r>
              <a:rPr lang="en-US" altLang="zh-CN" dirty="0" smtClean="0"/>
              <a:t>25</a:t>
            </a:r>
            <a:r>
              <a:rPr lang="zh-CN" altLang="zh-CN" dirty="0" smtClean="0"/>
              <a:t>名</a:t>
            </a:r>
            <a:r>
              <a:rPr lang="zh-CN" altLang="zh-CN" dirty="0"/>
              <a:t>参与者是第一代</a:t>
            </a:r>
            <a:r>
              <a:rPr lang="zh-CN" altLang="zh-CN" dirty="0" smtClean="0"/>
              <a:t>大学生</a:t>
            </a:r>
            <a:r>
              <a:rPr lang="zh-CN" altLang="en-US" dirty="0" smtClean="0"/>
              <a:t>；</a:t>
            </a:r>
            <a:r>
              <a:rPr lang="en-US" altLang="zh-CN" dirty="0" smtClean="0"/>
              <a:t> </a:t>
            </a:r>
            <a:r>
              <a:rPr lang="en-US" altLang="zh-CN" dirty="0"/>
              <a:t>22</a:t>
            </a:r>
            <a:r>
              <a:rPr lang="zh-CN" altLang="zh-CN" dirty="0"/>
              <a:t>名</a:t>
            </a:r>
            <a:r>
              <a:rPr lang="zh-CN" altLang="zh-CN" dirty="0" smtClean="0"/>
              <a:t>学生</a:t>
            </a:r>
            <a:r>
              <a:rPr lang="zh-CN" altLang="en-US" dirty="0" smtClean="0"/>
              <a:t>是</a:t>
            </a:r>
            <a:r>
              <a:rPr lang="zh-CN" altLang="zh-CN" dirty="0" smtClean="0"/>
              <a:t>工程</a:t>
            </a:r>
            <a:r>
              <a:rPr lang="zh-CN" altLang="en-US" dirty="0" smtClean="0"/>
              <a:t>学</a:t>
            </a:r>
            <a:r>
              <a:rPr lang="zh-CN" altLang="en-US" dirty="0"/>
              <a:t>、</a:t>
            </a:r>
            <a:r>
              <a:rPr lang="zh-CN" altLang="zh-CN" dirty="0" smtClean="0"/>
              <a:t>科学</a:t>
            </a:r>
            <a:r>
              <a:rPr lang="zh-CN" altLang="zh-CN" dirty="0"/>
              <a:t>或技术</a:t>
            </a:r>
            <a:r>
              <a:rPr lang="zh-CN" altLang="zh-CN" dirty="0" smtClean="0"/>
              <a:t>领域</a:t>
            </a:r>
            <a:r>
              <a:rPr lang="zh-CN" altLang="en-US" dirty="0" smtClean="0"/>
              <a:t>方面的学生</a:t>
            </a:r>
            <a:r>
              <a:rPr lang="en-US" altLang="zh-CN" dirty="0" smtClean="0"/>
              <a:t>; </a:t>
            </a:r>
            <a:r>
              <a:rPr lang="zh-CN" altLang="zh-CN" dirty="0"/>
              <a:t>其余的学生主修</a:t>
            </a:r>
            <a:r>
              <a:rPr lang="zh-CN" altLang="zh-CN" dirty="0" smtClean="0"/>
              <a:t>人文</a:t>
            </a:r>
            <a:r>
              <a:rPr lang="zh-CN" altLang="en-US" dirty="0" smtClean="0"/>
              <a:t>、</a:t>
            </a:r>
            <a:r>
              <a:rPr lang="zh-CN" altLang="zh-CN" dirty="0" smtClean="0"/>
              <a:t>政治学</a:t>
            </a:r>
            <a:r>
              <a:rPr lang="zh-CN" altLang="en-US" dirty="0"/>
              <a:t>、</a:t>
            </a:r>
            <a:r>
              <a:rPr lang="zh-CN" altLang="zh-CN" dirty="0" smtClean="0"/>
              <a:t>商</a:t>
            </a:r>
            <a:r>
              <a:rPr lang="zh-CN" altLang="en-US" dirty="0" smtClean="0"/>
              <a:t>学等等</a:t>
            </a:r>
            <a:r>
              <a:rPr lang="zh-CN" altLang="zh-CN" dirty="0" smtClean="0"/>
              <a:t>。</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2567" y="368777"/>
            <a:ext cx="4653308" cy="646331"/>
          </a:xfrm>
          <a:prstGeom prst="rect">
            <a:avLst/>
          </a:prstGeom>
          <a:noFill/>
        </p:spPr>
        <p:txBody>
          <a:bodyPr wrap="square" rtlCol="0" anchor="t">
            <a:spAutoFit/>
          </a:bodyPr>
          <a:lstStyle/>
          <a:p>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研究方法 </a:t>
            </a:r>
            <a:r>
              <a:rPr lang="en-US" altLang="zh-CN"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 </a:t>
            </a:r>
            <a:r>
              <a:rPr lang="zh-CN" altLang="en-US"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研究步骤</a:t>
            </a:r>
            <a:endParaRPr lang="zh-CN" altLang="en-US"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cxnSp>
        <p:nvCxnSpPr>
          <p:cNvPr id="5" name="直接连接符 4"/>
          <p:cNvCxnSpPr/>
          <p:nvPr/>
        </p:nvCxnSpPr>
        <p:spPr>
          <a:xfrm>
            <a:off x="174664" y="1067251"/>
            <a:ext cx="5083136"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91903" y="1396919"/>
            <a:ext cx="10430853" cy="1477328"/>
          </a:xfrm>
          <a:prstGeom prst="rect">
            <a:avLst/>
          </a:prstGeom>
          <a:noFill/>
        </p:spPr>
        <p:txBody>
          <a:bodyPr wrap="square" rtlCol="0">
            <a:spAutoFit/>
          </a:bodyPr>
          <a:lstStyle/>
          <a:p>
            <a:pPr>
              <a:lnSpc>
                <a:spcPts val="2700"/>
              </a:lnSpc>
            </a:pPr>
            <a:r>
              <a:rPr lang="en-US" altLang="zh-CN" dirty="0"/>
              <a:t>	</a:t>
            </a:r>
            <a:r>
              <a:rPr lang="zh-CN" altLang="en-US" dirty="0" smtClean="0"/>
              <a:t>本文研究者</a:t>
            </a:r>
            <a:r>
              <a:rPr lang="zh-CN" altLang="zh-CN" dirty="0" smtClean="0"/>
              <a:t>对</a:t>
            </a:r>
            <a:r>
              <a:rPr lang="zh-CN" altLang="zh-CN" dirty="0"/>
              <a:t>一年级大学生进行了半结构式访谈，以了解他们的过渡经历以及他们使用社交媒体获取大学相关</a:t>
            </a:r>
            <a:r>
              <a:rPr lang="zh-CN" altLang="zh-CN" dirty="0" smtClean="0"/>
              <a:t>信息</a:t>
            </a:r>
            <a:r>
              <a:rPr lang="zh-CN" altLang="en-US" dirty="0" smtClean="0"/>
              <a:t>的情况</a:t>
            </a:r>
            <a:r>
              <a:rPr lang="zh-CN" altLang="zh-CN" dirty="0" smtClean="0"/>
              <a:t>（</a:t>
            </a:r>
            <a:r>
              <a:rPr lang="zh-CN" altLang="zh-CN" dirty="0"/>
              <a:t>从他们在高中时到大学第一年结束时）。 访谈于</a:t>
            </a:r>
            <a:r>
              <a:rPr lang="en-US" altLang="zh-CN" dirty="0"/>
              <a:t>2014</a:t>
            </a:r>
            <a:r>
              <a:rPr lang="zh-CN" altLang="zh-CN" dirty="0"/>
              <a:t>年</a:t>
            </a:r>
            <a:r>
              <a:rPr lang="en-US" altLang="zh-CN" dirty="0"/>
              <a:t>7</a:t>
            </a:r>
            <a:r>
              <a:rPr lang="zh-CN" altLang="zh-CN" dirty="0"/>
              <a:t>月至</a:t>
            </a:r>
            <a:r>
              <a:rPr lang="en-US" altLang="zh-CN" dirty="0"/>
              <a:t>2014</a:t>
            </a:r>
            <a:r>
              <a:rPr lang="zh-CN" altLang="zh-CN" dirty="0"/>
              <a:t>年</a:t>
            </a:r>
            <a:r>
              <a:rPr lang="en-US" altLang="zh-CN" dirty="0"/>
              <a:t>9</a:t>
            </a:r>
            <a:r>
              <a:rPr lang="zh-CN" altLang="zh-CN" dirty="0"/>
              <a:t>月进行，时间介于</a:t>
            </a:r>
            <a:r>
              <a:rPr lang="en-US" altLang="zh-CN" dirty="0"/>
              <a:t>45</a:t>
            </a:r>
            <a:r>
              <a:rPr lang="zh-CN" altLang="zh-CN" dirty="0"/>
              <a:t>至</a:t>
            </a:r>
            <a:r>
              <a:rPr lang="en-US" altLang="zh-CN" dirty="0"/>
              <a:t>90</a:t>
            </a:r>
            <a:r>
              <a:rPr lang="zh-CN" altLang="zh-CN" dirty="0"/>
              <a:t>分钟之间。 </a:t>
            </a:r>
            <a:r>
              <a:rPr lang="zh-CN" altLang="en-US" dirty="0" smtClean="0"/>
              <a:t>本文对所有参与者进行访谈直到所有方面均被涉及到</a:t>
            </a:r>
            <a:r>
              <a:rPr lang="zh-CN" altLang="zh-CN" dirty="0" smtClean="0"/>
              <a:t>。</a:t>
            </a:r>
            <a:r>
              <a:rPr lang="zh-CN" altLang="en-US" dirty="0"/>
              <a:t>研究者</a:t>
            </a:r>
            <a:r>
              <a:rPr lang="zh-CN" altLang="zh-CN" dirty="0" smtClean="0"/>
              <a:t>使用</a:t>
            </a:r>
            <a:r>
              <a:rPr lang="zh-CN" altLang="zh-CN" dirty="0"/>
              <a:t>视频会议软件访问了</a:t>
            </a:r>
            <a:r>
              <a:rPr lang="en-US" altLang="zh-CN" dirty="0"/>
              <a:t>25</a:t>
            </a:r>
            <a:r>
              <a:rPr lang="zh-CN" altLang="zh-CN" dirty="0"/>
              <a:t>位</a:t>
            </a:r>
            <a:r>
              <a:rPr lang="zh-CN" altLang="zh-CN" dirty="0" smtClean="0"/>
              <a:t>参与者</a:t>
            </a:r>
            <a:r>
              <a:rPr lang="zh-CN" altLang="en-US" dirty="0"/>
              <a:t>；</a:t>
            </a:r>
            <a:r>
              <a:rPr lang="zh-CN" altLang="zh-CN" dirty="0" smtClean="0"/>
              <a:t>所有</a:t>
            </a:r>
            <a:r>
              <a:rPr lang="zh-CN" altLang="zh-CN" dirty="0"/>
              <a:t>其他人</a:t>
            </a:r>
            <a:r>
              <a:rPr lang="zh-CN" altLang="zh-CN" dirty="0" smtClean="0"/>
              <a:t>都</a:t>
            </a:r>
            <a:r>
              <a:rPr lang="zh-CN" altLang="en-US" dirty="0" smtClean="0"/>
              <a:t>亲自进行访谈</a:t>
            </a:r>
            <a:r>
              <a:rPr lang="zh-CN" altLang="zh-CN" dirty="0" smtClean="0"/>
              <a:t>。</a:t>
            </a:r>
            <a:endParaRPr lang="zh-CN" altLang="zh-CN" dirty="0"/>
          </a:p>
        </p:txBody>
      </p:sp>
      <p:sp>
        <p:nvSpPr>
          <p:cNvPr id="8" name="TextBox 7"/>
          <p:cNvSpPr txBox="1"/>
          <p:nvPr/>
        </p:nvSpPr>
        <p:spPr>
          <a:xfrm>
            <a:off x="891902" y="3019172"/>
            <a:ext cx="10430853" cy="1131079"/>
          </a:xfrm>
          <a:prstGeom prst="rect">
            <a:avLst/>
          </a:prstGeom>
          <a:noFill/>
        </p:spPr>
        <p:txBody>
          <a:bodyPr wrap="square" rtlCol="0">
            <a:spAutoFit/>
          </a:bodyPr>
          <a:lstStyle/>
          <a:p>
            <a:pPr>
              <a:lnSpc>
                <a:spcPts val="2700"/>
              </a:lnSpc>
            </a:pPr>
            <a:r>
              <a:rPr lang="en-US" altLang="zh-CN" dirty="0" smtClean="0"/>
              <a:t>	</a:t>
            </a:r>
            <a:r>
              <a:rPr lang="zh-CN" altLang="zh-CN" dirty="0" smtClean="0"/>
              <a:t>每</a:t>
            </a:r>
            <a:r>
              <a:rPr lang="zh-CN" altLang="zh-CN" dirty="0"/>
              <a:t>一</a:t>
            </a:r>
            <a:r>
              <a:rPr lang="zh-CN" altLang="zh-CN" dirty="0" smtClean="0"/>
              <a:t>次</a:t>
            </a:r>
            <a:r>
              <a:rPr lang="zh-CN" altLang="en-US" dirty="0" smtClean="0"/>
              <a:t>的</a:t>
            </a:r>
            <a:r>
              <a:rPr lang="zh-CN" altLang="en-US" dirty="0"/>
              <a:t>访谈</a:t>
            </a:r>
            <a:r>
              <a:rPr lang="zh-CN" altLang="zh-CN" dirty="0" smtClean="0"/>
              <a:t>都是</a:t>
            </a:r>
            <a:r>
              <a:rPr lang="zh-CN" altLang="zh-CN" dirty="0"/>
              <a:t>以热身问题开始的，这些</a:t>
            </a:r>
            <a:r>
              <a:rPr lang="zh-CN" altLang="zh-CN" dirty="0" smtClean="0"/>
              <a:t>问题</a:t>
            </a:r>
            <a:r>
              <a:rPr lang="zh-CN" altLang="en-US" dirty="0" smtClean="0"/>
              <a:t>包括</a:t>
            </a:r>
            <a:r>
              <a:rPr lang="zh-CN" altLang="zh-CN" dirty="0" smtClean="0"/>
              <a:t>参与者</a:t>
            </a:r>
            <a:r>
              <a:rPr lang="zh-CN" altLang="zh-CN" dirty="0"/>
              <a:t>关于他们的</a:t>
            </a:r>
            <a:r>
              <a:rPr lang="zh-CN" altLang="zh-CN" dirty="0" smtClean="0"/>
              <a:t>家乡</a:t>
            </a:r>
            <a:r>
              <a:rPr lang="zh-CN" altLang="en-US" dirty="0" smtClean="0"/>
              <a:t>的看法</a:t>
            </a:r>
            <a:r>
              <a:rPr lang="zh-CN" altLang="zh-CN" dirty="0" smtClean="0"/>
              <a:t>，</a:t>
            </a:r>
            <a:r>
              <a:rPr lang="zh-CN" altLang="zh-CN" dirty="0"/>
              <a:t>他们</a:t>
            </a:r>
            <a:r>
              <a:rPr lang="zh-CN" altLang="zh-CN" dirty="0" smtClean="0"/>
              <a:t>的</a:t>
            </a:r>
            <a:r>
              <a:rPr lang="zh-CN" altLang="en-US" dirty="0"/>
              <a:t>暑期</a:t>
            </a:r>
            <a:r>
              <a:rPr lang="zh-CN" altLang="zh-CN" dirty="0" smtClean="0"/>
              <a:t>计划</a:t>
            </a:r>
            <a:r>
              <a:rPr lang="zh-CN" altLang="zh-CN" dirty="0"/>
              <a:t>以及他们如何看待</a:t>
            </a:r>
            <a:r>
              <a:rPr lang="zh-CN" altLang="zh-CN" dirty="0" smtClean="0"/>
              <a:t>他们</a:t>
            </a:r>
            <a:r>
              <a:rPr lang="zh-CN" altLang="en-US" dirty="0" smtClean="0"/>
              <a:t>大学</a:t>
            </a:r>
            <a:r>
              <a:rPr lang="zh-CN" altLang="zh-CN" dirty="0" smtClean="0"/>
              <a:t>第一年</a:t>
            </a:r>
            <a:r>
              <a:rPr lang="zh-CN" altLang="en-US" dirty="0" smtClean="0"/>
              <a:t>的生活</a:t>
            </a:r>
            <a:r>
              <a:rPr lang="zh-CN" altLang="zh-CN" dirty="0" smtClean="0"/>
              <a:t>。</a:t>
            </a:r>
            <a:r>
              <a:rPr lang="zh-CN" altLang="en-US" dirty="0" smtClean="0"/>
              <a:t>热身问题</a:t>
            </a:r>
            <a:r>
              <a:rPr lang="zh-CN" altLang="zh-CN" dirty="0" smtClean="0"/>
              <a:t>还</a:t>
            </a:r>
            <a:r>
              <a:rPr lang="zh-CN" altLang="zh-CN" dirty="0"/>
              <a:t>涵盖了他们的社交媒体使用情况</a:t>
            </a:r>
            <a:r>
              <a:rPr lang="zh-CN" altLang="zh-CN" dirty="0" smtClean="0"/>
              <a:t>，过渡</a:t>
            </a:r>
            <a:r>
              <a:rPr lang="zh-CN" altLang="zh-CN" dirty="0"/>
              <a:t>经历以及他们的校园</a:t>
            </a:r>
            <a:r>
              <a:rPr lang="zh-CN" altLang="zh-CN" dirty="0" smtClean="0"/>
              <a:t>过渡</a:t>
            </a:r>
            <a:r>
              <a:rPr lang="zh-CN" altLang="en-US" dirty="0" smtClean="0"/>
              <a:t>情况</a:t>
            </a:r>
            <a:r>
              <a:rPr lang="zh-CN" altLang="zh-CN" dirty="0" smtClean="0"/>
              <a:t>。</a:t>
            </a:r>
            <a:endParaRPr lang="zh-CN" altLang="zh-CN" dirty="0"/>
          </a:p>
        </p:txBody>
      </p:sp>
      <p:sp>
        <p:nvSpPr>
          <p:cNvPr id="10" name="TextBox 9"/>
          <p:cNvSpPr txBox="1"/>
          <p:nvPr/>
        </p:nvSpPr>
        <p:spPr>
          <a:xfrm>
            <a:off x="891903" y="4317005"/>
            <a:ext cx="10430852" cy="1131079"/>
          </a:xfrm>
          <a:prstGeom prst="rect">
            <a:avLst/>
          </a:prstGeom>
          <a:noFill/>
        </p:spPr>
        <p:txBody>
          <a:bodyPr wrap="square" rtlCol="0">
            <a:spAutoFit/>
          </a:bodyPr>
          <a:lstStyle/>
          <a:p>
            <a:pPr>
              <a:lnSpc>
                <a:spcPts val="2700"/>
              </a:lnSpc>
            </a:pPr>
            <a:r>
              <a:rPr lang="en-US" altLang="zh-CN" dirty="0"/>
              <a:t>	</a:t>
            </a:r>
            <a:r>
              <a:rPr lang="zh-CN" altLang="zh-CN" dirty="0" smtClean="0"/>
              <a:t>此外，</a:t>
            </a:r>
            <a:r>
              <a:rPr lang="zh-CN" altLang="en-US" dirty="0" smtClean="0"/>
              <a:t>访谈者</a:t>
            </a:r>
            <a:r>
              <a:rPr lang="zh-CN" altLang="zh-CN" dirty="0" smtClean="0"/>
              <a:t>向</a:t>
            </a:r>
            <a:r>
              <a:rPr lang="zh-CN" altLang="zh-CN" dirty="0"/>
              <a:t>参与者</a:t>
            </a:r>
            <a:r>
              <a:rPr lang="zh-CN" altLang="zh-CN" dirty="0" smtClean="0"/>
              <a:t>询问</a:t>
            </a:r>
            <a:r>
              <a:rPr lang="zh-CN" altLang="en-US" dirty="0" smtClean="0"/>
              <a:t>了</a:t>
            </a:r>
            <a:r>
              <a:rPr lang="zh-CN" altLang="zh-CN" dirty="0" smtClean="0"/>
              <a:t>他们</a:t>
            </a:r>
            <a:r>
              <a:rPr lang="zh-CN" altLang="zh-CN" dirty="0"/>
              <a:t>的社交网站使用</a:t>
            </a:r>
            <a:r>
              <a:rPr lang="zh-CN" altLang="zh-CN" dirty="0" smtClean="0"/>
              <a:t>情况</a:t>
            </a:r>
            <a:r>
              <a:rPr lang="zh-CN" altLang="en-US" dirty="0" smtClean="0"/>
              <a:t>、</a:t>
            </a:r>
            <a:r>
              <a:rPr lang="zh-CN" altLang="zh-CN" dirty="0" smtClean="0"/>
              <a:t>社交</a:t>
            </a:r>
            <a:r>
              <a:rPr lang="zh-CN" altLang="zh-CN" dirty="0"/>
              <a:t>媒体</a:t>
            </a:r>
            <a:r>
              <a:rPr lang="zh-CN" altLang="zh-CN" dirty="0" smtClean="0"/>
              <a:t>发布</a:t>
            </a:r>
            <a:r>
              <a:rPr lang="zh-CN" altLang="en-US" dirty="0" smtClean="0"/>
              <a:t>信息情况，</a:t>
            </a:r>
            <a:r>
              <a:rPr lang="zh-CN" altLang="zh-CN" dirty="0" smtClean="0"/>
              <a:t>以及</a:t>
            </a:r>
            <a:r>
              <a:rPr lang="zh-CN" altLang="zh-CN" dirty="0"/>
              <a:t>他们如何在线搜索信息。 对于后者</a:t>
            </a:r>
            <a:r>
              <a:rPr lang="zh-CN" altLang="zh-CN" dirty="0" smtClean="0"/>
              <a:t>，</a:t>
            </a:r>
            <a:r>
              <a:rPr lang="zh-CN" altLang="en-US" dirty="0" smtClean="0"/>
              <a:t>访谈者还</a:t>
            </a:r>
            <a:r>
              <a:rPr lang="zh-CN" altLang="zh-CN" dirty="0" smtClean="0"/>
              <a:t>询问</a:t>
            </a:r>
            <a:r>
              <a:rPr lang="zh-CN" altLang="en-US" dirty="0" smtClean="0"/>
              <a:t>了</a:t>
            </a:r>
            <a:r>
              <a:rPr lang="zh-CN" altLang="zh-CN" dirty="0" smtClean="0"/>
              <a:t>参与者</a:t>
            </a:r>
            <a:r>
              <a:rPr lang="zh-CN" altLang="en-US" dirty="0" smtClean="0"/>
              <a:t>关于</a:t>
            </a:r>
            <a:r>
              <a:rPr lang="zh-CN" altLang="zh-CN" dirty="0" smtClean="0"/>
              <a:t>他们</a:t>
            </a:r>
            <a:r>
              <a:rPr lang="zh-CN" altLang="zh-CN" dirty="0"/>
              <a:t>如何获得大学信息</a:t>
            </a:r>
            <a:r>
              <a:rPr lang="zh-CN" altLang="zh-CN" dirty="0" smtClean="0"/>
              <a:t>（</a:t>
            </a:r>
            <a:r>
              <a:rPr lang="zh-CN" altLang="en-US" dirty="0" smtClean="0"/>
              <a:t>以</a:t>
            </a:r>
            <a:r>
              <a:rPr lang="zh-CN" altLang="zh-CN" dirty="0" smtClean="0"/>
              <a:t>作出决定</a:t>
            </a:r>
            <a:r>
              <a:rPr lang="zh-CN" altLang="en-US" dirty="0" smtClean="0"/>
              <a:t>上哪个大学</a:t>
            </a:r>
            <a:r>
              <a:rPr lang="zh-CN" altLang="zh-CN" dirty="0" smtClean="0"/>
              <a:t>）和</a:t>
            </a:r>
            <a:r>
              <a:rPr lang="zh-CN" altLang="en-US" dirty="0" smtClean="0"/>
              <a:t>专业</a:t>
            </a:r>
            <a:r>
              <a:rPr lang="zh-CN" altLang="zh-CN" dirty="0" smtClean="0"/>
              <a:t>信息</a:t>
            </a:r>
            <a:r>
              <a:rPr lang="zh-CN" altLang="zh-CN" dirty="0"/>
              <a:t>（大学的</a:t>
            </a:r>
            <a:r>
              <a:rPr lang="zh-CN" altLang="zh-CN" dirty="0" smtClean="0"/>
              <a:t>学术</a:t>
            </a:r>
            <a:r>
              <a:rPr lang="zh-CN" altLang="en-US" dirty="0" smtClean="0"/>
              <a:t>、</a:t>
            </a:r>
            <a:r>
              <a:rPr lang="zh-CN" altLang="zh-CN" dirty="0" smtClean="0"/>
              <a:t>社会</a:t>
            </a:r>
            <a:r>
              <a:rPr lang="zh-CN" altLang="zh-CN" dirty="0"/>
              <a:t>和专业方面的信息</a:t>
            </a:r>
            <a:r>
              <a:rPr lang="zh-CN" altLang="zh-CN" dirty="0" smtClean="0"/>
              <a:t>，</a:t>
            </a:r>
            <a:r>
              <a:rPr lang="zh-CN" altLang="en-US" dirty="0" smtClean="0"/>
              <a:t>以及</a:t>
            </a:r>
            <a:r>
              <a:rPr lang="zh-CN" altLang="zh-CN" dirty="0" smtClean="0"/>
              <a:t>他们过渡</a:t>
            </a:r>
            <a:r>
              <a:rPr lang="zh-CN" altLang="en-US" dirty="0" smtClean="0"/>
              <a:t>、适应</a:t>
            </a:r>
            <a:r>
              <a:rPr lang="zh-CN" altLang="zh-CN" dirty="0" smtClean="0"/>
              <a:t>大学</a:t>
            </a:r>
            <a:r>
              <a:rPr lang="zh-CN" altLang="zh-CN" dirty="0"/>
              <a:t>环境）</a:t>
            </a:r>
            <a:r>
              <a:rPr lang="zh-CN" altLang="zh-CN" dirty="0" smtClean="0"/>
              <a:t>。</a:t>
            </a:r>
            <a:endParaRPr lang="zh-CN" altLang="zh-CN" dirty="0"/>
          </a:p>
        </p:txBody>
      </p:sp>
      <p:sp>
        <p:nvSpPr>
          <p:cNvPr id="11" name="TextBox 10"/>
          <p:cNvSpPr txBox="1"/>
          <p:nvPr/>
        </p:nvSpPr>
        <p:spPr>
          <a:xfrm>
            <a:off x="891903" y="5591453"/>
            <a:ext cx="10430853" cy="1131079"/>
          </a:xfrm>
          <a:prstGeom prst="rect">
            <a:avLst/>
          </a:prstGeom>
          <a:noFill/>
        </p:spPr>
        <p:txBody>
          <a:bodyPr wrap="square" rtlCol="0">
            <a:spAutoFit/>
          </a:bodyPr>
          <a:lstStyle/>
          <a:p>
            <a:pPr>
              <a:lnSpc>
                <a:spcPts val="2700"/>
              </a:lnSpc>
            </a:pPr>
            <a:r>
              <a:rPr lang="en-US" altLang="zh-CN" dirty="0" smtClean="0"/>
              <a:t>	</a:t>
            </a:r>
            <a:r>
              <a:rPr lang="zh-CN" altLang="en-US" dirty="0" smtClean="0"/>
              <a:t>访谈</a:t>
            </a:r>
            <a:r>
              <a:rPr lang="zh-CN" altLang="zh-CN" dirty="0" smtClean="0"/>
              <a:t>结束后，</a:t>
            </a:r>
            <a:r>
              <a:rPr lang="zh-CN" altLang="en-US" dirty="0"/>
              <a:t>作者</a:t>
            </a:r>
            <a:r>
              <a:rPr lang="zh-CN" altLang="zh-CN" dirty="0" smtClean="0"/>
              <a:t>要求参与者登录</a:t>
            </a:r>
            <a:r>
              <a:rPr lang="en-US" altLang="zh-CN" dirty="0" smtClean="0"/>
              <a:t>Facebook</a:t>
            </a:r>
            <a:r>
              <a:rPr lang="zh-CN" altLang="zh-CN" dirty="0" smtClean="0"/>
              <a:t>并讨论</a:t>
            </a:r>
            <a:r>
              <a:rPr lang="zh-CN" altLang="en-US" dirty="0" smtClean="0"/>
              <a:t>他们</a:t>
            </a:r>
            <a:r>
              <a:rPr lang="zh-CN" altLang="zh-CN" dirty="0" smtClean="0"/>
              <a:t>与大学相关的互动（例如，</a:t>
            </a:r>
            <a:r>
              <a:rPr lang="zh-CN" altLang="en-US" dirty="0" smtClean="0"/>
              <a:t>关于</a:t>
            </a:r>
            <a:r>
              <a:rPr lang="zh-CN" altLang="zh-CN" dirty="0" smtClean="0"/>
              <a:t>大学生活的</a:t>
            </a:r>
            <a:r>
              <a:rPr lang="zh-CN" altLang="en-US" dirty="0" smtClean="0"/>
              <a:t>网页、杂志</a:t>
            </a:r>
            <a:r>
              <a:rPr lang="zh-CN" altLang="zh-CN" dirty="0" smtClean="0"/>
              <a:t>，关于校园活动或班级</a:t>
            </a:r>
            <a:r>
              <a:rPr lang="zh-CN" altLang="en-US" dirty="0" smtClean="0"/>
              <a:t>活动</a:t>
            </a:r>
            <a:r>
              <a:rPr lang="zh-CN" altLang="zh-CN" dirty="0" smtClean="0"/>
              <a:t>的帖子）。</a:t>
            </a:r>
            <a:r>
              <a:rPr lang="zh-CN" altLang="en-US" dirty="0" smtClean="0"/>
              <a:t>在</a:t>
            </a:r>
            <a:r>
              <a:rPr lang="zh-CN" altLang="en-US" dirty="0"/>
              <a:t>他们这样做的时候</a:t>
            </a:r>
            <a:r>
              <a:rPr lang="zh-CN" altLang="en-US" dirty="0" smtClean="0"/>
              <a:t>，</a:t>
            </a:r>
            <a:r>
              <a:rPr lang="zh-CN" altLang="en-US" dirty="0"/>
              <a:t>作者</a:t>
            </a:r>
            <a:r>
              <a:rPr lang="zh-CN" altLang="en-US" dirty="0" smtClean="0"/>
              <a:t>要求</a:t>
            </a:r>
            <a:r>
              <a:rPr lang="zh-CN" altLang="en-US" dirty="0"/>
              <a:t>参与者确定他们与其他人就大学或与大学相关的信息进行交流的情况</a:t>
            </a:r>
            <a:r>
              <a:rPr lang="zh-CN" altLang="en-US" dirty="0" smtClean="0"/>
              <a:t>。</a:t>
            </a:r>
            <a:endParaRPr lang="zh-CN"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306277" y="554443"/>
            <a:ext cx="9579444" cy="5749114"/>
            <a:chOff x="1879603" y="903290"/>
            <a:chExt cx="8432814" cy="5060962"/>
          </a:xfrm>
        </p:grpSpPr>
        <p:grpSp>
          <p:nvGrpSpPr>
            <p:cNvPr id="18" name="Group 205"/>
            <p:cNvGrpSpPr/>
            <p:nvPr/>
          </p:nvGrpSpPr>
          <p:grpSpPr bwMode="auto">
            <a:xfrm>
              <a:off x="1879603" y="903290"/>
              <a:ext cx="8432814" cy="5005406"/>
              <a:chOff x="1184" y="569"/>
              <a:chExt cx="5312" cy="3153"/>
            </a:xfrm>
            <a:solidFill>
              <a:schemeClr val="bg1">
                <a:lumMod val="75000"/>
              </a:schemeClr>
            </a:solidFill>
          </p:grpSpPr>
          <p:sp>
            <p:nvSpPr>
              <p:cNvPr id="1552" name="Freeform 5"/>
              <p:cNvSpPr/>
              <p:nvPr/>
            </p:nvSpPr>
            <p:spPr bwMode="auto">
              <a:xfrm>
                <a:off x="1184" y="1166"/>
                <a:ext cx="189" cy="121"/>
              </a:xfrm>
              <a:custGeom>
                <a:avLst/>
                <a:gdLst>
                  <a:gd name="T0" fmla="*/ 0 w 99"/>
                  <a:gd name="T1" fmla="*/ 39 h 63"/>
                  <a:gd name="T2" fmla="*/ 37 w 99"/>
                  <a:gd name="T3" fmla="*/ 32 h 63"/>
                  <a:gd name="T4" fmla="*/ 44 w 99"/>
                  <a:gd name="T5" fmla="*/ 29 h 63"/>
                  <a:gd name="T6" fmla="*/ 41 w 99"/>
                  <a:gd name="T7" fmla="*/ 22 h 63"/>
                  <a:gd name="T8" fmla="*/ 27 w 99"/>
                  <a:gd name="T9" fmla="*/ 8 h 63"/>
                  <a:gd name="T10" fmla="*/ 66 w 99"/>
                  <a:gd name="T11" fmla="*/ 24 h 63"/>
                  <a:gd name="T12" fmla="*/ 85 w 99"/>
                  <a:gd name="T13" fmla="*/ 29 h 63"/>
                  <a:gd name="T14" fmla="*/ 97 w 99"/>
                  <a:gd name="T15" fmla="*/ 30 h 63"/>
                  <a:gd name="T16" fmla="*/ 99 w 99"/>
                  <a:gd name="T17" fmla="*/ 34 h 63"/>
                  <a:gd name="T18" fmla="*/ 98 w 99"/>
                  <a:gd name="T19" fmla="*/ 41 h 63"/>
                  <a:gd name="T20" fmla="*/ 93 w 99"/>
                  <a:gd name="T21" fmla="*/ 49 h 63"/>
                  <a:gd name="T22" fmla="*/ 89 w 99"/>
                  <a:gd name="T23" fmla="*/ 51 h 63"/>
                  <a:gd name="T24" fmla="*/ 73 w 99"/>
                  <a:gd name="T25" fmla="*/ 57 h 63"/>
                  <a:gd name="T26" fmla="*/ 42 w 99"/>
                  <a:gd name="T27" fmla="*/ 54 h 63"/>
                  <a:gd name="T28" fmla="*/ 28 w 99"/>
                  <a:gd name="T29" fmla="*/ 56 h 63"/>
                  <a:gd name="T30" fmla="*/ 0 w 99"/>
                  <a:gd name="T31" fmla="*/ 43 h 63"/>
                  <a:gd name="T32" fmla="*/ 0 w 99"/>
                  <a:gd name="T33"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63">
                    <a:moveTo>
                      <a:pt x="0" y="39"/>
                    </a:moveTo>
                    <a:cubicBezTo>
                      <a:pt x="12" y="35"/>
                      <a:pt x="21" y="18"/>
                      <a:pt x="37" y="32"/>
                    </a:cubicBezTo>
                    <a:cubicBezTo>
                      <a:pt x="38" y="33"/>
                      <a:pt x="43" y="33"/>
                      <a:pt x="44" y="29"/>
                    </a:cubicBezTo>
                    <a:cubicBezTo>
                      <a:pt x="45" y="26"/>
                      <a:pt x="43" y="24"/>
                      <a:pt x="41" y="22"/>
                    </a:cubicBezTo>
                    <a:cubicBezTo>
                      <a:pt x="36" y="18"/>
                      <a:pt x="28" y="16"/>
                      <a:pt x="27" y="8"/>
                    </a:cubicBezTo>
                    <a:cubicBezTo>
                      <a:pt x="42" y="0"/>
                      <a:pt x="57" y="7"/>
                      <a:pt x="66" y="24"/>
                    </a:cubicBezTo>
                    <a:cubicBezTo>
                      <a:pt x="72" y="27"/>
                      <a:pt x="78" y="27"/>
                      <a:pt x="85" y="29"/>
                    </a:cubicBezTo>
                    <a:cubicBezTo>
                      <a:pt x="89" y="28"/>
                      <a:pt x="93" y="26"/>
                      <a:pt x="97" y="30"/>
                    </a:cubicBezTo>
                    <a:cubicBezTo>
                      <a:pt x="98" y="31"/>
                      <a:pt x="99" y="32"/>
                      <a:pt x="99" y="34"/>
                    </a:cubicBezTo>
                    <a:cubicBezTo>
                      <a:pt x="99" y="36"/>
                      <a:pt x="98" y="38"/>
                      <a:pt x="98" y="41"/>
                    </a:cubicBezTo>
                    <a:cubicBezTo>
                      <a:pt x="96" y="43"/>
                      <a:pt x="95" y="46"/>
                      <a:pt x="93" y="49"/>
                    </a:cubicBezTo>
                    <a:cubicBezTo>
                      <a:pt x="92" y="50"/>
                      <a:pt x="91" y="51"/>
                      <a:pt x="89" y="51"/>
                    </a:cubicBezTo>
                    <a:cubicBezTo>
                      <a:pt x="83" y="52"/>
                      <a:pt x="78" y="53"/>
                      <a:pt x="73" y="57"/>
                    </a:cubicBezTo>
                    <a:cubicBezTo>
                      <a:pt x="63" y="51"/>
                      <a:pt x="53" y="45"/>
                      <a:pt x="42" y="54"/>
                    </a:cubicBezTo>
                    <a:cubicBezTo>
                      <a:pt x="37" y="58"/>
                      <a:pt x="32" y="51"/>
                      <a:pt x="28" y="56"/>
                    </a:cubicBezTo>
                    <a:cubicBezTo>
                      <a:pt x="13" y="63"/>
                      <a:pt x="9" y="47"/>
                      <a:pt x="0" y="43"/>
                    </a:cubicBezTo>
                    <a:cubicBezTo>
                      <a:pt x="0" y="41"/>
                      <a:pt x="0" y="40"/>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53" name="Freeform 6"/>
              <p:cNvSpPr/>
              <p:nvPr/>
            </p:nvSpPr>
            <p:spPr bwMode="auto">
              <a:xfrm>
                <a:off x="6418" y="1181"/>
                <a:ext cx="78" cy="88"/>
              </a:xfrm>
              <a:custGeom>
                <a:avLst/>
                <a:gdLst>
                  <a:gd name="T0" fmla="*/ 13 w 41"/>
                  <a:gd name="T1" fmla="*/ 0 h 46"/>
                  <a:gd name="T2" fmla="*/ 41 w 41"/>
                  <a:gd name="T3" fmla="*/ 17 h 46"/>
                  <a:gd name="T4" fmla="*/ 41 w 41"/>
                  <a:gd name="T5" fmla="*/ 21 h 46"/>
                  <a:gd name="T6" fmla="*/ 21 w 41"/>
                  <a:gd name="T7" fmla="*/ 36 h 46"/>
                  <a:gd name="T8" fmla="*/ 6 w 41"/>
                  <a:gd name="T9" fmla="*/ 39 h 46"/>
                  <a:gd name="T10" fmla="*/ 13 w 41"/>
                  <a:gd name="T11" fmla="*/ 0 h 46"/>
                </a:gdLst>
                <a:ahLst/>
                <a:cxnLst>
                  <a:cxn ang="0">
                    <a:pos x="T0" y="T1"/>
                  </a:cxn>
                  <a:cxn ang="0">
                    <a:pos x="T2" y="T3"/>
                  </a:cxn>
                  <a:cxn ang="0">
                    <a:pos x="T4" y="T5"/>
                  </a:cxn>
                  <a:cxn ang="0">
                    <a:pos x="T6" y="T7"/>
                  </a:cxn>
                  <a:cxn ang="0">
                    <a:pos x="T8" y="T9"/>
                  </a:cxn>
                  <a:cxn ang="0">
                    <a:pos x="T10" y="T11"/>
                  </a:cxn>
                </a:cxnLst>
                <a:rect l="0" t="0" r="r" b="b"/>
                <a:pathLst>
                  <a:path w="41" h="46">
                    <a:moveTo>
                      <a:pt x="13" y="0"/>
                    </a:moveTo>
                    <a:cubicBezTo>
                      <a:pt x="25" y="2"/>
                      <a:pt x="32" y="11"/>
                      <a:pt x="41" y="17"/>
                    </a:cubicBezTo>
                    <a:cubicBezTo>
                      <a:pt x="41" y="18"/>
                      <a:pt x="41" y="19"/>
                      <a:pt x="41" y="21"/>
                    </a:cubicBezTo>
                    <a:cubicBezTo>
                      <a:pt x="30" y="20"/>
                      <a:pt x="25" y="27"/>
                      <a:pt x="21" y="36"/>
                    </a:cubicBezTo>
                    <a:cubicBezTo>
                      <a:pt x="18" y="46"/>
                      <a:pt x="12" y="46"/>
                      <a:pt x="6" y="39"/>
                    </a:cubicBezTo>
                    <a:cubicBezTo>
                      <a:pt x="5" y="25"/>
                      <a:pt x="0" y="11"/>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54" name="Freeform 7"/>
              <p:cNvSpPr/>
              <p:nvPr/>
            </p:nvSpPr>
            <p:spPr bwMode="auto">
              <a:xfrm>
                <a:off x="1818" y="1112"/>
                <a:ext cx="341" cy="249"/>
              </a:xfrm>
              <a:custGeom>
                <a:avLst/>
                <a:gdLst>
                  <a:gd name="T0" fmla="*/ 19 w 179"/>
                  <a:gd name="T1" fmla="*/ 1 h 130"/>
                  <a:gd name="T2" fmla="*/ 64 w 179"/>
                  <a:gd name="T3" fmla="*/ 15 h 130"/>
                  <a:gd name="T4" fmla="*/ 68 w 179"/>
                  <a:gd name="T5" fmla="*/ 31 h 130"/>
                  <a:gd name="T6" fmla="*/ 87 w 179"/>
                  <a:gd name="T7" fmla="*/ 59 h 130"/>
                  <a:gd name="T8" fmla="*/ 126 w 179"/>
                  <a:gd name="T9" fmla="*/ 63 h 130"/>
                  <a:gd name="T10" fmla="*/ 130 w 179"/>
                  <a:gd name="T11" fmla="*/ 63 h 130"/>
                  <a:gd name="T12" fmla="*/ 173 w 179"/>
                  <a:gd name="T13" fmla="*/ 76 h 130"/>
                  <a:gd name="T14" fmla="*/ 175 w 179"/>
                  <a:gd name="T15" fmla="*/ 80 h 130"/>
                  <a:gd name="T16" fmla="*/ 177 w 179"/>
                  <a:gd name="T17" fmla="*/ 106 h 130"/>
                  <a:gd name="T18" fmla="*/ 169 w 179"/>
                  <a:gd name="T19" fmla="*/ 118 h 130"/>
                  <a:gd name="T20" fmla="*/ 156 w 179"/>
                  <a:gd name="T21" fmla="*/ 120 h 130"/>
                  <a:gd name="T22" fmla="*/ 78 w 179"/>
                  <a:gd name="T23" fmla="*/ 121 h 130"/>
                  <a:gd name="T24" fmla="*/ 45 w 179"/>
                  <a:gd name="T25" fmla="*/ 126 h 130"/>
                  <a:gd name="T26" fmla="*/ 33 w 179"/>
                  <a:gd name="T27" fmla="*/ 130 h 130"/>
                  <a:gd name="T28" fmla="*/ 10 w 179"/>
                  <a:gd name="T29" fmla="*/ 116 h 130"/>
                  <a:gd name="T30" fmla="*/ 5 w 179"/>
                  <a:gd name="T31" fmla="*/ 95 h 130"/>
                  <a:gd name="T32" fmla="*/ 12 w 179"/>
                  <a:gd name="T33" fmla="*/ 79 h 130"/>
                  <a:gd name="T34" fmla="*/ 4 w 179"/>
                  <a:gd name="T35" fmla="*/ 45 h 130"/>
                  <a:gd name="T36" fmla="*/ 7 w 179"/>
                  <a:gd name="T37" fmla="*/ 38 h 130"/>
                  <a:gd name="T38" fmla="*/ 19 w 179"/>
                  <a:gd name="T39" fmla="*/ 16 h 130"/>
                  <a:gd name="T40" fmla="*/ 19 w 179"/>
                  <a:gd name="T41" fmla="*/ 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9" h="130">
                    <a:moveTo>
                      <a:pt x="19" y="1"/>
                    </a:moveTo>
                    <a:cubicBezTo>
                      <a:pt x="36" y="0"/>
                      <a:pt x="47" y="17"/>
                      <a:pt x="64" y="15"/>
                    </a:cubicBezTo>
                    <a:cubicBezTo>
                      <a:pt x="70" y="19"/>
                      <a:pt x="69" y="26"/>
                      <a:pt x="68" y="31"/>
                    </a:cubicBezTo>
                    <a:cubicBezTo>
                      <a:pt x="65" y="47"/>
                      <a:pt x="72" y="55"/>
                      <a:pt x="87" y="59"/>
                    </a:cubicBezTo>
                    <a:cubicBezTo>
                      <a:pt x="100" y="62"/>
                      <a:pt x="112" y="75"/>
                      <a:pt x="126" y="63"/>
                    </a:cubicBezTo>
                    <a:cubicBezTo>
                      <a:pt x="127" y="62"/>
                      <a:pt x="129" y="62"/>
                      <a:pt x="130" y="63"/>
                    </a:cubicBezTo>
                    <a:cubicBezTo>
                      <a:pt x="142" y="77"/>
                      <a:pt x="159" y="69"/>
                      <a:pt x="173" y="76"/>
                    </a:cubicBezTo>
                    <a:cubicBezTo>
                      <a:pt x="174" y="77"/>
                      <a:pt x="175" y="79"/>
                      <a:pt x="175" y="80"/>
                    </a:cubicBezTo>
                    <a:cubicBezTo>
                      <a:pt x="175" y="89"/>
                      <a:pt x="179" y="97"/>
                      <a:pt x="177" y="106"/>
                    </a:cubicBezTo>
                    <a:cubicBezTo>
                      <a:pt x="176" y="110"/>
                      <a:pt x="169" y="110"/>
                      <a:pt x="169" y="118"/>
                    </a:cubicBezTo>
                    <a:cubicBezTo>
                      <a:pt x="170" y="123"/>
                      <a:pt x="160" y="122"/>
                      <a:pt x="156" y="120"/>
                    </a:cubicBezTo>
                    <a:cubicBezTo>
                      <a:pt x="130" y="104"/>
                      <a:pt x="104" y="109"/>
                      <a:pt x="78" y="121"/>
                    </a:cubicBezTo>
                    <a:cubicBezTo>
                      <a:pt x="66" y="115"/>
                      <a:pt x="55" y="113"/>
                      <a:pt x="45" y="126"/>
                    </a:cubicBezTo>
                    <a:cubicBezTo>
                      <a:pt x="43" y="130"/>
                      <a:pt x="38" y="130"/>
                      <a:pt x="33" y="130"/>
                    </a:cubicBezTo>
                    <a:cubicBezTo>
                      <a:pt x="23" y="128"/>
                      <a:pt x="18" y="119"/>
                      <a:pt x="10" y="116"/>
                    </a:cubicBezTo>
                    <a:cubicBezTo>
                      <a:pt x="3" y="113"/>
                      <a:pt x="0" y="103"/>
                      <a:pt x="5" y="95"/>
                    </a:cubicBezTo>
                    <a:cubicBezTo>
                      <a:pt x="8" y="90"/>
                      <a:pt x="9" y="84"/>
                      <a:pt x="12" y="79"/>
                    </a:cubicBezTo>
                    <a:cubicBezTo>
                      <a:pt x="19" y="65"/>
                      <a:pt x="16" y="54"/>
                      <a:pt x="4" y="45"/>
                    </a:cubicBezTo>
                    <a:cubicBezTo>
                      <a:pt x="4" y="42"/>
                      <a:pt x="5" y="40"/>
                      <a:pt x="7" y="38"/>
                    </a:cubicBezTo>
                    <a:cubicBezTo>
                      <a:pt x="17" y="34"/>
                      <a:pt x="25" y="29"/>
                      <a:pt x="19" y="16"/>
                    </a:cubicBezTo>
                    <a:cubicBezTo>
                      <a:pt x="17" y="12"/>
                      <a:pt x="16" y="6"/>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55" name="Freeform 8"/>
              <p:cNvSpPr/>
              <p:nvPr/>
            </p:nvSpPr>
            <p:spPr bwMode="auto">
              <a:xfrm>
                <a:off x="1676" y="1354"/>
                <a:ext cx="331" cy="311"/>
              </a:xfrm>
              <a:custGeom>
                <a:avLst/>
                <a:gdLst>
                  <a:gd name="T0" fmla="*/ 63 w 174"/>
                  <a:gd name="T1" fmla="*/ 147 h 163"/>
                  <a:gd name="T2" fmla="*/ 32 w 174"/>
                  <a:gd name="T3" fmla="*/ 97 h 163"/>
                  <a:gd name="T4" fmla="*/ 21 w 174"/>
                  <a:gd name="T5" fmla="*/ 88 h 163"/>
                  <a:gd name="T6" fmla="*/ 10 w 174"/>
                  <a:gd name="T7" fmla="*/ 77 h 163"/>
                  <a:gd name="T8" fmla="*/ 4 w 174"/>
                  <a:gd name="T9" fmla="*/ 70 h 163"/>
                  <a:gd name="T10" fmla="*/ 2 w 174"/>
                  <a:gd name="T11" fmla="*/ 60 h 163"/>
                  <a:gd name="T12" fmla="*/ 8 w 174"/>
                  <a:gd name="T13" fmla="*/ 55 h 163"/>
                  <a:gd name="T14" fmla="*/ 83 w 174"/>
                  <a:gd name="T15" fmla="*/ 48 h 163"/>
                  <a:gd name="T16" fmla="*/ 91 w 174"/>
                  <a:gd name="T17" fmla="*/ 66 h 163"/>
                  <a:gd name="T18" fmla="*/ 107 w 174"/>
                  <a:gd name="T19" fmla="*/ 49 h 163"/>
                  <a:gd name="T20" fmla="*/ 112 w 174"/>
                  <a:gd name="T21" fmla="*/ 40 h 163"/>
                  <a:gd name="T22" fmla="*/ 153 w 174"/>
                  <a:gd name="T23" fmla="*/ 3 h 163"/>
                  <a:gd name="T24" fmla="*/ 174 w 174"/>
                  <a:gd name="T25" fmla="*/ 27 h 163"/>
                  <a:gd name="T26" fmla="*/ 169 w 174"/>
                  <a:gd name="T27" fmla="*/ 49 h 163"/>
                  <a:gd name="T28" fmla="*/ 142 w 174"/>
                  <a:gd name="T29" fmla="*/ 49 h 163"/>
                  <a:gd name="T30" fmla="*/ 149 w 174"/>
                  <a:gd name="T31" fmla="*/ 71 h 163"/>
                  <a:gd name="T32" fmla="*/ 131 w 174"/>
                  <a:gd name="T33" fmla="*/ 79 h 163"/>
                  <a:gd name="T34" fmla="*/ 113 w 174"/>
                  <a:gd name="T35" fmla="*/ 80 h 163"/>
                  <a:gd name="T36" fmla="*/ 116 w 174"/>
                  <a:gd name="T37" fmla="*/ 87 h 163"/>
                  <a:gd name="T38" fmla="*/ 114 w 174"/>
                  <a:gd name="T39" fmla="*/ 118 h 163"/>
                  <a:gd name="T40" fmla="*/ 107 w 174"/>
                  <a:gd name="T41" fmla="*/ 125 h 163"/>
                  <a:gd name="T42" fmla="*/ 86 w 174"/>
                  <a:gd name="T43" fmla="*/ 150 h 163"/>
                  <a:gd name="T44" fmla="*/ 86 w 174"/>
                  <a:gd name="T45" fmla="*/ 159 h 163"/>
                  <a:gd name="T46" fmla="*/ 80 w 174"/>
                  <a:gd name="T47" fmla="*/ 163 h 163"/>
                  <a:gd name="T48" fmla="*/ 76 w 174"/>
                  <a:gd name="T49" fmla="*/ 162 h 163"/>
                  <a:gd name="T50" fmla="*/ 71 w 174"/>
                  <a:gd name="T51" fmla="*/ 157 h 163"/>
                  <a:gd name="T52" fmla="*/ 63 w 174"/>
                  <a:gd name="T53" fmla="*/ 1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4" h="163">
                    <a:moveTo>
                      <a:pt x="63" y="147"/>
                    </a:moveTo>
                    <a:cubicBezTo>
                      <a:pt x="50" y="132"/>
                      <a:pt x="37" y="117"/>
                      <a:pt x="32" y="97"/>
                    </a:cubicBezTo>
                    <a:cubicBezTo>
                      <a:pt x="30" y="90"/>
                      <a:pt x="24" y="92"/>
                      <a:pt x="21" y="88"/>
                    </a:cubicBezTo>
                    <a:cubicBezTo>
                      <a:pt x="15" y="86"/>
                      <a:pt x="14" y="81"/>
                      <a:pt x="10" y="77"/>
                    </a:cubicBezTo>
                    <a:cubicBezTo>
                      <a:pt x="8" y="75"/>
                      <a:pt x="6" y="72"/>
                      <a:pt x="4" y="70"/>
                    </a:cubicBezTo>
                    <a:cubicBezTo>
                      <a:pt x="1" y="67"/>
                      <a:pt x="0" y="64"/>
                      <a:pt x="2" y="60"/>
                    </a:cubicBezTo>
                    <a:cubicBezTo>
                      <a:pt x="3" y="58"/>
                      <a:pt x="5" y="55"/>
                      <a:pt x="8" y="55"/>
                    </a:cubicBezTo>
                    <a:cubicBezTo>
                      <a:pt x="33" y="57"/>
                      <a:pt x="58" y="47"/>
                      <a:pt x="83" y="48"/>
                    </a:cubicBezTo>
                    <a:cubicBezTo>
                      <a:pt x="89" y="53"/>
                      <a:pt x="84" y="66"/>
                      <a:pt x="91" y="66"/>
                    </a:cubicBezTo>
                    <a:cubicBezTo>
                      <a:pt x="100" y="67"/>
                      <a:pt x="101" y="55"/>
                      <a:pt x="107" y="49"/>
                    </a:cubicBezTo>
                    <a:cubicBezTo>
                      <a:pt x="109" y="46"/>
                      <a:pt x="110" y="43"/>
                      <a:pt x="112" y="40"/>
                    </a:cubicBezTo>
                    <a:cubicBezTo>
                      <a:pt x="121" y="22"/>
                      <a:pt x="135" y="11"/>
                      <a:pt x="153" y="3"/>
                    </a:cubicBezTo>
                    <a:cubicBezTo>
                      <a:pt x="172" y="0"/>
                      <a:pt x="171" y="15"/>
                      <a:pt x="174" y="27"/>
                    </a:cubicBezTo>
                    <a:cubicBezTo>
                      <a:pt x="166" y="33"/>
                      <a:pt x="171" y="42"/>
                      <a:pt x="169" y="49"/>
                    </a:cubicBezTo>
                    <a:cubicBezTo>
                      <a:pt x="160" y="58"/>
                      <a:pt x="151" y="53"/>
                      <a:pt x="142" y="49"/>
                    </a:cubicBezTo>
                    <a:cubicBezTo>
                      <a:pt x="144" y="57"/>
                      <a:pt x="153" y="63"/>
                      <a:pt x="149" y="71"/>
                    </a:cubicBezTo>
                    <a:cubicBezTo>
                      <a:pt x="144" y="78"/>
                      <a:pt x="138" y="79"/>
                      <a:pt x="131" y="79"/>
                    </a:cubicBezTo>
                    <a:cubicBezTo>
                      <a:pt x="125" y="76"/>
                      <a:pt x="119" y="74"/>
                      <a:pt x="113" y="80"/>
                    </a:cubicBezTo>
                    <a:cubicBezTo>
                      <a:pt x="109" y="84"/>
                      <a:pt x="113" y="85"/>
                      <a:pt x="116" y="87"/>
                    </a:cubicBezTo>
                    <a:cubicBezTo>
                      <a:pt x="113" y="98"/>
                      <a:pt x="113" y="108"/>
                      <a:pt x="114" y="118"/>
                    </a:cubicBezTo>
                    <a:cubicBezTo>
                      <a:pt x="112" y="122"/>
                      <a:pt x="110" y="124"/>
                      <a:pt x="107" y="125"/>
                    </a:cubicBezTo>
                    <a:cubicBezTo>
                      <a:pt x="98" y="132"/>
                      <a:pt x="84" y="134"/>
                      <a:pt x="86" y="150"/>
                    </a:cubicBezTo>
                    <a:cubicBezTo>
                      <a:pt x="87" y="153"/>
                      <a:pt x="87" y="156"/>
                      <a:pt x="86" y="159"/>
                    </a:cubicBezTo>
                    <a:cubicBezTo>
                      <a:pt x="85" y="162"/>
                      <a:pt x="83" y="163"/>
                      <a:pt x="80" y="163"/>
                    </a:cubicBezTo>
                    <a:cubicBezTo>
                      <a:pt x="79" y="163"/>
                      <a:pt x="77" y="162"/>
                      <a:pt x="76" y="162"/>
                    </a:cubicBezTo>
                    <a:cubicBezTo>
                      <a:pt x="74" y="161"/>
                      <a:pt x="72" y="159"/>
                      <a:pt x="71" y="157"/>
                    </a:cubicBezTo>
                    <a:cubicBezTo>
                      <a:pt x="67" y="154"/>
                      <a:pt x="65" y="150"/>
                      <a:pt x="63"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56" name="Freeform 9"/>
              <p:cNvSpPr/>
              <p:nvPr/>
            </p:nvSpPr>
            <p:spPr bwMode="auto">
              <a:xfrm>
                <a:off x="3943" y="2854"/>
                <a:ext cx="259" cy="298"/>
              </a:xfrm>
              <a:custGeom>
                <a:avLst/>
                <a:gdLst>
                  <a:gd name="T0" fmla="*/ 135 w 136"/>
                  <a:gd name="T1" fmla="*/ 53 h 156"/>
                  <a:gd name="T2" fmla="*/ 134 w 136"/>
                  <a:gd name="T3" fmla="*/ 96 h 156"/>
                  <a:gd name="T4" fmla="*/ 131 w 136"/>
                  <a:gd name="T5" fmla="*/ 112 h 156"/>
                  <a:gd name="T6" fmla="*/ 113 w 136"/>
                  <a:gd name="T7" fmla="*/ 95 h 156"/>
                  <a:gd name="T8" fmla="*/ 87 w 136"/>
                  <a:gd name="T9" fmla="*/ 101 h 156"/>
                  <a:gd name="T10" fmla="*/ 66 w 136"/>
                  <a:gd name="T11" fmla="*/ 114 h 156"/>
                  <a:gd name="T12" fmla="*/ 83 w 136"/>
                  <a:gd name="T13" fmla="*/ 126 h 156"/>
                  <a:gd name="T14" fmla="*/ 62 w 136"/>
                  <a:gd name="T15" fmla="*/ 150 h 156"/>
                  <a:gd name="T16" fmla="*/ 26 w 136"/>
                  <a:gd name="T17" fmla="*/ 153 h 156"/>
                  <a:gd name="T18" fmla="*/ 3 w 136"/>
                  <a:gd name="T19" fmla="*/ 124 h 156"/>
                  <a:gd name="T20" fmla="*/ 21 w 136"/>
                  <a:gd name="T21" fmla="*/ 103 h 156"/>
                  <a:gd name="T22" fmla="*/ 38 w 136"/>
                  <a:gd name="T23" fmla="*/ 73 h 156"/>
                  <a:gd name="T24" fmla="*/ 50 w 136"/>
                  <a:gd name="T25" fmla="*/ 61 h 156"/>
                  <a:gd name="T26" fmla="*/ 56 w 136"/>
                  <a:gd name="T27" fmla="*/ 35 h 156"/>
                  <a:gd name="T28" fmla="*/ 58 w 136"/>
                  <a:gd name="T29" fmla="*/ 31 h 156"/>
                  <a:gd name="T30" fmla="*/ 82 w 136"/>
                  <a:gd name="T31" fmla="*/ 3 h 156"/>
                  <a:gd name="T32" fmla="*/ 101 w 136"/>
                  <a:gd name="T33" fmla="*/ 6 h 156"/>
                  <a:gd name="T34" fmla="*/ 131 w 136"/>
                  <a:gd name="T35" fmla="*/ 47 h 156"/>
                  <a:gd name="T36" fmla="*/ 135 w 136"/>
                  <a:gd name="T37" fmla="*/ 5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56">
                    <a:moveTo>
                      <a:pt x="135" y="53"/>
                    </a:moveTo>
                    <a:cubicBezTo>
                      <a:pt x="128" y="67"/>
                      <a:pt x="127" y="81"/>
                      <a:pt x="134" y="96"/>
                    </a:cubicBezTo>
                    <a:cubicBezTo>
                      <a:pt x="136" y="101"/>
                      <a:pt x="135" y="108"/>
                      <a:pt x="131" y="112"/>
                    </a:cubicBezTo>
                    <a:cubicBezTo>
                      <a:pt x="126" y="106"/>
                      <a:pt x="123" y="98"/>
                      <a:pt x="113" y="95"/>
                    </a:cubicBezTo>
                    <a:cubicBezTo>
                      <a:pt x="102" y="92"/>
                      <a:pt x="94" y="90"/>
                      <a:pt x="87" y="101"/>
                    </a:cubicBezTo>
                    <a:cubicBezTo>
                      <a:pt x="83" y="108"/>
                      <a:pt x="74" y="110"/>
                      <a:pt x="66" y="114"/>
                    </a:cubicBezTo>
                    <a:cubicBezTo>
                      <a:pt x="73" y="117"/>
                      <a:pt x="85" y="113"/>
                      <a:pt x="83" y="126"/>
                    </a:cubicBezTo>
                    <a:cubicBezTo>
                      <a:pt x="82" y="143"/>
                      <a:pt x="75" y="150"/>
                      <a:pt x="62" y="150"/>
                    </a:cubicBezTo>
                    <a:cubicBezTo>
                      <a:pt x="50" y="150"/>
                      <a:pt x="38" y="148"/>
                      <a:pt x="26" y="153"/>
                    </a:cubicBezTo>
                    <a:cubicBezTo>
                      <a:pt x="1" y="156"/>
                      <a:pt x="0" y="154"/>
                      <a:pt x="3" y="124"/>
                    </a:cubicBezTo>
                    <a:cubicBezTo>
                      <a:pt x="5" y="114"/>
                      <a:pt x="13" y="105"/>
                      <a:pt x="21" y="103"/>
                    </a:cubicBezTo>
                    <a:cubicBezTo>
                      <a:pt x="40" y="100"/>
                      <a:pt x="37" y="86"/>
                      <a:pt x="38" y="73"/>
                    </a:cubicBezTo>
                    <a:cubicBezTo>
                      <a:pt x="40" y="67"/>
                      <a:pt x="46" y="64"/>
                      <a:pt x="50" y="61"/>
                    </a:cubicBezTo>
                    <a:cubicBezTo>
                      <a:pt x="59" y="54"/>
                      <a:pt x="62" y="46"/>
                      <a:pt x="56" y="35"/>
                    </a:cubicBezTo>
                    <a:cubicBezTo>
                      <a:pt x="56" y="33"/>
                      <a:pt x="57" y="32"/>
                      <a:pt x="58" y="31"/>
                    </a:cubicBezTo>
                    <a:cubicBezTo>
                      <a:pt x="72" y="27"/>
                      <a:pt x="76" y="14"/>
                      <a:pt x="82" y="3"/>
                    </a:cubicBezTo>
                    <a:cubicBezTo>
                      <a:pt x="89" y="0"/>
                      <a:pt x="95" y="3"/>
                      <a:pt x="101" y="6"/>
                    </a:cubicBezTo>
                    <a:cubicBezTo>
                      <a:pt x="117" y="16"/>
                      <a:pt x="116" y="37"/>
                      <a:pt x="131" y="47"/>
                    </a:cubicBezTo>
                    <a:cubicBezTo>
                      <a:pt x="133" y="49"/>
                      <a:pt x="135" y="51"/>
                      <a:pt x="135"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57" name="Freeform 10"/>
              <p:cNvSpPr/>
              <p:nvPr/>
            </p:nvSpPr>
            <p:spPr bwMode="auto">
              <a:xfrm>
                <a:off x="2142" y="1044"/>
                <a:ext cx="269" cy="294"/>
              </a:xfrm>
              <a:custGeom>
                <a:avLst/>
                <a:gdLst>
                  <a:gd name="T0" fmla="*/ 6 w 141"/>
                  <a:gd name="T1" fmla="*/ 141 h 154"/>
                  <a:gd name="T2" fmla="*/ 3 w 141"/>
                  <a:gd name="T3" fmla="*/ 117 h 154"/>
                  <a:gd name="T4" fmla="*/ 49 w 141"/>
                  <a:gd name="T5" fmla="*/ 72 h 154"/>
                  <a:gd name="T6" fmla="*/ 58 w 141"/>
                  <a:gd name="T7" fmla="*/ 68 h 154"/>
                  <a:gd name="T8" fmla="*/ 53 w 141"/>
                  <a:gd name="T9" fmla="*/ 33 h 154"/>
                  <a:gd name="T10" fmla="*/ 52 w 141"/>
                  <a:gd name="T11" fmla="*/ 12 h 154"/>
                  <a:gd name="T12" fmla="*/ 64 w 141"/>
                  <a:gd name="T13" fmla="*/ 0 h 154"/>
                  <a:gd name="T14" fmla="*/ 77 w 141"/>
                  <a:gd name="T15" fmla="*/ 12 h 154"/>
                  <a:gd name="T16" fmla="*/ 99 w 141"/>
                  <a:gd name="T17" fmla="*/ 54 h 154"/>
                  <a:gd name="T18" fmla="*/ 113 w 141"/>
                  <a:gd name="T19" fmla="*/ 48 h 154"/>
                  <a:gd name="T20" fmla="*/ 115 w 141"/>
                  <a:gd name="T21" fmla="*/ 62 h 154"/>
                  <a:gd name="T22" fmla="*/ 120 w 141"/>
                  <a:gd name="T23" fmla="*/ 73 h 154"/>
                  <a:gd name="T24" fmla="*/ 131 w 141"/>
                  <a:gd name="T25" fmla="*/ 67 h 154"/>
                  <a:gd name="T26" fmla="*/ 141 w 141"/>
                  <a:gd name="T27" fmla="*/ 81 h 154"/>
                  <a:gd name="T28" fmla="*/ 135 w 141"/>
                  <a:gd name="T29" fmla="*/ 89 h 154"/>
                  <a:gd name="T30" fmla="*/ 108 w 141"/>
                  <a:gd name="T31" fmla="*/ 104 h 154"/>
                  <a:gd name="T32" fmla="*/ 104 w 141"/>
                  <a:gd name="T33" fmla="*/ 101 h 154"/>
                  <a:gd name="T34" fmla="*/ 109 w 141"/>
                  <a:gd name="T35" fmla="*/ 79 h 154"/>
                  <a:gd name="T36" fmla="*/ 77 w 141"/>
                  <a:gd name="T37" fmla="*/ 89 h 154"/>
                  <a:gd name="T38" fmla="*/ 61 w 141"/>
                  <a:gd name="T39" fmla="*/ 117 h 154"/>
                  <a:gd name="T40" fmla="*/ 54 w 141"/>
                  <a:gd name="T41" fmla="*/ 126 h 154"/>
                  <a:gd name="T42" fmla="*/ 20 w 141"/>
                  <a:gd name="T43" fmla="*/ 154 h 154"/>
                  <a:gd name="T44" fmla="*/ 6 w 141"/>
                  <a:gd name="T45" fmla="*/ 14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1" h="154">
                    <a:moveTo>
                      <a:pt x="6" y="141"/>
                    </a:moveTo>
                    <a:cubicBezTo>
                      <a:pt x="3" y="134"/>
                      <a:pt x="0" y="126"/>
                      <a:pt x="3" y="117"/>
                    </a:cubicBezTo>
                    <a:cubicBezTo>
                      <a:pt x="26" y="110"/>
                      <a:pt x="37" y="90"/>
                      <a:pt x="49" y="72"/>
                    </a:cubicBezTo>
                    <a:cubicBezTo>
                      <a:pt x="51" y="69"/>
                      <a:pt x="55" y="70"/>
                      <a:pt x="58" y="68"/>
                    </a:cubicBezTo>
                    <a:cubicBezTo>
                      <a:pt x="74" y="51"/>
                      <a:pt x="74" y="51"/>
                      <a:pt x="53" y="33"/>
                    </a:cubicBezTo>
                    <a:cubicBezTo>
                      <a:pt x="46" y="27"/>
                      <a:pt x="53" y="19"/>
                      <a:pt x="52" y="12"/>
                    </a:cubicBezTo>
                    <a:cubicBezTo>
                      <a:pt x="52" y="8"/>
                      <a:pt x="57" y="0"/>
                      <a:pt x="64" y="0"/>
                    </a:cubicBezTo>
                    <a:cubicBezTo>
                      <a:pt x="70" y="0"/>
                      <a:pt x="75" y="5"/>
                      <a:pt x="77" y="12"/>
                    </a:cubicBezTo>
                    <a:cubicBezTo>
                      <a:pt x="84" y="26"/>
                      <a:pt x="87" y="42"/>
                      <a:pt x="99" y="54"/>
                    </a:cubicBezTo>
                    <a:cubicBezTo>
                      <a:pt x="103" y="52"/>
                      <a:pt x="105" y="44"/>
                      <a:pt x="113" y="48"/>
                    </a:cubicBezTo>
                    <a:cubicBezTo>
                      <a:pt x="119" y="52"/>
                      <a:pt x="116" y="56"/>
                      <a:pt x="115" y="62"/>
                    </a:cubicBezTo>
                    <a:cubicBezTo>
                      <a:pt x="113" y="67"/>
                      <a:pt x="116" y="71"/>
                      <a:pt x="120" y="73"/>
                    </a:cubicBezTo>
                    <a:cubicBezTo>
                      <a:pt x="127" y="77"/>
                      <a:pt x="127" y="69"/>
                      <a:pt x="131" y="67"/>
                    </a:cubicBezTo>
                    <a:cubicBezTo>
                      <a:pt x="137" y="70"/>
                      <a:pt x="140" y="74"/>
                      <a:pt x="141" y="81"/>
                    </a:cubicBezTo>
                    <a:cubicBezTo>
                      <a:pt x="140" y="84"/>
                      <a:pt x="138" y="87"/>
                      <a:pt x="135" y="89"/>
                    </a:cubicBezTo>
                    <a:cubicBezTo>
                      <a:pt x="126" y="94"/>
                      <a:pt x="122" y="108"/>
                      <a:pt x="108" y="104"/>
                    </a:cubicBezTo>
                    <a:cubicBezTo>
                      <a:pt x="106" y="103"/>
                      <a:pt x="105" y="102"/>
                      <a:pt x="104" y="101"/>
                    </a:cubicBezTo>
                    <a:cubicBezTo>
                      <a:pt x="100" y="94"/>
                      <a:pt x="105" y="89"/>
                      <a:pt x="109" y="79"/>
                    </a:cubicBezTo>
                    <a:cubicBezTo>
                      <a:pt x="97" y="88"/>
                      <a:pt x="85" y="78"/>
                      <a:pt x="77" y="89"/>
                    </a:cubicBezTo>
                    <a:cubicBezTo>
                      <a:pt x="70" y="98"/>
                      <a:pt x="60" y="104"/>
                      <a:pt x="61" y="117"/>
                    </a:cubicBezTo>
                    <a:cubicBezTo>
                      <a:pt x="60" y="121"/>
                      <a:pt x="58" y="125"/>
                      <a:pt x="54" y="126"/>
                    </a:cubicBezTo>
                    <a:cubicBezTo>
                      <a:pt x="40" y="132"/>
                      <a:pt x="30" y="143"/>
                      <a:pt x="20" y="154"/>
                    </a:cubicBezTo>
                    <a:cubicBezTo>
                      <a:pt x="12" y="154"/>
                      <a:pt x="12" y="144"/>
                      <a:pt x="6"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58" name="Freeform 11"/>
              <p:cNvSpPr/>
              <p:nvPr/>
            </p:nvSpPr>
            <p:spPr bwMode="auto">
              <a:xfrm>
                <a:off x="1933" y="1135"/>
                <a:ext cx="310" cy="136"/>
              </a:xfrm>
              <a:custGeom>
                <a:avLst/>
                <a:gdLst>
                  <a:gd name="T0" fmla="*/ 112 w 163"/>
                  <a:gd name="T1" fmla="*/ 66 h 71"/>
                  <a:gd name="T2" fmla="*/ 105 w 163"/>
                  <a:gd name="T3" fmla="*/ 63 h 71"/>
                  <a:gd name="T4" fmla="*/ 74 w 163"/>
                  <a:gd name="T5" fmla="*/ 56 h 71"/>
                  <a:gd name="T6" fmla="*/ 65 w 163"/>
                  <a:gd name="T7" fmla="*/ 56 h 71"/>
                  <a:gd name="T8" fmla="*/ 69 w 163"/>
                  <a:gd name="T9" fmla="*/ 65 h 71"/>
                  <a:gd name="T10" fmla="*/ 13 w 163"/>
                  <a:gd name="T11" fmla="*/ 47 h 71"/>
                  <a:gd name="T12" fmla="*/ 3 w 163"/>
                  <a:gd name="T13" fmla="*/ 28 h 71"/>
                  <a:gd name="T14" fmla="*/ 4 w 163"/>
                  <a:gd name="T15" fmla="*/ 3 h 71"/>
                  <a:gd name="T16" fmla="*/ 14 w 163"/>
                  <a:gd name="T17" fmla="*/ 14 h 71"/>
                  <a:gd name="T18" fmla="*/ 20 w 163"/>
                  <a:gd name="T19" fmla="*/ 20 h 71"/>
                  <a:gd name="T20" fmla="*/ 39 w 163"/>
                  <a:gd name="T21" fmla="*/ 17 h 71"/>
                  <a:gd name="T22" fmla="*/ 67 w 163"/>
                  <a:gd name="T23" fmla="*/ 29 h 71"/>
                  <a:gd name="T24" fmla="*/ 64 w 163"/>
                  <a:gd name="T25" fmla="*/ 7 h 71"/>
                  <a:gd name="T26" fmla="*/ 82 w 163"/>
                  <a:gd name="T27" fmla="*/ 0 h 71"/>
                  <a:gd name="T28" fmla="*/ 130 w 163"/>
                  <a:gd name="T29" fmla="*/ 20 h 71"/>
                  <a:gd name="T30" fmla="*/ 147 w 163"/>
                  <a:gd name="T31" fmla="*/ 10 h 71"/>
                  <a:gd name="T32" fmla="*/ 163 w 163"/>
                  <a:gd name="T33" fmla="*/ 13 h 71"/>
                  <a:gd name="T34" fmla="*/ 151 w 163"/>
                  <a:gd name="T35" fmla="*/ 27 h 71"/>
                  <a:gd name="T36" fmla="*/ 119 w 163"/>
                  <a:gd name="T37" fmla="*/ 58 h 71"/>
                  <a:gd name="T38" fmla="*/ 112 w 163"/>
                  <a:gd name="T39" fmla="*/ 6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3" h="71">
                    <a:moveTo>
                      <a:pt x="112" y="66"/>
                    </a:moveTo>
                    <a:cubicBezTo>
                      <a:pt x="110" y="65"/>
                      <a:pt x="106" y="62"/>
                      <a:pt x="105" y="63"/>
                    </a:cubicBezTo>
                    <a:cubicBezTo>
                      <a:pt x="92" y="69"/>
                      <a:pt x="81" y="71"/>
                      <a:pt x="74" y="56"/>
                    </a:cubicBezTo>
                    <a:cubicBezTo>
                      <a:pt x="73" y="55"/>
                      <a:pt x="68" y="51"/>
                      <a:pt x="65" y="56"/>
                    </a:cubicBezTo>
                    <a:cubicBezTo>
                      <a:pt x="65" y="57"/>
                      <a:pt x="67" y="61"/>
                      <a:pt x="69" y="65"/>
                    </a:cubicBezTo>
                    <a:cubicBezTo>
                      <a:pt x="49" y="59"/>
                      <a:pt x="31" y="54"/>
                      <a:pt x="13" y="47"/>
                    </a:cubicBezTo>
                    <a:cubicBezTo>
                      <a:pt x="7" y="45"/>
                      <a:pt x="0" y="37"/>
                      <a:pt x="3" y="28"/>
                    </a:cubicBezTo>
                    <a:cubicBezTo>
                      <a:pt x="5" y="20"/>
                      <a:pt x="4" y="11"/>
                      <a:pt x="4" y="3"/>
                    </a:cubicBezTo>
                    <a:cubicBezTo>
                      <a:pt x="17" y="3"/>
                      <a:pt x="17" y="3"/>
                      <a:pt x="14" y="14"/>
                    </a:cubicBezTo>
                    <a:cubicBezTo>
                      <a:pt x="13" y="20"/>
                      <a:pt x="17" y="20"/>
                      <a:pt x="20" y="20"/>
                    </a:cubicBezTo>
                    <a:cubicBezTo>
                      <a:pt x="27" y="19"/>
                      <a:pt x="33" y="18"/>
                      <a:pt x="39" y="17"/>
                    </a:cubicBezTo>
                    <a:cubicBezTo>
                      <a:pt x="50" y="16"/>
                      <a:pt x="61" y="16"/>
                      <a:pt x="67" y="29"/>
                    </a:cubicBezTo>
                    <a:cubicBezTo>
                      <a:pt x="75" y="19"/>
                      <a:pt x="65" y="14"/>
                      <a:pt x="64" y="7"/>
                    </a:cubicBezTo>
                    <a:cubicBezTo>
                      <a:pt x="68" y="0"/>
                      <a:pt x="75" y="1"/>
                      <a:pt x="82" y="0"/>
                    </a:cubicBezTo>
                    <a:cubicBezTo>
                      <a:pt x="94" y="16"/>
                      <a:pt x="111" y="21"/>
                      <a:pt x="130" y="20"/>
                    </a:cubicBezTo>
                    <a:cubicBezTo>
                      <a:pt x="139" y="20"/>
                      <a:pt x="144" y="17"/>
                      <a:pt x="147" y="10"/>
                    </a:cubicBezTo>
                    <a:cubicBezTo>
                      <a:pt x="154" y="6"/>
                      <a:pt x="159" y="5"/>
                      <a:pt x="163" y="13"/>
                    </a:cubicBezTo>
                    <a:cubicBezTo>
                      <a:pt x="162" y="21"/>
                      <a:pt x="157" y="25"/>
                      <a:pt x="151" y="27"/>
                    </a:cubicBezTo>
                    <a:cubicBezTo>
                      <a:pt x="135" y="32"/>
                      <a:pt x="124" y="42"/>
                      <a:pt x="119" y="58"/>
                    </a:cubicBezTo>
                    <a:cubicBezTo>
                      <a:pt x="118" y="62"/>
                      <a:pt x="116" y="65"/>
                      <a:pt x="11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59" name="Freeform 12"/>
              <p:cNvSpPr/>
              <p:nvPr/>
            </p:nvSpPr>
            <p:spPr bwMode="auto">
              <a:xfrm>
                <a:off x="5370" y="3077"/>
                <a:ext cx="198" cy="203"/>
              </a:xfrm>
              <a:custGeom>
                <a:avLst/>
                <a:gdLst>
                  <a:gd name="T0" fmla="*/ 16 w 104"/>
                  <a:gd name="T1" fmla="*/ 100 h 106"/>
                  <a:gd name="T2" fmla="*/ 8 w 104"/>
                  <a:gd name="T3" fmla="*/ 86 h 106"/>
                  <a:gd name="T4" fmla="*/ 8 w 104"/>
                  <a:gd name="T5" fmla="*/ 61 h 106"/>
                  <a:gd name="T6" fmla="*/ 27 w 104"/>
                  <a:gd name="T7" fmla="*/ 65 h 106"/>
                  <a:gd name="T8" fmla="*/ 40 w 104"/>
                  <a:gd name="T9" fmla="*/ 62 h 106"/>
                  <a:gd name="T10" fmla="*/ 40 w 104"/>
                  <a:gd name="T11" fmla="*/ 59 h 106"/>
                  <a:gd name="T12" fmla="*/ 30 w 104"/>
                  <a:gd name="T13" fmla="*/ 58 h 106"/>
                  <a:gd name="T14" fmla="*/ 5 w 104"/>
                  <a:gd name="T15" fmla="*/ 51 h 106"/>
                  <a:gd name="T16" fmla="*/ 0 w 104"/>
                  <a:gd name="T17" fmla="*/ 30 h 106"/>
                  <a:gd name="T18" fmla="*/ 9 w 104"/>
                  <a:gd name="T19" fmla="*/ 15 h 106"/>
                  <a:gd name="T20" fmla="*/ 35 w 104"/>
                  <a:gd name="T21" fmla="*/ 9 h 106"/>
                  <a:gd name="T22" fmla="*/ 43 w 104"/>
                  <a:gd name="T23" fmla="*/ 19 h 106"/>
                  <a:gd name="T24" fmla="*/ 41 w 104"/>
                  <a:gd name="T25" fmla="*/ 25 h 106"/>
                  <a:gd name="T26" fmla="*/ 45 w 104"/>
                  <a:gd name="T27" fmla="*/ 21 h 106"/>
                  <a:gd name="T28" fmla="*/ 59 w 104"/>
                  <a:gd name="T29" fmla="*/ 30 h 106"/>
                  <a:gd name="T30" fmla="*/ 67 w 104"/>
                  <a:gd name="T31" fmla="*/ 12 h 106"/>
                  <a:gd name="T32" fmla="*/ 80 w 104"/>
                  <a:gd name="T33" fmla="*/ 25 h 106"/>
                  <a:gd name="T34" fmla="*/ 81 w 104"/>
                  <a:gd name="T35" fmla="*/ 34 h 106"/>
                  <a:gd name="T36" fmla="*/ 87 w 104"/>
                  <a:gd name="T37" fmla="*/ 31 h 106"/>
                  <a:gd name="T38" fmla="*/ 97 w 104"/>
                  <a:gd name="T39" fmla="*/ 23 h 106"/>
                  <a:gd name="T40" fmla="*/ 97 w 104"/>
                  <a:gd name="T41" fmla="*/ 45 h 106"/>
                  <a:gd name="T42" fmla="*/ 93 w 104"/>
                  <a:gd name="T43" fmla="*/ 60 h 106"/>
                  <a:gd name="T44" fmla="*/ 79 w 104"/>
                  <a:gd name="T45" fmla="*/ 79 h 106"/>
                  <a:gd name="T46" fmla="*/ 55 w 104"/>
                  <a:gd name="T47" fmla="*/ 92 h 106"/>
                  <a:gd name="T48" fmla="*/ 36 w 104"/>
                  <a:gd name="T49" fmla="*/ 98 h 106"/>
                  <a:gd name="T50" fmla="*/ 16 w 104"/>
                  <a:gd name="T51" fmla="*/ 100 h 106"/>
                  <a:gd name="T52" fmla="*/ 22 w 104"/>
                  <a:gd name="T53" fmla="*/ 95 h 106"/>
                  <a:gd name="T54" fmla="*/ 16 w 104"/>
                  <a:gd name="T55" fmla="*/ 10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4" h="106">
                    <a:moveTo>
                      <a:pt x="16" y="100"/>
                    </a:moveTo>
                    <a:cubicBezTo>
                      <a:pt x="8" y="98"/>
                      <a:pt x="2" y="95"/>
                      <a:pt x="8" y="86"/>
                    </a:cubicBezTo>
                    <a:cubicBezTo>
                      <a:pt x="13" y="78"/>
                      <a:pt x="9" y="70"/>
                      <a:pt x="8" y="61"/>
                    </a:cubicBezTo>
                    <a:cubicBezTo>
                      <a:pt x="16" y="57"/>
                      <a:pt x="21" y="64"/>
                      <a:pt x="27" y="65"/>
                    </a:cubicBezTo>
                    <a:cubicBezTo>
                      <a:pt x="32" y="66"/>
                      <a:pt x="37" y="67"/>
                      <a:pt x="40" y="62"/>
                    </a:cubicBezTo>
                    <a:cubicBezTo>
                      <a:pt x="41" y="61"/>
                      <a:pt x="41" y="60"/>
                      <a:pt x="40" y="59"/>
                    </a:cubicBezTo>
                    <a:cubicBezTo>
                      <a:pt x="37" y="54"/>
                      <a:pt x="33" y="58"/>
                      <a:pt x="30" y="58"/>
                    </a:cubicBezTo>
                    <a:cubicBezTo>
                      <a:pt x="20" y="61"/>
                      <a:pt x="13" y="55"/>
                      <a:pt x="5" y="51"/>
                    </a:cubicBezTo>
                    <a:cubicBezTo>
                      <a:pt x="4" y="44"/>
                      <a:pt x="2" y="37"/>
                      <a:pt x="0" y="30"/>
                    </a:cubicBezTo>
                    <a:cubicBezTo>
                      <a:pt x="3" y="25"/>
                      <a:pt x="7" y="21"/>
                      <a:pt x="9" y="15"/>
                    </a:cubicBezTo>
                    <a:cubicBezTo>
                      <a:pt x="15" y="1"/>
                      <a:pt x="23" y="0"/>
                      <a:pt x="35" y="9"/>
                    </a:cubicBezTo>
                    <a:cubicBezTo>
                      <a:pt x="39" y="11"/>
                      <a:pt x="42" y="14"/>
                      <a:pt x="43" y="19"/>
                    </a:cubicBezTo>
                    <a:cubicBezTo>
                      <a:pt x="43" y="21"/>
                      <a:pt x="43" y="24"/>
                      <a:pt x="41" y="25"/>
                    </a:cubicBezTo>
                    <a:cubicBezTo>
                      <a:pt x="44" y="25"/>
                      <a:pt x="43" y="22"/>
                      <a:pt x="45" y="21"/>
                    </a:cubicBezTo>
                    <a:cubicBezTo>
                      <a:pt x="52" y="18"/>
                      <a:pt x="52" y="17"/>
                      <a:pt x="59" y="30"/>
                    </a:cubicBezTo>
                    <a:cubicBezTo>
                      <a:pt x="62" y="24"/>
                      <a:pt x="59" y="14"/>
                      <a:pt x="67" y="12"/>
                    </a:cubicBezTo>
                    <a:cubicBezTo>
                      <a:pt x="76" y="10"/>
                      <a:pt x="77" y="19"/>
                      <a:pt x="80" y="25"/>
                    </a:cubicBezTo>
                    <a:cubicBezTo>
                      <a:pt x="81" y="28"/>
                      <a:pt x="77" y="31"/>
                      <a:pt x="81" y="34"/>
                    </a:cubicBezTo>
                    <a:cubicBezTo>
                      <a:pt x="84" y="36"/>
                      <a:pt x="85" y="33"/>
                      <a:pt x="87" y="31"/>
                    </a:cubicBezTo>
                    <a:cubicBezTo>
                      <a:pt x="90" y="27"/>
                      <a:pt x="90" y="21"/>
                      <a:pt x="97" y="23"/>
                    </a:cubicBezTo>
                    <a:cubicBezTo>
                      <a:pt x="103" y="30"/>
                      <a:pt x="104" y="38"/>
                      <a:pt x="97" y="45"/>
                    </a:cubicBezTo>
                    <a:cubicBezTo>
                      <a:pt x="94" y="49"/>
                      <a:pt x="93" y="54"/>
                      <a:pt x="93" y="60"/>
                    </a:cubicBezTo>
                    <a:cubicBezTo>
                      <a:pt x="92" y="69"/>
                      <a:pt x="88" y="76"/>
                      <a:pt x="79" y="79"/>
                    </a:cubicBezTo>
                    <a:cubicBezTo>
                      <a:pt x="74" y="89"/>
                      <a:pt x="67" y="94"/>
                      <a:pt x="55" y="92"/>
                    </a:cubicBezTo>
                    <a:cubicBezTo>
                      <a:pt x="48" y="91"/>
                      <a:pt x="42" y="94"/>
                      <a:pt x="36" y="98"/>
                    </a:cubicBezTo>
                    <a:cubicBezTo>
                      <a:pt x="30" y="103"/>
                      <a:pt x="23" y="106"/>
                      <a:pt x="16" y="100"/>
                    </a:cubicBezTo>
                    <a:cubicBezTo>
                      <a:pt x="18" y="98"/>
                      <a:pt x="20" y="97"/>
                      <a:pt x="22" y="95"/>
                    </a:cubicBezTo>
                    <a:cubicBezTo>
                      <a:pt x="20" y="97"/>
                      <a:pt x="18" y="98"/>
                      <a:pt x="16"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60" name="Freeform 13"/>
              <p:cNvSpPr/>
              <p:nvPr/>
            </p:nvSpPr>
            <p:spPr bwMode="auto">
              <a:xfrm>
                <a:off x="1592" y="1245"/>
                <a:ext cx="200" cy="202"/>
              </a:xfrm>
              <a:custGeom>
                <a:avLst/>
                <a:gdLst>
                  <a:gd name="T0" fmla="*/ 20 w 105"/>
                  <a:gd name="T1" fmla="*/ 102 h 106"/>
                  <a:gd name="T2" fmla="*/ 2 w 105"/>
                  <a:gd name="T3" fmla="*/ 86 h 106"/>
                  <a:gd name="T4" fmla="*/ 7 w 105"/>
                  <a:gd name="T5" fmla="*/ 77 h 106"/>
                  <a:gd name="T6" fmla="*/ 18 w 105"/>
                  <a:gd name="T7" fmla="*/ 67 h 106"/>
                  <a:gd name="T8" fmla="*/ 5 w 105"/>
                  <a:gd name="T9" fmla="*/ 56 h 106"/>
                  <a:gd name="T10" fmla="*/ 18 w 105"/>
                  <a:gd name="T11" fmla="*/ 32 h 106"/>
                  <a:gd name="T12" fmla="*/ 36 w 105"/>
                  <a:gd name="T13" fmla="*/ 17 h 106"/>
                  <a:gd name="T14" fmla="*/ 42 w 105"/>
                  <a:gd name="T15" fmla="*/ 15 h 106"/>
                  <a:gd name="T16" fmla="*/ 71 w 105"/>
                  <a:gd name="T17" fmla="*/ 12 h 106"/>
                  <a:gd name="T18" fmla="*/ 99 w 105"/>
                  <a:gd name="T19" fmla="*/ 13 h 106"/>
                  <a:gd name="T20" fmla="*/ 105 w 105"/>
                  <a:gd name="T21" fmla="*/ 26 h 106"/>
                  <a:gd name="T22" fmla="*/ 92 w 105"/>
                  <a:gd name="T23" fmla="*/ 39 h 106"/>
                  <a:gd name="T24" fmla="*/ 101 w 105"/>
                  <a:gd name="T25" fmla="*/ 40 h 106"/>
                  <a:gd name="T26" fmla="*/ 91 w 105"/>
                  <a:gd name="T27" fmla="*/ 65 h 106"/>
                  <a:gd name="T28" fmla="*/ 80 w 105"/>
                  <a:gd name="T29" fmla="*/ 64 h 106"/>
                  <a:gd name="T30" fmla="*/ 83 w 105"/>
                  <a:gd name="T31" fmla="*/ 72 h 106"/>
                  <a:gd name="T32" fmla="*/ 54 w 105"/>
                  <a:gd name="T33" fmla="*/ 87 h 106"/>
                  <a:gd name="T34" fmla="*/ 38 w 105"/>
                  <a:gd name="T35" fmla="*/ 103 h 106"/>
                  <a:gd name="T36" fmla="*/ 20 w 105"/>
                  <a:gd name="T37"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5" h="106">
                    <a:moveTo>
                      <a:pt x="20" y="102"/>
                    </a:moveTo>
                    <a:cubicBezTo>
                      <a:pt x="15" y="95"/>
                      <a:pt x="9" y="90"/>
                      <a:pt x="2" y="86"/>
                    </a:cubicBezTo>
                    <a:cubicBezTo>
                      <a:pt x="0" y="81"/>
                      <a:pt x="4" y="79"/>
                      <a:pt x="7" y="77"/>
                    </a:cubicBezTo>
                    <a:cubicBezTo>
                      <a:pt x="11" y="74"/>
                      <a:pt x="19" y="75"/>
                      <a:pt x="18" y="67"/>
                    </a:cubicBezTo>
                    <a:cubicBezTo>
                      <a:pt x="17" y="59"/>
                      <a:pt x="11" y="58"/>
                      <a:pt x="5" y="56"/>
                    </a:cubicBezTo>
                    <a:cubicBezTo>
                      <a:pt x="2" y="44"/>
                      <a:pt x="11" y="38"/>
                      <a:pt x="18" y="32"/>
                    </a:cubicBezTo>
                    <a:cubicBezTo>
                      <a:pt x="23" y="26"/>
                      <a:pt x="29" y="21"/>
                      <a:pt x="36" y="17"/>
                    </a:cubicBezTo>
                    <a:cubicBezTo>
                      <a:pt x="38" y="16"/>
                      <a:pt x="41" y="14"/>
                      <a:pt x="42" y="15"/>
                    </a:cubicBezTo>
                    <a:cubicBezTo>
                      <a:pt x="54" y="28"/>
                      <a:pt x="62" y="20"/>
                      <a:pt x="71" y="12"/>
                    </a:cubicBezTo>
                    <a:cubicBezTo>
                      <a:pt x="80" y="5"/>
                      <a:pt x="90" y="0"/>
                      <a:pt x="99" y="13"/>
                    </a:cubicBezTo>
                    <a:cubicBezTo>
                      <a:pt x="102" y="17"/>
                      <a:pt x="105" y="21"/>
                      <a:pt x="105" y="26"/>
                    </a:cubicBezTo>
                    <a:cubicBezTo>
                      <a:pt x="102" y="33"/>
                      <a:pt x="98" y="38"/>
                      <a:pt x="92" y="39"/>
                    </a:cubicBezTo>
                    <a:cubicBezTo>
                      <a:pt x="94" y="37"/>
                      <a:pt x="98" y="37"/>
                      <a:pt x="101" y="40"/>
                    </a:cubicBezTo>
                    <a:cubicBezTo>
                      <a:pt x="99" y="49"/>
                      <a:pt x="102" y="60"/>
                      <a:pt x="91" y="65"/>
                    </a:cubicBezTo>
                    <a:cubicBezTo>
                      <a:pt x="87" y="66"/>
                      <a:pt x="84" y="60"/>
                      <a:pt x="80" y="64"/>
                    </a:cubicBezTo>
                    <a:cubicBezTo>
                      <a:pt x="79" y="67"/>
                      <a:pt x="82" y="69"/>
                      <a:pt x="83" y="72"/>
                    </a:cubicBezTo>
                    <a:cubicBezTo>
                      <a:pt x="77" y="83"/>
                      <a:pt x="64" y="86"/>
                      <a:pt x="54" y="87"/>
                    </a:cubicBezTo>
                    <a:cubicBezTo>
                      <a:pt x="43" y="89"/>
                      <a:pt x="40" y="94"/>
                      <a:pt x="38" y="103"/>
                    </a:cubicBezTo>
                    <a:cubicBezTo>
                      <a:pt x="32" y="106"/>
                      <a:pt x="26" y="105"/>
                      <a:pt x="2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61" name="Freeform 14"/>
              <p:cNvSpPr/>
              <p:nvPr/>
            </p:nvSpPr>
            <p:spPr bwMode="auto">
              <a:xfrm>
                <a:off x="1927" y="986"/>
                <a:ext cx="242" cy="174"/>
              </a:xfrm>
              <a:custGeom>
                <a:avLst/>
                <a:gdLst>
                  <a:gd name="T0" fmla="*/ 71 w 127"/>
                  <a:gd name="T1" fmla="*/ 18 h 91"/>
                  <a:gd name="T2" fmla="*/ 71 w 127"/>
                  <a:gd name="T3" fmla="*/ 11 h 91"/>
                  <a:gd name="T4" fmla="*/ 94 w 127"/>
                  <a:gd name="T5" fmla="*/ 7 h 91"/>
                  <a:gd name="T6" fmla="*/ 110 w 127"/>
                  <a:gd name="T7" fmla="*/ 51 h 91"/>
                  <a:gd name="T8" fmla="*/ 127 w 127"/>
                  <a:gd name="T9" fmla="*/ 61 h 91"/>
                  <a:gd name="T10" fmla="*/ 118 w 127"/>
                  <a:gd name="T11" fmla="*/ 74 h 91"/>
                  <a:gd name="T12" fmla="*/ 98 w 127"/>
                  <a:gd name="T13" fmla="*/ 79 h 91"/>
                  <a:gd name="T14" fmla="*/ 80 w 127"/>
                  <a:gd name="T15" fmla="*/ 74 h 91"/>
                  <a:gd name="T16" fmla="*/ 67 w 127"/>
                  <a:gd name="T17" fmla="*/ 81 h 91"/>
                  <a:gd name="T18" fmla="*/ 8 w 127"/>
                  <a:gd name="T19" fmla="*/ 72 h 91"/>
                  <a:gd name="T20" fmla="*/ 1 w 127"/>
                  <a:gd name="T21" fmla="*/ 63 h 91"/>
                  <a:gd name="T22" fmla="*/ 10 w 127"/>
                  <a:gd name="T23" fmla="*/ 57 h 91"/>
                  <a:gd name="T24" fmla="*/ 27 w 127"/>
                  <a:gd name="T25" fmla="*/ 56 h 91"/>
                  <a:gd name="T26" fmla="*/ 55 w 127"/>
                  <a:gd name="T27" fmla="*/ 22 h 91"/>
                  <a:gd name="T28" fmla="*/ 66 w 127"/>
                  <a:gd name="T29" fmla="*/ 18 h 91"/>
                  <a:gd name="T30" fmla="*/ 67 w 127"/>
                  <a:gd name="T31" fmla="*/ 18 h 91"/>
                  <a:gd name="T32" fmla="*/ 71 w 127"/>
                  <a:gd name="T33" fmla="*/ 1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91">
                    <a:moveTo>
                      <a:pt x="71" y="18"/>
                    </a:moveTo>
                    <a:cubicBezTo>
                      <a:pt x="71" y="16"/>
                      <a:pt x="71" y="13"/>
                      <a:pt x="71" y="11"/>
                    </a:cubicBezTo>
                    <a:cubicBezTo>
                      <a:pt x="78" y="6"/>
                      <a:pt x="85" y="0"/>
                      <a:pt x="94" y="7"/>
                    </a:cubicBezTo>
                    <a:cubicBezTo>
                      <a:pt x="91" y="17"/>
                      <a:pt x="101" y="45"/>
                      <a:pt x="110" y="51"/>
                    </a:cubicBezTo>
                    <a:cubicBezTo>
                      <a:pt x="116" y="55"/>
                      <a:pt x="121" y="58"/>
                      <a:pt x="127" y="61"/>
                    </a:cubicBezTo>
                    <a:cubicBezTo>
                      <a:pt x="125" y="66"/>
                      <a:pt x="115" y="62"/>
                      <a:pt x="118" y="74"/>
                    </a:cubicBezTo>
                    <a:cubicBezTo>
                      <a:pt x="121" y="85"/>
                      <a:pt x="106" y="80"/>
                      <a:pt x="98" y="79"/>
                    </a:cubicBezTo>
                    <a:cubicBezTo>
                      <a:pt x="92" y="79"/>
                      <a:pt x="89" y="69"/>
                      <a:pt x="80" y="74"/>
                    </a:cubicBezTo>
                    <a:cubicBezTo>
                      <a:pt x="77" y="79"/>
                      <a:pt x="73" y="82"/>
                      <a:pt x="67" y="81"/>
                    </a:cubicBezTo>
                    <a:cubicBezTo>
                      <a:pt x="45" y="91"/>
                      <a:pt x="27" y="76"/>
                      <a:pt x="8" y="72"/>
                    </a:cubicBezTo>
                    <a:cubicBezTo>
                      <a:pt x="4" y="72"/>
                      <a:pt x="0" y="68"/>
                      <a:pt x="1" y="63"/>
                    </a:cubicBezTo>
                    <a:cubicBezTo>
                      <a:pt x="1" y="58"/>
                      <a:pt x="6" y="57"/>
                      <a:pt x="10" y="57"/>
                    </a:cubicBezTo>
                    <a:cubicBezTo>
                      <a:pt x="16" y="56"/>
                      <a:pt x="21" y="56"/>
                      <a:pt x="27" y="56"/>
                    </a:cubicBezTo>
                    <a:cubicBezTo>
                      <a:pt x="35" y="44"/>
                      <a:pt x="46" y="34"/>
                      <a:pt x="55" y="22"/>
                    </a:cubicBezTo>
                    <a:cubicBezTo>
                      <a:pt x="57" y="19"/>
                      <a:pt x="60" y="14"/>
                      <a:pt x="66" y="18"/>
                    </a:cubicBezTo>
                    <a:cubicBezTo>
                      <a:pt x="67" y="18"/>
                      <a:pt x="67" y="18"/>
                      <a:pt x="67" y="18"/>
                    </a:cubicBezTo>
                    <a:cubicBezTo>
                      <a:pt x="68" y="19"/>
                      <a:pt x="69" y="24"/>
                      <a:pt x="7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62" name="Freeform 15"/>
              <p:cNvSpPr/>
              <p:nvPr/>
            </p:nvSpPr>
            <p:spPr bwMode="auto">
              <a:xfrm>
                <a:off x="5334" y="952"/>
                <a:ext cx="219" cy="197"/>
              </a:xfrm>
              <a:custGeom>
                <a:avLst/>
                <a:gdLst>
                  <a:gd name="T0" fmla="*/ 87 w 115"/>
                  <a:gd name="T1" fmla="*/ 18 h 103"/>
                  <a:gd name="T2" fmla="*/ 88 w 115"/>
                  <a:gd name="T3" fmla="*/ 15 h 103"/>
                  <a:gd name="T4" fmla="*/ 115 w 115"/>
                  <a:gd name="T5" fmla="*/ 25 h 103"/>
                  <a:gd name="T6" fmla="*/ 114 w 115"/>
                  <a:gd name="T7" fmla="*/ 30 h 103"/>
                  <a:gd name="T8" fmla="*/ 89 w 115"/>
                  <a:gd name="T9" fmla="*/ 92 h 103"/>
                  <a:gd name="T10" fmla="*/ 79 w 115"/>
                  <a:gd name="T11" fmla="*/ 101 h 103"/>
                  <a:gd name="T12" fmla="*/ 67 w 115"/>
                  <a:gd name="T13" fmla="*/ 101 h 103"/>
                  <a:gd name="T14" fmla="*/ 22 w 115"/>
                  <a:gd name="T15" fmla="*/ 97 h 103"/>
                  <a:gd name="T16" fmla="*/ 28 w 115"/>
                  <a:gd name="T17" fmla="*/ 75 h 103"/>
                  <a:gd name="T18" fmla="*/ 21 w 115"/>
                  <a:gd name="T19" fmla="*/ 55 h 103"/>
                  <a:gd name="T20" fmla="*/ 19 w 115"/>
                  <a:gd name="T21" fmla="*/ 44 h 103"/>
                  <a:gd name="T22" fmla="*/ 21 w 115"/>
                  <a:gd name="T23" fmla="*/ 40 h 103"/>
                  <a:gd name="T24" fmla="*/ 39 w 115"/>
                  <a:gd name="T25" fmla="*/ 16 h 103"/>
                  <a:gd name="T26" fmla="*/ 53 w 115"/>
                  <a:gd name="T27" fmla="*/ 19 h 103"/>
                  <a:gd name="T28" fmla="*/ 87 w 115"/>
                  <a:gd name="T29" fmla="*/ 1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 h="103">
                    <a:moveTo>
                      <a:pt x="87" y="18"/>
                    </a:moveTo>
                    <a:cubicBezTo>
                      <a:pt x="87" y="17"/>
                      <a:pt x="87" y="16"/>
                      <a:pt x="88" y="15"/>
                    </a:cubicBezTo>
                    <a:cubicBezTo>
                      <a:pt x="103" y="0"/>
                      <a:pt x="105" y="24"/>
                      <a:pt x="115" y="25"/>
                    </a:cubicBezTo>
                    <a:cubicBezTo>
                      <a:pt x="115" y="27"/>
                      <a:pt x="115" y="28"/>
                      <a:pt x="114" y="30"/>
                    </a:cubicBezTo>
                    <a:cubicBezTo>
                      <a:pt x="97" y="47"/>
                      <a:pt x="94" y="70"/>
                      <a:pt x="89" y="92"/>
                    </a:cubicBezTo>
                    <a:cubicBezTo>
                      <a:pt x="86" y="96"/>
                      <a:pt x="83" y="99"/>
                      <a:pt x="79" y="101"/>
                    </a:cubicBezTo>
                    <a:cubicBezTo>
                      <a:pt x="75" y="103"/>
                      <a:pt x="71" y="103"/>
                      <a:pt x="67" y="101"/>
                    </a:cubicBezTo>
                    <a:cubicBezTo>
                      <a:pt x="53" y="91"/>
                      <a:pt x="37" y="99"/>
                      <a:pt x="22" y="97"/>
                    </a:cubicBezTo>
                    <a:cubicBezTo>
                      <a:pt x="15" y="87"/>
                      <a:pt x="27" y="82"/>
                      <a:pt x="28" y="75"/>
                    </a:cubicBezTo>
                    <a:cubicBezTo>
                      <a:pt x="26" y="68"/>
                      <a:pt x="0" y="69"/>
                      <a:pt x="21" y="55"/>
                    </a:cubicBezTo>
                    <a:cubicBezTo>
                      <a:pt x="19" y="51"/>
                      <a:pt x="17" y="48"/>
                      <a:pt x="19" y="44"/>
                    </a:cubicBezTo>
                    <a:cubicBezTo>
                      <a:pt x="19" y="42"/>
                      <a:pt x="20" y="40"/>
                      <a:pt x="21" y="40"/>
                    </a:cubicBezTo>
                    <a:cubicBezTo>
                      <a:pt x="38" y="40"/>
                      <a:pt x="41" y="30"/>
                      <a:pt x="39" y="16"/>
                    </a:cubicBezTo>
                    <a:cubicBezTo>
                      <a:pt x="43" y="17"/>
                      <a:pt x="48" y="18"/>
                      <a:pt x="53" y="19"/>
                    </a:cubicBezTo>
                    <a:cubicBezTo>
                      <a:pt x="64" y="20"/>
                      <a:pt x="76" y="23"/>
                      <a:pt x="8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63" name="Freeform 16"/>
              <p:cNvSpPr/>
              <p:nvPr/>
            </p:nvSpPr>
            <p:spPr bwMode="auto">
              <a:xfrm>
                <a:off x="2013" y="1432"/>
                <a:ext cx="278" cy="172"/>
              </a:xfrm>
              <a:custGeom>
                <a:avLst/>
                <a:gdLst>
                  <a:gd name="T0" fmla="*/ 144 w 146"/>
                  <a:gd name="T1" fmla="*/ 4 h 90"/>
                  <a:gd name="T2" fmla="*/ 146 w 146"/>
                  <a:gd name="T3" fmla="*/ 8 h 90"/>
                  <a:gd name="T4" fmla="*/ 134 w 146"/>
                  <a:gd name="T5" fmla="*/ 19 h 90"/>
                  <a:gd name="T6" fmla="*/ 106 w 146"/>
                  <a:gd name="T7" fmla="*/ 68 h 90"/>
                  <a:gd name="T8" fmla="*/ 102 w 146"/>
                  <a:gd name="T9" fmla="*/ 70 h 90"/>
                  <a:gd name="T10" fmla="*/ 56 w 146"/>
                  <a:gd name="T11" fmla="*/ 73 h 90"/>
                  <a:gd name="T12" fmla="*/ 38 w 146"/>
                  <a:gd name="T13" fmla="*/ 81 h 90"/>
                  <a:gd name="T14" fmla="*/ 21 w 146"/>
                  <a:gd name="T15" fmla="*/ 86 h 90"/>
                  <a:gd name="T16" fmla="*/ 21 w 146"/>
                  <a:gd name="T17" fmla="*/ 66 h 90"/>
                  <a:gd name="T18" fmla="*/ 1 w 146"/>
                  <a:gd name="T19" fmla="*/ 58 h 90"/>
                  <a:gd name="T20" fmla="*/ 0 w 146"/>
                  <a:gd name="T21" fmla="*/ 53 h 90"/>
                  <a:gd name="T22" fmla="*/ 7 w 146"/>
                  <a:gd name="T23" fmla="*/ 47 h 90"/>
                  <a:gd name="T24" fmla="*/ 47 w 146"/>
                  <a:gd name="T25" fmla="*/ 22 h 90"/>
                  <a:gd name="T26" fmla="*/ 81 w 146"/>
                  <a:gd name="T27" fmla="*/ 8 h 90"/>
                  <a:gd name="T28" fmla="*/ 125 w 146"/>
                  <a:gd name="T29" fmla="*/ 7 h 90"/>
                  <a:gd name="T30" fmla="*/ 144 w 146"/>
                  <a:gd name="T31" fmla="*/ 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 h="90">
                    <a:moveTo>
                      <a:pt x="144" y="4"/>
                    </a:moveTo>
                    <a:cubicBezTo>
                      <a:pt x="145" y="6"/>
                      <a:pt x="146" y="7"/>
                      <a:pt x="146" y="8"/>
                    </a:cubicBezTo>
                    <a:cubicBezTo>
                      <a:pt x="145" y="15"/>
                      <a:pt x="138" y="16"/>
                      <a:pt x="134" y="19"/>
                    </a:cubicBezTo>
                    <a:cubicBezTo>
                      <a:pt x="119" y="32"/>
                      <a:pt x="108" y="47"/>
                      <a:pt x="106" y="68"/>
                    </a:cubicBezTo>
                    <a:cubicBezTo>
                      <a:pt x="105" y="69"/>
                      <a:pt x="104" y="70"/>
                      <a:pt x="102" y="70"/>
                    </a:cubicBezTo>
                    <a:cubicBezTo>
                      <a:pt x="87" y="69"/>
                      <a:pt x="71" y="71"/>
                      <a:pt x="56" y="73"/>
                    </a:cubicBezTo>
                    <a:cubicBezTo>
                      <a:pt x="49" y="74"/>
                      <a:pt x="42" y="75"/>
                      <a:pt x="38" y="81"/>
                    </a:cubicBezTo>
                    <a:cubicBezTo>
                      <a:pt x="33" y="86"/>
                      <a:pt x="28" y="90"/>
                      <a:pt x="21" y="86"/>
                    </a:cubicBezTo>
                    <a:cubicBezTo>
                      <a:pt x="10" y="80"/>
                      <a:pt x="29" y="72"/>
                      <a:pt x="21" y="66"/>
                    </a:cubicBezTo>
                    <a:cubicBezTo>
                      <a:pt x="15" y="62"/>
                      <a:pt x="6" y="65"/>
                      <a:pt x="1" y="58"/>
                    </a:cubicBezTo>
                    <a:cubicBezTo>
                      <a:pt x="0" y="56"/>
                      <a:pt x="0" y="55"/>
                      <a:pt x="0" y="53"/>
                    </a:cubicBezTo>
                    <a:cubicBezTo>
                      <a:pt x="0" y="49"/>
                      <a:pt x="3" y="47"/>
                      <a:pt x="7" y="47"/>
                    </a:cubicBezTo>
                    <a:cubicBezTo>
                      <a:pt x="24" y="45"/>
                      <a:pt x="37" y="36"/>
                      <a:pt x="47" y="22"/>
                    </a:cubicBezTo>
                    <a:cubicBezTo>
                      <a:pt x="55" y="10"/>
                      <a:pt x="67" y="7"/>
                      <a:pt x="81" y="8"/>
                    </a:cubicBezTo>
                    <a:cubicBezTo>
                      <a:pt x="96" y="19"/>
                      <a:pt x="110" y="9"/>
                      <a:pt x="125" y="7"/>
                    </a:cubicBezTo>
                    <a:cubicBezTo>
                      <a:pt x="132" y="6"/>
                      <a:pt x="137" y="0"/>
                      <a:pt x="14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64" name="Freeform 17"/>
              <p:cNvSpPr/>
              <p:nvPr/>
            </p:nvSpPr>
            <p:spPr bwMode="auto">
              <a:xfrm>
                <a:off x="5669" y="3133"/>
                <a:ext cx="223" cy="195"/>
              </a:xfrm>
              <a:custGeom>
                <a:avLst/>
                <a:gdLst>
                  <a:gd name="T0" fmla="*/ 20 w 117"/>
                  <a:gd name="T1" fmla="*/ 61 h 102"/>
                  <a:gd name="T2" fmla="*/ 3 w 117"/>
                  <a:gd name="T3" fmla="*/ 60 h 102"/>
                  <a:gd name="T4" fmla="*/ 2 w 117"/>
                  <a:gd name="T5" fmla="*/ 39 h 102"/>
                  <a:gd name="T6" fmla="*/ 15 w 117"/>
                  <a:gd name="T7" fmla="*/ 29 h 102"/>
                  <a:gd name="T8" fmla="*/ 56 w 117"/>
                  <a:gd name="T9" fmla="*/ 8 h 102"/>
                  <a:gd name="T10" fmla="*/ 81 w 117"/>
                  <a:gd name="T11" fmla="*/ 6 h 102"/>
                  <a:gd name="T12" fmla="*/ 109 w 117"/>
                  <a:gd name="T13" fmla="*/ 34 h 102"/>
                  <a:gd name="T14" fmla="*/ 99 w 117"/>
                  <a:gd name="T15" fmla="*/ 62 h 102"/>
                  <a:gd name="T16" fmla="*/ 88 w 117"/>
                  <a:gd name="T17" fmla="*/ 62 h 102"/>
                  <a:gd name="T18" fmla="*/ 45 w 117"/>
                  <a:gd name="T19" fmla="*/ 52 h 102"/>
                  <a:gd name="T20" fmla="*/ 50 w 117"/>
                  <a:gd name="T21" fmla="*/ 76 h 102"/>
                  <a:gd name="T22" fmla="*/ 53 w 117"/>
                  <a:gd name="T23" fmla="*/ 80 h 102"/>
                  <a:gd name="T24" fmla="*/ 52 w 117"/>
                  <a:gd name="T25" fmla="*/ 101 h 102"/>
                  <a:gd name="T26" fmla="*/ 47 w 117"/>
                  <a:gd name="T27" fmla="*/ 102 h 102"/>
                  <a:gd name="T28" fmla="*/ 31 w 117"/>
                  <a:gd name="T29" fmla="*/ 73 h 102"/>
                  <a:gd name="T30" fmla="*/ 23 w 117"/>
                  <a:gd name="T31" fmla="*/ 67 h 102"/>
                  <a:gd name="T32" fmla="*/ 20 w 117"/>
                  <a:gd name="T33" fmla="*/ 6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02">
                    <a:moveTo>
                      <a:pt x="20" y="61"/>
                    </a:moveTo>
                    <a:cubicBezTo>
                      <a:pt x="14" y="71"/>
                      <a:pt x="8" y="78"/>
                      <a:pt x="3" y="60"/>
                    </a:cubicBezTo>
                    <a:cubicBezTo>
                      <a:pt x="3" y="53"/>
                      <a:pt x="0" y="46"/>
                      <a:pt x="2" y="39"/>
                    </a:cubicBezTo>
                    <a:cubicBezTo>
                      <a:pt x="4" y="33"/>
                      <a:pt x="9" y="28"/>
                      <a:pt x="15" y="29"/>
                    </a:cubicBezTo>
                    <a:cubicBezTo>
                      <a:pt x="34" y="32"/>
                      <a:pt x="44" y="18"/>
                      <a:pt x="56" y="8"/>
                    </a:cubicBezTo>
                    <a:cubicBezTo>
                      <a:pt x="65" y="1"/>
                      <a:pt x="73" y="0"/>
                      <a:pt x="81" y="6"/>
                    </a:cubicBezTo>
                    <a:cubicBezTo>
                      <a:pt x="92" y="14"/>
                      <a:pt x="105" y="20"/>
                      <a:pt x="109" y="34"/>
                    </a:cubicBezTo>
                    <a:cubicBezTo>
                      <a:pt x="117" y="47"/>
                      <a:pt x="112" y="56"/>
                      <a:pt x="99" y="62"/>
                    </a:cubicBezTo>
                    <a:cubicBezTo>
                      <a:pt x="96" y="64"/>
                      <a:pt x="91" y="65"/>
                      <a:pt x="88" y="62"/>
                    </a:cubicBezTo>
                    <a:cubicBezTo>
                      <a:pt x="75" y="51"/>
                      <a:pt x="60" y="56"/>
                      <a:pt x="45" y="52"/>
                    </a:cubicBezTo>
                    <a:cubicBezTo>
                      <a:pt x="43" y="61"/>
                      <a:pt x="49" y="68"/>
                      <a:pt x="50" y="76"/>
                    </a:cubicBezTo>
                    <a:cubicBezTo>
                      <a:pt x="51" y="77"/>
                      <a:pt x="51" y="79"/>
                      <a:pt x="53" y="80"/>
                    </a:cubicBezTo>
                    <a:cubicBezTo>
                      <a:pt x="65" y="87"/>
                      <a:pt x="65" y="93"/>
                      <a:pt x="52" y="101"/>
                    </a:cubicBezTo>
                    <a:cubicBezTo>
                      <a:pt x="51" y="102"/>
                      <a:pt x="49" y="102"/>
                      <a:pt x="47" y="102"/>
                    </a:cubicBezTo>
                    <a:cubicBezTo>
                      <a:pt x="41" y="93"/>
                      <a:pt x="39" y="82"/>
                      <a:pt x="31" y="73"/>
                    </a:cubicBezTo>
                    <a:cubicBezTo>
                      <a:pt x="29" y="71"/>
                      <a:pt x="16" y="80"/>
                      <a:pt x="23" y="67"/>
                    </a:cubicBezTo>
                    <a:cubicBezTo>
                      <a:pt x="24" y="64"/>
                      <a:pt x="27" y="60"/>
                      <a:pt x="20"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65" name="Freeform 18"/>
              <p:cNvSpPr/>
              <p:nvPr/>
            </p:nvSpPr>
            <p:spPr bwMode="auto">
              <a:xfrm>
                <a:off x="2954" y="2802"/>
                <a:ext cx="175" cy="266"/>
              </a:xfrm>
              <a:custGeom>
                <a:avLst/>
                <a:gdLst>
                  <a:gd name="T0" fmla="*/ 78 w 92"/>
                  <a:gd name="T1" fmla="*/ 30 h 139"/>
                  <a:gd name="T2" fmla="*/ 72 w 92"/>
                  <a:gd name="T3" fmla="*/ 84 h 139"/>
                  <a:gd name="T4" fmla="*/ 57 w 92"/>
                  <a:gd name="T5" fmla="*/ 119 h 139"/>
                  <a:gd name="T6" fmla="*/ 51 w 92"/>
                  <a:gd name="T7" fmla="*/ 124 h 139"/>
                  <a:gd name="T8" fmla="*/ 16 w 92"/>
                  <a:gd name="T9" fmla="*/ 139 h 139"/>
                  <a:gd name="T10" fmla="*/ 8 w 92"/>
                  <a:gd name="T11" fmla="*/ 106 h 139"/>
                  <a:gd name="T12" fmla="*/ 1 w 92"/>
                  <a:gd name="T13" fmla="*/ 94 h 139"/>
                  <a:gd name="T14" fmla="*/ 22 w 92"/>
                  <a:gd name="T15" fmla="*/ 76 h 139"/>
                  <a:gd name="T16" fmla="*/ 40 w 92"/>
                  <a:gd name="T17" fmla="*/ 64 h 139"/>
                  <a:gd name="T18" fmla="*/ 42 w 92"/>
                  <a:gd name="T19" fmla="*/ 46 h 139"/>
                  <a:gd name="T20" fmla="*/ 44 w 92"/>
                  <a:gd name="T21" fmla="*/ 39 h 139"/>
                  <a:gd name="T22" fmla="*/ 53 w 92"/>
                  <a:gd name="T23" fmla="*/ 17 h 139"/>
                  <a:gd name="T24" fmla="*/ 69 w 92"/>
                  <a:gd name="T25" fmla="*/ 6 h 139"/>
                  <a:gd name="T26" fmla="*/ 78 w 92"/>
                  <a:gd name="T27" fmla="*/ 3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39">
                    <a:moveTo>
                      <a:pt x="78" y="30"/>
                    </a:moveTo>
                    <a:cubicBezTo>
                      <a:pt x="75" y="48"/>
                      <a:pt x="78" y="66"/>
                      <a:pt x="72" y="84"/>
                    </a:cubicBezTo>
                    <a:cubicBezTo>
                      <a:pt x="68" y="96"/>
                      <a:pt x="60" y="106"/>
                      <a:pt x="57" y="119"/>
                    </a:cubicBezTo>
                    <a:cubicBezTo>
                      <a:pt x="57" y="121"/>
                      <a:pt x="53" y="124"/>
                      <a:pt x="51" y="124"/>
                    </a:cubicBezTo>
                    <a:cubicBezTo>
                      <a:pt x="37" y="123"/>
                      <a:pt x="29" y="137"/>
                      <a:pt x="16" y="139"/>
                    </a:cubicBezTo>
                    <a:cubicBezTo>
                      <a:pt x="7" y="129"/>
                      <a:pt x="11" y="117"/>
                      <a:pt x="8" y="106"/>
                    </a:cubicBezTo>
                    <a:cubicBezTo>
                      <a:pt x="4" y="103"/>
                      <a:pt x="0" y="100"/>
                      <a:pt x="1" y="94"/>
                    </a:cubicBezTo>
                    <a:cubicBezTo>
                      <a:pt x="8" y="88"/>
                      <a:pt x="11" y="78"/>
                      <a:pt x="22" y="76"/>
                    </a:cubicBezTo>
                    <a:cubicBezTo>
                      <a:pt x="30" y="75"/>
                      <a:pt x="37" y="72"/>
                      <a:pt x="40" y="64"/>
                    </a:cubicBezTo>
                    <a:cubicBezTo>
                      <a:pt x="43" y="59"/>
                      <a:pt x="53" y="54"/>
                      <a:pt x="42" y="46"/>
                    </a:cubicBezTo>
                    <a:cubicBezTo>
                      <a:pt x="38" y="43"/>
                      <a:pt x="41" y="39"/>
                      <a:pt x="44" y="39"/>
                    </a:cubicBezTo>
                    <a:cubicBezTo>
                      <a:pt x="61" y="37"/>
                      <a:pt x="56" y="26"/>
                      <a:pt x="53" y="17"/>
                    </a:cubicBezTo>
                    <a:cubicBezTo>
                      <a:pt x="55" y="7"/>
                      <a:pt x="62" y="0"/>
                      <a:pt x="69" y="6"/>
                    </a:cubicBezTo>
                    <a:cubicBezTo>
                      <a:pt x="74" y="11"/>
                      <a:pt x="92" y="16"/>
                      <a:pt x="78"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66" name="Freeform 19"/>
              <p:cNvSpPr/>
              <p:nvPr/>
            </p:nvSpPr>
            <p:spPr bwMode="auto">
              <a:xfrm>
                <a:off x="1203" y="1080"/>
                <a:ext cx="259" cy="153"/>
              </a:xfrm>
              <a:custGeom>
                <a:avLst/>
                <a:gdLst>
                  <a:gd name="T0" fmla="*/ 53 w 136"/>
                  <a:gd name="T1" fmla="*/ 74 h 80"/>
                  <a:gd name="T2" fmla="*/ 17 w 136"/>
                  <a:gd name="T3" fmla="*/ 53 h 80"/>
                  <a:gd name="T4" fmla="*/ 9 w 136"/>
                  <a:gd name="T5" fmla="*/ 47 h 80"/>
                  <a:gd name="T6" fmla="*/ 1 w 136"/>
                  <a:gd name="T7" fmla="*/ 38 h 80"/>
                  <a:gd name="T8" fmla="*/ 11 w 136"/>
                  <a:gd name="T9" fmla="*/ 32 h 80"/>
                  <a:gd name="T10" fmla="*/ 26 w 136"/>
                  <a:gd name="T11" fmla="*/ 21 h 80"/>
                  <a:gd name="T12" fmla="*/ 60 w 136"/>
                  <a:gd name="T13" fmla="*/ 1 h 80"/>
                  <a:gd name="T14" fmla="*/ 62 w 136"/>
                  <a:gd name="T15" fmla="*/ 5 h 80"/>
                  <a:gd name="T16" fmla="*/ 53 w 136"/>
                  <a:gd name="T17" fmla="*/ 13 h 80"/>
                  <a:gd name="T18" fmla="*/ 53 w 136"/>
                  <a:gd name="T19" fmla="*/ 25 h 80"/>
                  <a:gd name="T20" fmla="*/ 101 w 136"/>
                  <a:gd name="T21" fmla="*/ 35 h 80"/>
                  <a:gd name="T22" fmla="*/ 111 w 136"/>
                  <a:gd name="T23" fmla="*/ 33 h 80"/>
                  <a:gd name="T24" fmla="*/ 120 w 136"/>
                  <a:gd name="T25" fmla="*/ 29 h 80"/>
                  <a:gd name="T26" fmla="*/ 135 w 136"/>
                  <a:gd name="T27" fmla="*/ 57 h 80"/>
                  <a:gd name="T28" fmla="*/ 128 w 136"/>
                  <a:gd name="T29" fmla="*/ 77 h 80"/>
                  <a:gd name="T30" fmla="*/ 113 w 136"/>
                  <a:gd name="T31" fmla="*/ 77 h 80"/>
                  <a:gd name="T32" fmla="*/ 105 w 136"/>
                  <a:gd name="T33" fmla="*/ 75 h 80"/>
                  <a:gd name="T34" fmla="*/ 72 w 136"/>
                  <a:gd name="T35" fmla="*/ 65 h 80"/>
                  <a:gd name="T36" fmla="*/ 53 w 136"/>
                  <a:gd name="T37" fmla="*/ 7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80">
                    <a:moveTo>
                      <a:pt x="53" y="74"/>
                    </a:moveTo>
                    <a:cubicBezTo>
                      <a:pt x="46" y="57"/>
                      <a:pt x="34" y="51"/>
                      <a:pt x="17" y="53"/>
                    </a:cubicBezTo>
                    <a:cubicBezTo>
                      <a:pt x="14" y="51"/>
                      <a:pt x="12" y="49"/>
                      <a:pt x="9" y="47"/>
                    </a:cubicBezTo>
                    <a:cubicBezTo>
                      <a:pt x="5" y="45"/>
                      <a:pt x="0" y="44"/>
                      <a:pt x="1" y="38"/>
                    </a:cubicBezTo>
                    <a:cubicBezTo>
                      <a:pt x="2" y="31"/>
                      <a:pt x="7" y="32"/>
                      <a:pt x="11" y="32"/>
                    </a:cubicBezTo>
                    <a:cubicBezTo>
                      <a:pt x="19" y="32"/>
                      <a:pt x="22" y="26"/>
                      <a:pt x="26" y="21"/>
                    </a:cubicBezTo>
                    <a:cubicBezTo>
                      <a:pt x="36" y="11"/>
                      <a:pt x="44" y="0"/>
                      <a:pt x="60" y="1"/>
                    </a:cubicBezTo>
                    <a:cubicBezTo>
                      <a:pt x="61" y="2"/>
                      <a:pt x="62" y="4"/>
                      <a:pt x="62" y="5"/>
                    </a:cubicBezTo>
                    <a:cubicBezTo>
                      <a:pt x="61" y="10"/>
                      <a:pt x="57" y="12"/>
                      <a:pt x="53" y="13"/>
                    </a:cubicBezTo>
                    <a:cubicBezTo>
                      <a:pt x="48" y="17"/>
                      <a:pt x="44" y="25"/>
                      <a:pt x="53" y="25"/>
                    </a:cubicBezTo>
                    <a:cubicBezTo>
                      <a:pt x="71" y="24"/>
                      <a:pt x="84" y="35"/>
                      <a:pt x="101" y="35"/>
                    </a:cubicBezTo>
                    <a:cubicBezTo>
                      <a:pt x="105" y="35"/>
                      <a:pt x="108" y="35"/>
                      <a:pt x="111" y="33"/>
                    </a:cubicBezTo>
                    <a:cubicBezTo>
                      <a:pt x="114" y="31"/>
                      <a:pt x="117" y="29"/>
                      <a:pt x="120" y="29"/>
                    </a:cubicBezTo>
                    <a:cubicBezTo>
                      <a:pt x="136" y="32"/>
                      <a:pt x="135" y="45"/>
                      <a:pt x="135" y="57"/>
                    </a:cubicBezTo>
                    <a:cubicBezTo>
                      <a:pt x="134" y="64"/>
                      <a:pt x="134" y="72"/>
                      <a:pt x="128" y="77"/>
                    </a:cubicBezTo>
                    <a:cubicBezTo>
                      <a:pt x="123" y="80"/>
                      <a:pt x="118" y="75"/>
                      <a:pt x="113" y="77"/>
                    </a:cubicBezTo>
                    <a:cubicBezTo>
                      <a:pt x="110" y="77"/>
                      <a:pt x="107" y="77"/>
                      <a:pt x="105" y="75"/>
                    </a:cubicBezTo>
                    <a:cubicBezTo>
                      <a:pt x="92" y="56"/>
                      <a:pt x="87" y="54"/>
                      <a:pt x="72" y="65"/>
                    </a:cubicBezTo>
                    <a:cubicBezTo>
                      <a:pt x="65" y="68"/>
                      <a:pt x="59" y="70"/>
                      <a:pt x="53"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67" name="Freeform 20"/>
              <p:cNvSpPr/>
              <p:nvPr/>
            </p:nvSpPr>
            <p:spPr bwMode="auto">
              <a:xfrm>
                <a:off x="6001" y="1101"/>
                <a:ext cx="230" cy="209"/>
              </a:xfrm>
              <a:custGeom>
                <a:avLst/>
                <a:gdLst>
                  <a:gd name="T0" fmla="*/ 89 w 121"/>
                  <a:gd name="T1" fmla="*/ 0 h 109"/>
                  <a:gd name="T2" fmla="*/ 108 w 121"/>
                  <a:gd name="T3" fmla="*/ 14 h 109"/>
                  <a:gd name="T4" fmla="*/ 115 w 121"/>
                  <a:gd name="T5" fmla="*/ 6 h 109"/>
                  <a:gd name="T6" fmla="*/ 120 w 121"/>
                  <a:gd name="T7" fmla="*/ 14 h 109"/>
                  <a:gd name="T8" fmla="*/ 113 w 121"/>
                  <a:gd name="T9" fmla="*/ 29 h 109"/>
                  <a:gd name="T10" fmla="*/ 106 w 121"/>
                  <a:gd name="T11" fmla="*/ 35 h 109"/>
                  <a:gd name="T12" fmla="*/ 56 w 121"/>
                  <a:gd name="T13" fmla="*/ 40 h 109"/>
                  <a:gd name="T14" fmla="*/ 47 w 121"/>
                  <a:gd name="T15" fmla="*/ 91 h 109"/>
                  <a:gd name="T16" fmla="*/ 46 w 121"/>
                  <a:gd name="T17" fmla="*/ 99 h 109"/>
                  <a:gd name="T18" fmla="*/ 26 w 121"/>
                  <a:gd name="T19" fmla="*/ 105 h 109"/>
                  <a:gd name="T20" fmla="*/ 18 w 121"/>
                  <a:gd name="T21" fmla="*/ 88 h 109"/>
                  <a:gd name="T22" fmla="*/ 30 w 121"/>
                  <a:gd name="T23" fmla="*/ 78 h 109"/>
                  <a:gd name="T24" fmla="*/ 13 w 121"/>
                  <a:gd name="T25" fmla="*/ 82 h 109"/>
                  <a:gd name="T26" fmla="*/ 4 w 121"/>
                  <a:gd name="T27" fmla="*/ 67 h 109"/>
                  <a:gd name="T28" fmla="*/ 3 w 121"/>
                  <a:gd name="T29" fmla="*/ 52 h 109"/>
                  <a:gd name="T30" fmla="*/ 6 w 121"/>
                  <a:gd name="T31" fmla="*/ 49 h 109"/>
                  <a:gd name="T32" fmla="*/ 35 w 121"/>
                  <a:gd name="T33" fmla="*/ 24 h 109"/>
                  <a:gd name="T34" fmla="*/ 62 w 121"/>
                  <a:gd name="T35" fmla="*/ 1 h 109"/>
                  <a:gd name="T36" fmla="*/ 90 w 121"/>
                  <a:gd name="T37" fmla="*/ 0 h 109"/>
                  <a:gd name="T38" fmla="*/ 89 w 121"/>
                  <a:gd name="T3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09">
                    <a:moveTo>
                      <a:pt x="89" y="0"/>
                    </a:moveTo>
                    <a:cubicBezTo>
                      <a:pt x="96" y="4"/>
                      <a:pt x="99" y="12"/>
                      <a:pt x="108" y="14"/>
                    </a:cubicBezTo>
                    <a:cubicBezTo>
                      <a:pt x="109" y="11"/>
                      <a:pt x="108" y="5"/>
                      <a:pt x="115" y="6"/>
                    </a:cubicBezTo>
                    <a:cubicBezTo>
                      <a:pt x="118" y="8"/>
                      <a:pt x="120" y="11"/>
                      <a:pt x="120" y="14"/>
                    </a:cubicBezTo>
                    <a:cubicBezTo>
                      <a:pt x="121" y="21"/>
                      <a:pt x="118" y="26"/>
                      <a:pt x="113" y="29"/>
                    </a:cubicBezTo>
                    <a:cubicBezTo>
                      <a:pt x="110" y="31"/>
                      <a:pt x="108" y="33"/>
                      <a:pt x="106" y="35"/>
                    </a:cubicBezTo>
                    <a:cubicBezTo>
                      <a:pt x="91" y="54"/>
                      <a:pt x="72" y="57"/>
                      <a:pt x="56" y="40"/>
                    </a:cubicBezTo>
                    <a:cubicBezTo>
                      <a:pt x="59" y="59"/>
                      <a:pt x="49" y="74"/>
                      <a:pt x="47" y="91"/>
                    </a:cubicBezTo>
                    <a:cubicBezTo>
                      <a:pt x="47" y="94"/>
                      <a:pt x="47" y="96"/>
                      <a:pt x="46" y="99"/>
                    </a:cubicBezTo>
                    <a:cubicBezTo>
                      <a:pt x="41" y="109"/>
                      <a:pt x="34" y="107"/>
                      <a:pt x="26" y="105"/>
                    </a:cubicBezTo>
                    <a:cubicBezTo>
                      <a:pt x="17" y="102"/>
                      <a:pt x="16" y="96"/>
                      <a:pt x="18" y="88"/>
                    </a:cubicBezTo>
                    <a:cubicBezTo>
                      <a:pt x="21" y="84"/>
                      <a:pt x="27" y="85"/>
                      <a:pt x="30" y="78"/>
                    </a:cubicBezTo>
                    <a:cubicBezTo>
                      <a:pt x="24" y="79"/>
                      <a:pt x="18" y="83"/>
                      <a:pt x="13" y="82"/>
                    </a:cubicBezTo>
                    <a:cubicBezTo>
                      <a:pt x="5" y="80"/>
                      <a:pt x="3" y="75"/>
                      <a:pt x="4" y="67"/>
                    </a:cubicBezTo>
                    <a:cubicBezTo>
                      <a:pt x="5" y="62"/>
                      <a:pt x="0" y="57"/>
                      <a:pt x="3" y="52"/>
                    </a:cubicBezTo>
                    <a:cubicBezTo>
                      <a:pt x="4" y="51"/>
                      <a:pt x="5" y="50"/>
                      <a:pt x="6" y="49"/>
                    </a:cubicBezTo>
                    <a:cubicBezTo>
                      <a:pt x="19" y="45"/>
                      <a:pt x="31" y="38"/>
                      <a:pt x="35" y="24"/>
                    </a:cubicBezTo>
                    <a:cubicBezTo>
                      <a:pt x="43" y="15"/>
                      <a:pt x="56" y="12"/>
                      <a:pt x="62" y="1"/>
                    </a:cubicBezTo>
                    <a:cubicBezTo>
                      <a:pt x="71" y="0"/>
                      <a:pt x="80" y="0"/>
                      <a:pt x="90" y="0"/>
                    </a:cubicBezTo>
                    <a:lnTo>
                      <a:pt x="8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68" name="Freeform 21"/>
              <p:cNvSpPr/>
              <p:nvPr/>
            </p:nvSpPr>
            <p:spPr bwMode="auto">
              <a:xfrm>
                <a:off x="5631" y="3037"/>
                <a:ext cx="316" cy="174"/>
              </a:xfrm>
              <a:custGeom>
                <a:avLst/>
                <a:gdLst>
                  <a:gd name="T0" fmla="*/ 127 w 166"/>
                  <a:gd name="T1" fmla="*/ 86 h 91"/>
                  <a:gd name="T2" fmla="*/ 102 w 166"/>
                  <a:gd name="T3" fmla="*/ 61 h 91"/>
                  <a:gd name="T4" fmla="*/ 77 w 166"/>
                  <a:gd name="T5" fmla="*/ 63 h 91"/>
                  <a:gd name="T6" fmla="*/ 36 w 166"/>
                  <a:gd name="T7" fmla="*/ 82 h 91"/>
                  <a:gd name="T8" fmla="*/ 26 w 166"/>
                  <a:gd name="T9" fmla="*/ 89 h 91"/>
                  <a:gd name="T10" fmla="*/ 22 w 166"/>
                  <a:gd name="T11" fmla="*/ 90 h 91"/>
                  <a:gd name="T12" fmla="*/ 19 w 166"/>
                  <a:gd name="T13" fmla="*/ 84 h 91"/>
                  <a:gd name="T14" fmla="*/ 10 w 166"/>
                  <a:gd name="T15" fmla="*/ 79 h 91"/>
                  <a:gd name="T16" fmla="*/ 0 w 166"/>
                  <a:gd name="T17" fmla="*/ 63 h 91"/>
                  <a:gd name="T18" fmla="*/ 24 w 166"/>
                  <a:gd name="T19" fmla="*/ 61 h 91"/>
                  <a:gd name="T20" fmla="*/ 38 w 166"/>
                  <a:gd name="T21" fmla="*/ 70 h 91"/>
                  <a:gd name="T22" fmla="*/ 53 w 166"/>
                  <a:gd name="T23" fmla="*/ 64 h 91"/>
                  <a:gd name="T24" fmla="*/ 69 w 166"/>
                  <a:gd name="T25" fmla="*/ 36 h 91"/>
                  <a:gd name="T26" fmla="*/ 109 w 166"/>
                  <a:gd name="T27" fmla="*/ 14 h 91"/>
                  <a:gd name="T28" fmla="*/ 115 w 166"/>
                  <a:gd name="T29" fmla="*/ 17 h 91"/>
                  <a:gd name="T30" fmla="*/ 120 w 166"/>
                  <a:gd name="T31" fmla="*/ 12 h 91"/>
                  <a:gd name="T32" fmla="*/ 124 w 166"/>
                  <a:gd name="T33" fmla="*/ 6 h 91"/>
                  <a:gd name="T34" fmla="*/ 149 w 166"/>
                  <a:gd name="T35" fmla="*/ 5 h 91"/>
                  <a:gd name="T36" fmla="*/ 165 w 166"/>
                  <a:gd name="T37" fmla="*/ 33 h 91"/>
                  <a:gd name="T38" fmla="*/ 140 w 166"/>
                  <a:gd name="T39" fmla="*/ 38 h 91"/>
                  <a:gd name="T40" fmla="*/ 122 w 166"/>
                  <a:gd name="T41" fmla="*/ 36 h 91"/>
                  <a:gd name="T42" fmla="*/ 122 w 166"/>
                  <a:gd name="T43" fmla="*/ 42 h 91"/>
                  <a:gd name="T44" fmla="*/ 133 w 166"/>
                  <a:gd name="T45" fmla="*/ 74 h 91"/>
                  <a:gd name="T46" fmla="*/ 127 w 166"/>
                  <a:gd name="T47" fmla="*/ 8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6" h="91">
                    <a:moveTo>
                      <a:pt x="127" y="86"/>
                    </a:moveTo>
                    <a:cubicBezTo>
                      <a:pt x="120" y="76"/>
                      <a:pt x="113" y="67"/>
                      <a:pt x="102" y="61"/>
                    </a:cubicBezTo>
                    <a:cubicBezTo>
                      <a:pt x="93" y="57"/>
                      <a:pt x="88" y="51"/>
                      <a:pt x="77" y="63"/>
                    </a:cubicBezTo>
                    <a:cubicBezTo>
                      <a:pt x="69" y="73"/>
                      <a:pt x="56" y="90"/>
                      <a:pt x="36" y="82"/>
                    </a:cubicBezTo>
                    <a:cubicBezTo>
                      <a:pt x="32" y="81"/>
                      <a:pt x="28" y="85"/>
                      <a:pt x="26" y="89"/>
                    </a:cubicBezTo>
                    <a:cubicBezTo>
                      <a:pt x="25" y="90"/>
                      <a:pt x="23" y="91"/>
                      <a:pt x="22" y="90"/>
                    </a:cubicBezTo>
                    <a:cubicBezTo>
                      <a:pt x="20" y="88"/>
                      <a:pt x="20" y="86"/>
                      <a:pt x="19" y="84"/>
                    </a:cubicBezTo>
                    <a:cubicBezTo>
                      <a:pt x="17" y="81"/>
                      <a:pt x="13" y="82"/>
                      <a:pt x="10" y="79"/>
                    </a:cubicBezTo>
                    <a:cubicBezTo>
                      <a:pt x="5" y="75"/>
                      <a:pt x="8" y="66"/>
                      <a:pt x="0" y="63"/>
                    </a:cubicBezTo>
                    <a:cubicBezTo>
                      <a:pt x="8" y="54"/>
                      <a:pt x="16" y="59"/>
                      <a:pt x="24" y="61"/>
                    </a:cubicBezTo>
                    <a:cubicBezTo>
                      <a:pt x="29" y="63"/>
                      <a:pt x="34" y="67"/>
                      <a:pt x="38" y="70"/>
                    </a:cubicBezTo>
                    <a:cubicBezTo>
                      <a:pt x="46" y="76"/>
                      <a:pt x="50" y="73"/>
                      <a:pt x="53" y="64"/>
                    </a:cubicBezTo>
                    <a:cubicBezTo>
                      <a:pt x="64" y="58"/>
                      <a:pt x="70" y="49"/>
                      <a:pt x="69" y="36"/>
                    </a:cubicBezTo>
                    <a:cubicBezTo>
                      <a:pt x="75" y="16"/>
                      <a:pt x="91" y="13"/>
                      <a:pt x="109" y="14"/>
                    </a:cubicBezTo>
                    <a:cubicBezTo>
                      <a:pt x="111" y="14"/>
                      <a:pt x="113" y="16"/>
                      <a:pt x="115" y="17"/>
                    </a:cubicBezTo>
                    <a:cubicBezTo>
                      <a:pt x="120" y="20"/>
                      <a:pt x="119" y="14"/>
                      <a:pt x="120" y="12"/>
                    </a:cubicBezTo>
                    <a:cubicBezTo>
                      <a:pt x="121" y="10"/>
                      <a:pt x="122" y="8"/>
                      <a:pt x="124" y="6"/>
                    </a:cubicBezTo>
                    <a:cubicBezTo>
                      <a:pt x="132" y="0"/>
                      <a:pt x="140" y="0"/>
                      <a:pt x="149" y="5"/>
                    </a:cubicBezTo>
                    <a:cubicBezTo>
                      <a:pt x="156" y="13"/>
                      <a:pt x="166" y="20"/>
                      <a:pt x="165" y="33"/>
                    </a:cubicBezTo>
                    <a:cubicBezTo>
                      <a:pt x="156" y="45"/>
                      <a:pt x="149" y="47"/>
                      <a:pt x="140" y="38"/>
                    </a:cubicBezTo>
                    <a:cubicBezTo>
                      <a:pt x="133" y="31"/>
                      <a:pt x="128" y="33"/>
                      <a:pt x="122" y="36"/>
                    </a:cubicBezTo>
                    <a:cubicBezTo>
                      <a:pt x="117" y="38"/>
                      <a:pt x="118" y="40"/>
                      <a:pt x="122" y="42"/>
                    </a:cubicBezTo>
                    <a:cubicBezTo>
                      <a:pt x="134" y="49"/>
                      <a:pt x="133" y="62"/>
                      <a:pt x="133" y="74"/>
                    </a:cubicBezTo>
                    <a:cubicBezTo>
                      <a:pt x="135" y="80"/>
                      <a:pt x="135" y="85"/>
                      <a:pt x="127"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69" name="Freeform 22"/>
              <p:cNvSpPr/>
              <p:nvPr/>
            </p:nvSpPr>
            <p:spPr bwMode="auto">
              <a:xfrm>
                <a:off x="2986" y="588"/>
                <a:ext cx="256" cy="169"/>
              </a:xfrm>
              <a:custGeom>
                <a:avLst/>
                <a:gdLst>
                  <a:gd name="T0" fmla="*/ 2 w 134"/>
                  <a:gd name="T1" fmla="*/ 6 h 88"/>
                  <a:gd name="T2" fmla="*/ 36 w 134"/>
                  <a:gd name="T3" fmla="*/ 6 h 88"/>
                  <a:gd name="T4" fmla="*/ 76 w 134"/>
                  <a:gd name="T5" fmla="*/ 27 h 88"/>
                  <a:gd name="T6" fmla="*/ 127 w 134"/>
                  <a:gd name="T7" fmla="*/ 48 h 88"/>
                  <a:gd name="T8" fmla="*/ 119 w 134"/>
                  <a:gd name="T9" fmla="*/ 67 h 88"/>
                  <a:gd name="T10" fmla="*/ 93 w 134"/>
                  <a:gd name="T11" fmla="*/ 81 h 88"/>
                  <a:gd name="T12" fmla="*/ 47 w 134"/>
                  <a:gd name="T13" fmla="*/ 62 h 88"/>
                  <a:gd name="T14" fmla="*/ 27 w 134"/>
                  <a:gd name="T15" fmla="*/ 46 h 88"/>
                  <a:gd name="T16" fmla="*/ 23 w 134"/>
                  <a:gd name="T17" fmla="*/ 43 h 88"/>
                  <a:gd name="T18" fmla="*/ 13 w 134"/>
                  <a:gd name="T19" fmla="*/ 34 h 88"/>
                  <a:gd name="T20" fmla="*/ 11 w 134"/>
                  <a:gd name="T21" fmla="*/ 32 h 88"/>
                  <a:gd name="T22" fmla="*/ 12 w 134"/>
                  <a:gd name="T23" fmla="*/ 21 h 88"/>
                  <a:gd name="T24" fmla="*/ 2 w 134"/>
                  <a:gd name="T25" fmla="*/ 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 h="88">
                    <a:moveTo>
                      <a:pt x="2" y="6"/>
                    </a:moveTo>
                    <a:cubicBezTo>
                      <a:pt x="13" y="0"/>
                      <a:pt x="24" y="4"/>
                      <a:pt x="36" y="6"/>
                    </a:cubicBezTo>
                    <a:cubicBezTo>
                      <a:pt x="51" y="10"/>
                      <a:pt x="65" y="17"/>
                      <a:pt x="76" y="27"/>
                    </a:cubicBezTo>
                    <a:cubicBezTo>
                      <a:pt x="91" y="40"/>
                      <a:pt x="108" y="46"/>
                      <a:pt x="127" y="48"/>
                    </a:cubicBezTo>
                    <a:cubicBezTo>
                      <a:pt x="134" y="58"/>
                      <a:pt x="127" y="63"/>
                      <a:pt x="119" y="67"/>
                    </a:cubicBezTo>
                    <a:cubicBezTo>
                      <a:pt x="108" y="68"/>
                      <a:pt x="97" y="67"/>
                      <a:pt x="93" y="81"/>
                    </a:cubicBezTo>
                    <a:cubicBezTo>
                      <a:pt x="73" y="88"/>
                      <a:pt x="62" y="70"/>
                      <a:pt x="47" y="62"/>
                    </a:cubicBezTo>
                    <a:cubicBezTo>
                      <a:pt x="40" y="58"/>
                      <a:pt x="34" y="52"/>
                      <a:pt x="27" y="46"/>
                    </a:cubicBezTo>
                    <a:cubicBezTo>
                      <a:pt x="26" y="45"/>
                      <a:pt x="25" y="44"/>
                      <a:pt x="23" y="43"/>
                    </a:cubicBezTo>
                    <a:cubicBezTo>
                      <a:pt x="20" y="40"/>
                      <a:pt x="16" y="37"/>
                      <a:pt x="13" y="34"/>
                    </a:cubicBezTo>
                    <a:cubicBezTo>
                      <a:pt x="12" y="33"/>
                      <a:pt x="12" y="32"/>
                      <a:pt x="11" y="32"/>
                    </a:cubicBezTo>
                    <a:cubicBezTo>
                      <a:pt x="4" y="27"/>
                      <a:pt x="15" y="23"/>
                      <a:pt x="12" y="21"/>
                    </a:cubicBezTo>
                    <a:cubicBezTo>
                      <a:pt x="7" y="17"/>
                      <a:pt x="0" y="15"/>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70" name="Freeform 23"/>
              <p:cNvSpPr/>
              <p:nvPr/>
            </p:nvSpPr>
            <p:spPr bwMode="auto">
              <a:xfrm>
                <a:off x="2910" y="1181"/>
                <a:ext cx="166" cy="174"/>
              </a:xfrm>
              <a:custGeom>
                <a:avLst/>
                <a:gdLst>
                  <a:gd name="T0" fmla="*/ 83 w 87"/>
                  <a:gd name="T1" fmla="*/ 42 h 91"/>
                  <a:gd name="T2" fmla="*/ 73 w 87"/>
                  <a:gd name="T3" fmla="*/ 66 h 91"/>
                  <a:gd name="T4" fmla="*/ 53 w 87"/>
                  <a:gd name="T5" fmla="*/ 77 h 91"/>
                  <a:gd name="T6" fmla="*/ 52 w 87"/>
                  <a:gd name="T7" fmla="*/ 75 h 91"/>
                  <a:gd name="T8" fmla="*/ 49 w 87"/>
                  <a:gd name="T9" fmla="*/ 73 h 91"/>
                  <a:gd name="T10" fmla="*/ 51 w 87"/>
                  <a:gd name="T11" fmla="*/ 75 h 91"/>
                  <a:gd name="T12" fmla="*/ 54 w 87"/>
                  <a:gd name="T13" fmla="*/ 79 h 91"/>
                  <a:gd name="T14" fmla="*/ 51 w 87"/>
                  <a:gd name="T15" fmla="*/ 82 h 91"/>
                  <a:gd name="T16" fmla="*/ 24 w 87"/>
                  <a:gd name="T17" fmla="*/ 91 h 91"/>
                  <a:gd name="T18" fmla="*/ 4 w 87"/>
                  <a:gd name="T19" fmla="*/ 60 h 91"/>
                  <a:gd name="T20" fmla="*/ 12 w 87"/>
                  <a:gd name="T21" fmla="*/ 44 h 91"/>
                  <a:gd name="T22" fmla="*/ 22 w 87"/>
                  <a:gd name="T23" fmla="*/ 27 h 91"/>
                  <a:gd name="T24" fmla="*/ 24 w 87"/>
                  <a:gd name="T25" fmla="*/ 3 h 91"/>
                  <a:gd name="T26" fmla="*/ 38 w 87"/>
                  <a:gd name="T27" fmla="*/ 3 h 91"/>
                  <a:gd name="T28" fmla="*/ 56 w 87"/>
                  <a:gd name="T29" fmla="*/ 14 h 91"/>
                  <a:gd name="T30" fmla="*/ 70 w 87"/>
                  <a:gd name="T31" fmla="*/ 22 h 91"/>
                  <a:gd name="T32" fmla="*/ 81 w 87"/>
                  <a:gd name="T33" fmla="*/ 33 h 91"/>
                  <a:gd name="T34" fmla="*/ 83 w 87"/>
                  <a:gd name="T35" fmla="*/ 4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91">
                    <a:moveTo>
                      <a:pt x="83" y="42"/>
                    </a:moveTo>
                    <a:cubicBezTo>
                      <a:pt x="84" y="51"/>
                      <a:pt x="87" y="62"/>
                      <a:pt x="73" y="66"/>
                    </a:cubicBezTo>
                    <a:cubicBezTo>
                      <a:pt x="63" y="63"/>
                      <a:pt x="62" y="77"/>
                      <a:pt x="53" y="77"/>
                    </a:cubicBezTo>
                    <a:cubicBezTo>
                      <a:pt x="52" y="76"/>
                      <a:pt x="52" y="75"/>
                      <a:pt x="52" y="75"/>
                    </a:cubicBezTo>
                    <a:cubicBezTo>
                      <a:pt x="51" y="75"/>
                      <a:pt x="50" y="74"/>
                      <a:pt x="49" y="73"/>
                    </a:cubicBezTo>
                    <a:cubicBezTo>
                      <a:pt x="49" y="75"/>
                      <a:pt x="51" y="74"/>
                      <a:pt x="51" y="75"/>
                    </a:cubicBezTo>
                    <a:cubicBezTo>
                      <a:pt x="52" y="76"/>
                      <a:pt x="53" y="77"/>
                      <a:pt x="54" y="79"/>
                    </a:cubicBezTo>
                    <a:cubicBezTo>
                      <a:pt x="53" y="80"/>
                      <a:pt x="53" y="81"/>
                      <a:pt x="51" y="82"/>
                    </a:cubicBezTo>
                    <a:cubicBezTo>
                      <a:pt x="43" y="87"/>
                      <a:pt x="32" y="86"/>
                      <a:pt x="24" y="91"/>
                    </a:cubicBezTo>
                    <a:cubicBezTo>
                      <a:pt x="14" y="83"/>
                      <a:pt x="7" y="72"/>
                      <a:pt x="4" y="60"/>
                    </a:cubicBezTo>
                    <a:cubicBezTo>
                      <a:pt x="0" y="51"/>
                      <a:pt x="6" y="47"/>
                      <a:pt x="12" y="44"/>
                    </a:cubicBezTo>
                    <a:cubicBezTo>
                      <a:pt x="18" y="40"/>
                      <a:pt x="22" y="35"/>
                      <a:pt x="22" y="27"/>
                    </a:cubicBezTo>
                    <a:cubicBezTo>
                      <a:pt x="28" y="20"/>
                      <a:pt x="20" y="11"/>
                      <a:pt x="24" y="3"/>
                    </a:cubicBezTo>
                    <a:cubicBezTo>
                      <a:pt x="29" y="0"/>
                      <a:pt x="34" y="1"/>
                      <a:pt x="38" y="3"/>
                    </a:cubicBezTo>
                    <a:cubicBezTo>
                      <a:pt x="45" y="5"/>
                      <a:pt x="50" y="11"/>
                      <a:pt x="56" y="14"/>
                    </a:cubicBezTo>
                    <a:cubicBezTo>
                      <a:pt x="61" y="17"/>
                      <a:pt x="66" y="19"/>
                      <a:pt x="70" y="22"/>
                    </a:cubicBezTo>
                    <a:cubicBezTo>
                      <a:pt x="75" y="25"/>
                      <a:pt x="78" y="28"/>
                      <a:pt x="81" y="33"/>
                    </a:cubicBezTo>
                    <a:cubicBezTo>
                      <a:pt x="83" y="36"/>
                      <a:pt x="82" y="39"/>
                      <a:pt x="8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71" name="Freeform 24"/>
              <p:cNvSpPr/>
              <p:nvPr/>
            </p:nvSpPr>
            <p:spPr bwMode="auto">
              <a:xfrm>
                <a:off x="4762" y="1013"/>
                <a:ext cx="223" cy="182"/>
              </a:xfrm>
              <a:custGeom>
                <a:avLst/>
                <a:gdLst>
                  <a:gd name="T0" fmla="*/ 32 w 117"/>
                  <a:gd name="T1" fmla="*/ 4 h 95"/>
                  <a:gd name="T2" fmla="*/ 53 w 117"/>
                  <a:gd name="T3" fmla="*/ 5 h 95"/>
                  <a:gd name="T4" fmla="*/ 79 w 117"/>
                  <a:gd name="T5" fmla="*/ 15 h 95"/>
                  <a:gd name="T6" fmla="*/ 69 w 117"/>
                  <a:gd name="T7" fmla="*/ 33 h 95"/>
                  <a:gd name="T8" fmla="*/ 103 w 117"/>
                  <a:gd name="T9" fmla="*/ 56 h 95"/>
                  <a:gd name="T10" fmla="*/ 106 w 117"/>
                  <a:gd name="T11" fmla="*/ 75 h 95"/>
                  <a:gd name="T12" fmla="*/ 103 w 117"/>
                  <a:gd name="T13" fmla="*/ 83 h 95"/>
                  <a:gd name="T14" fmla="*/ 93 w 117"/>
                  <a:gd name="T15" fmla="*/ 88 h 95"/>
                  <a:gd name="T16" fmla="*/ 56 w 117"/>
                  <a:gd name="T17" fmla="*/ 63 h 95"/>
                  <a:gd name="T18" fmla="*/ 42 w 117"/>
                  <a:gd name="T19" fmla="*/ 49 h 95"/>
                  <a:gd name="T20" fmla="*/ 34 w 117"/>
                  <a:gd name="T21" fmla="*/ 54 h 95"/>
                  <a:gd name="T22" fmla="*/ 3 w 117"/>
                  <a:gd name="T23" fmla="*/ 25 h 95"/>
                  <a:gd name="T24" fmla="*/ 0 w 117"/>
                  <a:gd name="T25" fmla="*/ 19 h 95"/>
                  <a:gd name="T26" fmla="*/ 11 w 117"/>
                  <a:gd name="T27" fmla="*/ 15 h 95"/>
                  <a:gd name="T28" fmla="*/ 32 w 117"/>
                  <a:gd name="T29" fmla="*/ 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95">
                    <a:moveTo>
                      <a:pt x="32" y="4"/>
                    </a:moveTo>
                    <a:cubicBezTo>
                      <a:pt x="39" y="4"/>
                      <a:pt x="46" y="4"/>
                      <a:pt x="53" y="5"/>
                    </a:cubicBezTo>
                    <a:cubicBezTo>
                      <a:pt x="63" y="4"/>
                      <a:pt x="75" y="0"/>
                      <a:pt x="79" y="15"/>
                    </a:cubicBezTo>
                    <a:cubicBezTo>
                      <a:pt x="78" y="22"/>
                      <a:pt x="70" y="26"/>
                      <a:pt x="69" y="33"/>
                    </a:cubicBezTo>
                    <a:cubicBezTo>
                      <a:pt x="77" y="46"/>
                      <a:pt x="91" y="51"/>
                      <a:pt x="103" y="56"/>
                    </a:cubicBezTo>
                    <a:cubicBezTo>
                      <a:pt x="117" y="62"/>
                      <a:pt x="115" y="67"/>
                      <a:pt x="106" y="75"/>
                    </a:cubicBezTo>
                    <a:cubicBezTo>
                      <a:pt x="104" y="77"/>
                      <a:pt x="105" y="80"/>
                      <a:pt x="103" y="83"/>
                    </a:cubicBezTo>
                    <a:cubicBezTo>
                      <a:pt x="101" y="87"/>
                      <a:pt x="97" y="88"/>
                      <a:pt x="93" y="88"/>
                    </a:cubicBezTo>
                    <a:cubicBezTo>
                      <a:pt x="67" y="95"/>
                      <a:pt x="61" y="92"/>
                      <a:pt x="56" y="63"/>
                    </a:cubicBezTo>
                    <a:cubicBezTo>
                      <a:pt x="54" y="55"/>
                      <a:pt x="49" y="52"/>
                      <a:pt x="42" y="49"/>
                    </a:cubicBezTo>
                    <a:cubicBezTo>
                      <a:pt x="36" y="45"/>
                      <a:pt x="38" y="54"/>
                      <a:pt x="34" y="54"/>
                    </a:cubicBezTo>
                    <a:cubicBezTo>
                      <a:pt x="21" y="48"/>
                      <a:pt x="9" y="40"/>
                      <a:pt x="3" y="25"/>
                    </a:cubicBezTo>
                    <a:cubicBezTo>
                      <a:pt x="2" y="23"/>
                      <a:pt x="1" y="21"/>
                      <a:pt x="0" y="19"/>
                    </a:cubicBezTo>
                    <a:cubicBezTo>
                      <a:pt x="0" y="9"/>
                      <a:pt x="7" y="14"/>
                      <a:pt x="11" y="15"/>
                    </a:cubicBezTo>
                    <a:cubicBezTo>
                      <a:pt x="22" y="19"/>
                      <a:pt x="28" y="14"/>
                      <a:pt x="3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72" name="Freeform 25"/>
              <p:cNvSpPr/>
              <p:nvPr/>
            </p:nvSpPr>
            <p:spPr bwMode="auto">
              <a:xfrm>
                <a:off x="4816" y="2149"/>
                <a:ext cx="295" cy="176"/>
              </a:xfrm>
              <a:custGeom>
                <a:avLst/>
                <a:gdLst>
                  <a:gd name="T0" fmla="*/ 133 w 155"/>
                  <a:gd name="T1" fmla="*/ 69 h 92"/>
                  <a:gd name="T2" fmla="*/ 115 w 155"/>
                  <a:gd name="T3" fmla="*/ 34 h 92"/>
                  <a:gd name="T4" fmla="*/ 106 w 155"/>
                  <a:gd name="T5" fmla="*/ 27 h 92"/>
                  <a:gd name="T6" fmla="*/ 81 w 155"/>
                  <a:gd name="T7" fmla="*/ 38 h 92"/>
                  <a:gd name="T8" fmla="*/ 60 w 155"/>
                  <a:gd name="T9" fmla="*/ 62 h 92"/>
                  <a:gd name="T10" fmla="*/ 18 w 155"/>
                  <a:gd name="T11" fmla="*/ 59 h 92"/>
                  <a:gd name="T12" fmla="*/ 13 w 155"/>
                  <a:gd name="T13" fmla="*/ 57 h 92"/>
                  <a:gd name="T14" fmla="*/ 14 w 155"/>
                  <a:gd name="T15" fmla="*/ 34 h 92"/>
                  <a:gd name="T16" fmla="*/ 43 w 155"/>
                  <a:gd name="T17" fmla="*/ 19 h 92"/>
                  <a:gd name="T18" fmla="*/ 63 w 155"/>
                  <a:gd name="T19" fmla="*/ 5 h 92"/>
                  <a:gd name="T20" fmla="*/ 92 w 155"/>
                  <a:gd name="T21" fmla="*/ 1 h 92"/>
                  <a:gd name="T22" fmla="*/ 102 w 155"/>
                  <a:gd name="T23" fmla="*/ 15 h 92"/>
                  <a:gd name="T24" fmla="*/ 110 w 155"/>
                  <a:gd name="T25" fmla="*/ 12 h 92"/>
                  <a:gd name="T26" fmla="*/ 123 w 155"/>
                  <a:gd name="T27" fmla="*/ 14 h 92"/>
                  <a:gd name="T28" fmla="*/ 134 w 155"/>
                  <a:gd name="T29" fmla="*/ 23 h 92"/>
                  <a:gd name="T30" fmla="*/ 138 w 155"/>
                  <a:gd name="T31" fmla="*/ 37 h 92"/>
                  <a:gd name="T32" fmla="*/ 139 w 155"/>
                  <a:gd name="T33" fmla="*/ 59 h 92"/>
                  <a:gd name="T34" fmla="*/ 155 w 155"/>
                  <a:gd name="T35" fmla="*/ 79 h 92"/>
                  <a:gd name="T36" fmla="*/ 133 w 155"/>
                  <a:gd name="T37" fmla="*/ 6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92">
                    <a:moveTo>
                      <a:pt x="133" y="69"/>
                    </a:moveTo>
                    <a:cubicBezTo>
                      <a:pt x="127" y="57"/>
                      <a:pt x="115" y="49"/>
                      <a:pt x="115" y="34"/>
                    </a:cubicBezTo>
                    <a:cubicBezTo>
                      <a:pt x="114" y="30"/>
                      <a:pt x="110" y="28"/>
                      <a:pt x="106" y="27"/>
                    </a:cubicBezTo>
                    <a:cubicBezTo>
                      <a:pt x="97" y="29"/>
                      <a:pt x="87" y="29"/>
                      <a:pt x="81" y="38"/>
                    </a:cubicBezTo>
                    <a:cubicBezTo>
                      <a:pt x="73" y="45"/>
                      <a:pt x="74" y="60"/>
                      <a:pt x="60" y="62"/>
                    </a:cubicBezTo>
                    <a:cubicBezTo>
                      <a:pt x="46" y="65"/>
                      <a:pt x="32" y="61"/>
                      <a:pt x="18" y="59"/>
                    </a:cubicBezTo>
                    <a:cubicBezTo>
                      <a:pt x="17" y="58"/>
                      <a:pt x="15" y="58"/>
                      <a:pt x="13" y="57"/>
                    </a:cubicBezTo>
                    <a:cubicBezTo>
                      <a:pt x="0" y="45"/>
                      <a:pt x="0" y="45"/>
                      <a:pt x="14" y="34"/>
                    </a:cubicBezTo>
                    <a:cubicBezTo>
                      <a:pt x="24" y="32"/>
                      <a:pt x="33" y="25"/>
                      <a:pt x="43" y="19"/>
                    </a:cubicBezTo>
                    <a:cubicBezTo>
                      <a:pt x="54" y="21"/>
                      <a:pt x="55" y="8"/>
                      <a:pt x="63" y="5"/>
                    </a:cubicBezTo>
                    <a:cubicBezTo>
                      <a:pt x="72" y="1"/>
                      <a:pt x="82" y="1"/>
                      <a:pt x="92" y="1"/>
                    </a:cubicBezTo>
                    <a:cubicBezTo>
                      <a:pt x="102" y="0"/>
                      <a:pt x="111" y="1"/>
                      <a:pt x="102" y="15"/>
                    </a:cubicBezTo>
                    <a:cubicBezTo>
                      <a:pt x="106" y="15"/>
                      <a:pt x="108" y="14"/>
                      <a:pt x="110" y="12"/>
                    </a:cubicBezTo>
                    <a:cubicBezTo>
                      <a:pt x="116" y="5"/>
                      <a:pt x="120" y="4"/>
                      <a:pt x="123" y="14"/>
                    </a:cubicBezTo>
                    <a:cubicBezTo>
                      <a:pt x="125" y="20"/>
                      <a:pt x="130" y="20"/>
                      <a:pt x="134" y="23"/>
                    </a:cubicBezTo>
                    <a:cubicBezTo>
                      <a:pt x="137" y="27"/>
                      <a:pt x="138" y="32"/>
                      <a:pt x="138" y="37"/>
                    </a:cubicBezTo>
                    <a:cubicBezTo>
                      <a:pt x="128" y="45"/>
                      <a:pt x="134" y="52"/>
                      <a:pt x="139" y="59"/>
                    </a:cubicBezTo>
                    <a:cubicBezTo>
                      <a:pt x="143" y="66"/>
                      <a:pt x="154" y="69"/>
                      <a:pt x="155" y="79"/>
                    </a:cubicBezTo>
                    <a:cubicBezTo>
                      <a:pt x="140" y="92"/>
                      <a:pt x="140" y="73"/>
                      <a:pt x="133"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73" name="Freeform 26"/>
              <p:cNvSpPr/>
              <p:nvPr/>
            </p:nvSpPr>
            <p:spPr bwMode="auto">
              <a:xfrm>
                <a:off x="2958" y="600"/>
                <a:ext cx="223" cy="193"/>
              </a:xfrm>
              <a:custGeom>
                <a:avLst/>
                <a:gdLst>
                  <a:gd name="T0" fmla="*/ 41 w 117"/>
                  <a:gd name="T1" fmla="*/ 36 h 101"/>
                  <a:gd name="T2" fmla="*/ 84 w 117"/>
                  <a:gd name="T3" fmla="*/ 66 h 101"/>
                  <a:gd name="T4" fmla="*/ 108 w 117"/>
                  <a:gd name="T5" fmla="*/ 74 h 101"/>
                  <a:gd name="T6" fmla="*/ 112 w 117"/>
                  <a:gd name="T7" fmla="*/ 93 h 101"/>
                  <a:gd name="T8" fmla="*/ 94 w 117"/>
                  <a:gd name="T9" fmla="*/ 93 h 101"/>
                  <a:gd name="T10" fmla="*/ 79 w 117"/>
                  <a:gd name="T11" fmla="*/ 92 h 101"/>
                  <a:gd name="T12" fmla="*/ 58 w 117"/>
                  <a:gd name="T13" fmla="*/ 92 h 101"/>
                  <a:gd name="T14" fmla="*/ 44 w 117"/>
                  <a:gd name="T15" fmla="*/ 78 h 101"/>
                  <a:gd name="T16" fmla="*/ 31 w 117"/>
                  <a:gd name="T17" fmla="*/ 75 h 101"/>
                  <a:gd name="T18" fmla="*/ 21 w 117"/>
                  <a:gd name="T19" fmla="*/ 58 h 101"/>
                  <a:gd name="T20" fmla="*/ 11 w 117"/>
                  <a:gd name="T21" fmla="*/ 32 h 101"/>
                  <a:gd name="T22" fmla="*/ 5 w 117"/>
                  <a:gd name="T23" fmla="*/ 25 h 101"/>
                  <a:gd name="T24" fmla="*/ 17 w 117"/>
                  <a:gd name="T25" fmla="*/ 0 h 101"/>
                  <a:gd name="T26" fmla="*/ 40 w 117"/>
                  <a:gd name="T27" fmla="*/ 21 h 101"/>
                  <a:gd name="T28" fmla="*/ 27 w 117"/>
                  <a:gd name="T29" fmla="*/ 20 h 101"/>
                  <a:gd name="T30" fmla="*/ 41 w 117"/>
                  <a:gd name="T31" fmla="*/ 36 h 101"/>
                  <a:gd name="T32" fmla="*/ 42 w 117"/>
                  <a:gd name="T33" fmla="*/ 46 h 101"/>
                  <a:gd name="T34" fmla="*/ 41 w 117"/>
                  <a:gd name="T35" fmla="*/ 3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01">
                    <a:moveTo>
                      <a:pt x="41" y="36"/>
                    </a:moveTo>
                    <a:cubicBezTo>
                      <a:pt x="57" y="44"/>
                      <a:pt x="69" y="57"/>
                      <a:pt x="84" y="66"/>
                    </a:cubicBezTo>
                    <a:cubicBezTo>
                      <a:pt x="92" y="70"/>
                      <a:pt x="99" y="75"/>
                      <a:pt x="108" y="74"/>
                    </a:cubicBezTo>
                    <a:cubicBezTo>
                      <a:pt x="115" y="79"/>
                      <a:pt x="117" y="87"/>
                      <a:pt x="112" y="93"/>
                    </a:cubicBezTo>
                    <a:cubicBezTo>
                      <a:pt x="107" y="101"/>
                      <a:pt x="100" y="96"/>
                      <a:pt x="94" y="93"/>
                    </a:cubicBezTo>
                    <a:cubicBezTo>
                      <a:pt x="89" y="90"/>
                      <a:pt x="84" y="88"/>
                      <a:pt x="79" y="92"/>
                    </a:cubicBezTo>
                    <a:cubicBezTo>
                      <a:pt x="72" y="98"/>
                      <a:pt x="65" y="95"/>
                      <a:pt x="58" y="92"/>
                    </a:cubicBezTo>
                    <a:cubicBezTo>
                      <a:pt x="51" y="90"/>
                      <a:pt x="47" y="85"/>
                      <a:pt x="44" y="78"/>
                    </a:cubicBezTo>
                    <a:cubicBezTo>
                      <a:pt x="39" y="83"/>
                      <a:pt x="35" y="80"/>
                      <a:pt x="31" y="75"/>
                    </a:cubicBezTo>
                    <a:cubicBezTo>
                      <a:pt x="27" y="70"/>
                      <a:pt x="25" y="63"/>
                      <a:pt x="21" y="58"/>
                    </a:cubicBezTo>
                    <a:cubicBezTo>
                      <a:pt x="14" y="50"/>
                      <a:pt x="6" y="44"/>
                      <a:pt x="11" y="32"/>
                    </a:cubicBezTo>
                    <a:cubicBezTo>
                      <a:pt x="13" y="28"/>
                      <a:pt x="7" y="27"/>
                      <a:pt x="5" y="25"/>
                    </a:cubicBezTo>
                    <a:cubicBezTo>
                      <a:pt x="0" y="12"/>
                      <a:pt x="2" y="3"/>
                      <a:pt x="17" y="0"/>
                    </a:cubicBezTo>
                    <a:cubicBezTo>
                      <a:pt x="21" y="11"/>
                      <a:pt x="33" y="12"/>
                      <a:pt x="40" y="21"/>
                    </a:cubicBezTo>
                    <a:cubicBezTo>
                      <a:pt x="35" y="26"/>
                      <a:pt x="31" y="17"/>
                      <a:pt x="27" y="20"/>
                    </a:cubicBezTo>
                    <a:cubicBezTo>
                      <a:pt x="28" y="28"/>
                      <a:pt x="39" y="28"/>
                      <a:pt x="41" y="36"/>
                    </a:cubicBezTo>
                    <a:cubicBezTo>
                      <a:pt x="38" y="40"/>
                      <a:pt x="42" y="43"/>
                      <a:pt x="42" y="46"/>
                    </a:cubicBezTo>
                    <a:cubicBezTo>
                      <a:pt x="42" y="42"/>
                      <a:pt x="37" y="39"/>
                      <a:pt x="41"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74" name="Freeform 27"/>
              <p:cNvSpPr/>
              <p:nvPr/>
            </p:nvSpPr>
            <p:spPr bwMode="auto">
              <a:xfrm>
                <a:off x="3992" y="3007"/>
                <a:ext cx="208" cy="166"/>
              </a:xfrm>
              <a:custGeom>
                <a:avLst/>
                <a:gdLst>
                  <a:gd name="T0" fmla="*/ 0 w 109"/>
                  <a:gd name="T1" fmla="*/ 70 h 87"/>
                  <a:gd name="T2" fmla="*/ 35 w 109"/>
                  <a:gd name="T3" fmla="*/ 65 h 87"/>
                  <a:gd name="T4" fmla="*/ 54 w 109"/>
                  <a:gd name="T5" fmla="*/ 44 h 87"/>
                  <a:gd name="T6" fmla="*/ 36 w 109"/>
                  <a:gd name="T7" fmla="*/ 39 h 87"/>
                  <a:gd name="T8" fmla="*/ 30 w 109"/>
                  <a:gd name="T9" fmla="*/ 40 h 87"/>
                  <a:gd name="T10" fmla="*/ 40 w 109"/>
                  <a:gd name="T11" fmla="*/ 28 h 87"/>
                  <a:gd name="T12" fmla="*/ 60 w 109"/>
                  <a:gd name="T13" fmla="*/ 17 h 87"/>
                  <a:gd name="T14" fmla="*/ 75 w 109"/>
                  <a:gd name="T15" fmla="*/ 6 h 87"/>
                  <a:gd name="T16" fmla="*/ 105 w 109"/>
                  <a:gd name="T17" fmla="*/ 32 h 87"/>
                  <a:gd name="T18" fmla="*/ 87 w 109"/>
                  <a:gd name="T19" fmla="*/ 61 h 87"/>
                  <a:gd name="T20" fmla="*/ 70 w 109"/>
                  <a:gd name="T21" fmla="*/ 87 h 87"/>
                  <a:gd name="T22" fmla="*/ 61 w 109"/>
                  <a:gd name="T23" fmla="*/ 80 h 87"/>
                  <a:gd name="T24" fmla="*/ 52 w 109"/>
                  <a:gd name="T25" fmla="*/ 73 h 87"/>
                  <a:gd name="T26" fmla="*/ 37 w 109"/>
                  <a:gd name="T27" fmla="*/ 78 h 87"/>
                  <a:gd name="T28" fmla="*/ 30 w 109"/>
                  <a:gd name="T29" fmla="*/ 80 h 87"/>
                  <a:gd name="T30" fmla="*/ 4 w 109"/>
                  <a:gd name="T31" fmla="*/ 73 h 87"/>
                  <a:gd name="T32" fmla="*/ 0 w 109"/>
                  <a:gd name="T33" fmla="*/ 7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 h="87">
                    <a:moveTo>
                      <a:pt x="0" y="70"/>
                    </a:moveTo>
                    <a:cubicBezTo>
                      <a:pt x="10" y="60"/>
                      <a:pt x="23" y="67"/>
                      <a:pt x="35" y="65"/>
                    </a:cubicBezTo>
                    <a:cubicBezTo>
                      <a:pt x="42" y="64"/>
                      <a:pt x="57" y="51"/>
                      <a:pt x="54" y="44"/>
                    </a:cubicBezTo>
                    <a:cubicBezTo>
                      <a:pt x="51" y="35"/>
                      <a:pt x="43" y="40"/>
                      <a:pt x="36" y="39"/>
                    </a:cubicBezTo>
                    <a:cubicBezTo>
                      <a:pt x="34" y="39"/>
                      <a:pt x="32" y="40"/>
                      <a:pt x="30" y="40"/>
                    </a:cubicBezTo>
                    <a:cubicBezTo>
                      <a:pt x="30" y="32"/>
                      <a:pt x="34" y="29"/>
                      <a:pt x="40" y="28"/>
                    </a:cubicBezTo>
                    <a:cubicBezTo>
                      <a:pt x="48" y="27"/>
                      <a:pt x="55" y="24"/>
                      <a:pt x="60" y="17"/>
                    </a:cubicBezTo>
                    <a:cubicBezTo>
                      <a:pt x="64" y="12"/>
                      <a:pt x="66" y="0"/>
                      <a:pt x="75" y="6"/>
                    </a:cubicBezTo>
                    <a:cubicBezTo>
                      <a:pt x="86" y="13"/>
                      <a:pt x="109" y="9"/>
                      <a:pt x="105" y="32"/>
                    </a:cubicBezTo>
                    <a:cubicBezTo>
                      <a:pt x="95" y="39"/>
                      <a:pt x="82" y="43"/>
                      <a:pt x="87" y="61"/>
                    </a:cubicBezTo>
                    <a:cubicBezTo>
                      <a:pt x="89" y="71"/>
                      <a:pt x="77" y="79"/>
                      <a:pt x="70" y="87"/>
                    </a:cubicBezTo>
                    <a:cubicBezTo>
                      <a:pt x="66" y="86"/>
                      <a:pt x="63" y="84"/>
                      <a:pt x="61" y="80"/>
                    </a:cubicBezTo>
                    <a:cubicBezTo>
                      <a:pt x="60" y="75"/>
                      <a:pt x="58" y="71"/>
                      <a:pt x="52" y="73"/>
                    </a:cubicBezTo>
                    <a:cubicBezTo>
                      <a:pt x="47" y="74"/>
                      <a:pt x="42" y="74"/>
                      <a:pt x="37" y="78"/>
                    </a:cubicBezTo>
                    <a:cubicBezTo>
                      <a:pt x="35" y="79"/>
                      <a:pt x="33" y="80"/>
                      <a:pt x="30" y="80"/>
                    </a:cubicBezTo>
                    <a:cubicBezTo>
                      <a:pt x="21" y="81"/>
                      <a:pt x="14" y="74"/>
                      <a:pt x="4" y="73"/>
                    </a:cubicBezTo>
                    <a:cubicBezTo>
                      <a:pt x="3" y="73"/>
                      <a:pt x="1" y="72"/>
                      <a:pt x="0"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75" name="Freeform 28"/>
              <p:cNvSpPr/>
              <p:nvPr/>
            </p:nvSpPr>
            <p:spPr bwMode="auto">
              <a:xfrm>
                <a:off x="4564" y="1095"/>
                <a:ext cx="191" cy="161"/>
              </a:xfrm>
              <a:custGeom>
                <a:avLst/>
                <a:gdLst>
                  <a:gd name="T0" fmla="*/ 0 w 100"/>
                  <a:gd name="T1" fmla="*/ 26 h 84"/>
                  <a:gd name="T2" fmla="*/ 2 w 100"/>
                  <a:gd name="T3" fmla="*/ 22 h 84"/>
                  <a:gd name="T4" fmla="*/ 28 w 100"/>
                  <a:gd name="T5" fmla="*/ 8 h 84"/>
                  <a:gd name="T6" fmla="*/ 64 w 100"/>
                  <a:gd name="T7" fmla="*/ 27 h 84"/>
                  <a:gd name="T8" fmla="*/ 63 w 100"/>
                  <a:gd name="T9" fmla="*/ 13 h 84"/>
                  <a:gd name="T10" fmla="*/ 78 w 100"/>
                  <a:gd name="T11" fmla="*/ 5 h 84"/>
                  <a:gd name="T12" fmla="*/ 84 w 100"/>
                  <a:gd name="T13" fmla="*/ 12 h 84"/>
                  <a:gd name="T14" fmla="*/ 86 w 100"/>
                  <a:gd name="T15" fmla="*/ 41 h 84"/>
                  <a:gd name="T16" fmla="*/ 99 w 100"/>
                  <a:gd name="T17" fmla="*/ 59 h 84"/>
                  <a:gd name="T18" fmla="*/ 99 w 100"/>
                  <a:gd name="T19" fmla="*/ 66 h 84"/>
                  <a:gd name="T20" fmla="*/ 57 w 100"/>
                  <a:gd name="T21" fmla="*/ 71 h 84"/>
                  <a:gd name="T22" fmla="*/ 19 w 100"/>
                  <a:gd name="T23" fmla="*/ 40 h 84"/>
                  <a:gd name="T24" fmla="*/ 24 w 100"/>
                  <a:gd name="T25" fmla="*/ 27 h 84"/>
                  <a:gd name="T26" fmla="*/ 0 w 100"/>
                  <a:gd name="T27"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84">
                    <a:moveTo>
                      <a:pt x="0" y="26"/>
                    </a:moveTo>
                    <a:cubicBezTo>
                      <a:pt x="0" y="25"/>
                      <a:pt x="2" y="23"/>
                      <a:pt x="2" y="22"/>
                    </a:cubicBezTo>
                    <a:cubicBezTo>
                      <a:pt x="6" y="1"/>
                      <a:pt x="8" y="0"/>
                      <a:pt x="28" y="8"/>
                    </a:cubicBezTo>
                    <a:cubicBezTo>
                      <a:pt x="41" y="13"/>
                      <a:pt x="52" y="21"/>
                      <a:pt x="64" y="27"/>
                    </a:cubicBezTo>
                    <a:cubicBezTo>
                      <a:pt x="69" y="21"/>
                      <a:pt x="63" y="18"/>
                      <a:pt x="63" y="13"/>
                    </a:cubicBezTo>
                    <a:cubicBezTo>
                      <a:pt x="66" y="8"/>
                      <a:pt x="71" y="5"/>
                      <a:pt x="78" y="5"/>
                    </a:cubicBezTo>
                    <a:cubicBezTo>
                      <a:pt x="81" y="6"/>
                      <a:pt x="83" y="9"/>
                      <a:pt x="84" y="12"/>
                    </a:cubicBezTo>
                    <a:cubicBezTo>
                      <a:pt x="85" y="22"/>
                      <a:pt x="88" y="31"/>
                      <a:pt x="86" y="41"/>
                    </a:cubicBezTo>
                    <a:cubicBezTo>
                      <a:pt x="84" y="51"/>
                      <a:pt x="94" y="53"/>
                      <a:pt x="99" y="59"/>
                    </a:cubicBezTo>
                    <a:cubicBezTo>
                      <a:pt x="100" y="61"/>
                      <a:pt x="100" y="63"/>
                      <a:pt x="99" y="66"/>
                    </a:cubicBezTo>
                    <a:cubicBezTo>
                      <a:pt x="88" y="82"/>
                      <a:pt x="71" y="84"/>
                      <a:pt x="57" y="71"/>
                    </a:cubicBezTo>
                    <a:cubicBezTo>
                      <a:pt x="45" y="59"/>
                      <a:pt x="35" y="47"/>
                      <a:pt x="19" y="40"/>
                    </a:cubicBezTo>
                    <a:cubicBezTo>
                      <a:pt x="7" y="35"/>
                      <a:pt x="17" y="31"/>
                      <a:pt x="24" y="27"/>
                    </a:cubicBezTo>
                    <a:cubicBezTo>
                      <a:pt x="5" y="33"/>
                      <a:pt x="5" y="33"/>
                      <a:pt x="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76" name="Freeform 29"/>
              <p:cNvSpPr/>
              <p:nvPr/>
            </p:nvSpPr>
            <p:spPr bwMode="auto">
              <a:xfrm>
                <a:off x="5320" y="1939"/>
                <a:ext cx="162" cy="222"/>
              </a:xfrm>
              <a:custGeom>
                <a:avLst/>
                <a:gdLst>
                  <a:gd name="T0" fmla="*/ 67 w 85"/>
                  <a:gd name="T1" fmla="*/ 18 h 116"/>
                  <a:gd name="T2" fmla="*/ 83 w 85"/>
                  <a:gd name="T3" fmla="*/ 64 h 116"/>
                  <a:gd name="T4" fmla="*/ 68 w 85"/>
                  <a:gd name="T5" fmla="*/ 82 h 116"/>
                  <a:gd name="T6" fmla="*/ 52 w 85"/>
                  <a:gd name="T7" fmla="*/ 94 h 116"/>
                  <a:gd name="T8" fmla="*/ 40 w 85"/>
                  <a:gd name="T9" fmla="*/ 107 h 116"/>
                  <a:gd name="T10" fmla="*/ 29 w 85"/>
                  <a:gd name="T11" fmla="*/ 111 h 116"/>
                  <a:gd name="T12" fmla="*/ 6 w 85"/>
                  <a:gd name="T13" fmla="*/ 96 h 116"/>
                  <a:gd name="T14" fmla="*/ 15 w 85"/>
                  <a:gd name="T15" fmla="*/ 73 h 116"/>
                  <a:gd name="T16" fmla="*/ 17 w 85"/>
                  <a:gd name="T17" fmla="*/ 63 h 116"/>
                  <a:gd name="T18" fmla="*/ 48 w 85"/>
                  <a:gd name="T19" fmla="*/ 62 h 116"/>
                  <a:gd name="T20" fmla="*/ 45 w 85"/>
                  <a:gd name="T21" fmla="*/ 47 h 116"/>
                  <a:gd name="T22" fmla="*/ 37 w 85"/>
                  <a:gd name="T23" fmla="*/ 27 h 116"/>
                  <a:gd name="T24" fmla="*/ 27 w 85"/>
                  <a:gd name="T25" fmla="*/ 19 h 116"/>
                  <a:gd name="T26" fmla="*/ 33 w 85"/>
                  <a:gd name="T27" fmla="*/ 3 h 116"/>
                  <a:gd name="T28" fmla="*/ 37 w 85"/>
                  <a:gd name="T29" fmla="*/ 0 h 116"/>
                  <a:gd name="T30" fmla="*/ 67 w 85"/>
                  <a:gd name="T31" fmla="*/ 1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116">
                    <a:moveTo>
                      <a:pt x="67" y="18"/>
                    </a:moveTo>
                    <a:cubicBezTo>
                      <a:pt x="78" y="32"/>
                      <a:pt x="85" y="46"/>
                      <a:pt x="83" y="64"/>
                    </a:cubicBezTo>
                    <a:cubicBezTo>
                      <a:pt x="77" y="68"/>
                      <a:pt x="71" y="73"/>
                      <a:pt x="68" y="82"/>
                    </a:cubicBezTo>
                    <a:cubicBezTo>
                      <a:pt x="65" y="88"/>
                      <a:pt x="59" y="92"/>
                      <a:pt x="52" y="94"/>
                    </a:cubicBezTo>
                    <a:cubicBezTo>
                      <a:pt x="45" y="96"/>
                      <a:pt x="40" y="100"/>
                      <a:pt x="40" y="107"/>
                    </a:cubicBezTo>
                    <a:cubicBezTo>
                      <a:pt x="37" y="112"/>
                      <a:pt x="34" y="116"/>
                      <a:pt x="29" y="111"/>
                    </a:cubicBezTo>
                    <a:cubicBezTo>
                      <a:pt x="22" y="105"/>
                      <a:pt x="12" y="103"/>
                      <a:pt x="6" y="96"/>
                    </a:cubicBezTo>
                    <a:cubicBezTo>
                      <a:pt x="0" y="85"/>
                      <a:pt x="13" y="81"/>
                      <a:pt x="15" y="73"/>
                    </a:cubicBezTo>
                    <a:cubicBezTo>
                      <a:pt x="14" y="69"/>
                      <a:pt x="15" y="66"/>
                      <a:pt x="17" y="63"/>
                    </a:cubicBezTo>
                    <a:cubicBezTo>
                      <a:pt x="26" y="56"/>
                      <a:pt x="37" y="63"/>
                      <a:pt x="48" y="62"/>
                    </a:cubicBezTo>
                    <a:cubicBezTo>
                      <a:pt x="46" y="57"/>
                      <a:pt x="42" y="52"/>
                      <a:pt x="45" y="47"/>
                    </a:cubicBezTo>
                    <a:cubicBezTo>
                      <a:pt x="55" y="31"/>
                      <a:pt x="55" y="30"/>
                      <a:pt x="37" y="27"/>
                    </a:cubicBezTo>
                    <a:cubicBezTo>
                      <a:pt x="31" y="27"/>
                      <a:pt x="28" y="25"/>
                      <a:pt x="27" y="19"/>
                    </a:cubicBezTo>
                    <a:cubicBezTo>
                      <a:pt x="29" y="14"/>
                      <a:pt x="31" y="9"/>
                      <a:pt x="33" y="3"/>
                    </a:cubicBezTo>
                    <a:cubicBezTo>
                      <a:pt x="34" y="2"/>
                      <a:pt x="35" y="1"/>
                      <a:pt x="37" y="0"/>
                    </a:cubicBezTo>
                    <a:cubicBezTo>
                      <a:pt x="49" y="3"/>
                      <a:pt x="62" y="3"/>
                      <a:pt x="6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77" name="Freeform 30"/>
              <p:cNvSpPr/>
              <p:nvPr/>
            </p:nvSpPr>
            <p:spPr bwMode="auto">
              <a:xfrm>
                <a:off x="2895" y="625"/>
                <a:ext cx="183" cy="206"/>
              </a:xfrm>
              <a:custGeom>
                <a:avLst/>
                <a:gdLst>
                  <a:gd name="T0" fmla="*/ 38 w 96"/>
                  <a:gd name="T1" fmla="*/ 12 h 108"/>
                  <a:gd name="T2" fmla="*/ 49 w 96"/>
                  <a:gd name="T3" fmla="*/ 22 h 108"/>
                  <a:gd name="T4" fmla="*/ 47 w 96"/>
                  <a:gd name="T5" fmla="*/ 32 h 108"/>
                  <a:gd name="T6" fmla="*/ 71 w 96"/>
                  <a:gd name="T7" fmla="*/ 66 h 108"/>
                  <a:gd name="T8" fmla="*/ 73 w 96"/>
                  <a:gd name="T9" fmla="*/ 53 h 108"/>
                  <a:gd name="T10" fmla="*/ 92 w 96"/>
                  <a:gd name="T11" fmla="*/ 75 h 108"/>
                  <a:gd name="T12" fmla="*/ 95 w 96"/>
                  <a:gd name="T13" fmla="*/ 81 h 108"/>
                  <a:gd name="T14" fmla="*/ 78 w 96"/>
                  <a:gd name="T15" fmla="*/ 108 h 108"/>
                  <a:gd name="T16" fmla="*/ 64 w 96"/>
                  <a:gd name="T17" fmla="*/ 99 h 108"/>
                  <a:gd name="T18" fmla="*/ 16 w 96"/>
                  <a:gd name="T19" fmla="*/ 47 h 108"/>
                  <a:gd name="T20" fmla="*/ 11 w 96"/>
                  <a:gd name="T21" fmla="*/ 38 h 108"/>
                  <a:gd name="T22" fmla="*/ 12 w 96"/>
                  <a:gd name="T23" fmla="*/ 2 h 108"/>
                  <a:gd name="T24" fmla="*/ 38 w 96"/>
                  <a:gd name="T25"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108">
                    <a:moveTo>
                      <a:pt x="38" y="12"/>
                    </a:moveTo>
                    <a:cubicBezTo>
                      <a:pt x="48" y="8"/>
                      <a:pt x="53" y="9"/>
                      <a:pt x="49" y="22"/>
                    </a:cubicBezTo>
                    <a:cubicBezTo>
                      <a:pt x="48" y="25"/>
                      <a:pt x="42" y="28"/>
                      <a:pt x="47" y="32"/>
                    </a:cubicBezTo>
                    <a:cubicBezTo>
                      <a:pt x="59" y="40"/>
                      <a:pt x="63" y="54"/>
                      <a:pt x="71" y="66"/>
                    </a:cubicBezTo>
                    <a:cubicBezTo>
                      <a:pt x="76" y="62"/>
                      <a:pt x="68" y="57"/>
                      <a:pt x="73" y="53"/>
                    </a:cubicBezTo>
                    <a:cubicBezTo>
                      <a:pt x="80" y="60"/>
                      <a:pt x="81" y="72"/>
                      <a:pt x="92" y="75"/>
                    </a:cubicBezTo>
                    <a:cubicBezTo>
                      <a:pt x="94" y="77"/>
                      <a:pt x="94" y="79"/>
                      <a:pt x="95" y="81"/>
                    </a:cubicBezTo>
                    <a:cubicBezTo>
                      <a:pt x="96" y="94"/>
                      <a:pt x="92" y="104"/>
                      <a:pt x="78" y="108"/>
                    </a:cubicBezTo>
                    <a:cubicBezTo>
                      <a:pt x="72" y="107"/>
                      <a:pt x="65" y="103"/>
                      <a:pt x="64" y="99"/>
                    </a:cubicBezTo>
                    <a:cubicBezTo>
                      <a:pt x="57" y="73"/>
                      <a:pt x="35" y="62"/>
                      <a:pt x="16" y="47"/>
                    </a:cubicBezTo>
                    <a:cubicBezTo>
                      <a:pt x="13" y="45"/>
                      <a:pt x="13" y="41"/>
                      <a:pt x="11" y="38"/>
                    </a:cubicBezTo>
                    <a:cubicBezTo>
                      <a:pt x="7" y="26"/>
                      <a:pt x="0" y="14"/>
                      <a:pt x="12" y="2"/>
                    </a:cubicBezTo>
                    <a:cubicBezTo>
                      <a:pt x="23" y="0"/>
                      <a:pt x="29" y="10"/>
                      <a:pt x="3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78" name="Freeform 31"/>
              <p:cNvSpPr/>
              <p:nvPr/>
            </p:nvSpPr>
            <p:spPr bwMode="auto">
              <a:xfrm>
                <a:off x="2512" y="1658"/>
                <a:ext cx="213" cy="195"/>
              </a:xfrm>
              <a:custGeom>
                <a:avLst/>
                <a:gdLst>
                  <a:gd name="T0" fmla="*/ 60 w 112"/>
                  <a:gd name="T1" fmla="*/ 75 h 102"/>
                  <a:gd name="T2" fmla="*/ 44 w 112"/>
                  <a:gd name="T3" fmla="*/ 96 h 102"/>
                  <a:gd name="T4" fmla="*/ 30 w 112"/>
                  <a:gd name="T5" fmla="*/ 97 h 102"/>
                  <a:gd name="T6" fmla="*/ 9 w 112"/>
                  <a:gd name="T7" fmla="*/ 89 h 102"/>
                  <a:gd name="T8" fmla="*/ 5 w 112"/>
                  <a:gd name="T9" fmla="*/ 74 h 102"/>
                  <a:gd name="T10" fmla="*/ 6 w 112"/>
                  <a:gd name="T11" fmla="*/ 62 h 102"/>
                  <a:gd name="T12" fmla="*/ 35 w 112"/>
                  <a:gd name="T13" fmla="*/ 38 h 102"/>
                  <a:gd name="T14" fmla="*/ 83 w 112"/>
                  <a:gd name="T15" fmla="*/ 1 h 102"/>
                  <a:gd name="T16" fmla="*/ 88 w 112"/>
                  <a:gd name="T17" fmla="*/ 2 h 102"/>
                  <a:gd name="T18" fmla="*/ 100 w 112"/>
                  <a:gd name="T19" fmla="*/ 2 h 102"/>
                  <a:gd name="T20" fmla="*/ 111 w 112"/>
                  <a:gd name="T21" fmla="*/ 7 h 102"/>
                  <a:gd name="T22" fmla="*/ 103 w 112"/>
                  <a:gd name="T23" fmla="*/ 16 h 102"/>
                  <a:gd name="T24" fmla="*/ 85 w 112"/>
                  <a:gd name="T25" fmla="*/ 43 h 102"/>
                  <a:gd name="T26" fmla="*/ 80 w 112"/>
                  <a:gd name="T27" fmla="*/ 41 h 102"/>
                  <a:gd name="T28" fmla="*/ 69 w 112"/>
                  <a:gd name="T29" fmla="*/ 39 h 102"/>
                  <a:gd name="T30" fmla="*/ 60 w 112"/>
                  <a:gd name="T31" fmla="*/ 7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02">
                    <a:moveTo>
                      <a:pt x="60" y="75"/>
                    </a:moveTo>
                    <a:cubicBezTo>
                      <a:pt x="64" y="89"/>
                      <a:pt x="59" y="97"/>
                      <a:pt x="44" y="96"/>
                    </a:cubicBezTo>
                    <a:cubicBezTo>
                      <a:pt x="39" y="99"/>
                      <a:pt x="35" y="102"/>
                      <a:pt x="30" y="97"/>
                    </a:cubicBezTo>
                    <a:cubicBezTo>
                      <a:pt x="24" y="91"/>
                      <a:pt x="16" y="92"/>
                      <a:pt x="9" y="89"/>
                    </a:cubicBezTo>
                    <a:cubicBezTo>
                      <a:pt x="0" y="86"/>
                      <a:pt x="1" y="80"/>
                      <a:pt x="5" y="74"/>
                    </a:cubicBezTo>
                    <a:cubicBezTo>
                      <a:pt x="9" y="70"/>
                      <a:pt x="6" y="66"/>
                      <a:pt x="6" y="62"/>
                    </a:cubicBezTo>
                    <a:cubicBezTo>
                      <a:pt x="11" y="48"/>
                      <a:pt x="23" y="43"/>
                      <a:pt x="35" y="38"/>
                    </a:cubicBezTo>
                    <a:cubicBezTo>
                      <a:pt x="53" y="28"/>
                      <a:pt x="67" y="12"/>
                      <a:pt x="83" y="1"/>
                    </a:cubicBezTo>
                    <a:cubicBezTo>
                      <a:pt x="85" y="0"/>
                      <a:pt x="86" y="0"/>
                      <a:pt x="88" y="2"/>
                    </a:cubicBezTo>
                    <a:cubicBezTo>
                      <a:pt x="92" y="2"/>
                      <a:pt x="96" y="2"/>
                      <a:pt x="100" y="2"/>
                    </a:cubicBezTo>
                    <a:cubicBezTo>
                      <a:pt x="104" y="2"/>
                      <a:pt x="110" y="1"/>
                      <a:pt x="111" y="7"/>
                    </a:cubicBezTo>
                    <a:cubicBezTo>
                      <a:pt x="112" y="12"/>
                      <a:pt x="107" y="14"/>
                      <a:pt x="103" y="16"/>
                    </a:cubicBezTo>
                    <a:cubicBezTo>
                      <a:pt x="96" y="24"/>
                      <a:pt x="95" y="37"/>
                      <a:pt x="85" y="43"/>
                    </a:cubicBezTo>
                    <a:cubicBezTo>
                      <a:pt x="83" y="43"/>
                      <a:pt x="82" y="42"/>
                      <a:pt x="80" y="41"/>
                    </a:cubicBezTo>
                    <a:cubicBezTo>
                      <a:pt x="77" y="38"/>
                      <a:pt x="74" y="35"/>
                      <a:pt x="69" y="39"/>
                    </a:cubicBezTo>
                    <a:cubicBezTo>
                      <a:pt x="46" y="50"/>
                      <a:pt x="45" y="53"/>
                      <a:pt x="60"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79" name="Freeform 32"/>
              <p:cNvSpPr/>
              <p:nvPr/>
            </p:nvSpPr>
            <p:spPr bwMode="auto">
              <a:xfrm>
                <a:off x="2628" y="2917"/>
                <a:ext cx="174" cy="189"/>
              </a:xfrm>
              <a:custGeom>
                <a:avLst/>
                <a:gdLst>
                  <a:gd name="T0" fmla="*/ 2 w 91"/>
                  <a:gd name="T1" fmla="*/ 96 h 99"/>
                  <a:gd name="T2" fmla="*/ 5 w 91"/>
                  <a:gd name="T3" fmla="*/ 62 h 99"/>
                  <a:gd name="T4" fmla="*/ 17 w 91"/>
                  <a:gd name="T5" fmla="*/ 35 h 99"/>
                  <a:gd name="T6" fmla="*/ 18 w 91"/>
                  <a:gd name="T7" fmla="*/ 26 h 99"/>
                  <a:gd name="T8" fmla="*/ 32 w 91"/>
                  <a:gd name="T9" fmla="*/ 13 h 99"/>
                  <a:gd name="T10" fmla="*/ 39 w 91"/>
                  <a:gd name="T11" fmla="*/ 13 h 99"/>
                  <a:gd name="T12" fmla="*/ 59 w 91"/>
                  <a:gd name="T13" fmla="*/ 11 h 99"/>
                  <a:gd name="T14" fmla="*/ 64 w 91"/>
                  <a:gd name="T15" fmla="*/ 9 h 99"/>
                  <a:gd name="T16" fmla="*/ 87 w 91"/>
                  <a:gd name="T17" fmla="*/ 10 h 99"/>
                  <a:gd name="T18" fmla="*/ 76 w 91"/>
                  <a:gd name="T19" fmla="*/ 29 h 99"/>
                  <a:gd name="T20" fmla="*/ 66 w 91"/>
                  <a:gd name="T21" fmla="*/ 48 h 99"/>
                  <a:gd name="T22" fmla="*/ 49 w 91"/>
                  <a:gd name="T23" fmla="*/ 69 h 99"/>
                  <a:gd name="T24" fmla="*/ 20 w 91"/>
                  <a:gd name="T25" fmla="*/ 97 h 99"/>
                  <a:gd name="T26" fmla="*/ 2 w 91"/>
                  <a:gd name="T27" fmla="*/ 9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99">
                    <a:moveTo>
                      <a:pt x="2" y="96"/>
                    </a:moveTo>
                    <a:cubicBezTo>
                      <a:pt x="3" y="85"/>
                      <a:pt x="0" y="73"/>
                      <a:pt x="5" y="62"/>
                    </a:cubicBezTo>
                    <a:cubicBezTo>
                      <a:pt x="8" y="53"/>
                      <a:pt x="7" y="42"/>
                      <a:pt x="17" y="35"/>
                    </a:cubicBezTo>
                    <a:cubicBezTo>
                      <a:pt x="20" y="34"/>
                      <a:pt x="18" y="29"/>
                      <a:pt x="18" y="26"/>
                    </a:cubicBezTo>
                    <a:cubicBezTo>
                      <a:pt x="19" y="18"/>
                      <a:pt x="26" y="16"/>
                      <a:pt x="32" y="13"/>
                    </a:cubicBezTo>
                    <a:cubicBezTo>
                      <a:pt x="35" y="13"/>
                      <a:pt x="37" y="13"/>
                      <a:pt x="39" y="13"/>
                    </a:cubicBezTo>
                    <a:cubicBezTo>
                      <a:pt x="46" y="14"/>
                      <a:pt x="53" y="16"/>
                      <a:pt x="59" y="11"/>
                    </a:cubicBezTo>
                    <a:cubicBezTo>
                      <a:pt x="61" y="10"/>
                      <a:pt x="62" y="9"/>
                      <a:pt x="64" y="9"/>
                    </a:cubicBezTo>
                    <a:cubicBezTo>
                      <a:pt x="72" y="5"/>
                      <a:pt x="80" y="0"/>
                      <a:pt x="87" y="10"/>
                    </a:cubicBezTo>
                    <a:cubicBezTo>
                      <a:pt x="91" y="20"/>
                      <a:pt x="84" y="26"/>
                      <a:pt x="76" y="29"/>
                    </a:cubicBezTo>
                    <a:cubicBezTo>
                      <a:pt x="66" y="32"/>
                      <a:pt x="64" y="39"/>
                      <a:pt x="66" y="48"/>
                    </a:cubicBezTo>
                    <a:cubicBezTo>
                      <a:pt x="57" y="53"/>
                      <a:pt x="49" y="58"/>
                      <a:pt x="49" y="69"/>
                    </a:cubicBezTo>
                    <a:cubicBezTo>
                      <a:pt x="39" y="78"/>
                      <a:pt x="28" y="86"/>
                      <a:pt x="20" y="97"/>
                    </a:cubicBezTo>
                    <a:cubicBezTo>
                      <a:pt x="14" y="99"/>
                      <a:pt x="8" y="99"/>
                      <a:pt x="2"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80" name="Freeform 33"/>
              <p:cNvSpPr/>
              <p:nvPr/>
            </p:nvSpPr>
            <p:spPr bwMode="auto">
              <a:xfrm>
                <a:off x="1643" y="1091"/>
                <a:ext cx="198" cy="123"/>
              </a:xfrm>
              <a:custGeom>
                <a:avLst/>
                <a:gdLst>
                  <a:gd name="T0" fmla="*/ 101 w 104"/>
                  <a:gd name="T1" fmla="*/ 50 h 64"/>
                  <a:gd name="T2" fmla="*/ 97 w 104"/>
                  <a:gd name="T3" fmla="*/ 54 h 64"/>
                  <a:gd name="T4" fmla="*/ 66 w 104"/>
                  <a:gd name="T5" fmla="*/ 57 h 64"/>
                  <a:gd name="T6" fmla="*/ 35 w 104"/>
                  <a:gd name="T7" fmla="*/ 46 h 64"/>
                  <a:gd name="T8" fmla="*/ 4 w 104"/>
                  <a:gd name="T9" fmla="*/ 38 h 64"/>
                  <a:gd name="T10" fmla="*/ 7 w 104"/>
                  <a:gd name="T11" fmla="*/ 19 h 64"/>
                  <a:gd name="T12" fmla="*/ 55 w 104"/>
                  <a:gd name="T13" fmla="*/ 6 h 64"/>
                  <a:gd name="T14" fmla="*/ 83 w 104"/>
                  <a:gd name="T15" fmla="*/ 15 h 64"/>
                  <a:gd name="T16" fmla="*/ 100 w 104"/>
                  <a:gd name="T17" fmla="*/ 35 h 64"/>
                  <a:gd name="T18" fmla="*/ 101 w 104"/>
                  <a:gd name="T19" fmla="*/ 5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64">
                    <a:moveTo>
                      <a:pt x="101" y="50"/>
                    </a:moveTo>
                    <a:cubicBezTo>
                      <a:pt x="100" y="51"/>
                      <a:pt x="98" y="53"/>
                      <a:pt x="97" y="54"/>
                    </a:cubicBezTo>
                    <a:cubicBezTo>
                      <a:pt x="88" y="64"/>
                      <a:pt x="76" y="54"/>
                      <a:pt x="66" y="57"/>
                    </a:cubicBezTo>
                    <a:cubicBezTo>
                      <a:pt x="53" y="61"/>
                      <a:pt x="47" y="48"/>
                      <a:pt x="35" y="46"/>
                    </a:cubicBezTo>
                    <a:cubicBezTo>
                      <a:pt x="26" y="45"/>
                      <a:pt x="14" y="42"/>
                      <a:pt x="4" y="38"/>
                    </a:cubicBezTo>
                    <a:cubicBezTo>
                      <a:pt x="0" y="31"/>
                      <a:pt x="6" y="26"/>
                      <a:pt x="7" y="19"/>
                    </a:cubicBezTo>
                    <a:cubicBezTo>
                      <a:pt x="23" y="16"/>
                      <a:pt x="40" y="11"/>
                      <a:pt x="55" y="6"/>
                    </a:cubicBezTo>
                    <a:cubicBezTo>
                      <a:pt x="71" y="0"/>
                      <a:pt x="74" y="12"/>
                      <a:pt x="83" y="15"/>
                    </a:cubicBezTo>
                    <a:cubicBezTo>
                      <a:pt x="97" y="14"/>
                      <a:pt x="104" y="22"/>
                      <a:pt x="100" y="35"/>
                    </a:cubicBezTo>
                    <a:cubicBezTo>
                      <a:pt x="99" y="40"/>
                      <a:pt x="95" y="45"/>
                      <a:pt x="10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81" name="Freeform 34"/>
              <p:cNvSpPr/>
              <p:nvPr/>
            </p:nvSpPr>
            <p:spPr bwMode="auto">
              <a:xfrm>
                <a:off x="4173" y="2519"/>
                <a:ext cx="193" cy="124"/>
              </a:xfrm>
              <a:custGeom>
                <a:avLst/>
                <a:gdLst>
                  <a:gd name="T0" fmla="*/ 97 w 101"/>
                  <a:gd name="T1" fmla="*/ 30 h 65"/>
                  <a:gd name="T2" fmla="*/ 66 w 101"/>
                  <a:gd name="T3" fmla="*/ 57 h 65"/>
                  <a:gd name="T4" fmla="*/ 39 w 101"/>
                  <a:gd name="T5" fmla="*/ 61 h 65"/>
                  <a:gd name="T6" fmla="*/ 3 w 101"/>
                  <a:gd name="T7" fmla="*/ 58 h 65"/>
                  <a:gd name="T8" fmla="*/ 2 w 101"/>
                  <a:gd name="T9" fmla="*/ 53 h 65"/>
                  <a:gd name="T10" fmla="*/ 9 w 101"/>
                  <a:gd name="T11" fmla="*/ 33 h 65"/>
                  <a:gd name="T12" fmla="*/ 5 w 101"/>
                  <a:gd name="T13" fmla="*/ 13 h 65"/>
                  <a:gd name="T14" fmla="*/ 18 w 101"/>
                  <a:gd name="T15" fmla="*/ 5 h 65"/>
                  <a:gd name="T16" fmla="*/ 28 w 101"/>
                  <a:gd name="T17" fmla="*/ 3 h 65"/>
                  <a:gd name="T18" fmla="*/ 39 w 101"/>
                  <a:gd name="T19" fmla="*/ 7 h 65"/>
                  <a:gd name="T20" fmla="*/ 50 w 101"/>
                  <a:gd name="T21" fmla="*/ 3 h 65"/>
                  <a:gd name="T22" fmla="*/ 66 w 101"/>
                  <a:gd name="T23" fmla="*/ 14 h 65"/>
                  <a:gd name="T24" fmla="*/ 69 w 101"/>
                  <a:gd name="T25" fmla="*/ 21 h 65"/>
                  <a:gd name="T26" fmla="*/ 85 w 101"/>
                  <a:gd name="T27" fmla="*/ 14 h 65"/>
                  <a:gd name="T28" fmla="*/ 89 w 101"/>
                  <a:gd name="T29" fmla="*/ 15 h 65"/>
                  <a:gd name="T30" fmla="*/ 97 w 101"/>
                  <a:gd name="T31"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 h="65">
                    <a:moveTo>
                      <a:pt x="97" y="30"/>
                    </a:moveTo>
                    <a:cubicBezTo>
                      <a:pt x="89" y="42"/>
                      <a:pt x="77" y="49"/>
                      <a:pt x="66" y="57"/>
                    </a:cubicBezTo>
                    <a:cubicBezTo>
                      <a:pt x="56" y="52"/>
                      <a:pt x="48" y="58"/>
                      <a:pt x="39" y="61"/>
                    </a:cubicBezTo>
                    <a:cubicBezTo>
                      <a:pt x="26" y="65"/>
                      <a:pt x="15" y="64"/>
                      <a:pt x="3" y="58"/>
                    </a:cubicBezTo>
                    <a:cubicBezTo>
                      <a:pt x="2" y="56"/>
                      <a:pt x="2" y="55"/>
                      <a:pt x="2" y="53"/>
                    </a:cubicBezTo>
                    <a:cubicBezTo>
                      <a:pt x="12" y="49"/>
                      <a:pt x="15" y="43"/>
                      <a:pt x="9" y="33"/>
                    </a:cubicBezTo>
                    <a:cubicBezTo>
                      <a:pt x="5" y="27"/>
                      <a:pt x="0" y="21"/>
                      <a:pt x="5" y="13"/>
                    </a:cubicBezTo>
                    <a:cubicBezTo>
                      <a:pt x="10" y="10"/>
                      <a:pt x="15" y="11"/>
                      <a:pt x="18" y="5"/>
                    </a:cubicBezTo>
                    <a:cubicBezTo>
                      <a:pt x="20" y="0"/>
                      <a:pt x="24" y="0"/>
                      <a:pt x="28" y="3"/>
                    </a:cubicBezTo>
                    <a:cubicBezTo>
                      <a:pt x="31" y="5"/>
                      <a:pt x="34" y="8"/>
                      <a:pt x="39" y="7"/>
                    </a:cubicBezTo>
                    <a:cubicBezTo>
                      <a:pt x="43" y="7"/>
                      <a:pt x="46" y="4"/>
                      <a:pt x="50" y="3"/>
                    </a:cubicBezTo>
                    <a:cubicBezTo>
                      <a:pt x="60" y="1"/>
                      <a:pt x="68" y="0"/>
                      <a:pt x="66" y="14"/>
                    </a:cubicBezTo>
                    <a:cubicBezTo>
                      <a:pt x="65" y="17"/>
                      <a:pt x="65" y="20"/>
                      <a:pt x="69" y="21"/>
                    </a:cubicBezTo>
                    <a:cubicBezTo>
                      <a:pt x="75" y="20"/>
                      <a:pt x="79" y="15"/>
                      <a:pt x="85" y="14"/>
                    </a:cubicBezTo>
                    <a:cubicBezTo>
                      <a:pt x="87" y="14"/>
                      <a:pt x="88" y="15"/>
                      <a:pt x="89" y="15"/>
                    </a:cubicBezTo>
                    <a:cubicBezTo>
                      <a:pt x="94" y="19"/>
                      <a:pt x="101" y="22"/>
                      <a:pt x="9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82" name="Freeform 35"/>
              <p:cNvSpPr/>
              <p:nvPr/>
            </p:nvSpPr>
            <p:spPr bwMode="auto">
              <a:xfrm>
                <a:off x="4564" y="1972"/>
                <a:ext cx="177" cy="197"/>
              </a:xfrm>
              <a:custGeom>
                <a:avLst/>
                <a:gdLst>
                  <a:gd name="T0" fmla="*/ 49 w 93"/>
                  <a:gd name="T1" fmla="*/ 96 h 103"/>
                  <a:gd name="T2" fmla="*/ 3 w 93"/>
                  <a:gd name="T3" fmla="*/ 96 h 103"/>
                  <a:gd name="T4" fmla="*/ 13 w 93"/>
                  <a:gd name="T5" fmla="*/ 73 h 103"/>
                  <a:gd name="T6" fmla="*/ 26 w 93"/>
                  <a:gd name="T7" fmla="*/ 45 h 103"/>
                  <a:gd name="T8" fmla="*/ 31 w 93"/>
                  <a:gd name="T9" fmla="*/ 29 h 103"/>
                  <a:gd name="T10" fmla="*/ 28 w 93"/>
                  <a:gd name="T11" fmla="*/ 10 h 103"/>
                  <a:gd name="T12" fmla="*/ 32 w 93"/>
                  <a:gd name="T13" fmla="*/ 0 h 103"/>
                  <a:gd name="T14" fmla="*/ 79 w 93"/>
                  <a:gd name="T15" fmla="*/ 35 h 103"/>
                  <a:gd name="T16" fmla="*/ 89 w 93"/>
                  <a:gd name="T17" fmla="*/ 61 h 103"/>
                  <a:gd name="T18" fmla="*/ 65 w 93"/>
                  <a:gd name="T19" fmla="*/ 66 h 103"/>
                  <a:gd name="T20" fmla="*/ 49 w 93"/>
                  <a:gd name="T21" fmla="*/ 9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3">
                    <a:moveTo>
                      <a:pt x="49" y="96"/>
                    </a:moveTo>
                    <a:cubicBezTo>
                      <a:pt x="34" y="94"/>
                      <a:pt x="19" y="103"/>
                      <a:pt x="3" y="96"/>
                    </a:cubicBezTo>
                    <a:cubicBezTo>
                      <a:pt x="2" y="87"/>
                      <a:pt x="0" y="79"/>
                      <a:pt x="13" y="73"/>
                    </a:cubicBezTo>
                    <a:cubicBezTo>
                      <a:pt x="18" y="71"/>
                      <a:pt x="30" y="59"/>
                      <a:pt x="26" y="45"/>
                    </a:cubicBezTo>
                    <a:cubicBezTo>
                      <a:pt x="24" y="40"/>
                      <a:pt x="30" y="35"/>
                      <a:pt x="31" y="29"/>
                    </a:cubicBezTo>
                    <a:cubicBezTo>
                      <a:pt x="33" y="22"/>
                      <a:pt x="31" y="16"/>
                      <a:pt x="28" y="10"/>
                    </a:cubicBezTo>
                    <a:cubicBezTo>
                      <a:pt x="26" y="6"/>
                      <a:pt x="25" y="1"/>
                      <a:pt x="32" y="0"/>
                    </a:cubicBezTo>
                    <a:cubicBezTo>
                      <a:pt x="45" y="15"/>
                      <a:pt x="69" y="15"/>
                      <a:pt x="79" y="35"/>
                    </a:cubicBezTo>
                    <a:cubicBezTo>
                      <a:pt x="83" y="43"/>
                      <a:pt x="93" y="49"/>
                      <a:pt x="89" y="61"/>
                    </a:cubicBezTo>
                    <a:cubicBezTo>
                      <a:pt x="82" y="67"/>
                      <a:pt x="73" y="62"/>
                      <a:pt x="65" y="66"/>
                    </a:cubicBezTo>
                    <a:cubicBezTo>
                      <a:pt x="52" y="74"/>
                      <a:pt x="46" y="81"/>
                      <a:pt x="49"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83" name="Freeform 36"/>
              <p:cNvSpPr/>
              <p:nvPr/>
            </p:nvSpPr>
            <p:spPr bwMode="auto">
              <a:xfrm>
                <a:off x="2748" y="644"/>
                <a:ext cx="183" cy="266"/>
              </a:xfrm>
              <a:custGeom>
                <a:avLst/>
                <a:gdLst>
                  <a:gd name="T0" fmla="*/ 1 w 96"/>
                  <a:gd name="T1" fmla="*/ 22 h 139"/>
                  <a:gd name="T2" fmla="*/ 33 w 96"/>
                  <a:gd name="T3" fmla="*/ 2 h 139"/>
                  <a:gd name="T4" fmla="*/ 47 w 96"/>
                  <a:gd name="T5" fmla="*/ 41 h 139"/>
                  <a:gd name="T6" fmla="*/ 52 w 96"/>
                  <a:gd name="T7" fmla="*/ 70 h 139"/>
                  <a:gd name="T8" fmla="*/ 51 w 96"/>
                  <a:gd name="T9" fmla="*/ 87 h 139"/>
                  <a:gd name="T10" fmla="*/ 68 w 96"/>
                  <a:gd name="T11" fmla="*/ 85 h 139"/>
                  <a:gd name="T12" fmla="*/ 94 w 96"/>
                  <a:gd name="T13" fmla="*/ 128 h 139"/>
                  <a:gd name="T14" fmla="*/ 92 w 96"/>
                  <a:gd name="T15" fmla="*/ 136 h 139"/>
                  <a:gd name="T16" fmla="*/ 75 w 96"/>
                  <a:gd name="T17" fmla="*/ 134 h 139"/>
                  <a:gd name="T18" fmla="*/ 32 w 96"/>
                  <a:gd name="T19" fmla="*/ 99 h 139"/>
                  <a:gd name="T20" fmla="*/ 34 w 96"/>
                  <a:gd name="T21" fmla="*/ 81 h 139"/>
                  <a:gd name="T22" fmla="*/ 27 w 96"/>
                  <a:gd name="T23" fmla="*/ 58 h 139"/>
                  <a:gd name="T24" fmla="*/ 19 w 96"/>
                  <a:gd name="T25" fmla="*/ 54 h 139"/>
                  <a:gd name="T26" fmla="*/ 14 w 96"/>
                  <a:gd name="T27" fmla="*/ 52 h 139"/>
                  <a:gd name="T28" fmla="*/ 1 w 96"/>
                  <a:gd name="T29" fmla="*/ 2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39">
                    <a:moveTo>
                      <a:pt x="1" y="22"/>
                    </a:moveTo>
                    <a:cubicBezTo>
                      <a:pt x="2" y="0"/>
                      <a:pt x="21" y="6"/>
                      <a:pt x="33" y="2"/>
                    </a:cubicBezTo>
                    <a:cubicBezTo>
                      <a:pt x="46" y="12"/>
                      <a:pt x="45" y="27"/>
                      <a:pt x="47" y="41"/>
                    </a:cubicBezTo>
                    <a:cubicBezTo>
                      <a:pt x="43" y="51"/>
                      <a:pt x="50" y="60"/>
                      <a:pt x="52" y="70"/>
                    </a:cubicBezTo>
                    <a:cubicBezTo>
                      <a:pt x="53" y="75"/>
                      <a:pt x="54" y="80"/>
                      <a:pt x="51" y="87"/>
                    </a:cubicBezTo>
                    <a:cubicBezTo>
                      <a:pt x="57" y="80"/>
                      <a:pt x="64" y="78"/>
                      <a:pt x="68" y="85"/>
                    </a:cubicBezTo>
                    <a:cubicBezTo>
                      <a:pt x="76" y="100"/>
                      <a:pt x="84" y="115"/>
                      <a:pt x="94" y="128"/>
                    </a:cubicBezTo>
                    <a:cubicBezTo>
                      <a:pt x="96" y="130"/>
                      <a:pt x="94" y="133"/>
                      <a:pt x="92" y="136"/>
                    </a:cubicBezTo>
                    <a:cubicBezTo>
                      <a:pt x="86" y="139"/>
                      <a:pt x="81" y="137"/>
                      <a:pt x="75" y="134"/>
                    </a:cubicBezTo>
                    <a:cubicBezTo>
                      <a:pt x="60" y="123"/>
                      <a:pt x="40" y="118"/>
                      <a:pt x="32" y="99"/>
                    </a:cubicBezTo>
                    <a:cubicBezTo>
                      <a:pt x="37" y="93"/>
                      <a:pt x="36" y="88"/>
                      <a:pt x="34" y="81"/>
                    </a:cubicBezTo>
                    <a:cubicBezTo>
                      <a:pt x="32" y="74"/>
                      <a:pt x="30" y="66"/>
                      <a:pt x="27" y="58"/>
                    </a:cubicBezTo>
                    <a:cubicBezTo>
                      <a:pt x="26" y="54"/>
                      <a:pt x="25" y="47"/>
                      <a:pt x="19" y="54"/>
                    </a:cubicBezTo>
                    <a:cubicBezTo>
                      <a:pt x="17" y="55"/>
                      <a:pt x="15" y="54"/>
                      <a:pt x="14" y="52"/>
                    </a:cubicBezTo>
                    <a:cubicBezTo>
                      <a:pt x="11" y="42"/>
                      <a:pt x="0" y="35"/>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84" name="Freeform 37"/>
              <p:cNvSpPr/>
              <p:nvPr/>
            </p:nvSpPr>
            <p:spPr bwMode="auto">
              <a:xfrm>
                <a:off x="3939" y="3133"/>
                <a:ext cx="149" cy="143"/>
              </a:xfrm>
              <a:custGeom>
                <a:avLst/>
                <a:gdLst>
                  <a:gd name="T0" fmla="*/ 32 w 78"/>
                  <a:gd name="T1" fmla="*/ 4 h 75"/>
                  <a:gd name="T2" fmla="*/ 60 w 78"/>
                  <a:gd name="T3" fmla="*/ 11 h 75"/>
                  <a:gd name="T4" fmla="*/ 73 w 78"/>
                  <a:gd name="T5" fmla="*/ 28 h 75"/>
                  <a:gd name="T6" fmla="*/ 76 w 78"/>
                  <a:gd name="T7" fmla="*/ 42 h 75"/>
                  <a:gd name="T8" fmla="*/ 77 w 78"/>
                  <a:gd name="T9" fmla="*/ 56 h 75"/>
                  <a:gd name="T10" fmla="*/ 49 w 78"/>
                  <a:gd name="T11" fmla="*/ 66 h 75"/>
                  <a:gd name="T12" fmla="*/ 35 w 78"/>
                  <a:gd name="T13" fmla="*/ 67 h 75"/>
                  <a:gd name="T14" fmla="*/ 18 w 78"/>
                  <a:gd name="T15" fmla="*/ 74 h 75"/>
                  <a:gd name="T16" fmla="*/ 16 w 78"/>
                  <a:gd name="T17" fmla="*/ 45 h 75"/>
                  <a:gd name="T18" fmla="*/ 11 w 78"/>
                  <a:gd name="T19" fmla="*/ 35 h 75"/>
                  <a:gd name="T20" fmla="*/ 22 w 78"/>
                  <a:gd name="T21" fmla="*/ 6 h 75"/>
                  <a:gd name="T22" fmla="*/ 32 w 78"/>
                  <a:gd name="T23"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5">
                    <a:moveTo>
                      <a:pt x="32" y="4"/>
                    </a:moveTo>
                    <a:cubicBezTo>
                      <a:pt x="43" y="0"/>
                      <a:pt x="50" y="12"/>
                      <a:pt x="60" y="11"/>
                    </a:cubicBezTo>
                    <a:cubicBezTo>
                      <a:pt x="68" y="14"/>
                      <a:pt x="70" y="21"/>
                      <a:pt x="73" y="28"/>
                    </a:cubicBezTo>
                    <a:cubicBezTo>
                      <a:pt x="74" y="33"/>
                      <a:pt x="76" y="37"/>
                      <a:pt x="76" y="42"/>
                    </a:cubicBezTo>
                    <a:cubicBezTo>
                      <a:pt x="76" y="47"/>
                      <a:pt x="78" y="51"/>
                      <a:pt x="77" y="56"/>
                    </a:cubicBezTo>
                    <a:cubicBezTo>
                      <a:pt x="68" y="61"/>
                      <a:pt x="61" y="69"/>
                      <a:pt x="49" y="66"/>
                    </a:cubicBezTo>
                    <a:cubicBezTo>
                      <a:pt x="45" y="67"/>
                      <a:pt x="40" y="58"/>
                      <a:pt x="35" y="67"/>
                    </a:cubicBezTo>
                    <a:cubicBezTo>
                      <a:pt x="30" y="70"/>
                      <a:pt x="25" y="75"/>
                      <a:pt x="18" y="74"/>
                    </a:cubicBezTo>
                    <a:cubicBezTo>
                      <a:pt x="10" y="65"/>
                      <a:pt x="8" y="55"/>
                      <a:pt x="16" y="45"/>
                    </a:cubicBezTo>
                    <a:cubicBezTo>
                      <a:pt x="22" y="37"/>
                      <a:pt x="15" y="37"/>
                      <a:pt x="11" y="35"/>
                    </a:cubicBezTo>
                    <a:cubicBezTo>
                      <a:pt x="0" y="21"/>
                      <a:pt x="5" y="8"/>
                      <a:pt x="22" y="6"/>
                    </a:cubicBezTo>
                    <a:cubicBezTo>
                      <a:pt x="25" y="6"/>
                      <a:pt x="29" y="7"/>
                      <a:pt x="3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85" name="Freeform 38"/>
              <p:cNvSpPr/>
              <p:nvPr/>
            </p:nvSpPr>
            <p:spPr bwMode="auto">
              <a:xfrm>
                <a:off x="3055" y="569"/>
                <a:ext cx="189" cy="123"/>
              </a:xfrm>
              <a:custGeom>
                <a:avLst/>
                <a:gdLst>
                  <a:gd name="T0" fmla="*/ 88 w 99"/>
                  <a:gd name="T1" fmla="*/ 58 h 64"/>
                  <a:gd name="T2" fmla="*/ 55 w 99"/>
                  <a:gd name="T3" fmla="*/ 53 h 64"/>
                  <a:gd name="T4" fmla="*/ 0 w 99"/>
                  <a:gd name="T5" fmla="*/ 16 h 64"/>
                  <a:gd name="T6" fmla="*/ 91 w 99"/>
                  <a:gd name="T7" fmla="*/ 3 h 64"/>
                  <a:gd name="T8" fmla="*/ 88 w 99"/>
                  <a:gd name="T9" fmla="*/ 21 h 64"/>
                  <a:gd name="T10" fmla="*/ 84 w 99"/>
                  <a:gd name="T11" fmla="*/ 42 h 64"/>
                  <a:gd name="T12" fmla="*/ 74 w 99"/>
                  <a:gd name="T13" fmla="*/ 41 h 64"/>
                  <a:gd name="T14" fmla="*/ 84 w 99"/>
                  <a:gd name="T15" fmla="*/ 43 h 64"/>
                  <a:gd name="T16" fmla="*/ 88 w 99"/>
                  <a:gd name="T17" fmla="*/ 5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4">
                    <a:moveTo>
                      <a:pt x="88" y="58"/>
                    </a:moveTo>
                    <a:cubicBezTo>
                      <a:pt x="76" y="64"/>
                      <a:pt x="63" y="59"/>
                      <a:pt x="55" y="53"/>
                    </a:cubicBezTo>
                    <a:cubicBezTo>
                      <a:pt x="37" y="39"/>
                      <a:pt x="18" y="29"/>
                      <a:pt x="0" y="16"/>
                    </a:cubicBezTo>
                    <a:cubicBezTo>
                      <a:pt x="29" y="4"/>
                      <a:pt x="60" y="0"/>
                      <a:pt x="91" y="3"/>
                    </a:cubicBezTo>
                    <a:cubicBezTo>
                      <a:pt x="96" y="10"/>
                      <a:pt x="99" y="17"/>
                      <a:pt x="88" y="21"/>
                    </a:cubicBezTo>
                    <a:cubicBezTo>
                      <a:pt x="77" y="26"/>
                      <a:pt x="87" y="35"/>
                      <a:pt x="84" y="42"/>
                    </a:cubicBezTo>
                    <a:cubicBezTo>
                      <a:pt x="81" y="42"/>
                      <a:pt x="77" y="44"/>
                      <a:pt x="74" y="41"/>
                    </a:cubicBezTo>
                    <a:cubicBezTo>
                      <a:pt x="76" y="45"/>
                      <a:pt x="81" y="42"/>
                      <a:pt x="84" y="43"/>
                    </a:cubicBezTo>
                    <a:cubicBezTo>
                      <a:pt x="89" y="47"/>
                      <a:pt x="97" y="51"/>
                      <a:pt x="8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86" name="Freeform 39"/>
              <p:cNvSpPr/>
              <p:nvPr/>
            </p:nvSpPr>
            <p:spPr bwMode="auto">
              <a:xfrm>
                <a:off x="2594" y="3269"/>
                <a:ext cx="137" cy="185"/>
              </a:xfrm>
              <a:custGeom>
                <a:avLst/>
                <a:gdLst>
                  <a:gd name="T0" fmla="*/ 61 w 72"/>
                  <a:gd name="T1" fmla="*/ 76 h 97"/>
                  <a:gd name="T2" fmla="*/ 62 w 72"/>
                  <a:gd name="T3" fmla="*/ 83 h 97"/>
                  <a:gd name="T4" fmla="*/ 57 w 72"/>
                  <a:gd name="T5" fmla="*/ 91 h 97"/>
                  <a:gd name="T6" fmla="*/ 42 w 72"/>
                  <a:gd name="T7" fmla="*/ 94 h 97"/>
                  <a:gd name="T8" fmla="*/ 17 w 72"/>
                  <a:gd name="T9" fmla="*/ 91 h 97"/>
                  <a:gd name="T10" fmla="*/ 18 w 72"/>
                  <a:gd name="T11" fmla="*/ 81 h 97"/>
                  <a:gd name="T12" fmla="*/ 29 w 72"/>
                  <a:gd name="T13" fmla="*/ 80 h 97"/>
                  <a:gd name="T14" fmla="*/ 14 w 72"/>
                  <a:gd name="T15" fmla="*/ 55 h 97"/>
                  <a:gd name="T16" fmla="*/ 7 w 72"/>
                  <a:gd name="T17" fmla="*/ 37 h 97"/>
                  <a:gd name="T18" fmla="*/ 37 w 72"/>
                  <a:gd name="T19" fmla="*/ 2 h 97"/>
                  <a:gd name="T20" fmla="*/ 57 w 72"/>
                  <a:gd name="T21" fmla="*/ 0 h 97"/>
                  <a:gd name="T22" fmla="*/ 59 w 72"/>
                  <a:gd name="T23" fmla="*/ 36 h 97"/>
                  <a:gd name="T24" fmla="*/ 56 w 72"/>
                  <a:gd name="T25" fmla="*/ 50 h 97"/>
                  <a:gd name="T26" fmla="*/ 58 w 72"/>
                  <a:gd name="T27" fmla="*/ 53 h 97"/>
                  <a:gd name="T28" fmla="*/ 61 w 72"/>
                  <a:gd name="T29"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97">
                    <a:moveTo>
                      <a:pt x="61" y="76"/>
                    </a:moveTo>
                    <a:cubicBezTo>
                      <a:pt x="62" y="78"/>
                      <a:pt x="62" y="81"/>
                      <a:pt x="62" y="83"/>
                    </a:cubicBezTo>
                    <a:cubicBezTo>
                      <a:pt x="64" y="88"/>
                      <a:pt x="63" y="93"/>
                      <a:pt x="57" y="91"/>
                    </a:cubicBezTo>
                    <a:cubicBezTo>
                      <a:pt x="51" y="88"/>
                      <a:pt x="47" y="93"/>
                      <a:pt x="42" y="94"/>
                    </a:cubicBezTo>
                    <a:cubicBezTo>
                      <a:pt x="33" y="95"/>
                      <a:pt x="24" y="97"/>
                      <a:pt x="17" y="91"/>
                    </a:cubicBezTo>
                    <a:cubicBezTo>
                      <a:pt x="14" y="87"/>
                      <a:pt x="16" y="84"/>
                      <a:pt x="18" y="81"/>
                    </a:cubicBezTo>
                    <a:cubicBezTo>
                      <a:pt x="22" y="77"/>
                      <a:pt x="26" y="81"/>
                      <a:pt x="29" y="80"/>
                    </a:cubicBezTo>
                    <a:cubicBezTo>
                      <a:pt x="24" y="72"/>
                      <a:pt x="24" y="57"/>
                      <a:pt x="14" y="55"/>
                    </a:cubicBezTo>
                    <a:cubicBezTo>
                      <a:pt x="0" y="51"/>
                      <a:pt x="4" y="45"/>
                      <a:pt x="7" y="37"/>
                    </a:cubicBezTo>
                    <a:cubicBezTo>
                      <a:pt x="11" y="20"/>
                      <a:pt x="18" y="6"/>
                      <a:pt x="37" y="2"/>
                    </a:cubicBezTo>
                    <a:cubicBezTo>
                      <a:pt x="44" y="2"/>
                      <a:pt x="50" y="0"/>
                      <a:pt x="57" y="0"/>
                    </a:cubicBezTo>
                    <a:cubicBezTo>
                      <a:pt x="62" y="12"/>
                      <a:pt x="72" y="23"/>
                      <a:pt x="59" y="36"/>
                    </a:cubicBezTo>
                    <a:cubicBezTo>
                      <a:pt x="54" y="40"/>
                      <a:pt x="54" y="45"/>
                      <a:pt x="56" y="50"/>
                    </a:cubicBezTo>
                    <a:cubicBezTo>
                      <a:pt x="57" y="51"/>
                      <a:pt x="57" y="52"/>
                      <a:pt x="58" y="53"/>
                    </a:cubicBezTo>
                    <a:cubicBezTo>
                      <a:pt x="69" y="64"/>
                      <a:pt x="69" y="64"/>
                      <a:pt x="61"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87" name="Freeform 40"/>
              <p:cNvSpPr/>
              <p:nvPr/>
            </p:nvSpPr>
            <p:spPr bwMode="auto">
              <a:xfrm>
                <a:off x="2788" y="2515"/>
                <a:ext cx="143" cy="155"/>
              </a:xfrm>
              <a:custGeom>
                <a:avLst/>
                <a:gdLst>
                  <a:gd name="T0" fmla="*/ 23 w 75"/>
                  <a:gd name="T1" fmla="*/ 3 h 81"/>
                  <a:gd name="T2" fmla="*/ 75 w 75"/>
                  <a:gd name="T3" fmla="*/ 48 h 81"/>
                  <a:gd name="T4" fmla="*/ 70 w 75"/>
                  <a:gd name="T5" fmla="*/ 50 h 81"/>
                  <a:gd name="T6" fmla="*/ 58 w 75"/>
                  <a:gd name="T7" fmla="*/ 58 h 81"/>
                  <a:gd name="T8" fmla="*/ 28 w 75"/>
                  <a:gd name="T9" fmla="*/ 75 h 81"/>
                  <a:gd name="T10" fmla="*/ 27 w 75"/>
                  <a:gd name="T11" fmla="*/ 70 h 81"/>
                  <a:gd name="T12" fmla="*/ 28 w 75"/>
                  <a:gd name="T13" fmla="*/ 61 h 81"/>
                  <a:gd name="T14" fmla="*/ 20 w 75"/>
                  <a:gd name="T15" fmla="*/ 50 h 81"/>
                  <a:gd name="T16" fmla="*/ 1 w 75"/>
                  <a:gd name="T17" fmla="*/ 24 h 81"/>
                  <a:gd name="T18" fmla="*/ 23 w 75"/>
                  <a:gd name="T19"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81">
                    <a:moveTo>
                      <a:pt x="23" y="3"/>
                    </a:moveTo>
                    <a:cubicBezTo>
                      <a:pt x="59" y="5"/>
                      <a:pt x="64" y="9"/>
                      <a:pt x="75" y="48"/>
                    </a:cubicBezTo>
                    <a:cubicBezTo>
                      <a:pt x="74" y="50"/>
                      <a:pt x="72" y="50"/>
                      <a:pt x="70" y="50"/>
                    </a:cubicBezTo>
                    <a:cubicBezTo>
                      <a:pt x="63" y="47"/>
                      <a:pt x="59" y="49"/>
                      <a:pt x="58" y="58"/>
                    </a:cubicBezTo>
                    <a:cubicBezTo>
                      <a:pt x="55" y="77"/>
                      <a:pt x="48" y="81"/>
                      <a:pt x="28" y="75"/>
                    </a:cubicBezTo>
                    <a:cubicBezTo>
                      <a:pt x="27" y="73"/>
                      <a:pt x="27" y="72"/>
                      <a:pt x="27" y="70"/>
                    </a:cubicBezTo>
                    <a:cubicBezTo>
                      <a:pt x="27" y="67"/>
                      <a:pt x="28" y="64"/>
                      <a:pt x="28" y="61"/>
                    </a:cubicBezTo>
                    <a:cubicBezTo>
                      <a:pt x="29" y="55"/>
                      <a:pt x="24" y="52"/>
                      <a:pt x="20" y="50"/>
                    </a:cubicBezTo>
                    <a:cubicBezTo>
                      <a:pt x="11" y="43"/>
                      <a:pt x="0" y="38"/>
                      <a:pt x="1" y="24"/>
                    </a:cubicBezTo>
                    <a:cubicBezTo>
                      <a:pt x="3" y="12"/>
                      <a:pt x="6" y="0"/>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88" name="Freeform 41"/>
              <p:cNvSpPr/>
              <p:nvPr/>
            </p:nvSpPr>
            <p:spPr bwMode="auto">
              <a:xfrm>
                <a:off x="5431" y="1717"/>
                <a:ext cx="196" cy="174"/>
              </a:xfrm>
              <a:custGeom>
                <a:avLst/>
                <a:gdLst>
                  <a:gd name="T0" fmla="*/ 79 w 103"/>
                  <a:gd name="T1" fmla="*/ 70 h 91"/>
                  <a:gd name="T2" fmla="*/ 72 w 103"/>
                  <a:gd name="T3" fmla="*/ 85 h 91"/>
                  <a:gd name="T4" fmla="*/ 66 w 103"/>
                  <a:gd name="T5" fmla="*/ 91 h 91"/>
                  <a:gd name="T6" fmla="*/ 54 w 103"/>
                  <a:gd name="T7" fmla="*/ 82 h 91"/>
                  <a:gd name="T8" fmla="*/ 25 w 103"/>
                  <a:gd name="T9" fmla="*/ 85 h 91"/>
                  <a:gd name="T10" fmla="*/ 19 w 103"/>
                  <a:gd name="T11" fmla="*/ 68 h 91"/>
                  <a:gd name="T12" fmla="*/ 4 w 103"/>
                  <a:gd name="T13" fmla="*/ 64 h 91"/>
                  <a:gd name="T14" fmla="*/ 0 w 103"/>
                  <a:gd name="T15" fmla="*/ 58 h 91"/>
                  <a:gd name="T16" fmla="*/ 37 w 103"/>
                  <a:gd name="T17" fmla="*/ 50 h 91"/>
                  <a:gd name="T18" fmla="*/ 42 w 103"/>
                  <a:gd name="T19" fmla="*/ 45 h 91"/>
                  <a:gd name="T20" fmla="*/ 57 w 103"/>
                  <a:gd name="T21" fmla="*/ 24 h 91"/>
                  <a:gd name="T22" fmla="*/ 79 w 103"/>
                  <a:gd name="T23" fmla="*/ 8 h 91"/>
                  <a:gd name="T24" fmla="*/ 100 w 103"/>
                  <a:gd name="T25" fmla="*/ 5 h 91"/>
                  <a:gd name="T26" fmla="*/ 99 w 103"/>
                  <a:gd name="T27" fmla="*/ 23 h 91"/>
                  <a:gd name="T28" fmla="*/ 79 w 103"/>
                  <a:gd name="T29" fmla="*/ 7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1">
                    <a:moveTo>
                      <a:pt x="79" y="70"/>
                    </a:moveTo>
                    <a:cubicBezTo>
                      <a:pt x="79" y="76"/>
                      <a:pt x="60" y="74"/>
                      <a:pt x="72" y="85"/>
                    </a:cubicBezTo>
                    <a:cubicBezTo>
                      <a:pt x="71" y="88"/>
                      <a:pt x="69" y="90"/>
                      <a:pt x="66" y="91"/>
                    </a:cubicBezTo>
                    <a:cubicBezTo>
                      <a:pt x="59" y="91"/>
                      <a:pt x="59" y="83"/>
                      <a:pt x="54" y="82"/>
                    </a:cubicBezTo>
                    <a:cubicBezTo>
                      <a:pt x="43" y="68"/>
                      <a:pt x="34" y="83"/>
                      <a:pt x="25" y="85"/>
                    </a:cubicBezTo>
                    <a:cubicBezTo>
                      <a:pt x="20" y="80"/>
                      <a:pt x="35" y="69"/>
                      <a:pt x="19" y="68"/>
                    </a:cubicBezTo>
                    <a:cubicBezTo>
                      <a:pt x="12" y="73"/>
                      <a:pt x="8" y="68"/>
                      <a:pt x="4" y="64"/>
                    </a:cubicBezTo>
                    <a:cubicBezTo>
                      <a:pt x="2" y="63"/>
                      <a:pt x="0" y="61"/>
                      <a:pt x="0" y="58"/>
                    </a:cubicBezTo>
                    <a:cubicBezTo>
                      <a:pt x="10" y="43"/>
                      <a:pt x="24" y="50"/>
                      <a:pt x="37" y="50"/>
                    </a:cubicBezTo>
                    <a:cubicBezTo>
                      <a:pt x="40" y="50"/>
                      <a:pt x="41" y="48"/>
                      <a:pt x="42" y="45"/>
                    </a:cubicBezTo>
                    <a:cubicBezTo>
                      <a:pt x="45" y="29"/>
                      <a:pt x="46" y="29"/>
                      <a:pt x="57" y="24"/>
                    </a:cubicBezTo>
                    <a:cubicBezTo>
                      <a:pt x="64" y="18"/>
                      <a:pt x="74" y="16"/>
                      <a:pt x="79" y="8"/>
                    </a:cubicBezTo>
                    <a:cubicBezTo>
                      <a:pt x="84" y="0"/>
                      <a:pt x="93" y="0"/>
                      <a:pt x="100" y="5"/>
                    </a:cubicBezTo>
                    <a:cubicBezTo>
                      <a:pt x="103" y="12"/>
                      <a:pt x="101" y="17"/>
                      <a:pt x="99" y="23"/>
                    </a:cubicBezTo>
                    <a:cubicBezTo>
                      <a:pt x="82" y="34"/>
                      <a:pt x="83" y="53"/>
                      <a:pt x="79"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89" name="Freeform 42"/>
              <p:cNvSpPr/>
              <p:nvPr/>
            </p:nvSpPr>
            <p:spPr bwMode="auto">
              <a:xfrm>
                <a:off x="1921" y="1929"/>
                <a:ext cx="147" cy="152"/>
              </a:xfrm>
              <a:custGeom>
                <a:avLst/>
                <a:gdLst>
                  <a:gd name="T0" fmla="*/ 25 w 77"/>
                  <a:gd name="T1" fmla="*/ 59 h 79"/>
                  <a:gd name="T2" fmla="*/ 27 w 77"/>
                  <a:gd name="T3" fmla="*/ 76 h 79"/>
                  <a:gd name="T4" fmla="*/ 17 w 77"/>
                  <a:gd name="T5" fmla="*/ 79 h 79"/>
                  <a:gd name="T6" fmla="*/ 3 w 77"/>
                  <a:gd name="T7" fmla="*/ 41 h 79"/>
                  <a:gd name="T8" fmla="*/ 0 w 77"/>
                  <a:gd name="T9" fmla="*/ 19 h 79"/>
                  <a:gd name="T10" fmla="*/ 5 w 77"/>
                  <a:gd name="T11" fmla="*/ 6 h 79"/>
                  <a:gd name="T12" fmla="*/ 9 w 77"/>
                  <a:gd name="T13" fmla="*/ 4 h 79"/>
                  <a:gd name="T14" fmla="*/ 24 w 77"/>
                  <a:gd name="T15" fmla="*/ 1 h 79"/>
                  <a:gd name="T16" fmla="*/ 29 w 77"/>
                  <a:gd name="T17" fmla="*/ 0 h 79"/>
                  <a:gd name="T18" fmla="*/ 57 w 77"/>
                  <a:gd name="T19" fmla="*/ 3 h 79"/>
                  <a:gd name="T20" fmla="*/ 75 w 77"/>
                  <a:gd name="T21" fmla="*/ 13 h 79"/>
                  <a:gd name="T22" fmla="*/ 76 w 77"/>
                  <a:gd name="T23" fmla="*/ 23 h 79"/>
                  <a:gd name="T24" fmla="*/ 62 w 77"/>
                  <a:gd name="T25" fmla="*/ 50 h 79"/>
                  <a:gd name="T26" fmla="*/ 43 w 77"/>
                  <a:gd name="T27" fmla="*/ 54 h 79"/>
                  <a:gd name="T28" fmla="*/ 25 w 77"/>
                  <a:gd name="T29"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79">
                    <a:moveTo>
                      <a:pt x="25" y="59"/>
                    </a:moveTo>
                    <a:cubicBezTo>
                      <a:pt x="23" y="65"/>
                      <a:pt x="26" y="70"/>
                      <a:pt x="27" y="76"/>
                    </a:cubicBezTo>
                    <a:cubicBezTo>
                      <a:pt x="25" y="78"/>
                      <a:pt x="21" y="78"/>
                      <a:pt x="17" y="79"/>
                    </a:cubicBezTo>
                    <a:cubicBezTo>
                      <a:pt x="13" y="67"/>
                      <a:pt x="8" y="54"/>
                      <a:pt x="3" y="41"/>
                    </a:cubicBezTo>
                    <a:cubicBezTo>
                      <a:pt x="5" y="33"/>
                      <a:pt x="1" y="27"/>
                      <a:pt x="0" y="19"/>
                    </a:cubicBezTo>
                    <a:cubicBezTo>
                      <a:pt x="0" y="14"/>
                      <a:pt x="2" y="10"/>
                      <a:pt x="5" y="6"/>
                    </a:cubicBezTo>
                    <a:cubicBezTo>
                      <a:pt x="6" y="5"/>
                      <a:pt x="8" y="4"/>
                      <a:pt x="9" y="4"/>
                    </a:cubicBezTo>
                    <a:cubicBezTo>
                      <a:pt x="14" y="4"/>
                      <a:pt x="20" y="5"/>
                      <a:pt x="24" y="1"/>
                    </a:cubicBezTo>
                    <a:cubicBezTo>
                      <a:pt x="26" y="1"/>
                      <a:pt x="27" y="0"/>
                      <a:pt x="29" y="0"/>
                    </a:cubicBezTo>
                    <a:cubicBezTo>
                      <a:pt x="38" y="2"/>
                      <a:pt x="47" y="5"/>
                      <a:pt x="57" y="3"/>
                    </a:cubicBezTo>
                    <a:cubicBezTo>
                      <a:pt x="65" y="1"/>
                      <a:pt x="71" y="6"/>
                      <a:pt x="75" y="13"/>
                    </a:cubicBezTo>
                    <a:cubicBezTo>
                      <a:pt x="77" y="16"/>
                      <a:pt x="77" y="19"/>
                      <a:pt x="76" y="23"/>
                    </a:cubicBezTo>
                    <a:cubicBezTo>
                      <a:pt x="72" y="32"/>
                      <a:pt x="68" y="41"/>
                      <a:pt x="62" y="50"/>
                    </a:cubicBezTo>
                    <a:cubicBezTo>
                      <a:pt x="57" y="56"/>
                      <a:pt x="50" y="55"/>
                      <a:pt x="43" y="54"/>
                    </a:cubicBezTo>
                    <a:cubicBezTo>
                      <a:pt x="36" y="52"/>
                      <a:pt x="29" y="52"/>
                      <a:pt x="25"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90" name="Freeform 43"/>
              <p:cNvSpPr/>
              <p:nvPr/>
            </p:nvSpPr>
            <p:spPr bwMode="auto">
              <a:xfrm>
                <a:off x="2544" y="2804"/>
                <a:ext cx="225" cy="145"/>
              </a:xfrm>
              <a:custGeom>
                <a:avLst/>
                <a:gdLst>
                  <a:gd name="T0" fmla="*/ 84 w 118"/>
                  <a:gd name="T1" fmla="*/ 75 h 76"/>
                  <a:gd name="T2" fmla="*/ 77 w 118"/>
                  <a:gd name="T3" fmla="*/ 75 h 76"/>
                  <a:gd name="T4" fmla="*/ 50 w 118"/>
                  <a:gd name="T5" fmla="*/ 59 h 76"/>
                  <a:gd name="T6" fmla="*/ 18 w 118"/>
                  <a:gd name="T7" fmla="*/ 61 h 76"/>
                  <a:gd name="T8" fmla="*/ 0 w 118"/>
                  <a:gd name="T9" fmla="*/ 45 h 76"/>
                  <a:gd name="T10" fmla="*/ 26 w 118"/>
                  <a:gd name="T11" fmla="*/ 1 h 76"/>
                  <a:gd name="T12" fmla="*/ 34 w 118"/>
                  <a:gd name="T13" fmla="*/ 4 h 76"/>
                  <a:gd name="T14" fmla="*/ 36 w 118"/>
                  <a:gd name="T15" fmla="*/ 21 h 76"/>
                  <a:gd name="T16" fmla="*/ 54 w 118"/>
                  <a:gd name="T17" fmla="*/ 39 h 76"/>
                  <a:gd name="T18" fmla="*/ 88 w 118"/>
                  <a:gd name="T19" fmla="*/ 34 h 76"/>
                  <a:gd name="T20" fmla="*/ 106 w 118"/>
                  <a:gd name="T21" fmla="*/ 30 h 76"/>
                  <a:gd name="T22" fmla="*/ 114 w 118"/>
                  <a:gd name="T23" fmla="*/ 45 h 76"/>
                  <a:gd name="T24" fmla="*/ 109 w 118"/>
                  <a:gd name="T25" fmla="*/ 72 h 76"/>
                  <a:gd name="T26" fmla="*/ 105 w 118"/>
                  <a:gd name="T27" fmla="*/ 72 h 76"/>
                  <a:gd name="T28" fmla="*/ 84 w 118"/>
                  <a:gd name="T29"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76">
                    <a:moveTo>
                      <a:pt x="84" y="75"/>
                    </a:moveTo>
                    <a:cubicBezTo>
                      <a:pt x="82" y="75"/>
                      <a:pt x="80" y="75"/>
                      <a:pt x="77" y="75"/>
                    </a:cubicBezTo>
                    <a:cubicBezTo>
                      <a:pt x="69" y="68"/>
                      <a:pt x="62" y="60"/>
                      <a:pt x="50" y="59"/>
                    </a:cubicBezTo>
                    <a:cubicBezTo>
                      <a:pt x="39" y="58"/>
                      <a:pt x="29" y="59"/>
                      <a:pt x="18" y="61"/>
                    </a:cubicBezTo>
                    <a:cubicBezTo>
                      <a:pt x="10" y="58"/>
                      <a:pt x="2" y="55"/>
                      <a:pt x="0" y="45"/>
                    </a:cubicBezTo>
                    <a:cubicBezTo>
                      <a:pt x="2" y="26"/>
                      <a:pt x="13" y="13"/>
                      <a:pt x="26" y="1"/>
                    </a:cubicBezTo>
                    <a:cubicBezTo>
                      <a:pt x="29" y="0"/>
                      <a:pt x="32" y="1"/>
                      <a:pt x="34" y="4"/>
                    </a:cubicBezTo>
                    <a:cubicBezTo>
                      <a:pt x="34" y="10"/>
                      <a:pt x="36" y="16"/>
                      <a:pt x="36" y="21"/>
                    </a:cubicBezTo>
                    <a:cubicBezTo>
                      <a:pt x="35" y="35"/>
                      <a:pt x="44" y="38"/>
                      <a:pt x="54" y="39"/>
                    </a:cubicBezTo>
                    <a:cubicBezTo>
                      <a:pt x="66" y="40"/>
                      <a:pt x="77" y="41"/>
                      <a:pt x="88" y="34"/>
                    </a:cubicBezTo>
                    <a:cubicBezTo>
                      <a:pt x="93" y="30"/>
                      <a:pt x="99" y="29"/>
                      <a:pt x="106" y="30"/>
                    </a:cubicBezTo>
                    <a:cubicBezTo>
                      <a:pt x="118" y="30"/>
                      <a:pt x="116" y="38"/>
                      <a:pt x="114" y="45"/>
                    </a:cubicBezTo>
                    <a:cubicBezTo>
                      <a:pt x="115" y="55"/>
                      <a:pt x="115" y="64"/>
                      <a:pt x="109" y="72"/>
                    </a:cubicBezTo>
                    <a:cubicBezTo>
                      <a:pt x="108" y="72"/>
                      <a:pt x="106" y="72"/>
                      <a:pt x="105" y="72"/>
                    </a:cubicBezTo>
                    <a:cubicBezTo>
                      <a:pt x="99" y="76"/>
                      <a:pt x="91" y="72"/>
                      <a:pt x="84"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91" name="Freeform 44"/>
              <p:cNvSpPr/>
              <p:nvPr/>
            </p:nvSpPr>
            <p:spPr bwMode="auto">
              <a:xfrm>
                <a:off x="2325" y="969"/>
                <a:ext cx="153" cy="140"/>
              </a:xfrm>
              <a:custGeom>
                <a:avLst/>
                <a:gdLst>
                  <a:gd name="T0" fmla="*/ 40 w 80"/>
                  <a:gd name="T1" fmla="*/ 14 h 73"/>
                  <a:gd name="T2" fmla="*/ 78 w 80"/>
                  <a:gd name="T3" fmla="*/ 13 h 73"/>
                  <a:gd name="T4" fmla="*/ 79 w 80"/>
                  <a:gd name="T5" fmla="*/ 15 h 73"/>
                  <a:gd name="T6" fmla="*/ 78 w 80"/>
                  <a:gd name="T7" fmla="*/ 25 h 73"/>
                  <a:gd name="T8" fmla="*/ 75 w 80"/>
                  <a:gd name="T9" fmla="*/ 26 h 73"/>
                  <a:gd name="T10" fmla="*/ 65 w 80"/>
                  <a:gd name="T11" fmla="*/ 51 h 73"/>
                  <a:gd name="T12" fmla="*/ 49 w 80"/>
                  <a:gd name="T13" fmla="*/ 69 h 73"/>
                  <a:gd name="T14" fmla="*/ 42 w 80"/>
                  <a:gd name="T15" fmla="*/ 73 h 73"/>
                  <a:gd name="T16" fmla="*/ 43 w 80"/>
                  <a:gd name="T17" fmla="*/ 72 h 73"/>
                  <a:gd name="T18" fmla="*/ 20 w 80"/>
                  <a:gd name="T19" fmla="*/ 64 h 73"/>
                  <a:gd name="T20" fmla="*/ 13 w 80"/>
                  <a:gd name="T21" fmla="*/ 58 h 73"/>
                  <a:gd name="T22" fmla="*/ 20 w 80"/>
                  <a:gd name="T23" fmla="*/ 51 h 73"/>
                  <a:gd name="T24" fmla="*/ 5 w 80"/>
                  <a:gd name="T25" fmla="*/ 32 h 73"/>
                  <a:gd name="T26" fmla="*/ 30 w 80"/>
                  <a:gd name="T27" fmla="*/ 3 h 73"/>
                  <a:gd name="T28" fmla="*/ 38 w 80"/>
                  <a:gd name="T29" fmla="*/ 13 h 73"/>
                  <a:gd name="T30" fmla="*/ 35 w 80"/>
                  <a:gd name="T31" fmla="*/ 24 h 73"/>
                  <a:gd name="T32" fmla="*/ 40 w 80"/>
                  <a:gd name="T33"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73">
                    <a:moveTo>
                      <a:pt x="40" y="14"/>
                    </a:moveTo>
                    <a:cubicBezTo>
                      <a:pt x="52" y="8"/>
                      <a:pt x="65" y="0"/>
                      <a:pt x="78" y="13"/>
                    </a:cubicBezTo>
                    <a:cubicBezTo>
                      <a:pt x="78" y="14"/>
                      <a:pt x="79" y="15"/>
                      <a:pt x="79" y="15"/>
                    </a:cubicBezTo>
                    <a:cubicBezTo>
                      <a:pt x="80" y="19"/>
                      <a:pt x="80" y="22"/>
                      <a:pt x="78" y="25"/>
                    </a:cubicBezTo>
                    <a:cubicBezTo>
                      <a:pt x="77" y="25"/>
                      <a:pt x="76" y="26"/>
                      <a:pt x="75" y="26"/>
                    </a:cubicBezTo>
                    <a:cubicBezTo>
                      <a:pt x="56" y="34"/>
                      <a:pt x="56" y="34"/>
                      <a:pt x="65" y="51"/>
                    </a:cubicBezTo>
                    <a:cubicBezTo>
                      <a:pt x="62" y="59"/>
                      <a:pt x="55" y="63"/>
                      <a:pt x="49" y="69"/>
                    </a:cubicBezTo>
                    <a:cubicBezTo>
                      <a:pt x="47" y="70"/>
                      <a:pt x="45" y="72"/>
                      <a:pt x="42" y="73"/>
                    </a:cubicBezTo>
                    <a:cubicBezTo>
                      <a:pt x="43" y="72"/>
                      <a:pt x="43" y="72"/>
                      <a:pt x="43" y="72"/>
                    </a:cubicBezTo>
                    <a:cubicBezTo>
                      <a:pt x="35" y="70"/>
                      <a:pt x="29" y="64"/>
                      <a:pt x="20" y="64"/>
                    </a:cubicBezTo>
                    <a:cubicBezTo>
                      <a:pt x="17" y="64"/>
                      <a:pt x="14" y="61"/>
                      <a:pt x="13" y="58"/>
                    </a:cubicBezTo>
                    <a:cubicBezTo>
                      <a:pt x="11" y="52"/>
                      <a:pt x="20" y="57"/>
                      <a:pt x="20" y="51"/>
                    </a:cubicBezTo>
                    <a:cubicBezTo>
                      <a:pt x="11" y="48"/>
                      <a:pt x="0" y="45"/>
                      <a:pt x="5" y="32"/>
                    </a:cubicBezTo>
                    <a:cubicBezTo>
                      <a:pt x="9" y="20"/>
                      <a:pt x="13" y="5"/>
                      <a:pt x="30" y="3"/>
                    </a:cubicBezTo>
                    <a:cubicBezTo>
                      <a:pt x="36" y="3"/>
                      <a:pt x="43" y="3"/>
                      <a:pt x="38" y="13"/>
                    </a:cubicBezTo>
                    <a:cubicBezTo>
                      <a:pt x="36" y="15"/>
                      <a:pt x="35" y="19"/>
                      <a:pt x="35" y="24"/>
                    </a:cubicBezTo>
                    <a:cubicBezTo>
                      <a:pt x="36" y="19"/>
                      <a:pt x="36" y="16"/>
                      <a:pt x="4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92" name="Freeform 45"/>
              <p:cNvSpPr/>
              <p:nvPr/>
            </p:nvSpPr>
            <p:spPr bwMode="auto">
              <a:xfrm>
                <a:off x="2819" y="2997"/>
                <a:ext cx="185" cy="145"/>
              </a:xfrm>
              <a:custGeom>
                <a:avLst/>
                <a:gdLst>
                  <a:gd name="T0" fmla="*/ 80 w 97"/>
                  <a:gd name="T1" fmla="*/ 2 h 76"/>
                  <a:gd name="T2" fmla="*/ 85 w 97"/>
                  <a:gd name="T3" fmla="*/ 14 h 76"/>
                  <a:gd name="T4" fmla="*/ 83 w 97"/>
                  <a:gd name="T5" fmla="*/ 19 h 76"/>
                  <a:gd name="T6" fmla="*/ 87 w 97"/>
                  <a:gd name="T7" fmla="*/ 37 h 76"/>
                  <a:gd name="T8" fmla="*/ 72 w 97"/>
                  <a:gd name="T9" fmla="*/ 55 h 76"/>
                  <a:gd name="T10" fmla="*/ 45 w 97"/>
                  <a:gd name="T11" fmla="*/ 65 h 76"/>
                  <a:gd name="T12" fmla="*/ 16 w 97"/>
                  <a:gd name="T13" fmla="*/ 66 h 76"/>
                  <a:gd name="T14" fmla="*/ 13 w 97"/>
                  <a:gd name="T15" fmla="*/ 43 h 76"/>
                  <a:gd name="T16" fmla="*/ 46 w 97"/>
                  <a:gd name="T17" fmla="*/ 17 h 76"/>
                  <a:gd name="T18" fmla="*/ 54 w 97"/>
                  <a:gd name="T19" fmla="*/ 1 h 76"/>
                  <a:gd name="T20" fmla="*/ 62 w 97"/>
                  <a:gd name="T21" fmla="*/ 0 h 76"/>
                  <a:gd name="T22" fmla="*/ 80 w 97"/>
                  <a:gd name="T23"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76">
                    <a:moveTo>
                      <a:pt x="80" y="2"/>
                    </a:moveTo>
                    <a:cubicBezTo>
                      <a:pt x="87" y="4"/>
                      <a:pt x="97" y="4"/>
                      <a:pt x="85" y="14"/>
                    </a:cubicBezTo>
                    <a:cubicBezTo>
                      <a:pt x="82" y="16"/>
                      <a:pt x="78" y="17"/>
                      <a:pt x="83" y="19"/>
                    </a:cubicBezTo>
                    <a:cubicBezTo>
                      <a:pt x="92" y="24"/>
                      <a:pt x="85" y="31"/>
                      <a:pt x="87" y="37"/>
                    </a:cubicBezTo>
                    <a:cubicBezTo>
                      <a:pt x="82" y="43"/>
                      <a:pt x="77" y="49"/>
                      <a:pt x="72" y="55"/>
                    </a:cubicBezTo>
                    <a:cubicBezTo>
                      <a:pt x="66" y="76"/>
                      <a:pt x="66" y="75"/>
                      <a:pt x="45" y="65"/>
                    </a:cubicBezTo>
                    <a:cubicBezTo>
                      <a:pt x="37" y="61"/>
                      <a:pt x="26" y="51"/>
                      <a:pt x="16" y="66"/>
                    </a:cubicBezTo>
                    <a:cubicBezTo>
                      <a:pt x="0" y="61"/>
                      <a:pt x="10" y="51"/>
                      <a:pt x="13" y="43"/>
                    </a:cubicBezTo>
                    <a:cubicBezTo>
                      <a:pt x="20" y="30"/>
                      <a:pt x="27" y="17"/>
                      <a:pt x="46" y="17"/>
                    </a:cubicBezTo>
                    <a:cubicBezTo>
                      <a:pt x="55" y="16"/>
                      <a:pt x="46" y="3"/>
                      <a:pt x="54" y="1"/>
                    </a:cubicBezTo>
                    <a:cubicBezTo>
                      <a:pt x="57" y="0"/>
                      <a:pt x="59" y="0"/>
                      <a:pt x="62" y="0"/>
                    </a:cubicBezTo>
                    <a:cubicBezTo>
                      <a:pt x="68" y="1"/>
                      <a:pt x="73" y="6"/>
                      <a:pt x="8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93" name="Freeform 46"/>
              <p:cNvSpPr/>
              <p:nvPr/>
            </p:nvSpPr>
            <p:spPr bwMode="auto">
              <a:xfrm>
                <a:off x="2743" y="795"/>
                <a:ext cx="154" cy="195"/>
              </a:xfrm>
              <a:custGeom>
                <a:avLst/>
                <a:gdLst>
                  <a:gd name="T0" fmla="*/ 36 w 81"/>
                  <a:gd name="T1" fmla="*/ 21 h 102"/>
                  <a:gd name="T2" fmla="*/ 78 w 81"/>
                  <a:gd name="T3" fmla="*/ 52 h 102"/>
                  <a:gd name="T4" fmla="*/ 77 w 81"/>
                  <a:gd name="T5" fmla="*/ 64 h 102"/>
                  <a:gd name="T6" fmla="*/ 70 w 81"/>
                  <a:gd name="T7" fmla="*/ 87 h 102"/>
                  <a:gd name="T8" fmla="*/ 69 w 81"/>
                  <a:gd name="T9" fmla="*/ 92 h 102"/>
                  <a:gd name="T10" fmla="*/ 59 w 81"/>
                  <a:gd name="T11" fmla="*/ 101 h 102"/>
                  <a:gd name="T12" fmla="*/ 54 w 81"/>
                  <a:gd name="T13" fmla="*/ 101 h 102"/>
                  <a:gd name="T14" fmla="*/ 15 w 81"/>
                  <a:gd name="T15" fmla="*/ 49 h 102"/>
                  <a:gd name="T16" fmla="*/ 1 w 81"/>
                  <a:gd name="T17" fmla="*/ 11 h 102"/>
                  <a:gd name="T18" fmla="*/ 8 w 81"/>
                  <a:gd name="T19" fmla="*/ 5 h 102"/>
                  <a:gd name="T20" fmla="*/ 36 w 81"/>
                  <a:gd name="T21" fmla="*/ 2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2">
                    <a:moveTo>
                      <a:pt x="36" y="21"/>
                    </a:moveTo>
                    <a:cubicBezTo>
                      <a:pt x="50" y="31"/>
                      <a:pt x="64" y="42"/>
                      <a:pt x="78" y="52"/>
                    </a:cubicBezTo>
                    <a:cubicBezTo>
                      <a:pt x="81" y="57"/>
                      <a:pt x="79" y="60"/>
                      <a:pt x="77" y="64"/>
                    </a:cubicBezTo>
                    <a:cubicBezTo>
                      <a:pt x="69" y="70"/>
                      <a:pt x="69" y="78"/>
                      <a:pt x="70" y="87"/>
                    </a:cubicBezTo>
                    <a:cubicBezTo>
                      <a:pt x="70" y="89"/>
                      <a:pt x="69" y="90"/>
                      <a:pt x="69" y="92"/>
                    </a:cubicBezTo>
                    <a:cubicBezTo>
                      <a:pt x="66" y="95"/>
                      <a:pt x="63" y="99"/>
                      <a:pt x="59" y="101"/>
                    </a:cubicBezTo>
                    <a:cubicBezTo>
                      <a:pt x="57" y="102"/>
                      <a:pt x="56" y="102"/>
                      <a:pt x="54" y="101"/>
                    </a:cubicBezTo>
                    <a:cubicBezTo>
                      <a:pt x="47" y="79"/>
                      <a:pt x="36" y="61"/>
                      <a:pt x="15" y="49"/>
                    </a:cubicBezTo>
                    <a:cubicBezTo>
                      <a:pt x="4" y="39"/>
                      <a:pt x="9" y="23"/>
                      <a:pt x="1" y="11"/>
                    </a:cubicBezTo>
                    <a:cubicBezTo>
                      <a:pt x="0" y="9"/>
                      <a:pt x="5" y="6"/>
                      <a:pt x="8" y="5"/>
                    </a:cubicBezTo>
                    <a:cubicBezTo>
                      <a:pt x="23" y="0"/>
                      <a:pt x="25" y="19"/>
                      <a:pt x="3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94" name="Freeform 47"/>
              <p:cNvSpPr/>
              <p:nvPr/>
            </p:nvSpPr>
            <p:spPr bwMode="auto">
              <a:xfrm>
                <a:off x="2215" y="1227"/>
                <a:ext cx="164" cy="220"/>
              </a:xfrm>
              <a:custGeom>
                <a:avLst/>
                <a:gdLst>
                  <a:gd name="T0" fmla="*/ 69 w 86"/>
                  <a:gd name="T1" fmla="*/ 4 h 115"/>
                  <a:gd name="T2" fmla="*/ 70 w 86"/>
                  <a:gd name="T3" fmla="*/ 8 h 115"/>
                  <a:gd name="T4" fmla="*/ 85 w 86"/>
                  <a:gd name="T5" fmla="*/ 15 h 115"/>
                  <a:gd name="T6" fmla="*/ 73 w 86"/>
                  <a:gd name="T7" fmla="*/ 28 h 115"/>
                  <a:gd name="T8" fmla="*/ 27 w 86"/>
                  <a:gd name="T9" fmla="*/ 101 h 115"/>
                  <a:gd name="T10" fmla="*/ 17 w 86"/>
                  <a:gd name="T11" fmla="*/ 115 h 115"/>
                  <a:gd name="T12" fmla="*/ 7 w 86"/>
                  <a:gd name="T13" fmla="*/ 103 h 115"/>
                  <a:gd name="T14" fmla="*/ 0 w 86"/>
                  <a:gd name="T15" fmla="*/ 64 h 115"/>
                  <a:gd name="T16" fmla="*/ 28 w 86"/>
                  <a:gd name="T17" fmla="*/ 30 h 115"/>
                  <a:gd name="T18" fmla="*/ 31 w 86"/>
                  <a:gd name="T19" fmla="*/ 20 h 115"/>
                  <a:gd name="T20" fmla="*/ 55 w 86"/>
                  <a:gd name="T21" fmla="*/ 4 h 115"/>
                  <a:gd name="T22" fmla="*/ 69 w 86"/>
                  <a:gd name="T23" fmla="*/ 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15">
                    <a:moveTo>
                      <a:pt x="69" y="4"/>
                    </a:moveTo>
                    <a:cubicBezTo>
                      <a:pt x="69" y="5"/>
                      <a:pt x="70" y="7"/>
                      <a:pt x="70" y="8"/>
                    </a:cubicBezTo>
                    <a:cubicBezTo>
                      <a:pt x="74" y="12"/>
                      <a:pt x="85" y="6"/>
                      <a:pt x="85" y="15"/>
                    </a:cubicBezTo>
                    <a:cubicBezTo>
                      <a:pt x="86" y="21"/>
                      <a:pt x="79" y="25"/>
                      <a:pt x="73" y="28"/>
                    </a:cubicBezTo>
                    <a:cubicBezTo>
                      <a:pt x="45" y="44"/>
                      <a:pt x="26" y="67"/>
                      <a:pt x="27" y="101"/>
                    </a:cubicBezTo>
                    <a:cubicBezTo>
                      <a:pt x="27" y="108"/>
                      <a:pt x="26" y="114"/>
                      <a:pt x="17" y="115"/>
                    </a:cubicBezTo>
                    <a:cubicBezTo>
                      <a:pt x="9" y="115"/>
                      <a:pt x="8" y="109"/>
                      <a:pt x="7" y="103"/>
                    </a:cubicBezTo>
                    <a:cubicBezTo>
                      <a:pt x="5" y="90"/>
                      <a:pt x="3" y="77"/>
                      <a:pt x="0" y="64"/>
                    </a:cubicBezTo>
                    <a:cubicBezTo>
                      <a:pt x="5" y="50"/>
                      <a:pt x="18" y="41"/>
                      <a:pt x="28" y="30"/>
                    </a:cubicBezTo>
                    <a:cubicBezTo>
                      <a:pt x="32" y="26"/>
                      <a:pt x="28" y="22"/>
                      <a:pt x="31" y="20"/>
                    </a:cubicBezTo>
                    <a:cubicBezTo>
                      <a:pt x="38" y="14"/>
                      <a:pt x="48" y="10"/>
                      <a:pt x="55" y="4"/>
                    </a:cubicBezTo>
                    <a:cubicBezTo>
                      <a:pt x="59" y="1"/>
                      <a:pt x="64" y="0"/>
                      <a:pt x="6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95" name="Freeform 48"/>
              <p:cNvSpPr/>
              <p:nvPr/>
            </p:nvSpPr>
            <p:spPr bwMode="auto">
              <a:xfrm>
                <a:off x="6168" y="1202"/>
                <a:ext cx="178" cy="186"/>
              </a:xfrm>
              <a:custGeom>
                <a:avLst/>
                <a:gdLst>
                  <a:gd name="T0" fmla="*/ 79 w 93"/>
                  <a:gd name="T1" fmla="*/ 37 h 97"/>
                  <a:gd name="T2" fmla="*/ 90 w 93"/>
                  <a:gd name="T3" fmla="*/ 55 h 97"/>
                  <a:gd name="T4" fmla="*/ 62 w 93"/>
                  <a:gd name="T5" fmla="*/ 62 h 97"/>
                  <a:gd name="T6" fmla="*/ 34 w 93"/>
                  <a:gd name="T7" fmla="*/ 75 h 97"/>
                  <a:gd name="T8" fmla="*/ 26 w 93"/>
                  <a:gd name="T9" fmla="*/ 91 h 97"/>
                  <a:gd name="T10" fmla="*/ 15 w 93"/>
                  <a:gd name="T11" fmla="*/ 96 h 97"/>
                  <a:gd name="T12" fmla="*/ 7 w 93"/>
                  <a:gd name="T13" fmla="*/ 69 h 97"/>
                  <a:gd name="T14" fmla="*/ 4 w 93"/>
                  <a:gd name="T15" fmla="*/ 54 h 97"/>
                  <a:gd name="T16" fmla="*/ 9 w 93"/>
                  <a:gd name="T17" fmla="*/ 35 h 97"/>
                  <a:gd name="T18" fmla="*/ 32 w 93"/>
                  <a:gd name="T19" fmla="*/ 7 h 97"/>
                  <a:gd name="T20" fmla="*/ 39 w 93"/>
                  <a:gd name="T21" fmla="*/ 0 h 97"/>
                  <a:gd name="T22" fmla="*/ 44 w 93"/>
                  <a:gd name="T23" fmla="*/ 1 h 97"/>
                  <a:gd name="T24" fmla="*/ 56 w 93"/>
                  <a:gd name="T25" fmla="*/ 13 h 97"/>
                  <a:gd name="T26" fmla="*/ 67 w 93"/>
                  <a:gd name="T27" fmla="*/ 25 h 97"/>
                  <a:gd name="T28" fmla="*/ 75 w 93"/>
                  <a:gd name="T29" fmla="*/ 34 h 97"/>
                  <a:gd name="T30" fmla="*/ 43 w 93"/>
                  <a:gd name="T31" fmla="*/ 41 h 97"/>
                  <a:gd name="T32" fmla="*/ 75 w 93"/>
                  <a:gd name="T33" fmla="*/ 37 h 97"/>
                  <a:gd name="T34" fmla="*/ 79 w 93"/>
                  <a:gd name="T35" fmla="*/ 3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97">
                    <a:moveTo>
                      <a:pt x="79" y="37"/>
                    </a:moveTo>
                    <a:cubicBezTo>
                      <a:pt x="83" y="43"/>
                      <a:pt x="93" y="48"/>
                      <a:pt x="90" y="55"/>
                    </a:cubicBezTo>
                    <a:cubicBezTo>
                      <a:pt x="84" y="64"/>
                      <a:pt x="71" y="60"/>
                      <a:pt x="62" y="62"/>
                    </a:cubicBezTo>
                    <a:cubicBezTo>
                      <a:pt x="52" y="65"/>
                      <a:pt x="44" y="73"/>
                      <a:pt x="34" y="75"/>
                    </a:cubicBezTo>
                    <a:cubicBezTo>
                      <a:pt x="26" y="77"/>
                      <a:pt x="29" y="86"/>
                      <a:pt x="26" y="91"/>
                    </a:cubicBezTo>
                    <a:cubicBezTo>
                      <a:pt x="23" y="94"/>
                      <a:pt x="20" y="97"/>
                      <a:pt x="15" y="96"/>
                    </a:cubicBezTo>
                    <a:cubicBezTo>
                      <a:pt x="5" y="90"/>
                      <a:pt x="12" y="77"/>
                      <a:pt x="7" y="69"/>
                    </a:cubicBezTo>
                    <a:cubicBezTo>
                      <a:pt x="6" y="64"/>
                      <a:pt x="6" y="59"/>
                      <a:pt x="4" y="54"/>
                    </a:cubicBezTo>
                    <a:cubicBezTo>
                      <a:pt x="0" y="46"/>
                      <a:pt x="3" y="39"/>
                      <a:pt x="9" y="35"/>
                    </a:cubicBezTo>
                    <a:cubicBezTo>
                      <a:pt x="22" y="29"/>
                      <a:pt x="28" y="19"/>
                      <a:pt x="32" y="7"/>
                    </a:cubicBezTo>
                    <a:cubicBezTo>
                      <a:pt x="33" y="3"/>
                      <a:pt x="36" y="1"/>
                      <a:pt x="39" y="0"/>
                    </a:cubicBezTo>
                    <a:cubicBezTo>
                      <a:pt x="41" y="0"/>
                      <a:pt x="43" y="1"/>
                      <a:pt x="44" y="1"/>
                    </a:cubicBezTo>
                    <a:cubicBezTo>
                      <a:pt x="50" y="3"/>
                      <a:pt x="54" y="8"/>
                      <a:pt x="56" y="13"/>
                    </a:cubicBezTo>
                    <a:cubicBezTo>
                      <a:pt x="58" y="19"/>
                      <a:pt x="60" y="24"/>
                      <a:pt x="67" y="25"/>
                    </a:cubicBezTo>
                    <a:cubicBezTo>
                      <a:pt x="71" y="26"/>
                      <a:pt x="76" y="28"/>
                      <a:pt x="75" y="34"/>
                    </a:cubicBezTo>
                    <a:cubicBezTo>
                      <a:pt x="67" y="42"/>
                      <a:pt x="55" y="35"/>
                      <a:pt x="43" y="41"/>
                    </a:cubicBezTo>
                    <a:cubicBezTo>
                      <a:pt x="57" y="47"/>
                      <a:pt x="66" y="47"/>
                      <a:pt x="75" y="37"/>
                    </a:cubicBezTo>
                    <a:cubicBezTo>
                      <a:pt x="76" y="36"/>
                      <a:pt x="78" y="36"/>
                      <a:pt x="7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96" name="Freeform 49"/>
              <p:cNvSpPr/>
              <p:nvPr/>
            </p:nvSpPr>
            <p:spPr bwMode="auto">
              <a:xfrm>
                <a:off x="1780" y="942"/>
                <a:ext cx="176" cy="132"/>
              </a:xfrm>
              <a:custGeom>
                <a:avLst/>
                <a:gdLst>
                  <a:gd name="T0" fmla="*/ 60 w 92"/>
                  <a:gd name="T1" fmla="*/ 41 h 69"/>
                  <a:gd name="T2" fmla="*/ 51 w 92"/>
                  <a:gd name="T3" fmla="*/ 54 h 69"/>
                  <a:gd name="T4" fmla="*/ 27 w 92"/>
                  <a:gd name="T5" fmla="*/ 62 h 69"/>
                  <a:gd name="T6" fmla="*/ 16 w 92"/>
                  <a:gd name="T7" fmla="*/ 33 h 69"/>
                  <a:gd name="T8" fmla="*/ 22 w 92"/>
                  <a:gd name="T9" fmla="*/ 22 h 69"/>
                  <a:gd name="T10" fmla="*/ 23 w 92"/>
                  <a:gd name="T11" fmla="*/ 6 h 69"/>
                  <a:gd name="T12" fmla="*/ 53 w 92"/>
                  <a:gd name="T13" fmla="*/ 7 h 69"/>
                  <a:gd name="T14" fmla="*/ 72 w 92"/>
                  <a:gd name="T15" fmla="*/ 10 h 69"/>
                  <a:gd name="T16" fmla="*/ 85 w 92"/>
                  <a:gd name="T17" fmla="*/ 27 h 69"/>
                  <a:gd name="T18" fmla="*/ 80 w 92"/>
                  <a:gd name="T19" fmla="*/ 34 h 69"/>
                  <a:gd name="T20" fmla="*/ 60 w 92"/>
                  <a:gd name="T21"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69">
                    <a:moveTo>
                      <a:pt x="60" y="41"/>
                    </a:moveTo>
                    <a:cubicBezTo>
                      <a:pt x="55" y="44"/>
                      <a:pt x="55" y="50"/>
                      <a:pt x="51" y="54"/>
                    </a:cubicBezTo>
                    <a:cubicBezTo>
                      <a:pt x="45" y="61"/>
                      <a:pt x="36" y="69"/>
                      <a:pt x="27" y="62"/>
                    </a:cubicBezTo>
                    <a:cubicBezTo>
                      <a:pt x="19" y="55"/>
                      <a:pt x="0" y="50"/>
                      <a:pt x="16" y="33"/>
                    </a:cubicBezTo>
                    <a:cubicBezTo>
                      <a:pt x="19" y="30"/>
                      <a:pt x="20" y="26"/>
                      <a:pt x="22" y="22"/>
                    </a:cubicBezTo>
                    <a:cubicBezTo>
                      <a:pt x="25" y="17"/>
                      <a:pt x="15" y="7"/>
                      <a:pt x="23" y="6"/>
                    </a:cubicBezTo>
                    <a:cubicBezTo>
                      <a:pt x="33" y="5"/>
                      <a:pt x="44" y="0"/>
                      <a:pt x="53" y="7"/>
                    </a:cubicBezTo>
                    <a:cubicBezTo>
                      <a:pt x="59" y="11"/>
                      <a:pt x="66" y="9"/>
                      <a:pt x="72" y="10"/>
                    </a:cubicBezTo>
                    <a:cubicBezTo>
                      <a:pt x="79" y="12"/>
                      <a:pt x="92" y="12"/>
                      <a:pt x="85" y="27"/>
                    </a:cubicBezTo>
                    <a:cubicBezTo>
                      <a:pt x="86" y="31"/>
                      <a:pt x="83" y="32"/>
                      <a:pt x="80" y="34"/>
                    </a:cubicBezTo>
                    <a:cubicBezTo>
                      <a:pt x="73" y="35"/>
                      <a:pt x="67" y="38"/>
                      <a:pt x="6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97" name="Freeform 50"/>
              <p:cNvSpPr/>
              <p:nvPr/>
            </p:nvSpPr>
            <p:spPr bwMode="auto">
              <a:xfrm>
                <a:off x="5538" y="3081"/>
                <a:ext cx="202" cy="140"/>
              </a:xfrm>
              <a:custGeom>
                <a:avLst/>
                <a:gdLst>
                  <a:gd name="T0" fmla="*/ 75 w 106"/>
                  <a:gd name="T1" fmla="*/ 42 h 73"/>
                  <a:gd name="T2" fmla="*/ 50 w 106"/>
                  <a:gd name="T3" fmla="*/ 42 h 73"/>
                  <a:gd name="T4" fmla="*/ 61 w 106"/>
                  <a:gd name="T5" fmla="*/ 56 h 73"/>
                  <a:gd name="T6" fmla="*/ 71 w 106"/>
                  <a:gd name="T7" fmla="*/ 59 h 73"/>
                  <a:gd name="T8" fmla="*/ 66 w 106"/>
                  <a:gd name="T9" fmla="*/ 68 h 73"/>
                  <a:gd name="T10" fmla="*/ 63 w 106"/>
                  <a:gd name="T11" fmla="*/ 71 h 73"/>
                  <a:gd name="T12" fmla="*/ 8 w 106"/>
                  <a:gd name="T13" fmla="*/ 73 h 73"/>
                  <a:gd name="T14" fmla="*/ 13 w 106"/>
                  <a:gd name="T15" fmla="*/ 43 h 73"/>
                  <a:gd name="T16" fmla="*/ 33 w 106"/>
                  <a:gd name="T17" fmla="*/ 25 h 73"/>
                  <a:gd name="T18" fmla="*/ 42 w 106"/>
                  <a:gd name="T19" fmla="*/ 13 h 73"/>
                  <a:gd name="T20" fmla="*/ 43 w 106"/>
                  <a:gd name="T21" fmla="*/ 2 h 73"/>
                  <a:gd name="T22" fmla="*/ 56 w 106"/>
                  <a:gd name="T23" fmla="*/ 1 h 73"/>
                  <a:gd name="T24" fmla="*/ 59 w 106"/>
                  <a:gd name="T25" fmla="*/ 5 h 73"/>
                  <a:gd name="T26" fmla="*/ 77 w 106"/>
                  <a:gd name="T27" fmla="*/ 8 h 73"/>
                  <a:gd name="T28" fmla="*/ 83 w 106"/>
                  <a:gd name="T29" fmla="*/ 5 h 73"/>
                  <a:gd name="T30" fmla="*/ 105 w 106"/>
                  <a:gd name="T31" fmla="*/ 21 h 73"/>
                  <a:gd name="T32" fmla="*/ 105 w 106"/>
                  <a:gd name="T33" fmla="*/ 34 h 73"/>
                  <a:gd name="T34" fmla="*/ 75 w 106"/>
                  <a:gd name="T35" fmla="*/ 4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6" h="73">
                    <a:moveTo>
                      <a:pt x="75" y="42"/>
                    </a:moveTo>
                    <a:cubicBezTo>
                      <a:pt x="66" y="44"/>
                      <a:pt x="58" y="33"/>
                      <a:pt x="50" y="42"/>
                    </a:cubicBezTo>
                    <a:cubicBezTo>
                      <a:pt x="53" y="47"/>
                      <a:pt x="51" y="56"/>
                      <a:pt x="61" y="56"/>
                    </a:cubicBezTo>
                    <a:cubicBezTo>
                      <a:pt x="64" y="57"/>
                      <a:pt x="69" y="53"/>
                      <a:pt x="71" y="59"/>
                    </a:cubicBezTo>
                    <a:cubicBezTo>
                      <a:pt x="68" y="62"/>
                      <a:pt x="66" y="64"/>
                      <a:pt x="66" y="68"/>
                    </a:cubicBezTo>
                    <a:cubicBezTo>
                      <a:pt x="65" y="70"/>
                      <a:pt x="64" y="70"/>
                      <a:pt x="63" y="71"/>
                    </a:cubicBezTo>
                    <a:cubicBezTo>
                      <a:pt x="44" y="60"/>
                      <a:pt x="26" y="68"/>
                      <a:pt x="8" y="73"/>
                    </a:cubicBezTo>
                    <a:cubicBezTo>
                      <a:pt x="0" y="62"/>
                      <a:pt x="11" y="53"/>
                      <a:pt x="13" y="43"/>
                    </a:cubicBezTo>
                    <a:cubicBezTo>
                      <a:pt x="15" y="32"/>
                      <a:pt x="19" y="24"/>
                      <a:pt x="33" y="25"/>
                    </a:cubicBezTo>
                    <a:cubicBezTo>
                      <a:pt x="38" y="25"/>
                      <a:pt x="43" y="21"/>
                      <a:pt x="42" y="13"/>
                    </a:cubicBezTo>
                    <a:cubicBezTo>
                      <a:pt x="40" y="9"/>
                      <a:pt x="40" y="5"/>
                      <a:pt x="43" y="2"/>
                    </a:cubicBezTo>
                    <a:cubicBezTo>
                      <a:pt x="47" y="0"/>
                      <a:pt x="51" y="0"/>
                      <a:pt x="56" y="1"/>
                    </a:cubicBezTo>
                    <a:cubicBezTo>
                      <a:pt x="57" y="2"/>
                      <a:pt x="58" y="3"/>
                      <a:pt x="59" y="5"/>
                    </a:cubicBezTo>
                    <a:cubicBezTo>
                      <a:pt x="63" y="17"/>
                      <a:pt x="68" y="22"/>
                      <a:pt x="77" y="8"/>
                    </a:cubicBezTo>
                    <a:cubicBezTo>
                      <a:pt x="78" y="6"/>
                      <a:pt x="80" y="5"/>
                      <a:pt x="83" y="5"/>
                    </a:cubicBezTo>
                    <a:cubicBezTo>
                      <a:pt x="93" y="5"/>
                      <a:pt x="101" y="11"/>
                      <a:pt x="105" y="21"/>
                    </a:cubicBezTo>
                    <a:cubicBezTo>
                      <a:pt x="106" y="25"/>
                      <a:pt x="106" y="30"/>
                      <a:pt x="105" y="34"/>
                    </a:cubicBezTo>
                    <a:cubicBezTo>
                      <a:pt x="98" y="48"/>
                      <a:pt x="84" y="36"/>
                      <a:pt x="75"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98" name="Freeform 51"/>
              <p:cNvSpPr/>
              <p:nvPr/>
            </p:nvSpPr>
            <p:spPr bwMode="auto">
              <a:xfrm>
                <a:off x="2457" y="598"/>
                <a:ext cx="104" cy="252"/>
              </a:xfrm>
              <a:custGeom>
                <a:avLst/>
                <a:gdLst>
                  <a:gd name="T0" fmla="*/ 51 w 55"/>
                  <a:gd name="T1" fmla="*/ 86 h 132"/>
                  <a:gd name="T2" fmla="*/ 36 w 55"/>
                  <a:gd name="T3" fmla="*/ 117 h 132"/>
                  <a:gd name="T4" fmla="*/ 23 w 55"/>
                  <a:gd name="T5" fmla="*/ 131 h 132"/>
                  <a:gd name="T6" fmla="*/ 20 w 55"/>
                  <a:gd name="T7" fmla="*/ 113 h 132"/>
                  <a:gd name="T8" fmla="*/ 14 w 55"/>
                  <a:gd name="T9" fmla="*/ 101 h 132"/>
                  <a:gd name="T10" fmla="*/ 12 w 55"/>
                  <a:gd name="T11" fmla="*/ 95 h 132"/>
                  <a:gd name="T12" fmla="*/ 17 w 55"/>
                  <a:gd name="T13" fmla="*/ 47 h 132"/>
                  <a:gd name="T14" fmla="*/ 18 w 55"/>
                  <a:gd name="T15" fmla="*/ 45 h 132"/>
                  <a:gd name="T16" fmla="*/ 17 w 55"/>
                  <a:gd name="T17" fmla="*/ 46 h 132"/>
                  <a:gd name="T18" fmla="*/ 9 w 55"/>
                  <a:gd name="T19" fmla="*/ 51 h 132"/>
                  <a:gd name="T20" fmla="*/ 4 w 55"/>
                  <a:gd name="T21" fmla="*/ 11 h 132"/>
                  <a:gd name="T22" fmla="*/ 36 w 55"/>
                  <a:gd name="T23" fmla="*/ 6 h 132"/>
                  <a:gd name="T24" fmla="*/ 37 w 55"/>
                  <a:gd name="T25" fmla="*/ 13 h 132"/>
                  <a:gd name="T26" fmla="*/ 34 w 55"/>
                  <a:gd name="T27" fmla="*/ 16 h 132"/>
                  <a:gd name="T28" fmla="*/ 31 w 55"/>
                  <a:gd name="T29" fmla="*/ 25 h 132"/>
                  <a:gd name="T30" fmla="*/ 37 w 55"/>
                  <a:gd name="T31" fmla="*/ 42 h 132"/>
                  <a:gd name="T32" fmla="*/ 41 w 55"/>
                  <a:gd name="T33" fmla="*/ 45 h 132"/>
                  <a:gd name="T34" fmla="*/ 46 w 55"/>
                  <a:gd name="T35" fmla="*/ 83 h 132"/>
                  <a:gd name="T36" fmla="*/ 51 w 55"/>
                  <a:gd name="T37" fmla="*/ 8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132">
                    <a:moveTo>
                      <a:pt x="51" y="86"/>
                    </a:moveTo>
                    <a:cubicBezTo>
                      <a:pt x="55" y="100"/>
                      <a:pt x="55" y="114"/>
                      <a:pt x="36" y="117"/>
                    </a:cubicBezTo>
                    <a:cubicBezTo>
                      <a:pt x="27" y="119"/>
                      <a:pt x="32" y="132"/>
                      <a:pt x="23" y="131"/>
                    </a:cubicBezTo>
                    <a:cubicBezTo>
                      <a:pt x="11" y="127"/>
                      <a:pt x="20" y="119"/>
                      <a:pt x="20" y="113"/>
                    </a:cubicBezTo>
                    <a:cubicBezTo>
                      <a:pt x="19" y="108"/>
                      <a:pt x="25" y="102"/>
                      <a:pt x="14" y="101"/>
                    </a:cubicBezTo>
                    <a:cubicBezTo>
                      <a:pt x="13" y="101"/>
                      <a:pt x="12" y="97"/>
                      <a:pt x="12" y="95"/>
                    </a:cubicBezTo>
                    <a:cubicBezTo>
                      <a:pt x="12" y="78"/>
                      <a:pt x="15" y="62"/>
                      <a:pt x="17" y="47"/>
                    </a:cubicBezTo>
                    <a:cubicBezTo>
                      <a:pt x="20" y="43"/>
                      <a:pt x="16" y="43"/>
                      <a:pt x="18" y="45"/>
                    </a:cubicBezTo>
                    <a:cubicBezTo>
                      <a:pt x="19" y="45"/>
                      <a:pt x="18" y="45"/>
                      <a:pt x="17" y="46"/>
                    </a:cubicBezTo>
                    <a:cubicBezTo>
                      <a:pt x="15" y="48"/>
                      <a:pt x="13" y="51"/>
                      <a:pt x="9" y="51"/>
                    </a:cubicBezTo>
                    <a:cubicBezTo>
                      <a:pt x="0" y="39"/>
                      <a:pt x="11" y="24"/>
                      <a:pt x="4" y="11"/>
                    </a:cubicBezTo>
                    <a:cubicBezTo>
                      <a:pt x="13" y="0"/>
                      <a:pt x="25" y="7"/>
                      <a:pt x="36" y="6"/>
                    </a:cubicBezTo>
                    <a:cubicBezTo>
                      <a:pt x="38" y="8"/>
                      <a:pt x="38" y="10"/>
                      <a:pt x="37" y="13"/>
                    </a:cubicBezTo>
                    <a:cubicBezTo>
                      <a:pt x="36" y="14"/>
                      <a:pt x="35" y="15"/>
                      <a:pt x="34" y="16"/>
                    </a:cubicBezTo>
                    <a:cubicBezTo>
                      <a:pt x="29" y="18"/>
                      <a:pt x="26" y="24"/>
                      <a:pt x="31" y="25"/>
                    </a:cubicBezTo>
                    <a:cubicBezTo>
                      <a:pt x="43" y="27"/>
                      <a:pt x="47" y="31"/>
                      <a:pt x="37" y="42"/>
                    </a:cubicBezTo>
                    <a:cubicBezTo>
                      <a:pt x="39" y="42"/>
                      <a:pt x="40" y="44"/>
                      <a:pt x="41" y="45"/>
                    </a:cubicBezTo>
                    <a:cubicBezTo>
                      <a:pt x="54" y="56"/>
                      <a:pt x="49" y="70"/>
                      <a:pt x="46" y="83"/>
                    </a:cubicBezTo>
                    <a:cubicBezTo>
                      <a:pt x="46" y="84"/>
                      <a:pt x="49" y="85"/>
                      <a:pt x="51"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99" name="Freeform 52"/>
              <p:cNvSpPr/>
              <p:nvPr/>
            </p:nvSpPr>
            <p:spPr bwMode="auto">
              <a:xfrm>
                <a:off x="5642" y="1564"/>
                <a:ext cx="119" cy="147"/>
              </a:xfrm>
              <a:custGeom>
                <a:avLst/>
                <a:gdLst>
                  <a:gd name="T0" fmla="*/ 61 w 62"/>
                  <a:gd name="T1" fmla="*/ 44 h 77"/>
                  <a:gd name="T2" fmla="*/ 46 w 62"/>
                  <a:gd name="T3" fmla="*/ 75 h 77"/>
                  <a:gd name="T4" fmla="*/ 27 w 62"/>
                  <a:gd name="T5" fmla="*/ 74 h 77"/>
                  <a:gd name="T6" fmla="*/ 13 w 62"/>
                  <a:gd name="T7" fmla="*/ 53 h 77"/>
                  <a:gd name="T8" fmla="*/ 1 w 62"/>
                  <a:gd name="T9" fmla="*/ 26 h 77"/>
                  <a:gd name="T10" fmla="*/ 4 w 62"/>
                  <a:gd name="T11" fmla="*/ 8 h 77"/>
                  <a:gd name="T12" fmla="*/ 26 w 62"/>
                  <a:gd name="T13" fmla="*/ 1 h 77"/>
                  <a:gd name="T14" fmla="*/ 34 w 62"/>
                  <a:gd name="T15" fmla="*/ 9 h 77"/>
                  <a:gd name="T16" fmla="*/ 36 w 62"/>
                  <a:gd name="T17" fmla="*/ 10 h 77"/>
                  <a:gd name="T18" fmla="*/ 52 w 62"/>
                  <a:gd name="T19" fmla="*/ 10 h 77"/>
                  <a:gd name="T20" fmla="*/ 54 w 62"/>
                  <a:gd name="T21" fmla="*/ 22 h 77"/>
                  <a:gd name="T22" fmla="*/ 61 w 62"/>
                  <a:gd name="T23" fmla="*/ 4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77">
                    <a:moveTo>
                      <a:pt x="61" y="44"/>
                    </a:moveTo>
                    <a:cubicBezTo>
                      <a:pt x="61" y="56"/>
                      <a:pt x="54" y="66"/>
                      <a:pt x="46" y="75"/>
                    </a:cubicBezTo>
                    <a:cubicBezTo>
                      <a:pt x="40" y="77"/>
                      <a:pt x="34" y="76"/>
                      <a:pt x="27" y="74"/>
                    </a:cubicBezTo>
                    <a:cubicBezTo>
                      <a:pt x="18" y="70"/>
                      <a:pt x="8" y="69"/>
                      <a:pt x="13" y="53"/>
                    </a:cubicBezTo>
                    <a:cubicBezTo>
                      <a:pt x="15" y="45"/>
                      <a:pt x="8" y="33"/>
                      <a:pt x="1" y="26"/>
                    </a:cubicBezTo>
                    <a:cubicBezTo>
                      <a:pt x="0" y="20"/>
                      <a:pt x="1" y="14"/>
                      <a:pt x="4" y="8"/>
                    </a:cubicBezTo>
                    <a:cubicBezTo>
                      <a:pt x="11" y="4"/>
                      <a:pt x="18" y="0"/>
                      <a:pt x="26" y="1"/>
                    </a:cubicBezTo>
                    <a:cubicBezTo>
                      <a:pt x="30" y="2"/>
                      <a:pt x="32" y="5"/>
                      <a:pt x="34" y="9"/>
                    </a:cubicBezTo>
                    <a:cubicBezTo>
                      <a:pt x="36" y="6"/>
                      <a:pt x="29" y="22"/>
                      <a:pt x="36" y="10"/>
                    </a:cubicBezTo>
                    <a:cubicBezTo>
                      <a:pt x="40" y="5"/>
                      <a:pt x="47" y="8"/>
                      <a:pt x="52" y="10"/>
                    </a:cubicBezTo>
                    <a:cubicBezTo>
                      <a:pt x="57" y="13"/>
                      <a:pt x="55" y="17"/>
                      <a:pt x="54" y="22"/>
                    </a:cubicBezTo>
                    <a:cubicBezTo>
                      <a:pt x="53" y="30"/>
                      <a:pt x="62" y="35"/>
                      <a:pt x="61"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00" name="Freeform 53"/>
              <p:cNvSpPr/>
              <p:nvPr/>
            </p:nvSpPr>
            <p:spPr bwMode="auto">
              <a:xfrm>
                <a:off x="5602" y="1302"/>
                <a:ext cx="164" cy="176"/>
              </a:xfrm>
              <a:custGeom>
                <a:avLst/>
                <a:gdLst>
                  <a:gd name="T0" fmla="*/ 83 w 86"/>
                  <a:gd name="T1" fmla="*/ 67 h 92"/>
                  <a:gd name="T2" fmla="*/ 72 w 86"/>
                  <a:gd name="T3" fmla="*/ 80 h 92"/>
                  <a:gd name="T4" fmla="*/ 36 w 86"/>
                  <a:gd name="T5" fmla="*/ 89 h 92"/>
                  <a:gd name="T6" fmla="*/ 32 w 86"/>
                  <a:gd name="T7" fmla="*/ 88 h 92"/>
                  <a:gd name="T8" fmla="*/ 8 w 86"/>
                  <a:gd name="T9" fmla="*/ 81 h 92"/>
                  <a:gd name="T10" fmla="*/ 3 w 86"/>
                  <a:gd name="T11" fmla="*/ 71 h 92"/>
                  <a:gd name="T12" fmla="*/ 4 w 86"/>
                  <a:gd name="T13" fmla="*/ 59 h 92"/>
                  <a:gd name="T14" fmla="*/ 17 w 86"/>
                  <a:gd name="T15" fmla="*/ 58 h 92"/>
                  <a:gd name="T16" fmla="*/ 38 w 86"/>
                  <a:gd name="T17" fmla="*/ 50 h 92"/>
                  <a:gd name="T18" fmla="*/ 38 w 86"/>
                  <a:gd name="T19" fmla="*/ 16 h 92"/>
                  <a:gd name="T20" fmla="*/ 63 w 86"/>
                  <a:gd name="T21" fmla="*/ 9 h 92"/>
                  <a:gd name="T22" fmla="*/ 79 w 86"/>
                  <a:gd name="T23" fmla="*/ 39 h 92"/>
                  <a:gd name="T24" fmla="*/ 85 w 86"/>
                  <a:gd name="T25" fmla="*/ 57 h 92"/>
                  <a:gd name="T26" fmla="*/ 83 w 86"/>
                  <a:gd name="T27" fmla="*/ 6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92">
                    <a:moveTo>
                      <a:pt x="83" y="67"/>
                    </a:moveTo>
                    <a:cubicBezTo>
                      <a:pt x="79" y="71"/>
                      <a:pt x="75" y="75"/>
                      <a:pt x="72" y="80"/>
                    </a:cubicBezTo>
                    <a:cubicBezTo>
                      <a:pt x="60" y="83"/>
                      <a:pt x="48" y="85"/>
                      <a:pt x="36" y="89"/>
                    </a:cubicBezTo>
                    <a:cubicBezTo>
                      <a:pt x="35" y="89"/>
                      <a:pt x="33" y="88"/>
                      <a:pt x="32" y="88"/>
                    </a:cubicBezTo>
                    <a:cubicBezTo>
                      <a:pt x="25" y="80"/>
                      <a:pt x="13" y="92"/>
                      <a:pt x="8" y="81"/>
                    </a:cubicBezTo>
                    <a:cubicBezTo>
                      <a:pt x="6" y="78"/>
                      <a:pt x="5" y="75"/>
                      <a:pt x="3" y="71"/>
                    </a:cubicBezTo>
                    <a:cubicBezTo>
                      <a:pt x="1" y="67"/>
                      <a:pt x="0" y="63"/>
                      <a:pt x="4" y="59"/>
                    </a:cubicBezTo>
                    <a:cubicBezTo>
                      <a:pt x="8" y="55"/>
                      <a:pt x="14" y="55"/>
                      <a:pt x="17" y="58"/>
                    </a:cubicBezTo>
                    <a:cubicBezTo>
                      <a:pt x="30" y="69"/>
                      <a:pt x="35" y="63"/>
                      <a:pt x="38" y="50"/>
                    </a:cubicBezTo>
                    <a:cubicBezTo>
                      <a:pt x="48" y="39"/>
                      <a:pt x="36" y="27"/>
                      <a:pt x="38" y="16"/>
                    </a:cubicBezTo>
                    <a:cubicBezTo>
                      <a:pt x="51" y="0"/>
                      <a:pt x="53" y="0"/>
                      <a:pt x="63" y="9"/>
                    </a:cubicBezTo>
                    <a:cubicBezTo>
                      <a:pt x="64" y="21"/>
                      <a:pt x="62" y="34"/>
                      <a:pt x="79" y="39"/>
                    </a:cubicBezTo>
                    <a:cubicBezTo>
                      <a:pt x="86" y="41"/>
                      <a:pt x="85" y="50"/>
                      <a:pt x="85" y="57"/>
                    </a:cubicBezTo>
                    <a:cubicBezTo>
                      <a:pt x="85" y="61"/>
                      <a:pt x="84" y="64"/>
                      <a:pt x="83"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01" name="Freeform 54"/>
              <p:cNvSpPr/>
              <p:nvPr/>
            </p:nvSpPr>
            <p:spPr bwMode="auto">
              <a:xfrm>
                <a:off x="1900" y="994"/>
                <a:ext cx="153" cy="99"/>
              </a:xfrm>
              <a:custGeom>
                <a:avLst/>
                <a:gdLst>
                  <a:gd name="T0" fmla="*/ 15 w 80"/>
                  <a:gd name="T1" fmla="*/ 4 h 52"/>
                  <a:gd name="T2" fmla="*/ 22 w 80"/>
                  <a:gd name="T3" fmla="*/ 0 h 52"/>
                  <a:gd name="T4" fmla="*/ 58 w 80"/>
                  <a:gd name="T5" fmla="*/ 11 h 52"/>
                  <a:gd name="T6" fmla="*/ 66 w 80"/>
                  <a:gd name="T7" fmla="*/ 11 h 52"/>
                  <a:gd name="T8" fmla="*/ 80 w 80"/>
                  <a:gd name="T9" fmla="*/ 14 h 52"/>
                  <a:gd name="T10" fmla="*/ 47 w 80"/>
                  <a:gd name="T11" fmla="*/ 50 h 52"/>
                  <a:gd name="T12" fmla="*/ 41 w 80"/>
                  <a:gd name="T13" fmla="*/ 52 h 52"/>
                  <a:gd name="T14" fmla="*/ 27 w 80"/>
                  <a:gd name="T15" fmla="*/ 48 h 52"/>
                  <a:gd name="T16" fmla="*/ 1 w 80"/>
                  <a:gd name="T17" fmla="*/ 18 h 52"/>
                  <a:gd name="T18" fmla="*/ 15 w 80"/>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2">
                    <a:moveTo>
                      <a:pt x="15" y="4"/>
                    </a:moveTo>
                    <a:cubicBezTo>
                      <a:pt x="18" y="4"/>
                      <a:pt x="20" y="3"/>
                      <a:pt x="22" y="0"/>
                    </a:cubicBezTo>
                    <a:cubicBezTo>
                      <a:pt x="34" y="2"/>
                      <a:pt x="47" y="4"/>
                      <a:pt x="58" y="11"/>
                    </a:cubicBezTo>
                    <a:cubicBezTo>
                      <a:pt x="61" y="13"/>
                      <a:pt x="63" y="15"/>
                      <a:pt x="66" y="11"/>
                    </a:cubicBezTo>
                    <a:cubicBezTo>
                      <a:pt x="73" y="3"/>
                      <a:pt x="76" y="9"/>
                      <a:pt x="80" y="14"/>
                    </a:cubicBezTo>
                    <a:cubicBezTo>
                      <a:pt x="66" y="24"/>
                      <a:pt x="58" y="39"/>
                      <a:pt x="47" y="50"/>
                    </a:cubicBezTo>
                    <a:cubicBezTo>
                      <a:pt x="46" y="52"/>
                      <a:pt x="43" y="52"/>
                      <a:pt x="41" y="52"/>
                    </a:cubicBezTo>
                    <a:cubicBezTo>
                      <a:pt x="38" y="47"/>
                      <a:pt x="32" y="49"/>
                      <a:pt x="27" y="48"/>
                    </a:cubicBezTo>
                    <a:cubicBezTo>
                      <a:pt x="8" y="47"/>
                      <a:pt x="0" y="39"/>
                      <a:pt x="1" y="18"/>
                    </a:cubicBezTo>
                    <a:cubicBezTo>
                      <a:pt x="2" y="10"/>
                      <a:pt x="9" y="7"/>
                      <a:pt x="1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02" name="Freeform 55"/>
              <p:cNvSpPr/>
              <p:nvPr/>
            </p:nvSpPr>
            <p:spPr bwMode="auto">
              <a:xfrm>
                <a:off x="2842" y="3097"/>
                <a:ext cx="122" cy="162"/>
              </a:xfrm>
              <a:custGeom>
                <a:avLst/>
                <a:gdLst>
                  <a:gd name="T0" fmla="*/ 5 w 64"/>
                  <a:gd name="T1" fmla="*/ 13 h 85"/>
                  <a:gd name="T2" fmla="*/ 15 w 64"/>
                  <a:gd name="T3" fmla="*/ 4 h 85"/>
                  <a:gd name="T4" fmla="*/ 43 w 64"/>
                  <a:gd name="T5" fmla="*/ 15 h 85"/>
                  <a:gd name="T6" fmla="*/ 53 w 64"/>
                  <a:gd name="T7" fmla="*/ 12 h 85"/>
                  <a:gd name="T8" fmla="*/ 60 w 64"/>
                  <a:gd name="T9" fmla="*/ 3 h 85"/>
                  <a:gd name="T10" fmla="*/ 39 w 64"/>
                  <a:gd name="T11" fmla="*/ 61 h 85"/>
                  <a:gd name="T12" fmla="*/ 25 w 64"/>
                  <a:gd name="T13" fmla="*/ 82 h 85"/>
                  <a:gd name="T14" fmla="*/ 18 w 64"/>
                  <a:gd name="T15" fmla="*/ 83 h 85"/>
                  <a:gd name="T16" fmla="*/ 9 w 64"/>
                  <a:gd name="T17" fmla="*/ 56 h 85"/>
                  <a:gd name="T18" fmla="*/ 6 w 64"/>
                  <a:gd name="T19" fmla="*/ 25 h 85"/>
                  <a:gd name="T20" fmla="*/ 5 w 64"/>
                  <a:gd name="T21" fmla="*/ 1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85">
                    <a:moveTo>
                      <a:pt x="5" y="13"/>
                    </a:moveTo>
                    <a:cubicBezTo>
                      <a:pt x="5" y="7"/>
                      <a:pt x="2" y="0"/>
                      <a:pt x="15" y="4"/>
                    </a:cubicBezTo>
                    <a:cubicBezTo>
                      <a:pt x="25" y="7"/>
                      <a:pt x="36" y="5"/>
                      <a:pt x="43" y="15"/>
                    </a:cubicBezTo>
                    <a:cubicBezTo>
                      <a:pt x="44" y="16"/>
                      <a:pt x="53" y="23"/>
                      <a:pt x="53" y="12"/>
                    </a:cubicBezTo>
                    <a:cubicBezTo>
                      <a:pt x="53" y="9"/>
                      <a:pt x="57" y="6"/>
                      <a:pt x="60" y="3"/>
                    </a:cubicBezTo>
                    <a:cubicBezTo>
                      <a:pt x="64" y="26"/>
                      <a:pt x="50" y="43"/>
                      <a:pt x="39" y="61"/>
                    </a:cubicBezTo>
                    <a:cubicBezTo>
                      <a:pt x="35" y="68"/>
                      <a:pt x="29" y="75"/>
                      <a:pt x="25" y="82"/>
                    </a:cubicBezTo>
                    <a:cubicBezTo>
                      <a:pt x="23" y="84"/>
                      <a:pt x="20" y="85"/>
                      <a:pt x="18" y="83"/>
                    </a:cubicBezTo>
                    <a:cubicBezTo>
                      <a:pt x="14" y="74"/>
                      <a:pt x="12" y="65"/>
                      <a:pt x="9" y="56"/>
                    </a:cubicBezTo>
                    <a:cubicBezTo>
                      <a:pt x="10" y="46"/>
                      <a:pt x="6" y="36"/>
                      <a:pt x="6" y="25"/>
                    </a:cubicBezTo>
                    <a:cubicBezTo>
                      <a:pt x="13" y="20"/>
                      <a:pt x="0" y="18"/>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03" name="Freeform 56"/>
              <p:cNvSpPr/>
              <p:nvPr/>
            </p:nvSpPr>
            <p:spPr bwMode="auto">
              <a:xfrm>
                <a:off x="2312" y="1480"/>
                <a:ext cx="156" cy="197"/>
              </a:xfrm>
              <a:custGeom>
                <a:avLst/>
                <a:gdLst>
                  <a:gd name="T0" fmla="*/ 35 w 82"/>
                  <a:gd name="T1" fmla="*/ 11 h 103"/>
                  <a:gd name="T2" fmla="*/ 46 w 82"/>
                  <a:gd name="T3" fmla="*/ 18 h 103"/>
                  <a:gd name="T4" fmla="*/ 56 w 82"/>
                  <a:gd name="T5" fmla="*/ 27 h 103"/>
                  <a:gd name="T6" fmla="*/ 56 w 82"/>
                  <a:gd name="T7" fmla="*/ 31 h 103"/>
                  <a:gd name="T8" fmla="*/ 61 w 82"/>
                  <a:gd name="T9" fmla="*/ 29 h 103"/>
                  <a:gd name="T10" fmla="*/ 67 w 82"/>
                  <a:gd name="T11" fmla="*/ 43 h 103"/>
                  <a:gd name="T12" fmla="*/ 69 w 82"/>
                  <a:gd name="T13" fmla="*/ 57 h 103"/>
                  <a:gd name="T14" fmla="*/ 65 w 82"/>
                  <a:gd name="T15" fmla="*/ 78 h 103"/>
                  <a:gd name="T16" fmla="*/ 59 w 82"/>
                  <a:gd name="T17" fmla="*/ 86 h 103"/>
                  <a:gd name="T18" fmla="*/ 47 w 82"/>
                  <a:gd name="T19" fmla="*/ 94 h 103"/>
                  <a:gd name="T20" fmla="*/ 31 w 82"/>
                  <a:gd name="T21" fmla="*/ 102 h 103"/>
                  <a:gd name="T22" fmla="*/ 30 w 82"/>
                  <a:gd name="T23" fmla="*/ 74 h 103"/>
                  <a:gd name="T24" fmla="*/ 18 w 82"/>
                  <a:gd name="T25" fmla="*/ 77 h 103"/>
                  <a:gd name="T26" fmla="*/ 17 w 82"/>
                  <a:gd name="T27" fmla="*/ 59 h 103"/>
                  <a:gd name="T28" fmla="*/ 18 w 82"/>
                  <a:gd name="T29" fmla="*/ 56 h 103"/>
                  <a:gd name="T30" fmla="*/ 15 w 82"/>
                  <a:gd name="T31" fmla="*/ 24 h 103"/>
                  <a:gd name="T32" fmla="*/ 0 w 82"/>
                  <a:gd name="T33" fmla="*/ 8 h 103"/>
                  <a:gd name="T34" fmla="*/ 18 w 82"/>
                  <a:gd name="T35" fmla="*/ 5 h 103"/>
                  <a:gd name="T36" fmla="*/ 35 w 82"/>
                  <a:gd name="T37" fmla="*/ 1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3">
                    <a:moveTo>
                      <a:pt x="35" y="11"/>
                    </a:moveTo>
                    <a:cubicBezTo>
                      <a:pt x="40" y="12"/>
                      <a:pt x="43" y="15"/>
                      <a:pt x="46" y="18"/>
                    </a:cubicBezTo>
                    <a:cubicBezTo>
                      <a:pt x="48" y="22"/>
                      <a:pt x="60" y="16"/>
                      <a:pt x="56" y="27"/>
                    </a:cubicBezTo>
                    <a:cubicBezTo>
                      <a:pt x="55" y="28"/>
                      <a:pt x="53" y="30"/>
                      <a:pt x="56" y="31"/>
                    </a:cubicBezTo>
                    <a:cubicBezTo>
                      <a:pt x="58" y="31"/>
                      <a:pt x="60" y="29"/>
                      <a:pt x="61" y="29"/>
                    </a:cubicBezTo>
                    <a:cubicBezTo>
                      <a:pt x="73" y="29"/>
                      <a:pt x="75" y="34"/>
                      <a:pt x="67" y="43"/>
                    </a:cubicBezTo>
                    <a:cubicBezTo>
                      <a:pt x="63" y="48"/>
                      <a:pt x="63" y="53"/>
                      <a:pt x="69" y="57"/>
                    </a:cubicBezTo>
                    <a:cubicBezTo>
                      <a:pt x="78" y="66"/>
                      <a:pt x="82" y="74"/>
                      <a:pt x="65" y="78"/>
                    </a:cubicBezTo>
                    <a:cubicBezTo>
                      <a:pt x="64" y="79"/>
                      <a:pt x="62" y="84"/>
                      <a:pt x="59" y="86"/>
                    </a:cubicBezTo>
                    <a:cubicBezTo>
                      <a:pt x="55" y="88"/>
                      <a:pt x="51" y="90"/>
                      <a:pt x="47" y="94"/>
                    </a:cubicBezTo>
                    <a:cubicBezTo>
                      <a:pt x="42" y="96"/>
                      <a:pt x="39" y="103"/>
                      <a:pt x="31" y="102"/>
                    </a:cubicBezTo>
                    <a:cubicBezTo>
                      <a:pt x="20" y="93"/>
                      <a:pt x="33" y="84"/>
                      <a:pt x="30" y="74"/>
                    </a:cubicBezTo>
                    <a:cubicBezTo>
                      <a:pt x="26" y="75"/>
                      <a:pt x="23" y="82"/>
                      <a:pt x="18" y="77"/>
                    </a:cubicBezTo>
                    <a:cubicBezTo>
                      <a:pt x="13" y="72"/>
                      <a:pt x="15" y="66"/>
                      <a:pt x="17" y="59"/>
                    </a:cubicBezTo>
                    <a:cubicBezTo>
                      <a:pt x="17" y="58"/>
                      <a:pt x="18" y="57"/>
                      <a:pt x="18" y="56"/>
                    </a:cubicBezTo>
                    <a:cubicBezTo>
                      <a:pt x="35" y="39"/>
                      <a:pt x="35" y="39"/>
                      <a:pt x="15" y="24"/>
                    </a:cubicBezTo>
                    <a:cubicBezTo>
                      <a:pt x="11" y="18"/>
                      <a:pt x="0" y="18"/>
                      <a:pt x="0" y="8"/>
                    </a:cubicBezTo>
                    <a:cubicBezTo>
                      <a:pt x="5" y="1"/>
                      <a:pt x="11" y="0"/>
                      <a:pt x="18" y="5"/>
                    </a:cubicBezTo>
                    <a:cubicBezTo>
                      <a:pt x="23" y="8"/>
                      <a:pt x="29" y="11"/>
                      <a:pt x="3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04" name="Freeform 57"/>
              <p:cNvSpPr/>
              <p:nvPr/>
            </p:nvSpPr>
            <p:spPr bwMode="auto">
              <a:xfrm>
                <a:off x="2560" y="3387"/>
                <a:ext cx="141" cy="230"/>
              </a:xfrm>
              <a:custGeom>
                <a:avLst/>
                <a:gdLst>
                  <a:gd name="T0" fmla="*/ 34 w 74"/>
                  <a:gd name="T1" fmla="*/ 25 h 120"/>
                  <a:gd name="T2" fmla="*/ 62 w 74"/>
                  <a:gd name="T3" fmla="*/ 28 h 120"/>
                  <a:gd name="T4" fmla="*/ 53 w 74"/>
                  <a:gd name="T5" fmla="*/ 43 h 120"/>
                  <a:gd name="T6" fmla="*/ 31 w 74"/>
                  <a:gd name="T7" fmla="*/ 59 h 120"/>
                  <a:gd name="T8" fmla="*/ 28 w 74"/>
                  <a:gd name="T9" fmla="*/ 63 h 120"/>
                  <a:gd name="T10" fmla="*/ 41 w 74"/>
                  <a:gd name="T11" fmla="*/ 82 h 120"/>
                  <a:gd name="T12" fmla="*/ 66 w 74"/>
                  <a:gd name="T13" fmla="*/ 85 h 120"/>
                  <a:gd name="T14" fmla="*/ 69 w 74"/>
                  <a:gd name="T15" fmla="*/ 84 h 120"/>
                  <a:gd name="T16" fmla="*/ 73 w 74"/>
                  <a:gd name="T17" fmla="*/ 86 h 120"/>
                  <a:gd name="T18" fmla="*/ 74 w 74"/>
                  <a:gd name="T19" fmla="*/ 90 h 120"/>
                  <a:gd name="T20" fmla="*/ 44 w 74"/>
                  <a:gd name="T21" fmla="*/ 120 h 120"/>
                  <a:gd name="T22" fmla="*/ 37 w 74"/>
                  <a:gd name="T23" fmla="*/ 114 h 120"/>
                  <a:gd name="T24" fmla="*/ 35 w 74"/>
                  <a:gd name="T25" fmla="*/ 107 h 120"/>
                  <a:gd name="T26" fmla="*/ 31 w 74"/>
                  <a:gd name="T27" fmla="*/ 110 h 120"/>
                  <a:gd name="T28" fmla="*/ 13 w 74"/>
                  <a:gd name="T29" fmla="*/ 111 h 120"/>
                  <a:gd name="T30" fmla="*/ 2 w 74"/>
                  <a:gd name="T31" fmla="*/ 105 h 120"/>
                  <a:gd name="T32" fmla="*/ 4 w 74"/>
                  <a:gd name="T33" fmla="*/ 70 h 120"/>
                  <a:gd name="T34" fmla="*/ 20 w 74"/>
                  <a:gd name="T35" fmla="*/ 30 h 120"/>
                  <a:gd name="T36" fmla="*/ 13 w 74"/>
                  <a:gd name="T37" fmla="*/ 25 h 120"/>
                  <a:gd name="T38" fmla="*/ 14 w 74"/>
                  <a:gd name="T39" fmla="*/ 25 h 120"/>
                  <a:gd name="T40" fmla="*/ 13 w 74"/>
                  <a:gd name="T41" fmla="*/ 7 h 120"/>
                  <a:gd name="T42" fmla="*/ 21 w 74"/>
                  <a:gd name="T43" fmla="*/ 5 h 120"/>
                  <a:gd name="T44" fmla="*/ 34 w 74"/>
                  <a:gd name="T45" fmla="*/ 2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120">
                    <a:moveTo>
                      <a:pt x="34" y="25"/>
                    </a:moveTo>
                    <a:cubicBezTo>
                      <a:pt x="43" y="32"/>
                      <a:pt x="53" y="27"/>
                      <a:pt x="62" y="28"/>
                    </a:cubicBezTo>
                    <a:cubicBezTo>
                      <a:pt x="65" y="37"/>
                      <a:pt x="51" y="35"/>
                      <a:pt x="53" y="43"/>
                    </a:cubicBezTo>
                    <a:cubicBezTo>
                      <a:pt x="46" y="49"/>
                      <a:pt x="36" y="51"/>
                      <a:pt x="31" y="59"/>
                    </a:cubicBezTo>
                    <a:cubicBezTo>
                      <a:pt x="30" y="60"/>
                      <a:pt x="29" y="61"/>
                      <a:pt x="28" y="63"/>
                    </a:cubicBezTo>
                    <a:cubicBezTo>
                      <a:pt x="25" y="75"/>
                      <a:pt x="35" y="88"/>
                      <a:pt x="41" y="82"/>
                    </a:cubicBezTo>
                    <a:cubicBezTo>
                      <a:pt x="53" y="72"/>
                      <a:pt x="58" y="81"/>
                      <a:pt x="66" y="85"/>
                    </a:cubicBezTo>
                    <a:cubicBezTo>
                      <a:pt x="67" y="85"/>
                      <a:pt x="68" y="85"/>
                      <a:pt x="69" y="84"/>
                    </a:cubicBezTo>
                    <a:cubicBezTo>
                      <a:pt x="71" y="84"/>
                      <a:pt x="73" y="84"/>
                      <a:pt x="73" y="86"/>
                    </a:cubicBezTo>
                    <a:cubicBezTo>
                      <a:pt x="74" y="88"/>
                      <a:pt x="74" y="89"/>
                      <a:pt x="74" y="90"/>
                    </a:cubicBezTo>
                    <a:cubicBezTo>
                      <a:pt x="59" y="95"/>
                      <a:pt x="53" y="109"/>
                      <a:pt x="44" y="120"/>
                    </a:cubicBezTo>
                    <a:cubicBezTo>
                      <a:pt x="40" y="120"/>
                      <a:pt x="38" y="117"/>
                      <a:pt x="37" y="114"/>
                    </a:cubicBezTo>
                    <a:cubicBezTo>
                      <a:pt x="36" y="112"/>
                      <a:pt x="39" y="108"/>
                      <a:pt x="35" y="107"/>
                    </a:cubicBezTo>
                    <a:cubicBezTo>
                      <a:pt x="34" y="107"/>
                      <a:pt x="33" y="109"/>
                      <a:pt x="31" y="110"/>
                    </a:cubicBezTo>
                    <a:cubicBezTo>
                      <a:pt x="25" y="115"/>
                      <a:pt x="19" y="112"/>
                      <a:pt x="13" y="111"/>
                    </a:cubicBezTo>
                    <a:cubicBezTo>
                      <a:pt x="9" y="110"/>
                      <a:pt x="6" y="107"/>
                      <a:pt x="2" y="105"/>
                    </a:cubicBezTo>
                    <a:cubicBezTo>
                      <a:pt x="0" y="93"/>
                      <a:pt x="10" y="82"/>
                      <a:pt x="4" y="70"/>
                    </a:cubicBezTo>
                    <a:cubicBezTo>
                      <a:pt x="26" y="64"/>
                      <a:pt x="13" y="43"/>
                      <a:pt x="20" y="30"/>
                    </a:cubicBezTo>
                    <a:cubicBezTo>
                      <a:pt x="23" y="24"/>
                      <a:pt x="21" y="19"/>
                      <a:pt x="13" y="25"/>
                    </a:cubicBezTo>
                    <a:cubicBezTo>
                      <a:pt x="14" y="25"/>
                      <a:pt x="14" y="25"/>
                      <a:pt x="14" y="25"/>
                    </a:cubicBezTo>
                    <a:cubicBezTo>
                      <a:pt x="14" y="19"/>
                      <a:pt x="8" y="13"/>
                      <a:pt x="13" y="7"/>
                    </a:cubicBezTo>
                    <a:cubicBezTo>
                      <a:pt x="16" y="5"/>
                      <a:pt x="19" y="0"/>
                      <a:pt x="21" y="5"/>
                    </a:cubicBezTo>
                    <a:cubicBezTo>
                      <a:pt x="23" y="14"/>
                      <a:pt x="31" y="18"/>
                      <a:pt x="3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05" name="Freeform 58"/>
              <p:cNvSpPr/>
              <p:nvPr/>
            </p:nvSpPr>
            <p:spPr bwMode="auto">
              <a:xfrm>
                <a:off x="3459" y="2381"/>
                <a:ext cx="192" cy="113"/>
              </a:xfrm>
              <a:custGeom>
                <a:avLst/>
                <a:gdLst>
                  <a:gd name="T0" fmla="*/ 8 w 101"/>
                  <a:gd name="T1" fmla="*/ 35 h 59"/>
                  <a:gd name="T2" fmla="*/ 1 w 101"/>
                  <a:gd name="T3" fmla="*/ 28 h 59"/>
                  <a:gd name="T4" fmla="*/ 3 w 101"/>
                  <a:gd name="T5" fmla="*/ 19 h 59"/>
                  <a:gd name="T6" fmla="*/ 24 w 101"/>
                  <a:gd name="T7" fmla="*/ 5 h 59"/>
                  <a:gd name="T8" fmla="*/ 33 w 101"/>
                  <a:gd name="T9" fmla="*/ 1 h 59"/>
                  <a:gd name="T10" fmla="*/ 42 w 101"/>
                  <a:gd name="T11" fmla="*/ 1 h 59"/>
                  <a:gd name="T12" fmla="*/ 63 w 101"/>
                  <a:gd name="T13" fmla="*/ 20 h 59"/>
                  <a:gd name="T14" fmla="*/ 65 w 101"/>
                  <a:gd name="T15" fmla="*/ 26 h 59"/>
                  <a:gd name="T16" fmla="*/ 93 w 101"/>
                  <a:gd name="T17" fmla="*/ 23 h 59"/>
                  <a:gd name="T18" fmla="*/ 97 w 101"/>
                  <a:gd name="T19" fmla="*/ 23 h 59"/>
                  <a:gd name="T20" fmla="*/ 99 w 101"/>
                  <a:gd name="T21" fmla="*/ 33 h 59"/>
                  <a:gd name="T22" fmla="*/ 86 w 101"/>
                  <a:gd name="T23" fmla="*/ 53 h 59"/>
                  <a:gd name="T24" fmla="*/ 73 w 101"/>
                  <a:gd name="T25" fmla="*/ 55 h 59"/>
                  <a:gd name="T26" fmla="*/ 46 w 101"/>
                  <a:gd name="T27" fmla="*/ 57 h 59"/>
                  <a:gd name="T28" fmla="*/ 41 w 101"/>
                  <a:gd name="T29" fmla="*/ 57 h 59"/>
                  <a:gd name="T30" fmla="*/ 8 w 101"/>
                  <a:gd name="T31"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 h="59">
                    <a:moveTo>
                      <a:pt x="8" y="35"/>
                    </a:moveTo>
                    <a:cubicBezTo>
                      <a:pt x="6" y="33"/>
                      <a:pt x="3" y="31"/>
                      <a:pt x="1" y="28"/>
                    </a:cubicBezTo>
                    <a:cubicBezTo>
                      <a:pt x="0" y="25"/>
                      <a:pt x="1" y="22"/>
                      <a:pt x="3" y="19"/>
                    </a:cubicBezTo>
                    <a:cubicBezTo>
                      <a:pt x="7" y="10"/>
                      <a:pt x="10" y="0"/>
                      <a:pt x="24" y="5"/>
                    </a:cubicBezTo>
                    <a:cubicBezTo>
                      <a:pt x="26" y="6"/>
                      <a:pt x="30" y="2"/>
                      <a:pt x="33" y="1"/>
                    </a:cubicBezTo>
                    <a:cubicBezTo>
                      <a:pt x="36" y="1"/>
                      <a:pt x="39" y="1"/>
                      <a:pt x="42" y="1"/>
                    </a:cubicBezTo>
                    <a:cubicBezTo>
                      <a:pt x="61" y="0"/>
                      <a:pt x="61" y="0"/>
                      <a:pt x="63" y="20"/>
                    </a:cubicBezTo>
                    <a:cubicBezTo>
                      <a:pt x="63" y="22"/>
                      <a:pt x="63" y="24"/>
                      <a:pt x="65" y="26"/>
                    </a:cubicBezTo>
                    <a:cubicBezTo>
                      <a:pt x="69" y="17"/>
                      <a:pt x="79" y="16"/>
                      <a:pt x="93" y="23"/>
                    </a:cubicBezTo>
                    <a:cubicBezTo>
                      <a:pt x="94" y="23"/>
                      <a:pt x="95" y="23"/>
                      <a:pt x="97" y="23"/>
                    </a:cubicBezTo>
                    <a:cubicBezTo>
                      <a:pt x="101" y="25"/>
                      <a:pt x="100" y="29"/>
                      <a:pt x="99" y="33"/>
                    </a:cubicBezTo>
                    <a:cubicBezTo>
                      <a:pt x="97" y="41"/>
                      <a:pt x="90" y="46"/>
                      <a:pt x="86" y="53"/>
                    </a:cubicBezTo>
                    <a:cubicBezTo>
                      <a:pt x="82" y="56"/>
                      <a:pt x="78" y="59"/>
                      <a:pt x="73" y="55"/>
                    </a:cubicBezTo>
                    <a:cubicBezTo>
                      <a:pt x="63" y="40"/>
                      <a:pt x="55" y="57"/>
                      <a:pt x="46" y="57"/>
                    </a:cubicBezTo>
                    <a:cubicBezTo>
                      <a:pt x="45" y="57"/>
                      <a:pt x="43" y="57"/>
                      <a:pt x="41" y="57"/>
                    </a:cubicBezTo>
                    <a:cubicBezTo>
                      <a:pt x="35" y="42"/>
                      <a:pt x="19" y="42"/>
                      <a:pt x="8"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06" name="Freeform 59"/>
              <p:cNvSpPr/>
              <p:nvPr/>
            </p:nvSpPr>
            <p:spPr bwMode="auto">
              <a:xfrm>
                <a:off x="2428" y="672"/>
                <a:ext cx="99" cy="224"/>
              </a:xfrm>
              <a:custGeom>
                <a:avLst/>
                <a:gdLst>
                  <a:gd name="T0" fmla="*/ 23 w 52"/>
                  <a:gd name="T1" fmla="*/ 11 h 117"/>
                  <a:gd name="T2" fmla="*/ 36 w 52"/>
                  <a:gd name="T3" fmla="*/ 0 h 117"/>
                  <a:gd name="T4" fmla="*/ 31 w 52"/>
                  <a:gd name="T5" fmla="*/ 52 h 117"/>
                  <a:gd name="T6" fmla="*/ 36 w 52"/>
                  <a:gd name="T7" fmla="*/ 60 h 117"/>
                  <a:gd name="T8" fmla="*/ 40 w 52"/>
                  <a:gd name="T9" fmla="*/ 72 h 117"/>
                  <a:gd name="T10" fmla="*/ 38 w 52"/>
                  <a:gd name="T11" fmla="*/ 92 h 117"/>
                  <a:gd name="T12" fmla="*/ 37 w 52"/>
                  <a:gd name="T13" fmla="*/ 93 h 117"/>
                  <a:gd name="T14" fmla="*/ 41 w 52"/>
                  <a:gd name="T15" fmla="*/ 107 h 117"/>
                  <a:gd name="T16" fmla="*/ 16 w 52"/>
                  <a:gd name="T17" fmla="*/ 109 h 117"/>
                  <a:gd name="T18" fmla="*/ 8 w 52"/>
                  <a:gd name="T19" fmla="*/ 72 h 117"/>
                  <a:gd name="T20" fmla="*/ 3 w 52"/>
                  <a:gd name="T21" fmla="*/ 37 h 117"/>
                  <a:gd name="T22" fmla="*/ 3 w 52"/>
                  <a:gd name="T23" fmla="*/ 30 h 117"/>
                  <a:gd name="T24" fmla="*/ 2 w 52"/>
                  <a:gd name="T25" fmla="*/ 29 h 117"/>
                  <a:gd name="T26" fmla="*/ 11 w 52"/>
                  <a:gd name="T27" fmla="*/ 25 h 117"/>
                  <a:gd name="T28" fmla="*/ 12 w 52"/>
                  <a:gd name="T29" fmla="*/ 25 h 117"/>
                  <a:gd name="T30" fmla="*/ 11 w 52"/>
                  <a:gd name="T31" fmla="*/ 23 h 117"/>
                  <a:gd name="T32" fmla="*/ 19 w 52"/>
                  <a:gd name="T33" fmla="*/ 9 h 117"/>
                  <a:gd name="T34" fmla="*/ 23 w 52"/>
                  <a:gd name="T35" fmla="*/ 1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17">
                    <a:moveTo>
                      <a:pt x="23" y="11"/>
                    </a:moveTo>
                    <a:cubicBezTo>
                      <a:pt x="27" y="8"/>
                      <a:pt x="32" y="4"/>
                      <a:pt x="36" y="0"/>
                    </a:cubicBezTo>
                    <a:cubicBezTo>
                      <a:pt x="33" y="17"/>
                      <a:pt x="35" y="35"/>
                      <a:pt x="31" y="52"/>
                    </a:cubicBezTo>
                    <a:cubicBezTo>
                      <a:pt x="30" y="54"/>
                      <a:pt x="25" y="61"/>
                      <a:pt x="36" y="60"/>
                    </a:cubicBezTo>
                    <a:cubicBezTo>
                      <a:pt x="42" y="59"/>
                      <a:pt x="41" y="67"/>
                      <a:pt x="40" y="72"/>
                    </a:cubicBezTo>
                    <a:cubicBezTo>
                      <a:pt x="38" y="79"/>
                      <a:pt x="35" y="85"/>
                      <a:pt x="38" y="92"/>
                    </a:cubicBezTo>
                    <a:cubicBezTo>
                      <a:pt x="38" y="92"/>
                      <a:pt x="37" y="93"/>
                      <a:pt x="37" y="93"/>
                    </a:cubicBezTo>
                    <a:cubicBezTo>
                      <a:pt x="31" y="100"/>
                      <a:pt x="52" y="100"/>
                      <a:pt x="41" y="107"/>
                    </a:cubicBezTo>
                    <a:cubicBezTo>
                      <a:pt x="33" y="112"/>
                      <a:pt x="25" y="117"/>
                      <a:pt x="16" y="109"/>
                    </a:cubicBezTo>
                    <a:cubicBezTo>
                      <a:pt x="7" y="98"/>
                      <a:pt x="1" y="89"/>
                      <a:pt x="8" y="72"/>
                    </a:cubicBezTo>
                    <a:cubicBezTo>
                      <a:pt x="12" y="63"/>
                      <a:pt x="6" y="49"/>
                      <a:pt x="3" y="37"/>
                    </a:cubicBezTo>
                    <a:cubicBezTo>
                      <a:pt x="2" y="35"/>
                      <a:pt x="0" y="32"/>
                      <a:pt x="3" y="30"/>
                    </a:cubicBezTo>
                    <a:cubicBezTo>
                      <a:pt x="2" y="29"/>
                      <a:pt x="2" y="29"/>
                      <a:pt x="2" y="29"/>
                    </a:cubicBezTo>
                    <a:cubicBezTo>
                      <a:pt x="5" y="26"/>
                      <a:pt x="8" y="26"/>
                      <a:pt x="11" y="25"/>
                    </a:cubicBezTo>
                    <a:cubicBezTo>
                      <a:pt x="13" y="25"/>
                      <a:pt x="14" y="24"/>
                      <a:pt x="12" y="25"/>
                    </a:cubicBezTo>
                    <a:cubicBezTo>
                      <a:pt x="12" y="25"/>
                      <a:pt x="12" y="24"/>
                      <a:pt x="11" y="23"/>
                    </a:cubicBezTo>
                    <a:cubicBezTo>
                      <a:pt x="6" y="14"/>
                      <a:pt x="12" y="12"/>
                      <a:pt x="19" y="9"/>
                    </a:cubicBezTo>
                    <a:cubicBezTo>
                      <a:pt x="21" y="10"/>
                      <a:pt x="22" y="10"/>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07" name="Freeform 60"/>
              <p:cNvSpPr/>
              <p:nvPr/>
            </p:nvSpPr>
            <p:spPr bwMode="auto">
              <a:xfrm>
                <a:off x="1917" y="856"/>
                <a:ext cx="183" cy="100"/>
              </a:xfrm>
              <a:custGeom>
                <a:avLst/>
                <a:gdLst>
                  <a:gd name="T0" fmla="*/ 23 w 96"/>
                  <a:gd name="T1" fmla="*/ 9 h 52"/>
                  <a:gd name="T2" fmla="*/ 54 w 96"/>
                  <a:gd name="T3" fmla="*/ 26 h 52"/>
                  <a:gd name="T4" fmla="*/ 62 w 96"/>
                  <a:gd name="T5" fmla="*/ 26 h 52"/>
                  <a:gd name="T6" fmla="*/ 62 w 96"/>
                  <a:gd name="T7" fmla="*/ 18 h 52"/>
                  <a:gd name="T8" fmla="*/ 64 w 96"/>
                  <a:gd name="T9" fmla="*/ 6 h 52"/>
                  <a:gd name="T10" fmla="*/ 74 w 96"/>
                  <a:gd name="T11" fmla="*/ 12 h 52"/>
                  <a:gd name="T12" fmla="*/ 84 w 96"/>
                  <a:gd name="T13" fmla="*/ 20 h 52"/>
                  <a:gd name="T14" fmla="*/ 96 w 96"/>
                  <a:gd name="T15" fmla="*/ 26 h 52"/>
                  <a:gd name="T16" fmla="*/ 85 w 96"/>
                  <a:gd name="T17" fmla="*/ 40 h 52"/>
                  <a:gd name="T18" fmla="*/ 41 w 96"/>
                  <a:gd name="T19" fmla="*/ 50 h 52"/>
                  <a:gd name="T20" fmla="*/ 28 w 96"/>
                  <a:gd name="T21" fmla="*/ 46 h 52"/>
                  <a:gd name="T22" fmla="*/ 15 w 96"/>
                  <a:gd name="T23" fmla="*/ 41 h 52"/>
                  <a:gd name="T24" fmla="*/ 2 w 96"/>
                  <a:gd name="T25" fmla="*/ 35 h 52"/>
                  <a:gd name="T26" fmla="*/ 8 w 96"/>
                  <a:gd name="T27" fmla="*/ 23 h 52"/>
                  <a:gd name="T28" fmla="*/ 23 w 96"/>
                  <a:gd name="T29" fmla="*/ 10 h 52"/>
                  <a:gd name="T30" fmla="*/ 23 w 96"/>
                  <a:gd name="T31"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6" h="52">
                    <a:moveTo>
                      <a:pt x="23" y="9"/>
                    </a:moveTo>
                    <a:cubicBezTo>
                      <a:pt x="33" y="15"/>
                      <a:pt x="43" y="21"/>
                      <a:pt x="54" y="26"/>
                    </a:cubicBezTo>
                    <a:cubicBezTo>
                      <a:pt x="56" y="28"/>
                      <a:pt x="60" y="28"/>
                      <a:pt x="62" y="26"/>
                    </a:cubicBezTo>
                    <a:cubicBezTo>
                      <a:pt x="66" y="24"/>
                      <a:pt x="65" y="20"/>
                      <a:pt x="62" y="18"/>
                    </a:cubicBezTo>
                    <a:cubicBezTo>
                      <a:pt x="55" y="12"/>
                      <a:pt x="59" y="9"/>
                      <a:pt x="64" y="6"/>
                    </a:cubicBezTo>
                    <a:cubicBezTo>
                      <a:pt x="72" y="0"/>
                      <a:pt x="72" y="8"/>
                      <a:pt x="74" y="12"/>
                    </a:cubicBezTo>
                    <a:cubicBezTo>
                      <a:pt x="76" y="16"/>
                      <a:pt x="79" y="21"/>
                      <a:pt x="84" y="20"/>
                    </a:cubicBezTo>
                    <a:cubicBezTo>
                      <a:pt x="90" y="18"/>
                      <a:pt x="96" y="17"/>
                      <a:pt x="96" y="26"/>
                    </a:cubicBezTo>
                    <a:cubicBezTo>
                      <a:pt x="96" y="33"/>
                      <a:pt x="93" y="41"/>
                      <a:pt x="85" y="40"/>
                    </a:cubicBezTo>
                    <a:cubicBezTo>
                      <a:pt x="69" y="40"/>
                      <a:pt x="55" y="45"/>
                      <a:pt x="41" y="50"/>
                    </a:cubicBezTo>
                    <a:cubicBezTo>
                      <a:pt x="36" y="52"/>
                      <a:pt x="30" y="52"/>
                      <a:pt x="28" y="46"/>
                    </a:cubicBezTo>
                    <a:cubicBezTo>
                      <a:pt x="25" y="39"/>
                      <a:pt x="20" y="41"/>
                      <a:pt x="15" y="41"/>
                    </a:cubicBezTo>
                    <a:cubicBezTo>
                      <a:pt x="10" y="40"/>
                      <a:pt x="4" y="41"/>
                      <a:pt x="2" y="35"/>
                    </a:cubicBezTo>
                    <a:cubicBezTo>
                      <a:pt x="0" y="29"/>
                      <a:pt x="5" y="26"/>
                      <a:pt x="8" y="23"/>
                    </a:cubicBezTo>
                    <a:cubicBezTo>
                      <a:pt x="12" y="18"/>
                      <a:pt x="16" y="11"/>
                      <a:pt x="23" y="10"/>
                    </a:cubicBezTo>
                    <a:lnTo>
                      <a:pt x="23"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08" name="Freeform 61"/>
              <p:cNvSpPr/>
              <p:nvPr/>
            </p:nvSpPr>
            <p:spPr bwMode="auto">
              <a:xfrm>
                <a:off x="4309" y="2846"/>
                <a:ext cx="118" cy="216"/>
              </a:xfrm>
              <a:custGeom>
                <a:avLst/>
                <a:gdLst>
                  <a:gd name="T0" fmla="*/ 32 w 62"/>
                  <a:gd name="T1" fmla="*/ 25 h 113"/>
                  <a:gd name="T2" fmla="*/ 47 w 62"/>
                  <a:gd name="T3" fmla="*/ 0 h 113"/>
                  <a:gd name="T4" fmla="*/ 41 w 62"/>
                  <a:gd name="T5" fmla="*/ 89 h 113"/>
                  <a:gd name="T6" fmla="*/ 33 w 62"/>
                  <a:gd name="T7" fmla="*/ 80 h 113"/>
                  <a:gd name="T8" fmla="*/ 16 w 62"/>
                  <a:gd name="T9" fmla="*/ 98 h 113"/>
                  <a:gd name="T10" fmla="*/ 5 w 62"/>
                  <a:gd name="T11" fmla="*/ 109 h 113"/>
                  <a:gd name="T12" fmla="*/ 8 w 62"/>
                  <a:gd name="T13" fmla="*/ 77 h 113"/>
                  <a:gd name="T14" fmla="*/ 10 w 62"/>
                  <a:gd name="T15" fmla="*/ 61 h 113"/>
                  <a:gd name="T16" fmla="*/ 25 w 62"/>
                  <a:gd name="T17" fmla="*/ 31 h 113"/>
                  <a:gd name="T18" fmla="*/ 29 w 62"/>
                  <a:gd name="T19" fmla="*/ 44 h 113"/>
                  <a:gd name="T20" fmla="*/ 28 w 62"/>
                  <a:gd name="T21" fmla="*/ 46 h 113"/>
                  <a:gd name="T22" fmla="*/ 31 w 62"/>
                  <a:gd name="T23" fmla="*/ 45 h 113"/>
                  <a:gd name="T24" fmla="*/ 32 w 62"/>
                  <a:gd name="T25" fmla="*/ 2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113">
                    <a:moveTo>
                      <a:pt x="32" y="25"/>
                    </a:moveTo>
                    <a:cubicBezTo>
                      <a:pt x="37" y="16"/>
                      <a:pt x="45" y="10"/>
                      <a:pt x="47" y="0"/>
                    </a:cubicBezTo>
                    <a:cubicBezTo>
                      <a:pt x="62" y="18"/>
                      <a:pt x="59" y="45"/>
                      <a:pt x="41" y="89"/>
                    </a:cubicBezTo>
                    <a:cubicBezTo>
                      <a:pt x="36" y="88"/>
                      <a:pt x="37" y="82"/>
                      <a:pt x="33" y="80"/>
                    </a:cubicBezTo>
                    <a:cubicBezTo>
                      <a:pt x="30" y="89"/>
                      <a:pt x="17" y="87"/>
                      <a:pt x="16" y="98"/>
                    </a:cubicBezTo>
                    <a:cubicBezTo>
                      <a:pt x="16" y="104"/>
                      <a:pt x="16" y="113"/>
                      <a:pt x="5" y="109"/>
                    </a:cubicBezTo>
                    <a:cubicBezTo>
                      <a:pt x="1" y="98"/>
                      <a:pt x="0" y="87"/>
                      <a:pt x="8" y="77"/>
                    </a:cubicBezTo>
                    <a:cubicBezTo>
                      <a:pt x="11" y="73"/>
                      <a:pt x="12" y="67"/>
                      <a:pt x="10" y="61"/>
                    </a:cubicBezTo>
                    <a:cubicBezTo>
                      <a:pt x="5" y="46"/>
                      <a:pt x="9" y="35"/>
                      <a:pt x="25" y="31"/>
                    </a:cubicBezTo>
                    <a:cubicBezTo>
                      <a:pt x="31" y="34"/>
                      <a:pt x="30" y="39"/>
                      <a:pt x="29" y="44"/>
                    </a:cubicBezTo>
                    <a:cubicBezTo>
                      <a:pt x="28" y="47"/>
                      <a:pt x="28" y="48"/>
                      <a:pt x="28" y="46"/>
                    </a:cubicBezTo>
                    <a:cubicBezTo>
                      <a:pt x="29" y="46"/>
                      <a:pt x="30" y="46"/>
                      <a:pt x="31" y="45"/>
                    </a:cubicBezTo>
                    <a:cubicBezTo>
                      <a:pt x="46" y="39"/>
                      <a:pt x="35" y="32"/>
                      <a:pt x="3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09" name="Freeform 62"/>
              <p:cNvSpPr/>
              <p:nvPr/>
            </p:nvSpPr>
            <p:spPr bwMode="auto">
              <a:xfrm>
                <a:off x="2365" y="716"/>
                <a:ext cx="97" cy="180"/>
              </a:xfrm>
              <a:custGeom>
                <a:avLst/>
                <a:gdLst>
                  <a:gd name="T0" fmla="*/ 36 w 51"/>
                  <a:gd name="T1" fmla="*/ 7 h 94"/>
                  <a:gd name="T2" fmla="*/ 41 w 51"/>
                  <a:gd name="T3" fmla="*/ 30 h 94"/>
                  <a:gd name="T4" fmla="*/ 44 w 51"/>
                  <a:gd name="T5" fmla="*/ 36 h 94"/>
                  <a:gd name="T6" fmla="*/ 49 w 51"/>
                  <a:gd name="T7" fmla="*/ 47 h 94"/>
                  <a:gd name="T8" fmla="*/ 49 w 51"/>
                  <a:gd name="T9" fmla="*/ 86 h 94"/>
                  <a:gd name="T10" fmla="*/ 4 w 51"/>
                  <a:gd name="T11" fmla="*/ 86 h 94"/>
                  <a:gd name="T12" fmla="*/ 21 w 51"/>
                  <a:gd name="T13" fmla="*/ 68 h 94"/>
                  <a:gd name="T14" fmla="*/ 16 w 51"/>
                  <a:gd name="T15" fmla="*/ 62 h 94"/>
                  <a:gd name="T16" fmla="*/ 4 w 51"/>
                  <a:gd name="T17" fmla="*/ 44 h 94"/>
                  <a:gd name="T18" fmla="*/ 4 w 51"/>
                  <a:gd name="T19" fmla="*/ 41 h 94"/>
                  <a:gd name="T20" fmla="*/ 8 w 51"/>
                  <a:gd name="T21" fmla="*/ 35 h 94"/>
                  <a:gd name="T22" fmla="*/ 19 w 51"/>
                  <a:gd name="T23" fmla="*/ 26 h 94"/>
                  <a:gd name="T24" fmla="*/ 16 w 51"/>
                  <a:gd name="T25" fmla="*/ 21 h 94"/>
                  <a:gd name="T26" fmla="*/ 7 w 51"/>
                  <a:gd name="T27" fmla="*/ 13 h 94"/>
                  <a:gd name="T28" fmla="*/ 36 w 51"/>
                  <a:gd name="T29" fmla="*/ 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94">
                    <a:moveTo>
                      <a:pt x="36" y="7"/>
                    </a:moveTo>
                    <a:cubicBezTo>
                      <a:pt x="39" y="14"/>
                      <a:pt x="49" y="20"/>
                      <a:pt x="41" y="30"/>
                    </a:cubicBezTo>
                    <a:cubicBezTo>
                      <a:pt x="38" y="33"/>
                      <a:pt x="41" y="35"/>
                      <a:pt x="44" y="36"/>
                    </a:cubicBezTo>
                    <a:cubicBezTo>
                      <a:pt x="50" y="37"/>
                      <a:pt x="51" y="44"/>
                      <a:pt x="49" y="47"/>
                    </a:cubicBezTo>
                    <a:cubicBezTo>
                      <a:pt x="34" y="61"/>
                      <a:pt x="45" y="73"/>
                      <a:pt x="49" y="86"/>
                    </a:cubicBezTo>
                    <a:cubicBezTo>
                      <a:pt x="34" y="82"/>
                      <a:pt x="19" y="94"/>
                      <a:pt x="4" y="86"/>
                    </a:cubicBezTo>
                    <a:cubicBezTo>
                      <a:pt x="3" y="73"/>
                      <a:pt x="3" y="73"/>
                      <a:pt x="21" y="68"/>
                    </a:cubicBezTo>
                    <a:cubicBezTo>
                      <a:pt x="20" y="65"/>
                      <a:pt x="17" y="64"/>
                      <a:pt x="16" y="62"/>
                    </a:cubicBezTo>
                    <a:cubicBezTo>
                      <a:pt x="13" y="55"/>
                      <a:pt x="0" y="55"/>
                      <a:pt x="4" y="44"/>
                    </a:cubicBezTo>
                    <a:cubicBezTo>
                      <a:pt x="4" y="43"/>
                      <a:pt x="4" y="42"/>
                      <a:pt x="4" y="41"/>
                    </a:cubicBezTo>
                    <a:cubicBezTo>
                      <a:pt x="4" y="38"/>
                      <a:pt x="6" y="36"/>
                      <a:pt x="8" y="35"/>
                    </a:cubicBezTo>
                    <a:cubicBezTo>
                      <a:pt x="12" y="32"/>
                      <a:pt x="19" y="34"/>
                      <a:pt x="19" y="26"/>
                    </a:cubicBezTo>
                    <a:cubicBezTo>
                      <a:pt x="18" y="24"/>
                      <a:pt x="17" y="23"/>
                      <a:pt x="16" y="21"/>
                    </a:cubicBezTo>
                    <a:cubicBezTo>
                      <a:pt x="13" y="19"/>
                      <a:pt x="8" y="17"/>
                      <a:pt x="7" y="13"/>
                    </a:cubicBezTo>
                    <a:cubicBezTo>
                      <a:pt x="15" y="0"/>
                      <a:pt x="26" y="7"/>
                      <a:pt x="3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10" name="Freeform 63"/>
              <p:cNvSpPr/>
              <p:nvPr/>
            </p:nvSpPr>
            <p:spPr bwMode="auto">
              <a:xfrm>
                <a:off x="2245" y="678"/>
                <a:ext cx="122" cy="146"/>
              </a:xfrm>
              <a:custGeom>
                <a:avLst/>
                <a:gdLst>
                  <a:gd name="T0" fmla="*/ 9 w 64"/>
                  <a:gd name="T1" fmla="*/ 15 h 76"/>
                  <a:gd name="T2" fmla="*/ 38 w 64"/>
                  <a:gd name="T3" fmla="*/ 16 h 76"/>
                  <a:gd name="T4" fmla="*/ 60 w 64"/>
                  <a:gd name="T5" fmla="*/ 29 h 76"/>
                  <a:gd name="T6" fmla="*/ 53 w 64"/>
                  <a:gd name="T7" fmla="*/ 67 h 76"/>
                  <a:gd name="T8" fmla="*/ 26 w 64"/>
                  <a:gd name="T9" fmla="*/ 64 h 76"/>
                  <a:gd name="T10" fmla="*/ 32 w 64"/>
                  <a:gd name="T11" fmla="*/ 48 h 76"/>
                  <a:gd name="T12" fmla="*/ 3 w 64"/>
                  <a:gd name="T13" fmla="*/ 35 h 76"/>
                  <a:gd name="T14" fmla="*/ 8 w 64"/>
                  <a:gd name="T15" fmla="*/ 19 h 76"/>
                  <a:gd name="T16" fmla="*/ 9 w 64"/>
                  <a:gd name="T17" fmla="*/ 1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6">
                    <a:moveTo>
                      <a:pt x="9" y="15"/>
                    </a:moveTo>
                    <a:cubicBezTo>
                      <a:pt x="23" y="0"/>
                      <a:pt x="24" y="0"/>
                      <a:pt x="38" y="16"/>
                    </a:cubicBezTo>
                    <a:cubicBezTo>
                      <a:pt x="44" y="22"/>
                      <a:pt x="54" y="22"/>
                      <a:pt x="60" y="29"/>
                    </a:cubicBezTo>
                    <a:cubicBezTo>
                      <a:pt x="64" y="43"/>
                      <a:pt x="59" y="55"/>
                      <a:pt x="53" y="67"/>
                    </a:cubicBezTo>
                    <a:cubicBezTo>
                      <a:pt x="44" y="66"/>
                      <a:pt x="37" y="76"/>
                      <a:pt x="26" y="64"/>
                    </a:cubicBezTo>
                    <a:cubicBezTo>
                      <a:pt x="16" y="51"/>
                      <a:pt x="23" y="51"/>
                      <a:pt x="32" y="48"/>
                    </a:cubicBezTo>
                    <a:cubicBezTo>
                      <a:pt x="19" y="50"/>
                      <a:pt x="9" y="45"/>
                      <a:pt x="3" y="35"/>
                    </a:cubicBezTo>
                    <a:cubicBezTo>
                      <a:pt x="0" y="31"/>
                      <a:pt x="4" y="24"/>
                      <a:pt x="8" y="19"/>
                    </a:cubicBezTo>
                    <a:cubicBezTo>
                      <a:pt x="10" y="18"/>
                      <a:pt x="10" y="17"/>
                      <a:pt x="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11" name="Freeform 64"/>
              <p:cNvSpPr/>
              <p:nvPr/>
            </p:nvSpPr>
            <p:spPr bwMode="auto">
              <a:xfrm>
                <a:off x="4743" y="1061"/>
                <a:ext cx="92" cy="220"/>
              </a:xfrm>
              <a:custGeom>
                <a:avLst/>
                <a:gdLst>
                  <a:gd name="T0" fmla="*/ 4 w 48"/>
                  <a:gd name="T1" fmla="*/ 84 h 115"/>
                  <a:gd name="T2" fmla="*/ 4 w 48"/>
                  <a:gd name="T3" fmla="*/ 77 h 115"/>
                  <a:gd name="T4" fmla="*/ 10 w 48"/>
                  <a:gd name="T5" fmla="*/ 65 h 115"/>
                  <a:gd name="T6" fmla="*/ 11 w 48"/>
                  <a:gd name="T7" fmla="*/ 48 h 115"/>
                  <a:gd name="T8" fmla="*/ 16 w 48"/>
                  <a:gd name="T9" fmla="*/ 45 h 115"/>
                  <a:gd name="T10" fmla="*/ 13 w 48"/>
                  <a:gd name="T11" fmla="*/ 0 h 115"/>
                  <a:gd name="T12" fmla="*/ 45 w 48"/>
                  <a:gd name="T13" fmla="*/ 28 h 115"/>
                  <a:gd name="T14" fmla="*/ 43 w 48"/>
                  <a:gd name="T15" fmla="*/ 58 h 115"/>
                  <a:gd name="T16" fmla="*/ 38 w 48"/>
                  <a:gd name="T17" fmla="*/ 90 h 115"/>
                  <a:gd name="T18" fmla="*/ 29 w 48"/>
                  <a:gd name="T19" fmla="*/ 101 h 115"/>
                  <a:gd name="T20" fmla="*/ 6 w 48"/>
                  <a:gd name="T21" fmla="*/ 105 h 115"/>
                  <a:gd name="T22" fmla="*/ 4 w 48"/>
                  <a:gd name="T23" fmla="*/ 8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15">
                    <a:moveTo>
                      <a:pt x="4" y="84"/>
                    </a:moveTo>
                    <a:cubicBezTo>
                      <a:pt x="4" y="81"/>
                      <a:pt x="4" y="79"/>
                      <a:pt x="4" y="77"/>
                    </a:cubicBezTo>
                    <a:cubicBezTo>
                      <a:pt x="9" y="75"/>
                      <a:pt x="18" y="75"/>
                      <a:pt x="10" y="65"/>
                    </a:cubicBezTo>
                    <a:cubicBezTo>
                      <a:pt x="6" y="60"/>
                      <a:pt x="5" y="53"/>
                      <a:pt x="11" y="48"/>
                    </a:cubicBezTo>
                    <a:cubicBezTo>
                      <a:pt x="13" y="48"/>
                      <a:pt x="17" y="47"/>
                      <a:pt x="16" y="45"/>
                    </a:cubicBezTo>
                    <a:cubicBezTo>
                      <a:pt x="9" y="30"/>
                      <a:pt x="14" y="15"/>
                      <a:pt x="13" y="0"/>
                    </a:cubicBezTo>
                    <a:cubicBezTo>
                      <a:pt x="24" y="9"/>
                      <a:pt x="35" y="19"/>
                      <a:pt x="45" y="28"/>
                    </a:cubicBezTo>
                    <a:cubicBezTo>
                      <a:pt x="40" y="38"/>
                      <a:pt x="39" y="47"/>
                      <a:pt x="43" y="58"/>
                    </a:cubicBezTo>
                    <a:cubicBezTo>
                      <a:pt x="48" y="68"/>
                      <a:pt x="41" y="79"/>
                      <a:pt x="38" y="90"/>
                    </a:cubicBezTo>
                    <a:cubicBezTo>
                      <a:pt x="36" y="94"/>
                      <a:pt x="33" y="98"/>
                      <a:pt x="29" y="101"/>
                    </a:cubicBezTo>
                    <a:cubicBezTo>
                      <a:pt x="22" y="106"/>
                      <a:pt x="16" y="115"/>
                      <a:pt x="6" y="105"/>
                    </a:cubicBezTo>
                    <a:cubicBezTo>
                      <a:pt x="2" y="99"/>
                      <a:pt x="0" y="91"/>
                      <a:pt x="4"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12" name="Freeform 65"/>
              <p:cNvSpPr/>
              <p:nvPr/>
            </p:nvSpPr>
            <p:spPr bwMode="auto">
              <a:xfrm>
                <a:off x="3286" y="657"/>
                <a:ext cx="131" cy="163"/>
              </a:xfrm>
              <a:custGeom>
                <a:avLst/>
                <a:gdLst>
                  <a:gd name="T0" fmla="*/ 44 w 69"/>
                  <a:gd name="T1" fmla="*/ 66 h 85"/>
                  <a:gd name="T2" fmla="*/ 40 w 69"/>
                  <a:gd name="T3" fmla="*/ 72 h 85"/>
                  <a:gd name="T4" fmla="*/ 37 w 69"/>
                  <a:gd name="T5" fmla="*/ 83 h 85"/>
                  <a:gd name="T6" fmla="*/ 28 w 69"/>
                  <a:gd name="T7" fmla="*/ 81 h 85"/>
                  <a:gd name="T8" fmla="*/ 0 w 69"/>
                  <a:gd name="T9" fmla="*/ 46 h 85"/>
                  <a:gd name="T10" fmla="*/ 26 w 69"/>
                  <a:gd name="T11" fmla="*/ 12 h 85"/>
                  <a:gd name="T12" fmla="*/ 64 w 69"/>
                  <a:gd name="T13" fmla="*/ 4 h 85"/>
                  <a:gd name="T14" fmla="*/ 67 w 69"/>
                  <a:gd name="T15" fmla="*/ 32 h 85"/>
                  <a:gd name="T16" fmla="*/ 25 w 69"/>
                  <a:gd name="T17" fmla="*/ 42 h 85"/>
                  <a:gd name="T18" fmla="*/ 44 w 69"/>
                  <a:gd name="T19" fmla="*/ 6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85">
                    <a:moveTo>
                      <a:pt x="44" y="66"/>
                    </a:moveTo>
                    <a:cubicBezTo>
                      <a:pt x="43" y="68"/>
                      <a:pt x="41" y="70"/>
                      <a:pt x="40" y="72"/>
                    </a:cubicBezTo>
                    <a:cubicBezTo>
                      <a:pt x="37" y="75"/>
                      <a:pt x="40" y="80"/>
                      <a:pt x="37" y="83"/>
                    </a:cubicBezTo>
                    <a:cubicBezTo>
                      <a:pt x="33" y="85"/>
                      <a:pt x="29" y="84"/>
                      <a:pt x="28" y="81"/>
                    </a:cubicBezTo>
                    <a:cubicBezTo>
                      <a:pt x="21" y="67"/>
                      <a:pt x="5" y="61"/>
                      <a:pt x="0" y="46"/>
                    </a:cubicBezTo>
                    <a:cubicBezTo>
                      <a:pt x="0" y="28"/>
                      <a:pt x="15" y="21"/>
                      <a:pt x="26" y="12"/>
                    </a:cubicBezTo>
                    <a:cubicBezTo>
                      <a:pt x="37" y="0"/>
                      <a:pt x="52" y="6"/>
                      <a:pt x="64" y="4"/>
                    </a:cubicBezTo>
                    <a:cubicBezTo>
                      <a:pt x="69" y="13"/>
                      <a:pt x="69" y="22"/>
                      <a:pt x="67" y="32"/>
                    </a:cubicBezTo>
                    <a:cubicBezTo>
                      <a:pt x="60" y="57"/>
                      <a:pt x="41" y="41"/>
                      <a:pt x="25" y="42"/>
                    </a:cubicBezTo>
                    <a:cubicBezTo>
                      <a:pt x="35" y="49"/>
                      <a:pt x="55" y="46"/>
                      <a:pt x="44"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13" name="Freeform 66"/>
              <p:cNvSpPr/>
              <p:nvPr/>
            </p:nvSpPr>
            <p:spPr bwMode="auto">
              <a:xfrm>
                <a:off x="4518" y="1126"/>
                <a:ext cx="252" cy="172"/>
              </a:xfrm>
              <a:custGeom>
                <a:avLst/>
                <a:gdLst>
                  <a:gd name="T0" fmla="*/ 122 w 132"/>
                  <a:gd name="T1" fmla="*/ 50 h 90"/>
                  <a:gd name="T2" fmla="*/ 125 w 132"/>
                  <a:gd name="T3" fmla="*/ 71 h 90"/>
                  <a:gd name="T4" fmla="*/ 125 w 132"/>
                  <a:gd name="T5" fmla="*/ 86 h 90"/>
                  <a:gd name="T6" fmla="*/ 107 w 132"/>
                  <a:gd name="T7" fmla="*/ 69 h 90"/>
                  <a:gd name="T8" fmla="*/ 74 w 132"/>
                  <a:gd name="T9" fmla="*/ 76 h 90"/>
                  <a:gd name="T10" fmla="*/ 56 w 132"/>
                  <a:gd name="T11" fmla="*/ 77 h 90"/>
                  <a:gd name="T12" fmla="*/ 53 w 132"/>
                  <a:gd name="T13" fmla="*/ 70 h 90"/>
                  <a:gd name="T14" fmla="*/ 56 w 132"/>
                  <a:gd name="T15" fmla="*/ 59 h 90"/>
                  <a:gd name="T16" fmla="*/ 53 w 132"/>
                  <a:gd name="T17" fmla="*/ 52 h 90"/>
                  <a:gd name="T18" fmla="*/ 44 w 132"/>
                  <a:gd name="T19" fmla="*/ 34 h 90"/>
                  <a:gd name="T20" fmla="*/ 12 w 132"/>
                  <a:gd name="T21" fmla="*/ 18 h 90"/>
                  <a:gd name="T22" fmla="*/ 3 w 132"/>
                  <a:gd name="T23" fmla="*/ 5 h 90"/>
                  <a:gd name="T24" fmla="*/ 24 w 132"/>
                  <a:gd name="T25" fmla="*/ 10 h 90"/>
                  <a:gd name="T26" fmla="*/ 32 w 132"/>
                  <a:gd name="T27" fmla="*/ 14 h 90"/>
                  <a:gd name="T28" fmla="*/ 55 w 132"/>
                  <a:gd name="T29" fmla="*/ 6 h 90"/>
                  <a:gd name="T30" fmla="*/ 40 w 132"/>
                  <a:gd name="T31" fmla="*/ 19 h 90"/>
                  <a:gd name="T32" fmla="*/ 84 w 132"/>
                  <a:gd name="T33" fmla="*/ 53 h 90"/>
                  <a:gd name="T34" fmla="*/ 122 w 132"/>
                  <a:gd name="T35" fmla="*/ 5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90">
                    <a:moveTo>
                      <a:pt x="122" y="50"/>
                    </a:moveTo>
                    <a:cubicBezTo>
                      <a:pt x="123" y="57"/>
                      <a:pt x="124" y="64"/>
                      <a:pt x="125" y="71"/>
                    </a:cubicBezTo>
                    <a:cubicBezTo>
                      <a:pt x="130" y="76"/>
                      <a:pt x="132" y="81"/>
                      <a:pt x="125" y="86"/>
                    </a:cubicBezTo>
                    <a:cubicBezTo>
                      <a:pt x="107" y="89"/>
                      <a:pt x="106" y="88"/>
                      <a:pt x="107" y="69"/>
                    </a:cubicBezTo>
                    <a:cubicBezTo>
                      <a:pt x="97" y="82"/>
                      <a:pt x="88" y="90"/>
                      <a:pt x="74" y="76"/>
                    </a:cubicBezTo>
                    <a:cubicBezTo>
                      <a:pt x="70" y="72"/>
                      <a:pt x="63" y="80"/>
                      <a:pt x="56" y="77"/>
                    </a:cubicBezTo>
                    <a:cubicBezTo>
                      <a:pt x="53" y="75"/>
                      <a:pt x="50" y="74"/>
                      <a:pt x="53" y="70"/>
                    </a:cubicBezTo>
                    <a:cubicBezTo>
                      <a:pt x="56" y="67"/>
                      <a:pt x="62" y="64"/>
                      <a:pt x="56" y="59"/>
                    </a:cubicBezTo>
                    <a:cubicBezTo>
                      <a:pt x="54" y="57"/>
                      <a:pt x="53" y="55"/>
                      <a:pt x="53" y="52"/>
                    </a:cubicBezTo>
                    <a:cubicBezTo>
                      <a:pt x="54" y="44"/>
                      <a:pt x="52" y="37"/>
                      <a:pt x="44" y="34"/>
                    </a:cubicBezTo>
                    <a:cubicBezTo>
                      <a:pt x="33" y="28"/>
                      <a:pt x="24" y="21"/>
                      <a:pt x="12" y="18"/>
                    </a:cubicBezTo>
                    <a:cubicBezTo>
                      <a:pt x="7" y="15"/>
                      <a:pt x="0" y="14"/>
                      <a:pt x="3" y="5"/>
                    </a:cubicBezTo>
                    <a:cubicBezTo>
                      <a:pt x="12" y="0"/>
                      <a:pt x="17" y="9"/>
                      <a:pt x="24" y="10"/>
                    </a:cubicBezTo>
                    <a:cubicBezTo>
                      <a:pt x="26" y="14"/>
                      <a:pt x="30" y="16"/>
                      <a:pt x="32" y="14"/>
                    </a:cubicBezTo>
                    <a:cubicBezTo>
                      <a:pt x="38" y="5"/>
                      <a:pt x="47" y="11"/>
                      <a:pt x="55" y="6"/>
                    </a:cubicBezTo>
                    <a:cubicBezTo>
                      <a:pt x="53" y="16"/>
                      <a:pt x="44" y="13"/>
                      <a:pt x="40" y="19"/>
                    </a:cubicBezTo>
                    <a:cubicBezTo>
                      <a:pt x="60" y="24"/>
                      <a:pt x="73" y="37"/>
                      <a:pt x="84" y="53"/>
                    </a:cubicBezTo>
                    <a:cubicBezTo>
                      <a:pt x="90" y="61"/>
                      <a:pt x="111" y="58"/>
                      <a:pt x="122"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14" name="Freeform 67"/>
              <p:cNvSpPr/>
              <p:nvPr/>
            </p:nvSpPr>
            <p:spPr bwMode="auto">
              <a:xfrm>
                <a:off x="4122" y="2352"/>
                <a:ext cx="196" cy="123"/>
              </a:xfrm>
              <a:custGeom>
                <a:avLst/>
                <a:gdLst>
                  <a:gd name="T0" fmla="*/ 89 w 103"/>
                  <a:gd name="T1" fmla="*/ 12 h 64"/>
                  <a:gd name="T2" fmla="*/ 103 w 103"/>
                  <a:gd name="T3" fmla="*/ 33 h 64"/>
                  <a:gd name="T4" fmla="*/ 103 w 103"/>
                  <a:gd name="T5" fmla="*/ 36 h 64"/>
                  <a:gd name="T6" fmla="*/ 74 w 103"/>
                  <a:gd name="T7" fmla="*/ 33 h 64"/>
                  <a:gd name="T8" fmla="*/ 77 w 103"/>
                  <a:gd name="T9" fmla="*/ 58 h 64"/>
                  <a:gd name="T10" fmla="*/ 65 w 103"/>
                  <a:gd name="T11" fmla="*/ 62 h 64"/>
                  <a:gd name="T12" fmla="*/ 54 w 103"/>
                  <a:gd name="T13" fmla="*/ 38 h 64"/>
                  <a:gd name="T14" fmla="*/ 40 w 103"/>
                  <a:gd name="T15" fmla="*/ 52 h 64"/>
                  <a:gd name="T16" fmla="*/ 31 w 103"/>
                  <a:gd name="T17" fmla="*/ 48 h 64"/>
                  <a:gd name="T18" fmla="*/ 20 w 103"/>
                  <a:gd name="T19" fmla="*/ 37 h 64"/>
                  <a:gd name="T20" fmla="*/ 8 w 103"/>
                  <a:gd name="T21" fmla="*/ 37 h 64"/>
                  <a:gd name="T22" fmla="*/ 1 w 103"/>
                  <a:gd name="T23" fmla="*/ 26 h 64"/>
                  <a:gd name="T24" fmla="*/ 39 w 103"/>
                  <a:gd name="T25" fmla="*/ 6 h 64"/>
                  <a:gd name="T26" fmla="*/ 56 w 103"/>
                  <a:gd name="T27" fmla="*/ 5 h 64"/>
                  <a:gd name="T28" fmla="*/ 89 w 103"/>
                  <a:gd name="T29"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64">
                    <a:moveTo>
                      <a:pt x="89" y="12"/>
                    </a:moveTo>
                    <a:cubicBezTo>
                      <a:pt x="96" y="17"/>
                      <a:pt x="100" y="25"/>
                      <a:pt x="103" y="33"/>
                    </a:cubicBezTo>
                    <a:cubicBezTo>
                      <a:pt x="103" y="34"/>
                      <a:pt x="103" y="35"/>
                      <a:pt x="103" y="36"/>
                    </a:cubicBezTo>
                    <a:cubicBezTo>
                      <a:pt x="93" y="46"/>
                      <a:pt x="83" y="46"/>
                      <a:pt x="74" y="33"/>
                    </a:cubicBezTo>
                    <a:cubicBezTo>
                      <a:pt x="75" y="42"/>
                      <a:pt x="86" y="49"/>
                      <a:pt x="77" y="58"/>
                    </a:cubicBezTo>
                    <a:cubicBezTo>
                      <a:pt x="74" y="61"/>
                      <a:pt x="70" y="64"/>
                      <a:pt x="65" y="62"/>
                    </a:cubicBezTo>
                    <a:cubicBezTo>
                      <a:pt x="54" y="58"/>
                      <a:pt x="58" y="46"/>
                      <a:pt x="54" y="38"/>
                    </a:cubicBezTo>
                    <a:cubicBezTo>
                      <a:pt x="50" y="43"/>
                      <a:pt x="48" y="51"/>
                      <a:pt x="40" y="52"/>
                    </a:cubicBezTo>
                    <a:cubicBezTo>
                      <a:pt x="36" y="53"/>
                      <a:pt x="33" y="51"/>
                      <a:pt x="31" y="48"/>
                    </a:cubicBezTo>
                    <a:cubicBezTo>
                      <a:pt x="29" y="43"/>
                      <a:pt x="29" y="36"/>
                      <a:pt x="20" y="37"/>
                    </a:cubicBezTo>
                    <a:cubicBezTo>
                      <a:pt x="16" y="37"/>
                      <a:pt x="12" y="38"/>
                      <a:pt x="8" y="37"/>
                    </a:cubicBezTo>
                    <a:cubicBezTo>
                      <a:pt x="2" y="35"/>
                      <a:pt x="0" y="31"/>
                      <a:pt x="1" y="26"/>
                    </a:cubicBezTo>
                    <a:cubicBezTo>
                      <a:pt x="14" y="20"/>
                      <a:pt x="23" y="7"/>
                      <a:pt x="39" y="6"/>
                    </a:cubicBezTo>
                    <a:cubicBezTo>
                      <a:pt x="45" y="2"/>
                      <a:pt x="52" y="0"/>
                      <a:pt x="56" y="5"/>
                    </a:cubicBezTo>
                    <a:cubicBezTo>
                      <a:pt x="66" y="16"/>
                      <a:pt x="77" y="14"/>
                      <a:pt x="8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15" name="Freeform 68"/>
              <p:cNvSpPr/>
              <p:nvPr/>
            </p:nvSpPr>
            <p:spPr bwMode="auto">
              <a:xfrm>
                <a:off x="4749" y="2222"/>
                <a:ext cx="118" cy="140"/>
              </a:xfrm>
              <a:custGeom>
                <a:avLst/>
                <a:gdLst>
                  <a:gd name="T0" fmla="*/ 60 w 62"/>
                  <a:gd name="T1" fmla="*/ 59 h 73"/>
                  <a:gd name="T2" fmla="*/ 56 w 62"/>
                  <a:gd name="T3" fmla="*/ 66 h 73"/>
                  <a:gd name="T4" fmla="*/ 38 w 62"/>
                  <a:gd name="T5" fmla="*/ 68 h 73"/>
                  <a:gd name="T6" fmla="*/ 26 w 62"/>
                  <a:gd name="T7" fmla="*/ 70 h 73"/>
                  <a:gd name="T8" fmla="*/ 13 w 62"/>
                  <a:gd name="T9" fmla="*/ 64 h 73"/>
                  <a:gd name="T10" fmla="*/ 8 w 62"/>
                  <a:gd name="T11" fmla="*/ 55 h 73"/>
                  <a:gd name="T12" fmla="*/ 1 w 62"/>
                  <a:gd name="T13" fmla="*/ 27 h 73"/>
                  <a:gd name="T14" fmla="*/ 6 w 62"/>
                  <a:gd name="T15" fmla="*/ 12 h 73"/>
                  <a:gd name="T16" fmla="*/ 12 w 62"/>
                  <a:gd name="T17" fmla="*/ 4 h 73"/>
                  <a:gd name="T18" fmla="*/ 49 w 62"/>
                  <a:gd name="T19" fmla="*/ 17 h 73"/>
                  <a:gd name="T20" fmla="*/ 49 w 62"/>
                  <a:gd name="T21" fmla="*/ 17 h 73"/>
                  <a:gd name="T22" fmla="*/ 53 w 62"/>
                  <a:gd name="T23" fmla="*/ 44 h 73"/>
                  <a:gd name="T24" fmla="*/ 60 w 62"/>
                  <a:gd name="T25"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73">
                    <a:moveTo>
                      <a:pt x="60" y="59"/>
                    </a:moveTo>
                    <a:cubicBezTo>
                      <a:pt x="59" y="61"/>
                      <a:pt x="57" y="63"/>
                      <a:pt x="56" y="66"/>
                    </a:cubicBezTo>
                    <a:cubicBezTo>
                      <a:pt x="51" y="71"/>
                      <a:pt x="44" y="70"/>
                      <a:pt x="38" y="68"/>
                    </a:cubicBezTo>
                    <a:cubicBezTo>
                      <a:pt x="33" y="67"/>
                      <a:pt x="29" y="66"/>
                      <a:pt x="26" y="70"/>
                    </a:cubicBezTo>
                    <a:cubicBezTo>
                      <a:pt x="19" y="73"/>
                      <a:pt x="14" y="73"/>
                      <a:pt x="13" y="64"/>
                    </a:cubicBezTo>
                    <a:cubicBezTo>
                      <a:pt x="13" y="60"/>
                      <a:pt x="10" y="58"/>
                      <a:pt x="8" y="55"/>
                    </a:cubicBezTo>
                    <a:cubicBezTo>
                      <a:pt x="4" y="46"/>
                      <a:pt x="0" y="37"/>
                      <a:pt x="1" y="27"/>
                    </a:cubicBezTo>
                    <a:cubicBezTo>
                      <a:pt x="10" y="25"/>
                      <a:pt x="10" y="19"/>
                      <a:pt x="6" y="12"/>
                    </a:cubicBezTo>
                    <a:cubicBezTo>
                      <a:pt x="7" y="8"/>
                      <a:pt x="9" y="6"/>
                      <a:pt x="12" y="4"/>
                    </a:cubicBezTo>
                    <a:cubicBezTo>
                      <a:pt x="27" y="0"/>
                      <a:pt x="37" y="11"/>
                      <a:pt x="49" y="17"/>
                    </a:cubicBezTo>
                    <a:cubicBezTo>
                      <a:pt x="49" y="17"/>
                      <a:pt x="49" y="17"/>
                      <a:pt x="49" y="17"/>
                    </a:cubicBezTo>
                    <a:cubicBezTo>
                      <a:pt x="57" y="25"/>
                      <a:pt x="48" y="36"/>
                      <a:pt x="53" y="44"/>
                    </a:cubicBezTo>
                    <a:cubicBezTo>
                      <a:pt x="56" y="49"/>
                      <a:pt x="62" y="52"/>
                      <a:pt x="60"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16" name="Freeform 69"/>
              <p:cNvSpPr/>
              <p:nvPr/>
            </p:nvSpPr>
            <p:spPr bwMode="auto">
              <a:xfrm>
                <a:off x="2207" y="1447"/>
                <a:ext cx="139" cy="151"/>
              </a:xfrm>
              <a:custGeom>
                <a:avLst/>
                <a:gdLst>
                  <a:gd name="T0" fmla="*/ 56 w 73"/>
                  <a:gd name="T1" fmla="*/ 25 h 79"/>
                  <a:gd name="T2" fmla="*/ 73 w 73"/>
                  <a:gd name="T3" fmla="*/ 39 h 79"/>
                  <a:gd name="T4" fmla="*/ 58 w 73"/>
                  <a:gd name="T5" fmla="*/ 57 h 79"/>
                  <a:gd name="T6" fmla="*/ 33 w 73"/>
                  <a:gd name="T7" fmla="*/ 74 h 79"/>
                  <a:gd name="T8" fmla="*/ 3 w 73"/>
                  <a:gd name="T9" fmla="*/ 59 h 79"/>
                  <a:gd name="T10" fmla="*/ 37 w 73"/>
                  <a:gd name="T11" fmla="*/ 4 h 79"/>
                  <a:gd name="T12" fmla="*/ 44 w 73"/>
                  <a:gd name="T13" fmla="*/ 0 h 79"/>
                  <a:gd name="T14" fmla="*/ 45 w 73"/>
                  <a:gd name="T15" fmla="*/ 11 h 79"/>
                  <a:gd name="T16" fmla="*/ 30 w 73"/>
                  <a:gd name="T17" fmla="*/ 35 h 79"/>
                  <a:gd name="T18" fmla="*/ 56 w 73"/>
                  <a:gd name="T19" fmla="*/ 2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9">
                    <a:moveTo>
                      <a:pt x="56" y="25"/>
                    </a:moveTo>
                    <a:cubicBezTo>
                      <a:pt x="58" y="33"/>
                      <a:pt x="71" y="30"/>
                      <a:pt x="73" y="39"/>
                    </a:cubicBezTo>
                    <a:cubicBezTo>
                      <a:pt x="71" y="48"/>
                      <a:pt x="59" y="47"/>
                      <a:pt x="58" y="57"/>
                    </a:cubicBezTo>
                    <a:cubicBezTo>
                      <a:pt x="51" y="65"/>
                      <a:pt x="49" y="79"/>
                      <a:pt x="33" y="74"/>
                    </a:cubicBezTo>
                    <a:cubicBezTo>
                      <a:pt x="22" y="71"/>
                      <a:pt x="9" y="73"/>
                      <a:pt x="3" y="59"/>
                    </a:cubicBezTo>
                    <a:cubicBezTo>
                      <a:pt x="0" y="40"/>
                      <a:pt x="16" y="13"/>
                      <a:pt x="37" y="4"/>
                    </a:cubicBezTo>
                    <a:cubicBezTo>
                      <a:pt x="39" y="3"/>
                      <a:pt x="42" y="1"/>
                      <a:pt x="44" y="0"/>
                    </a:cubicBezTo>
                    <a:cubicBezTo>
                      <a:pt x="46" y="4"/>
                      <a:pt x="47" y="7"/>
                      <a:pt x="45" y="11"/>
                    </a:cubicBezTo>
                    <a:cubicBezTo>
                      <a:pt x="40" y="18"/>
                      <a:pt x="24" y="20"/>
                      <a:pt x="30" y="35"/>
                    </a:cubicBezTo>
                    <a:cubicBezTo>
                      <a:pt x="41" y="37"/>
                      <a:pt x="42" y="15"/>
                      <a:pt x="5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17" name="Freeform 70"/>
              <p:cNvSpPr/>
              <p:nvPr/>
            </p:nvSpPr>
            <p:spPr bwMode="auto">
              <a:xfrm>
                <a:off x="3013" y="2712"/>
                <a:ext cx="147" cy="147"/>
              </a:xfrm>
              <a:custGeom>
                <a:avLst/>
                <a:gdLst>
                  <a:gd name="T0" fmla="*/ 47 w 77"/>
                  <a:gd name="T1" fmla="*/ 77 h 77"/>
                  <a:gd name="T2" fmla="*/ 37 w 77"/>
                  <a:gd name="T3" fmla="*/ 54 h 77"/>
                  <a:gd name="T4" fmla="*/ 23 w 77"/>
                  <a:gd name="T5" fmla="*/ 64 h 77"/>
                  <a:gd name="T6" fmla="*/ 18 w 77"/>
                  <a:gd name="T7" fmla="*/ 64 h 77"/>
                  <a:gd name="T8" fmla="*/ 11 w 77"/>
                  <a:gd name="T9" fmla="*/ 58 h 77"/>
                  <a:gd name="T10" fmla="*/ 11 w 77"/>
                  <a:gd name="T11" fmla="*/ 40 h 77"/>
                  <a:gd name="T12" fmla="*/ 23 w 77"/>
                  <a:gd name="T13" fmla="*/ 28 h 77"/>
                  <a:gd name="T14" fmla="*/ 26 w 77"/>
                  <a:gd name="T15" fmla="*/ 10 h 77"/>
                  <a:gd name="T16" fmla="*/ 45 w 77"/>
                  <a:gd name="T17" fmla="*/ 14 h 77"/>
                  <a:gd name="T18" fmla="*/ 58 w 77"/>
                  <a:gd name="T19" fmla="*/ 16 h 77"/>
                  <a:gd name="T20" fmla="*/ 76 w 77"/>
                  <a:gd name="T21" fmla="*/ 29 h 77"/>
                  <a:gd name="T22" fmla="*/ 75 w 77"/>
                  <a:gd name="T23" fmla="*/ 33 h 77"/>
                  <a:gd name="T24" fmla="*/ 75 w 77"/>
                  <a:gd name="T25" fmla="*/ 36 h 77"/>
                  <a:gd name="T26" fmla="*/ 65 w 77"/>
                  <a:gd name="T27" fmla="*/ 54 h 77"/>
                  <a:gd name="T28" fmla="*/ 47 w 77"/>
                  <a:gd name="T2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77">
                    <a:moveTo>
                      <a:pt x="47" y="77"/>
                    </a:moveTo>
                    <a:cubicBezTo>
                      <a:pt x="55" y="65"/>
                      <a:pt x="33" y="65"/>
                      <a:pt x="37" y="54"/>
                    </a:cubicBezTo>
                    <a:cubicBezTo>
                      <a:pt x="29" y="53"/>
                      <a:pt x="26" y="59"/>
                      <a:pt x="23" y="64"/>
                    </a:cubicBezTo>
                    <a:cubicBezTo>
                      <a:pt x="21" y="65"/>
                      <a:pt x="20" y="65"/>
                      <a:pt x="18" y="64"/>
                    </a:cubicBezTo>
                    <a:cubicBezTo>
                      <a:pt x="16" y="62"/>
                      <a:pt x="14" y="59"/>
                      <a:pt x="11" y="58"/>
                    </a:cubicBezTo>
                    <a:cubicBezTo>
                      <a:pt x="0" y="51"/>
                      <a:pt x="3" y="45"/>
                      <a:pt x="11" y="40"/>
                    </a:cubicBezTo>
                    <a:cubicBezTo>
                      <a:pt x="17" y="37"/>
                      <a:pt x="21" y="34"/>
                      <a:pt x="23" y="28"/>
                    </a:cubicBezTo>
                    <a:cubicBezTo>
                      <a:pt x="27" y="23"/>
                      <a:pt x="23" y="16"/>
                      <a:pt x="26" y="10"/>
                    </a:cubicBezTo>
                    <a:cubicBezTo>
                      <a:pt x="40" y="0"/>
                      <a:pt x="43" y="1"/>
                      <a:pt x="45" y="14"/>
                    </a:cubicBezTo>
                    <a:cubicBezTo>
                      <a:pt x="48" y="21"/>
                      <a:pt x="54" y="16"/>
                      <a:pt x="58" y="16"/>
                    </a:cubicBezTo>
                    <a:cubicBezTo>
                      <a:pt x="68" y="16"/>
                      <a:pt x="74" y="19"/>
                      <a:pt x="76" y="29"/>
                    </a:cubicBezTo>
                    <a:cubicBezTo>
                      <a:pt x="77" y="30"/>
                      <a:pt x="76" y="32"/>
                      <a:pt x="75" y="33"/>
                    </a:cubicBezTo>
                    <a:cubicBezTo>
                      <a:pt x="76" y="34"/>
                      <a:pt x="76" y="35"/>
                      <a:pt x="75" y="36"/>
                    </a:cubicBezTo>
                    <a:cubicBezTo>
                      <a:pt x="71" y="42"/>
                      <a:pt x="66" y="46"/>
                      <a:pt x="65" y="54"/>
                    </a:cubicBezTo>
                    <a:cubicBezTo>
                      <a:pt x="60" y="62"/>
                      <a:pt x="56" y="72"/>
                      <a:pt x="4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18" name="Freeform 71"/>
              <p:cNvSpPr/>
              <p:nvPr/>
            </p:nvSpPr>
            <p:spPr bwMode="auto">
              <a:xfrm>
                <a:off x="2704" y="684"/>
                <a:ext cx="130" cy="159"/>
              </a:xfrm>
              <a:custGeom>
                <a:avLst/>
                <a:gdLst>
                  <a:gd name="T0" fmla="*/ 56 w 68"/>
                  <a:gd name="T1" fmla="*/ 79 h 83"/>
                  <a:gd name="T2" fmla="*/ 41 w 68"/>
                  <a:gd name="T3" fmla="*/ 73 h 83"/>
                  <a:gd name="T4" fmla="*/ 28 w 68"/>
                  <a:gd name="T5" fmla="*/ 65 h 83"/>
                  <a:gd name="T6" fmla="*/ 27 w 68"/>
                  <a:gd name="T7" fmla="*/ 63 h 83"/>
                  <a:gd name="T8" fmla="*/ 19 w 68"/>
                  <a:gd name="T9" fmla="*/ 49 h 83"/>
                  <a:gd name="T10" fmla="*/ 17 w 68"/>
                  <a:gd name="T11" fmla="*/ 46 h 83"/>
                  <a:gd name="T12" fmla="*/ 13 w 68"/>
                  <a:gd name="T13" fmla="*/ 36 h 83"/>
                  <a:gd name="T14" fmla="*/ 6 w 68"/>
                  <a:gd name="T15" fmla="*/ 18 h 83"/>
                  <a:gd name="T16" fmla="*/ 4 w 68"/>
                  <a:gd name="T17" fmla="*/ 9 h 83"/>
                  <a:gd name="T18" fmla="*/ 24 w 68"/>
                  <a:gd name="T19" fmla="*/ 1 h 83"/>
                  <a:gd name="T20" fmla="*/ 40 w 68"/>
                  <a:gd name="T21" fmla="*/ 31 h 83"/>
                  <a:gd name="T22" fmla="*/ 45 w 68"/>
                  <a:gd name="T23" fmla="*/ 18 h 83"/>
                  <a:gd name="T24" fmla="*/ 66 w 68"/>
                  <a:gd name="T25" fmla="*/ 69 h 83"/>
                  <a:gd name="T26" fmla="*/ 56 w 68"/>
                  <a:gd name="T27" fmla="*/ 7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83">
                    <a:moveTo>
                      <a:pt x="56" y="79"/>
                    </a:moveTo>
                    <a:cubicBezTo>
                      <a:pt x="49" y="83"/>
                      <a:pt x="44" y="81"/>
                      <a:pt x="41" y="73"/>
                    </a:cubicBezTo>
                    <a:cubicBezTo>
                      <a:pt x="39" y="67"/>
                      <a:pt x="35" y="64"/>
                      <a:pt x="28" y="65"/>
                    </a:cubicBezTo>
                    <a:cubicBezTo>
                      <a:pt x="28" y="64"/>
                      <a:pt x="28" y="63"/>
                      <a:pt x="27" y="63"/>
                    </a:cubicBezTo>
                    <a:cubicBezTo>
                      <a:pt x="24" y="58"/>
                      <a:pt x="24" y="52"/>
                      <a:pt x="19" y="49"/>
                    </a:cubicBezTo>
                    <a:cubicBezTo>
                      <a:pt x="18" y="48"/>
                      <a:pt x="17" y="47"/>
                      <a:pt x="17" y="46"/>
                    </a:cubicBezTo>
                    <a:cubicBezTo>
                      <a:pt x="21" y="40"/>
                      <a:pt x="12" y="40"/>
                      <a:pt x="13" y="36"/>
                    </a:cubicBezTo>
                    <a:cubicBezTo>
                      <a:pt x="13" y="29"/>
                      <a:pt x="12" y="23"/>
                      <a:pt x="6" y="18"/>
                    </a:cubicBezTo>
                    <a:cubicBezTo>
                      <a:pt x="3" y="16"/>
                      <a:pt x="0" y="13"/>
                      <a:pt x="4" y="9"/>
                    </a:cubicBezTo>
                    <a:cubicBezTo>
                      <a:pt x="8" y="0"/>
                      <a:pt x="17" y="2"/>
                      <a:pt x="24" y="1"/>
                    </a:cubicBezTo>
                    <a:cubicBezTo>
                      <a:pt x="33" y="9"/>
                      <a:pt x="38" y="20"/>
                      <a:pt x="40" y="31"/>
                    </a:cubicBezTo>
                    <a:cubicBezTo>
                      <a:pt x="46" y="29"/>
                      <a:pt x="44" y="24"/>
                      <a:pt x="45" y="18"/>
                    </a:cubicBezTo>
                    <a:cubicBezTo>
                      <a:pt x="58" y="34"/>
                      <a:pt x="57" y="54"/>
                      <a:pt x="66" y="69"/>
                    </a:cubicBezTo>
                    <a:cubicBezTo>
                      <a:pt x="68" y="73"/>
                      <a:pt x="58" y="74"/>
                      <a:pt x="56"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19" name="Freeform 72"/>
              <p:cNvSpPr/>
              <p:nvPr/>
            </p:nvSpPr>
            <p:spPr bwMode="auto">
              <a:xfrm>
                <a:off x="3411" y="2278"/>
                <a:ext cx="134" cy="143"/>
              </a:xfrm>
              <a:custGeom>
                <a:avLst/>
                <a:gdLst>
                  <a:gd name="T0" fmla="*/ 58 w 70"/>
                  <a:gd name="T1" fmla="*/ 57 h 75"/>
                  <a:gd name="T2" fmla="*/ 39 w 70"/>
                  <a:gd name="T3" fmla="*/ 62 h 75"/>
                  <a:gd name="T4" fmla="*/ 30 w 70"/>
                  <a:gd name="T5" fmla="*/ 75 h 75"/>
                  <a:gd name="T6" fmla="*/ 12 w 70"/>
                  <a:gd name="T7" fmla="*/ 65 h 75"/>
                  <a:gd name="T8" fmla="*/ 16 w 70"/>
                  <a:gd name="T9" fmla="*/ 12 h 75"/>
                  <a:gd name="T10" fmla="*/ 19 w 70"/>
                  <a:gd name="T11" fmla="*/ 2 h 75"/>
                  <a:gd name="T12" fmla="*/ 23 w 70"/>
                  <a:gd name="T13" fmla="*/ 0 h 75"/>
                  <a:gd name="T14" fmla="*/ 33 w 70"/>
                  <a:gd name="T15" fmla="*/ 8 h 75"/>
                  <a:gd name="T16" fmla="*/ 52 w 70"/>
                  <a:gd name="T17" fmla="*/ 27 h 75"/>
                  <a:gd name="T18" fmla="*/ 57 w 70"/>
                  <a:gd name="T19" fmla="*/ 30 h 75"/>
                  <a:gd name="T20" fmla="*/ 58 w 70"/>
                  <a:gd name="T21"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75">
                    <a:moveTo>
                      <a:pt x="58" y="57"/>
                    </a:moveTo>
                    <a:cubicBezTo>
                      <a:pt x="52" y="60"/>
                      <a:pt x="50" y="70"/>
                      <a:pt x="39" y="62"/>
                    </a:cubicBezTo>
                    <a:cubicBezTo>
                      <a:pt x="34" y="58"/>
                      <a:pt x="39" y="74"/>
                      <a:pt x="30" y="75"/>
                    </a:cubicBezTo>
                    <a:cubicBezTo>
                      <a:pt x="22" y="74"/>
                      <a:pt x="18" y="68"/>
                      <a:pt x="12" y="65"/>
                    </a:cubicBezTo>
                    <a:cubicBezTo>
                      <a:pt x="0" y="46"/>
                      <a:pt x="10" y="30"/>
                      <a:pt x="16" y="12"/>
                    </a:cubicBezTo>
                    <a:cubicBezTo>
                      <a:pt x="20" y="10"/>
                      <a:pt x="16" y="5"/>
                      <a:pt x="19" y="2"/>
                    </a:cubicBezTo>
                    <a:cubicBezTo>
                      <a:pt x="20" y="1"/>
                      <a:pt x="21" y="0"/>
                      <a:pt x="23" y="0"/>
                    </a:cubicBezTo>
                    <a:cubicBezTo>
                      <a:pt x="28" y="0"/>
                      <a:pt x="33" y="4"/>
                      <a:pt x="33" y="8"/>
                    </a:cubicBezTo>
                    <a:cubicBezTo>
                      <a:pt x="29" y="24"/>
                      <a:pt x="42" y="24"/>
                      <a:pt x="52" y="27"/>
                    </a:cubicBezTo>
                    <a:cubicBezTo>
                      <a:pt x="54" y="27"/>
                      <a:pt x="56" y="29"/>
                      <a:pt x="57" y="30"/>
                    </a:cubicBezTo>
                    <a:cubicBezTo>
                      <a:pt x="67" y="39"/>
                      <a:pt x="70" y="48"/>
                      <a:pt x="58"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20" name="Freeform 73"/>
              <p:cNvSpPr/>
              <p:nvPr/>
            </p:nvSpPr>
            <p:spPr bwMode="auto">
              <a:xfrm>
                <a:off x="2735" y="3213"/>
                <a:ext cx="110" cy="155"/>
              </a:xfrm>
              <a:custGeom>
                <a:avLst/>
                <a:gdLst>
                  <a:gd name="T0" fmla="*/ 50 w 58"/>
                  <a:gd name="T1" fmla="*/ 32 h 81"/>
                  <a:gd name="T2" fmla="*/ 42 w 58"/>
                  <a:gd name="T3" fmla="*/ 31 h 81"/>
                  <a:gd name="T4" fmla="*/ 45 w 58"/>
                  <a:gd name="T5" fmla="*/ 38 h 81"/>
                  <a:gd name="T6" fmla="*/ 19 w 58"/>
                  <a:gd name="T7" fmla="*/ 80 h 81"/>
                  <a:gd name="T8" fmla="*/ 12 w 58"/>
                  <a:gd name="T9" fmla="*/ 81 h 81"/>
                  <a:gd name="T10" fmla="*/ 11 w 58"/>
                  <a:gd name="T11" fmla="*/ 78 h 81"/>
                  <a:gd name="T12" fmla="*/ 0 w 58"/>
                  <a:gd name="T13" fmla="*/ 30 h 81"/>
                  <a:gd name="T14" fmla="*/ 0 w 58"/>
                  <a:gd name="T15" fmla="*/ 27 h 81"/>
                  <a:gd name="T16" fmla="*/ 2 w 58"/>
                  <a:gd name="T17" fmla="*/ 24 h 81"/>
                  <a:gd name="T18" fmla="*/ 13 w 58"/>
                  <a:gd name="T19" fmla="*/ 18 h 81"/>
                  <a:gd name="T20" fmla="*/ 16 w 58"/>
                  <a:gd name="T21" fmla="*/ 11 h 81"/>
                  <a:gd name="T22" fmla="*/ 22 w 58"/>
                  <a:gd name="T23" fmla="*/ 10 h 81"/>
                  <a:gd name="T24" fmla="*/ 19 w 58"/>
                  <a:gd name="T25" fmla="*/ 9 h 81"/>
                  <a:gd name="T26" fmla="*/ 9 w 58"/>
                  <a:gd name="T27" fmla="*/ 6 h 81"/>
                  <a:gd name="T28" fmla="*/ 20 w 58"/>
                  <a:gd name="T29" fmla="*/ 0 h 81"/>
                  <a:gd name="T30" fmla="*/ 50 w 58"/>
                  <a:gd name="T31" fmla="*/ 3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81">
                    <a:moveTo>
                      <a:pt x="50" y="32"/>
                    </a:moveTo>
                    <a:cubicBezTo>
                      <a:pt x="48" y="32"/>
                      <a:pt x="45" y="31"/>
                      <a:pt x="42" y="31"/>
                    </a:cubicBezTo>
                    <a:cubicBezTo>
                      <a:pt x="40" y="35"/>
                      <a:pt x="44" y="36"/>
                      <a:pt x="45" y="38"/>
                    </a:cubicBezTo>
                    <a:cubicBezTo>
                      <a:pt x="58" y="65"/>
                      <a:pt x="50" y="79"/>
                      <a:pt x="19" y="80"/>
                    </a:cubicBezTo>
                    <a:cubicBezTo>
                      <a:pt x="17" y="80"/>
                      <a:pt x="14" y="81"/>
                      <a:pt x="12" y="81"/>
                    </a:cubicBezTo>
                    <a:cubicBezTo>
                      <a:pt x="12" y="80"/>
                      <a:pt x="12" y="79"/>
                      <a:pt x="11" y="78"/>
                    </a:cubicBezTo>
                    <a:cubicBezTo>
                      <a:pt x="19" y="59"/>
                      <a:pt x="10" y="45"/>
                      <a:pt x="0" y="30"/>
                    </a:cubicBezTo>
                    <a:cubicBezTo>
                      <a:pt x="0" y="29"/>
                      <a:pt x="0" y="28"/>
                      <a:pt x="0" y="27"/>
                    </a:cubicBezTo>
                    <a:cubicBezTo>
                      <a:pt x="0" y="26"/>
                      <a:pt x="1" y="25"/>
                      <a:pt x="2" y="24"/>
                    </a:cubicBezTo>
                    <a:cubicBezTo>
                      <a:pt x="6" y="22"/>
                      <a:pt x="12" y="25"/>
                      <a:pt x="13" y="18"/>
                    </a:cubicBezTo>
                    <a:cubicBezTo>
                      <a:pt x="13" y="15"/>
                      <a:pt x="13" y="12"/>
                      <a:pt x="16" y="11"/>
                    </a:cubicBezTo>
                    <a:cubicBezTo>
                      <a:pt x="18" y="9"/>
                      <a:pt x="20" y="10"/>
                      <a:pt x="22" y="10"/>
                    </a:cubicBezTo>
                    <a:cubicBezTo>
                      <a:pt x="21" y="10"/>
                      <a:pt x="20" y="9"/>
                      <a:pt x="19" y="9"/>
                    </a:cubicBezTo>
                    <a:cubicBezTo>
                      <a:pt x="15" y="9"/>
                      <a:pt x="9" y="11"/>
                      <a:pt x="9" y="6"/>
                    </a:cubicBezTo>
                    <a:cubicBezTo>
                      <a:pt x="10" y="0"/>
                      <a:pt x="16" y="1"/>
                      <a:pt x="20" y="0"/>
                    </a:cubicBezTo>
                    <a:cubicBezTo>
                      <a:pt x="39" y="5"/>
                      <a:pt x="50" y="18"/>
                      <a:pt x="5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21" name="Freeform 74"/>
              <p:cNvSpPr/>
              <p:nvPr/>
            </p:nvSpPr>
            <p:spPr bwMode="auto">
              <a:xfrm>
                <a:off x="5016" y="873"/>
                <a:ext cx="162" cy="111"/>
              </a:xfrm>
              <a:custGeom>
                <a:avLst/>
                <a:gdLst>
                  <a:gd name="T0" fmla="*/ 10 w 85"/>
                  <a:gd name="T1" fmla="*/ 11 h 58"/>
                  <a:gd name="T2" fmla="*/ 58 w 85"/>
                  <a:gd name="T3" fmla="*/ 7 h 58"/>
                  <a:gd name="T4" fmla="*/ 66 w 85"/>
                  <a:gd name="T5" fmla="*/ 9 h 58"/>
                  <a:gd name="T6" fmla="*/ 76 w 85"/>
                  <a:gd name="T7" fmla="*/ 34 h 58"/>
                  <a:gd name="T8" fmla="*/ 45 w 85"/>
                  <a:gd name="T9" fmla="*/ 42 h 58"/>
                  <a:gd name="T10" fmla="*/ 45 w 85"/>
                  <a:gd name="T11" fmla="*/ 42 h 58"/>
                  <a:gd name="T12" fmla="*/ 24 w 85"/>
                  <a:gd name="T13" fmla="*/ 50 h 58"/>
                  <a:gd name="T14" fmla="*/ 20 w 85"/>
                  <a:gd name="T15" fmla="*/ 47 h 58"/>
                  <a:gd name="T16" fmla="*/ 10 w 85"/>
                  <a:gd name="T17" fmla="*/ 1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58">
                    <a:moveTo>
                      <a:pt x="10" y="11"/>
                    </a:moveTo>
                    <a:cubicBezTo>
                      <a:pt x="26" y="0"/>
                      <a:pt x="42" y="7"/>
                      <a:pt x="58" y="7"/>
                    </a:cubicBezTo>
                    <a:cubicBezTo>
                      <a:pt x="62" y="5"/>
                      <a:pt x="64" y="8"/>
                      <a:pt x="66" y="9"/>
                    </a:cubicBezTo>
                    <a:cubicBezTo>
                      <a:pt x="83" y="14"/>
                      <a:pt x="85" y="17"/>
                      <a:pt x="76" y="34"/>
                    </a:cubicBezTo>
                    <a:cubicBezTo>
                      <a:pt x="67" y="43"/>
                      <a:pt x="60" y="58"/>
                      <a:pt x="45" y="42"/>
                    </a:cubicBezTo>
                    <a:cubicBezTo>
                      <a:pt x="45" y="42"/>
                      <a:pt x="45" y="41"/>
                      <a:pt x="45" y="42"/>
                    </a:cubicBezTo>
                    <a:cubicBezTo>
                      <a:pt x="36" y="50"/>
                      <a:pt x="36" y="50"/>
                      <a:pt x="24" y="50"/>
                    </a:cubicBezTo>
                    <a:cubicBezTo>
                      <a:pt x="23" y="50"/>
                      <a:pt x="22" y="48"/>
                      <a:pt x="20" y="47"/>
                    </a:cubicBezTo>
                    <a:cubicBezTo>
                      <a:pt x="6" y="38"/>
                      <a:pt x="0" y="27"/>
                      <a:pt x="1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22" name="Freeform 75"/>
              <p:cNvSpPr/>
              <p:nvPr/>
            </p:nvSpPr>
            <p:spPr bwMode="auto">
              <a:xfrm>
                <a:off x="6267" y="1134"/>
                <a:ext cx="151" cy="141"/>
              </a:xfrm>
              <a:custGeom>
                <a:avLst/>
                <a:gdLst>
                  <a:gd name="T0" fmla="*/ 23 w 79"/>
                  <a:gd name="T1" fmla="*/ 70 h 74"/>
                  <a:gd name="T2" fmla="*/ 14 w 79"/>
                  <a:gd name="T3" fmla="*/ 65 h 74"/>
                  <a:gd name="T4" fmla="*/ 2 w 79"/>
                  <a:gd name="T5" fmla="*/ 49 h 74"/>
                  <a:gd name="T6" fmla="*/ 7 w 79"/>
                  <a:gd name="T7" fmla="*/ 38 h 74"/>
                  <a:gd name="T8" fmla="*/ 18 w 79"/>
                  <a:gd name="T9" fmla="*/ 48 h 74"/>
                  <a:gd name="T10" fmla="*/ 21 w 79"/>
                  <a:gd name="T11" fmla="*/ 7 h 74"/>
                  <a:gd name="T12" fmla="*/ 75 w 79"/>
                  <a:gd name="T13" fmla="*/ 23 h 74"/>
                  <a:gd name="T14" fmla="*/ 64 w 79"/>
                  <a:gd name="T15" fmla="*/ 46 h 74"/>
                  <a:gd name="T16" fmla="*/ 46 w 79"/>
                  <a:gd name="T17" fmla="*/ 46 h 74"/>
                  <a:gd name="T18" fmla="*/ 34 w 79"/>
                  <a:gd name="T19" fmla="*/ 60 h 74"/>
                  <a:gd name="T20" fmla="*/ 27 w 79"/>
                  <a:gd name="T21" fmla="*/ 73 h 74"/>
                  <a:gd name="T22" fmla="*/ 23 w 79"/>
                  <a:gd name="T23" fmla="*/ 74 h 74"/>
                  <a:gd name="T24" fmla="*/ 22 w 79"/>
                  <a:gd name="T25" fmla="*/ 71 h 74"/>
                  <a:gd name="T26" fmla="*/ 23 w 79"/>
                  <a:gd name="T27" fmla="*/ 7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74">
                    <a:moveTo>
                      <a:pt x="23" y="70"/>
                    </a:moveTo>
                    <a:cubicBezTo>
                      <a:pt x="20" y="68"/>
                      <a:pt x="17" y="64"/>
                      <a:pt x="14" y="65"/>
                    </a:cubicBezTo>
                    <a:cubicBezTo>
                      <a:pt x="0" y="68"/>
                      <a:pt x="1" y="58"/>
                      <a:pt x="2" y="49"/>
                    </a:cubicBezTo>
                    <a:cubicBezTo>
                      <a:pt x="2" y="45"/>
                      <a:pt x="1" y="39"/>
                      <a:pt x="7" y="38"/>
                    </a:cubicBezTo>
                    <a:cubicBezTo>
                      <a:pt x="14" y="36"/>
                      <a:pt x="15" y="42"/>
                      <a:pt x="18" y="48"/>
                    </a:cubicBezTo>
                    <a:cubicBezTo>
                      <a:pt x="21" y="34"/>
                      <a:pt x="15" y="20"/>
                      <a:pt x="21" y="7"/>
                    </a:cubicBezTo>
                    <a:cubicBezTo>
                      <a:pt x="36" y="0"/>
                      <a:pt x="69" y="9"/>
                      <a:pt x="75" y="23"/>
                    </a:cubicBezTo>
                    <a:cubicBezTo>
                      <a:pt x="79" y="33"/>
                      <a:pt x="76" y="42"/>
                      <a:pt x="64" y="46"/>
                    </a:cubicBezTo>
                    <a:cubicBezTo>
                      <a:pt x="58" y="45"/>
                      <a:pt x="52" y="38"/>
                      <a:pt x="46" y="46"/>
                    </a:cubicBezTo>
                    <a:cubicBezTo>
                      <a:pt x="42" y="50"/>
                      <a:pt x="33" y="51"/>
                      <a:pt x="34" y="60"/>
                    </a:cubicBezTo>
                    <a:cubicBezTo>
                      <a:pt x="30" y="64"/>
                      <a:pt x="27" y="68"/>
                      <a:pt x="27" y="73"/>
                    </a:cubicBezTo>
                    <a:cubicBezTo>
                      <a:pt x="25" y="73"/>
                      <a:pt x="24" y="73"/>
                      <a:pt x="23" y="74"/>
                    </a:cubicBezTo>
                    <a:cubicBezTo>
                      <a:pt x="22" y="73"/>
                      <a:pt x="21" y="72"/>
                      <a:pt x="22" y="71"/>
                    </a:cubicBezTo>
                    <a:cubicBezTo>
                      <a:pt x="22" y="70"/>
                      <a:pt x="22" y="70"/>
                      <a:pt x="2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23" name="Freeform 76"/>
              <p:cNvSpPr/>
              <p:nvPr/>
            </p:nvSpPr>
            <p:spPr bwMode="auto">
              <a:xfrm>
                <a:off x="3838" y="2771"/>
                <a:ext cx="107" cy="188"/>
              </a:xfrm>
              <a:custGeom>
                <a:avLst/>
                <a:gdLst>
                  <a:gd name="T0" fmla="*/ 5 w 56"/>
                  <a:gd name="T1" fmla="*/ 85 h 98"/>
                  <a:gd name="T2" fmla="*/ 18 w 56"/>
                  <a:gd name="T3" fmla="*/ 43 h 98"/>
                  <a:gd name="T4" fmla="*/ 21 w 56"/>
                  <a:gd name="T5" fmla="*/ 30 h 98"/>
                  <a:gd name="T6" fmla="*/ 30 w 56"/>
                  <a:gd name="T7" fmla="*/ 19 h 98"/>
                  <a:gd name="T8" fmla="*/ 37 w 56"/>
                  <a:gd name="T9" fmla="*/ 9 h 98"/>
                  <a:gd name="T10" fmla="*/ 56 w 56"/>
                  <a:gd name="T11" fmla="*/ 13 h 98"/>
                  <a:gd name="T12" fmla="*/ 52 w 56"/>
                  <a:gd name="T13" fmla="*/ 23 h 98"/>
                  <a:gd name="T14" fmla="*/ 51 w 56"/>
                  <a:gd name="T15" fmla="*/ 42 h 98"/>
                  <a:gd name="T16" fmla="*/ 54 w 56"/>
                  <a:gd name="T17" fmla="*/ 46 h 98"/>
                  <a:gd name="T18" fmla="*/ 50 w 56"/>
                  <a:gd name="T19" fmla="*/ 63 h 98"/>
                  <a:gd name="T20" fmla="*/ 22 w 56"/>
                  <a:gd name="T21" fmla="*/ 94 h 98"/>
                  <a:gd name="T22" fmla="*/ 5 w 56"/>
                  <a:gd name="T23" fmla="*/ 8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98">
                    <a:moveTo>
                      <a:pt x="5" y="85"/>
                    </a:moveTo>
                    <a:cubicBezTo>
                      <a:pt x="0" y="68"/>
                      <a:pt x="10" y="56"/>
                      <a:pt x="18" y="43"/>
                    </a:cubicBezTo>
                    <a:cubicBezTo>
                      <a:pt x="23" y="39"/>
                      <a:pt x="19" y="34"/>
                      <a:pt x="21" y="30"/>
                    </a:cubicBezTo>
                    <a:cubicBezTo>
                      <a:pt x="22" y="24"/>
                      <a:pt x="25" y="19"/>
                      <a:pt x="30" y="19"/>
                    </a:cubicBezTo>
                    <a:cubicBezTo>
                      <a:pt x="39" y="19"/>
                      <a:pt x="35" y="13"/>
                      <a:pt x="37" y="9"/>
                    </a:cubicBezTo>
                    <a:cubicBezTo>
                      <a:pt x="47" y="0"/>
                      <a:pt x="49" y="0"/>
                      <a:pt x="56" y="13"/>
                    </a:cubicBezTo>
                    <a:cubicBezTo>
                      <a:pt x="56" y="17"/>
                      <a:pt x="55" y="20"/>
                      <a:pt x="52" y="23"/>
                    </a:cubicBezTo>
                    <a:cubicBezTo>
                      <a:pt x="45" y="29"/>
                      <a:pt x="38" y="35"/>
                      <a:pt x="51" y="42"/>
                    </a:cubicBezTo>
                    <a:cubicBezTo>
                      <a:pt x="52" y="43"/>
                      <a:pt x="54" y="44"/>
                      <a:pt x="54" y="46"/>
                    </a:cubicBezTo>
                    <a:cubicBezTo>
                      <a:pt x="55" y="52"/>
                      <a:pt x="56" y="60"/>
                      <a:pt x="50" y="63"/>
                    </a:cubicBezTo>
                    <a:cubicBezTo>
                      <a:pt x="38" y="71"/>
                      <a:pt x="47" y="98"/>
                      <a:pt x="22" y="94"/>
                    </a:cubicBezTo>
                    <a:cubicBezTo>
                      <a:pt x="20" y="84"/>
                      <a:pt x="10" y="90"/>
                      <a:pt x="5"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24" name="Freeform 77"/>
              <p:cNvSpPr/>
              <p:nvPr/>
            </p:nvSpPr>
            <p:spPr bwMode="auto">
              <a:xfrm>
                <a:off x="2095" y="2146"/>
                <a:ext cx="131" cy="134"/>
              </a:xfrm>
              <a:custGeom>
                <a:avLst/>
                <a:gdLst>
                  <a:gd name="T0" fmla="*/ 10 w 69"/>
                  <a:gd name="T1" fmla="*/ 50 h 70"/>
                  <a:gd name="T2" fmla="*/ 0 w 69"/>
                  <a:gd name="T3" fmla="*/ 29 h 70"/>
                  <a:gd name="T4" fmla="*/ 12 w 69"/>
                  <a:gd name="T5" fmla="*/ 18 h 70"/>
                  <a:gd name="T6" fmla="*/ 37 w 69"/>
                  <a:gd name="T7" fmla="*/ 13 h 70"/>
                  <a:gd name="T8" fmla="*/ 53 w 69"/>
                  <a:gd name="T9" fmla="*/ 4 h 70"/>
                  <a:gd name="T10" fmla="*/ 69 w 69"/>
                  <a:gd name="T11" fmla="*/ 5 h 70"/>
                  <a:gd name="T12" fmla="*/ 68 w 69"/>
                  <a:gd name="T13" fmla="*/ 15 h 70"/>
                  <a:gd name="T14" fmla="*/ 68 w 69"/>
                  <a:gd name="T15" fmla="*/ 27 h 70"/>
                  <a:gd name="T16" fmla="*/ 54 w 69"/>
                  <a:gd name="T17" fmla="*/ 48 h 70"/>
                  <a:gd name="T18" fmla="*/ 48 w 69"/>
                  <a:gd name="T19" fmla="*/ 57 h 70"/>
                  <a:gd name="T20" fmla="*/ 20 w 69"/>
                  <a:gd name="T21" fmla="*/ 55 h 70"/>
                  <a:gd name="T22" fmla="*/ 10 w 69"/>
                  <a:gd name="T23" fmla="*/ 5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0">
                    <a:moveTo>
                      <a:pt x="10" y="50"/>
                    </a:moveTo>
                    <a:cubicBezTo>
                      <a:pt x="7" y="43"/>
                      <a:pt x="3" y="36"/>
                      <a:pt x="0" y="29"/>
                    </a:cubicBezTo>
                    <a:cubicBezTo>
                      <a:pt x="2" y="23"/>
                      <a:pt x="6" y="20"/>
                      <a:pt x="12" y="18"/>
                    </a:cubicBezTo>
                    <a:cubicBezTo>
                      <a:pt x="20" y="15"/>
                      <a:pt x="28" y="13"/>
                      <a:pt x="37" y="13"/>
                    </a:cubicBezTo>
                    <a:cubicBezTo>
                      <a:pt x="41" y="14"/>
                      <a:pt x="46" y="5"/>
                      <a:pt x="53" y="4"/>
                    </a:cubicBezTo>
                    <a:cubicBezTo>
                      <a:pt x="58" y="3"/>
                      <a:pt x="64" y="0"/>
                      <a:pt x="69" y="5"/>
                    </a:cubicBezTo>
                    <a:cubicBezTo>
                      <a:pt x="69" y="8"/>
                      <a:pt x="69" y="12"/>
                      <a:pt x="68" y="15"/>
                    </a:cubicBezTo>
                    <a:cubicBezTo>
                      <a:pt x="67" y="19"/>
                      <a:pt x="67" y="23"/>
                      <a:pt x="68" y="27"/>
                    </a:cubicBezTo>
                    <a:cubicBezTo>
                      <a:pt x="68" y="37"/>
                      <a:pt x="68" y="47"/>
                      <a:pt x="54" y="48"/>
                    </a:cubicBezTo>
                    <a:cubicBezTo>
                      <a:pt x="50" y="49"/>
                      <a:pt x="50" y="54"/>
                      <a:pt x="48" y="57"/>
                    </a:cubicBezTo>
                    <a:cubicBezTo>
                      <a:pt x="33" y="70"/>
                      <a:pt x="33" y="70"/>
                      <a:pt x="20" y="55"/>
                    </a:cubicBezTo>
                    <a:cubicBezTo>
                      <a:pt x="17" y="51"/>
                      <a:pt x="14" y="50"/>
                      <a:pt x="10"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25" name="Freeform 78"/>
              <p:cNvSpPr/>
              <p:nvPr/>
            </p:nvSpPr>
            <p:spPr bwMode="auto">
              <a:xfrm>
                <a:off x="3133" y="1026"/>
                <a:ext cx="133" cy="155"/>
              </a:xfrm>
              <a:custGeom>
                <a:avLst/>
                <a:gdLst>
                  <a:gd name="T0" fmla="*/ 37 w 70"/>
                  <a:gd name="T1" fmla="*/ 67 h 81"/>
                  <a:gd name="T2" fmla="*/ 23 w 70"/>
                  <a:gd name="T3" fmla="*/ 81 h 81"/>
                  <a:gd name="T4" fmla="*/ 7 w 70"/>
                  <a:gd name="T5" fmla="*/ 59 h 81"/>
                  <a:gd name="T6" fmla="*/ 4 w 70"/>
                  <a:gd name="T7" fmla="*/ 56 h 81"/>
                  <a:gd name="T8" fmla="*/ 9 w 70"/>
                  <a:gd name="T9" fmla="*/ 36 h 81"/>
                  <a:gd name="T10" fmla="*/ 4 w 70"/>
                  <a:gd name="T11" fmla="*/ 21 h 81"/>
                  <a:gd name="T12" fmla="*/ 4 w 70"/>
                  <a:gd name="T13" fmla="*/ 14 h 81"/>
                  <a:gd name="T14" fmla="*/ 16 w 70"/>
                  <a:gd name="T15" fmla="*/ 2 h 81"/>
                  <a:gd name="T16" fmla="*/ 33 w 70"/>
                  <a:gd name="T17" fmla="*/ 4 h 81"/>
                  <a:gd name="T18" fmla="*/ 49 w 70"/>
                  <a:gd name="T19" fmla="*/ 26 h 81"/>
                  <a:gd name="T20" fmla="*/ 64 w 70"/>
                  <a:gd name="T21" fmla="*/ 40 h 81"/>
                  <a:gd name="T22" fmla="*/ 65 w 70"/>
                  <a:gd name="T23" fmla="*/ 61 h 81"/>
                  <a:gd name="T24" fmla="*/ 65 w 70"/>
                  <a:gd name="T25" fmla="*/ 61 h 81"/>
                  <a:gd name="T26" fmla="*/ 41 w 70"/>
                  <a:gd name="T27" fmla="*/ 55 h 81"/>
                  <a:gd name="T28" fmla="*/ 37 w 70"/>
                  <a:gd name="T29" fmla="*/ 6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81">
                    <a:moveTo>
                      <a:pt x="37" y="67"/>
                    </a:moveTo>
                    <a:cubicBezTo>
                      <a:pt x="32" y="71"/>
                      <a:pt x="27" y="76"/>
                      <a:pt x="23" y="81"/>
                    </a:cubicBezTo>
                    <a:cubicBezTo>
                      <a:pt x="15" y="76"/>
                      <a:pt x="16" y="64"/>
                      <a:pt x="7" y="59"/>
                    </a:cubicBezTo>
                    <a:cubicBezTo>
                      <a:pt x="6" y="59"/>
                      <a:pt x="5" y="57"/>
                      <a:pt x="4" y="56"/>
                    </a:cubicBezTo>
                    <a:cubicBezTo>
                      <a:pt x="0" y="48"/>
                      <a:pt x="6" y="42"/>
                      <a:pt x="9" y="36"/>
                    </a:cubicBezTo>
                    <a:cubicBezTo>
                      <a:pt x="14" y="28"/>
                      <a:pt x="10" y="25"/>
                      <a:pt x="4" y="21"/>
                    </a:cubicBezTo>
                    <a:cubicBezTo>
                      <a:pt x="3" y="19"/>
                      <a:pt x="3" y="17"/>
                      <a:pt x="4" y="14"/>
                    </a:cubicBezTo>
                    <a:cubicBezTo>
                      <a:pt x="8" y="10"/>
                      <a:pt x="12" y="6"/>
                      <a:pt x="16" y="2"/>
                    </a:cubicBezTo>
                    <a:cubicBezTo>
                      <a:pt x="22" y="0"/>
                      <a:pt x="28" y="2"/>
                      <a:pt x="33" y="4"/>
                    </a:cubicBezTo>
                    <a:cubicBezTo>
                      <a:pt x="42" y="9"/>
                      <a:pt x="47" y="18"/>
                      <a:pt x="49" y="26"/>
                    </a:cubicBezTo>
                    <a:cubicBezTo>
                      <a:pt x="51" y="35"/>
                      <a:pt x="57" y="37"/>
                      <a:pt x="64" y="40"/>
                    </a:cubicBezTo>
                    <a:cubicBezTo>
                      <a:pt x="70" y="47"/>
                      <a:pt x="70" y="54"/>
                      <a:pt x="65" y="61"/>
                    </a:cubicBezTo>
                    <a:cubicBezTo>
                      <a:pt x="65" y="61"/>
                      <a:pt x="65" y="61"/>
                      <a:pt x="65" y="61"/>
                    </a:cubicBezTo>
                    <a:cubicBezTo>
                      <a:pt x="56" y="63"/>
                      <a:pt x="49" y="58"/>
                      <a:pt x="41" y="55"/>
                    </a:cubicBezTo>
                    <a:cubicBezTo>
                      <a:pt x="40" y="59"/>
                      <a:pt x="42" y="64"/>
                      <a:pt x="37"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26" name="Freeform 79"/>
              <p:cNvSpPr/>
              <p:nvPr/>
            </p:nvSpPr>
            <p:spPr bwMode="auto">
              <a:xfrm>
                <a:off x="5854" y="3077"/>
                <a:ext cx="107" cy="192"/>
              </a:xfrm>
              <a:custGeom>
                <a:avLst/>
                <a:gdLst>
                  <a:gd name="T0" fmla="*/ 13 w 56"/>
                  <a:gd name="T1" fmla="*/ 54 h 100"/>
                  <a:gd name="T2" fmla="*/ 3 w 56"/>
                  <a:gd name="T3" fmla="*/ 23 h 100"/>
                  <a:gd name="T4" fmla="*/ 3 w 56"/>
                  <a:gd name="T5" fmla="*/ 12 h 100"/>
                  <a:gd name="T6" fmla="*/ 26 w 56"/>
                  <a:gd name="T7" fmla="*/ 15 h 100"/>
                  <a:gd name="T8" fmla="*/ 48 w 56"/>
                  <a:gd name="T9" fmla="*/ 12 h 100"/>
                  <a:gd name="T10" fmla="*/ 41 w 56"/>
                  <a:gd name="T11" fmla="*/ 80 h 100"/>
                  <a:gd name="T12" fmla="*/ 31 w 56"/>
                  <a:gd name="T13" fmla="*/ 100 h 100"/>
                  <a:gd name="T14" fmla="*/ 25 w 56"/>
                  <a:gd name="T15" fmla="*/ 87 h 100"/>
                  <a:gd name="T16" fmla="*/ 26 w 56"/>
                  <a:gd name="T17" fmla="*/ 47 h 100"/>
                  <a:gd name="T18" fmla="*/ 13 w 56"/>
                  <a:gd name="T19" fmla="*/ 5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100">
                    <a:moveTo>
                      <a:pt x="13" y="54"/>
                    </a:moveTo>
                    <a:cubicBezTo>
                      <a:pt x="9" y="44"/>
                      <a:pt x="15" y="30"/>
                      <a:pt x="3" y="23"/>
                    </a:cubicBezTo>
                    <a:cubicBezTo>
                      <a:pt x="0" y="19"/>
                      <a:pt x="0" y="16"/>
                      <a:pt x="3" y="12"/>
                    </a:cubicBezTo>
                    <a:cubicBezTo>
                      <a:pt x="11" y="7"/>
                      <a:pt x="18" y="0"/>
                      <a:pt x="26" y="15"/>
                    </a:cubicBezTo>
                    <a:cubicBezTo>
                      <a:pt x="32" y="26"/>
                      <a:pt x="41" y="12"/>
                      <a:pt x="48" y="12"/>
                    </a:cubicBezTo>
                    <a:cubicBezTo>
                      <a:pt x="56" y="35"/>
                      <a:pt x="51" y="58"/>
                      <a:pt x="41" y="80"/>
                    </a:cubicBezTo>
                    <a:cubicBezTo>
                      <a:pt x="37" y="86"/>
                      <a:pt x="34" y="93"/>
                      <a:pt x="31" y="100"/>
                    </a:cubicBezTo>
                    <a:cubicBezTo>
                      <a:pt x="24" y="97"/>
                      <a:pt x="23" y="92"/>
                      <a:pt x="25" y="87"/>
                    </a:cubicBezTo>
                    <a:cubicBezTo>
                      <a:pt x="32" y="74"/>
                      <a:pt x="24" y="61"/>
                      <a:pt x="26" y="47"/>
                    </a:cubicBezTo>
                    <a:cubicBezTo>
                      <a:pt x="21" y="50"/>
                      <a:pt x="21" y="60"/>
                      <a:pt x="13"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27" name="Freeform 80"/>
              <p:cNvSpPr/>
              <p:nvPr/>
            </p:nvSpPr>
            <p:spPr bwMode="auto">
              <a:xfrm>
                <a:off x="1822" y="1639"/>
                <a:ext cx="130" cy="124"/>
              </a:xfrm>
              <a:custGeom>
                <a:avLst/>
                <a:gdLst>
                  <a:gd name="T0" fmla="*/ 6 w 68"/>
                  <a:gd name="T1" fmla="*/ 53 h 65"/>
                  <a:gd name="T2" fmla="*/ 1 w 68"/>
                  <a:gd name="T3" fmla="*/ 29 h 65"/>
                  <a:gd name="T4" fmla="*/ 6 w 68"/>
                  <a:gd name="T5" fmla="*/ 25 h 65"/>
                  <a:gd name="T6" fmla="*/ 9 w 68"/>
                  <a:gd name="T7" fmla="*/ 10 h 65"/>
                  <a:gd name="T8" fmla="*/ 33 w 68"/>
                  <a:gd name="T9" fmla="*/ 5 h 65"/>
                  <a:gd name="T10" fmla="*/ 63 w 68"/>
                  <a:gd name="T11" fmla="*/ 11 h 65"/>
                  <a:gd name="T12" fmla="*/ 64 w 68"/>
                  <a:gd name="T13" fmla="*/ 28 h 65"/>
                  <a:gd name="T14" fmla="*/ 62 w 68"/>
                  <a:gd name="T15" fmla="*/ 37 h 65"/>
                  <a:gd name="T16" fmla="*/ 53 w 68"/>
                  <a:gd name="T17" fmla="*/ 46 h 65"/>
                  <a:gd name="T18" fmla="*/ 44 w 68"/>
                  <a:gd name="T19" fmla="*/ 54 h 65"/>
                  <a:gd name="T20" fmla="*/ 36 w 68"/>
                  <a:gd name="T21" fmla="*/ 62 h 65"/>
                  <a:gd name="T22" fmla="*/ 22 w 68"/>
                  <a:gd name="T23" fmla="*/ 64 h 65"/>
                  <a:gd name="T24" fmla="*/ 14 w 68"/>
                  <a:gd name="T25" fmla="*/ 64 h 65"/>
                  <a:gd name="T26" fmla="*/ 6 w 68"/>
                  <a:gd name="T27" fmla="*/ 5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5">
                    <a:moveTo>
                      <a:pt x="6" y="53"/>
                    </a:moveTo>
                    <a:cubicBezTo>
                      <a:pt x="8" y="44"/>
                      <a:pt x="0" y="38"/>
                      <a:pt x="1" y="29"/>
                    </a:cubicBezTo>
                    <a:cubicBezTo>
                      <a:pt x="2" y="27"/>
                      <a:pt x="4" y="27"/>
                      <a:pt x="6" y="25"/>
                    </a:cubicBezTo>
                    <a:cubicBezTo>
                      <a:pt x="11" y="21"/>
                      <a:pt x="7" y="15"/>
                      <a:pt x="9" y="10"/>
                    </a:cubicBezTo>
                    <a:cubicBezTo>
                      <a:pt x="15" y="0"/>
                      <a:pt x="27" y="14"/>
                      <a:pt x="33" y="5"/>
                    </a:cubicBezTo>
                    <a:cubicBezTo>
                      <a:pt x="41" y="15"/>
                      <a:pt x="54" y="6"/>
                      <a:pt x="63" y="11"/>
                    </a:cubicBezTo>
                    <a:cubicBezTo>
                      <a:pt x="68" y="16"/>
                      <a:pt x="55" y="23"/>
                      <a:pt x="64" y="28"/>
                    </a:cubicBezTo>
                    <a:cubicBezTo>
                      <a:pt x="65" y="31"/>
                      <a:pt x="64" y="34"/>
                      <a:pt x="62" y="37"/>
                    </a:cubicBezTo>
                    <a:cubicBezTo>
                      <a:pt x="60" y="41"/>
                      <a:pt x="57" y="43"/>
                      <a:pt x="53" y="46"/>
                    </a:cubicBezTo>
                    <a:cubicBezTo>
                      <a:pt x="50" y="49"/>
                      <a:pt x="39" y="42"/>
                      <a:pt x="44" y="54"/>
                    </a:cubicBezTo>
                    <a:cubicBezTo>
                      <a:pt x="45" y="58"/>
                      <a:pt x="40" y="61"/>
                      <a:pt x="36" y="62"/>
                    </a:cubicBezTo>
                    <a:cubicBezTo>
                      <a:pt x="31" y="62"/>
                      <a:pt x="27" y="62"/>
                      <a:pt x="22" y="64"/>
                    </a:cubicBezTo>
                    <a:cubicBezTo>
                      <a:pt x="20" y="65"/>
                      <a:pt x="17" y="65"/>
                      <a:pt x="14" y="64"/>
                    </a:cubicBezTo>
                    <a:cubicBezTo>
                      <a:pt x="8" y="63"/>
                      <a:pt x="3" y="61"/>
                      <a:pt x="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28" name="Freeform 81"/>
              <p:cNvSpPr/>
              <p:nvPr/>
            </p:nvSpPr>
            <p:spPr bwMode="auto">
              <a:xfrm>
                <a:off x="2179" y="2174"/>
                <a:ext cx="167" cy="194"/>
              </a:xfrm>
              <a:custGeom>
                <a:avLst/>
                <a:gdLst>
                  <a:gd name="T0" fmla="*/ 1 w 88"/>
                  <a:gd name="T1" fmla="*/ 45 h 101"/>
                  <a:gd name="T2" fmla="*/ 14 w 88"/>
                  <a:gd name="T3" fmla="*/ 28 h 101"/>
                  <a:gd name="T4" fmla="*/ 22 w 88"/>
                  <a:gd name="T5" fmla="*/ 19 h 101"/>
                  <a:gd name="T6" fmla="*/ 24 w 88"/>
                  <a:gd name="T7" fmla="*/ 0 h 101"/>
                  <a:gd name="T8" fmla="*/ 29 w 88"/>
                  <a:gd name="T9" fmla="*/ 41 h 101"/>
                  <a:gd name="T10" fmla="*/ 67 w 88"/>
                  <a:gd name="T11" fmla="*/ 63 h 101"/>
                  <a:gd name="T12" fmla="*/ 83 w 88"/>
                  <a:gd name="T13" fmla="*/ 80 h 101"/>
                  <a:gd name="T14" fmla="*/ 81 w 88"/>
                  <a:gd name="T15" fmla="*/ 94 h 101"/>
                  <a:gd name="T16" fmla="*/ 65 w 88"/>
                  <a:gd name="T17" fmla="*/ 92 h 101"/>
                  <a:gd name="T18" fmla="*/ 49 w 88"/>
                  <a:gd name="T19" fmla="*/ 84 h 101"/>
                  <a:gd name="T20" fmla="*/ 25 w 88"/>
                  <a:gd name="T21" fmla="*/ 87 h 101"/>
                  <a:gd name="T22" fmla="*/ 7 w 88"/>
                  <a:gd name="T23" fmla="*/ 56 h 101"/>
                  <a:gd name="T24" fmla="*/ 7 w 88"/>
                  <a:gd name="T25" fmla="*/ 52 h 101"/>
                  <a:gd name="T26" fmla="*/ 10 w 88"/>
                  <a:gd name="T27" fmla="*/ 42 h 101"/>
                  <a:gd name="T28" fmla="*/ 2 w 88"/>
                  <a:gd name="T29" fmla="*/ 47 h 101"/>
                  <a:gd name="T30" fmla="*/ 1 w 88"/>
                  <a:gd name="T31" fmla="*/ 4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 h="101">
                    <a:moveTo>
                      <a:pt x="1" y="45"/>
                    </a:moveTo>
                    <a:cubicBezTo>
                      <a:pt x="0" y="36"/>
                      <a:pt x="0" y="26"/>
                      <a:pt x="14" y="28"/>
                    </a:cubicBezTo>
                    <a:cubicBezTo>
                      <a:pt x="20" y="28"/>
                      <a:pt x="21" y="24"/>
                      <a:pt x="22" y="19"/>
                    </a:cubicBezTo>
                    <a:cubicBezTo>
                      <a:pt x="22" y="12"/>
                      <a:pt x="20" y="6"/>
                      <a:pt x="24" y="0"/>
                    </a:cubicBezTo>
                    <a:cubicBezTo>
                      <a:pt x="24" y="14"/>
                      <a:pt x="22" y="28"/>
                      <a:pt x="29" y="41"/>
                    </a:cubicBezTo>
                    <a:cubicBezTo>
                      <a:pt x="37" y="56"/>
                      <a:pt x="47" y="69"/>
                      <a:pt x="67" y="63"/>
                    </a:cubicBezTo>
                    <a:cubicBezTo>
                      <a:pt x="71" y="69"/>
                      <a:pt x="73" y="79"/>
                      <a:pt x="83" y="80"/>
                    </a:cubicBezTo>
                    <a:cubicBezTo>
                      <a:pt x="88" y="85"/>
                      <a:pt x="87" y="90"/>
                      <a:pt x="81" y="94"/>
                    </a:cubicBezTo>
                    <a:cubicBezTo>
                      <a:pt x="75" y="99"/>
                      <a:pt x="69" y="101"/>
                      <a:pt x="65" y="92"/>
                    </a:cubicBezTo>
                    <a:cubicBezTo>
                      <a:pt x="61" y="86"/>
                      <a:pt x="55" y="86"/>
                      <a:pt x="49" y="84"/>
                    </a:cubicBezTo>
                    <a:cubicBezTo>
                      <a:pt x="41" y="85"/>
                      <a:pt x="34" y="95"/>
                      <a:pt x="25" y="87"/>
                    </a:cubicBezTo>
                    <a:cubicBezTo>
                      <a:pt x="28" y="71"/>
                      <a:pt x="12" y="67"/>
                      <a:pt x="7" y="56"/>
                    </a:cubicBezTo>
                    <a:cubicBezTo>
                      <a:pt x="6" y="55"/>
                      <a:pt x="6" y="53"/>
                      <a:pt x="7" y="52"/>
                    </a:cubicBezTo>
                    <a:cubicBezTo>
                      <a:pt x="9" y="49"/>
                      <a:pt x="10" y="45"/>
                      <a:pt x="10" y="42"/>
                    </a:cubicBezTo>
                    <a:cubicBezTo>
                      <a:pt x="9" y="46"/>
                      <a:pt x="11" y="53"/>
                      <a:pt x="2" y="47"/>
                    </a:cubicBezTo>
                    <a:cubicBezTo>
                      <a:pt x="2" y="47"/>
                      <a:pt x="1" y="46"/>
                      <a:pt x="1"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29" name="Freeform 82"/>
              <p:cNvSpPr/>
              <p:nvPr/>
            </p:nvSpPr>
            <p:spPr bwMode="auto">
              <a:xfrm>
                <a:off x="4290" y="2236"/>
                <a:ext cx="152" cy="145"/>
              </a:xfrm>
              <a:custGeom>
                <a:avLst/>
                <a:gdLst>
                  <a:gd name="T0" fmla="*/ 12 w 80"/>
                  <a:gd name="T1" fmla="*/ 73 h 76"/>
                  <a:gd name="T2" fmla="*/ 0 w 80"/>
                  <a:gd name="T3" fmla="*/ 31 h 76"/>
                  <a:gd name="T4" fmla="*/ 5 w 80"/>
                  <a:gd name="T5" fmla="*/ 26 h 76"/>
                  <a:gd name="T6" fmla="*/ 10 w 80"/>
                  <a:gd name="T7" fmla="*/ 27 h 76"/>
                  <a:gd name="T8" fmla="*/ 31 w 80"/>
                  <a:gd name="T9" fmla="*/ 44 h 76"/>
                  <a:gd name="T10" fmla="*/ 45 w 80"/>
                  <a:gd name="T11" fmla="*/ 48 h 76"/>
                  <a:gd name="T12" fmla="*/ 45 w 80"/>
                  <a:gd name="T13" fmla="*/ 31 h 76"/>
                  <a:gd name="T14" fmla="*/ 42 w 80"/>
                  <a:gd name="T15" fmla="*/ 25 h 76"/>
                  <a:gd name="T16" fmla="*/ 44 w 80"/>
                  <a:gd name="T17" fmla="*/ 1 h 76"/>
                  <a:gd name="T18" fmla="*/ 53 w 80"/>
                  <a:gd name="T19" fmla="*/ 1 h 76"/>
                  <a:gd name="T20" fmla="*/ 71 w 80"/>
                  <a:gd name="T21" fmla="*/ 22 h 76"/>
                  <a:gd name="T22" fmla="*/ 79 w 80"/>
                  <a:gd name="T23" fmla="*/ 38 h 76"/>
                  <a:gd name="T24" fmla="*/ 80 w 80"/>
                  <a:gd name="T25" fmla="*/ 44 h 76"/>
                  <a:gd name="T26" fmla="*/ 71 w 80"/>
                  <a:gd name="T27" fmla="*/ 59 h 76"/>
                  <a:gd name="T28" fmla="*/ 46 w 80"/>
                  <a:gd name="T29" fmla="*/ 72 h 76"/>
                  <a:gd name="T30" fmla="*/ 12 w 80"/>
                  <a:gd name="T31" fmla="*/ 7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76">
                    <a:moveTo>
                      <a:pt x="12" y="73"/>
                    </a:moveTo>
                    <a:cubicBezTo>
                      <a:pt x="4" y="60"/>
                      <a:pt x="12" y="43"/>
                      <a:pt x="0" y="31"/>
                    </a:cubicBezTo>
                    <a:cubicBezTo>
                      <a:pt x="1" y="29"/>
                      <a:pt x="2" y="27"/>
                      <a:pt x="5" y="26"/>
                    </a:cubicBezTo>
                    <a:cubicBezTo>
                      <a:pt x="6" y="26"/>
                      <a:pt x="8" y="26"/>
                      <a:pt x="10" y="27"/>
                    </a:cubicBezTo>
                    <a:cubicBezTo>
                      <a:pt x="16" y="33"/>
                      <a:pt x="24" y="38"/>
                      <a:pt x="31" y="44"/>
                    </a:cubicBezTo>
                    <a:cubicBezTo>
                      <a:pt x="35" y="48"/>
                      <a:pt x="38" y="54"/>
                      <a:pt x="45" y="48"/>
                    </a:cubicBezTo>
                    <a:cubicBezTo>
                      <a:pt x="50" y="42"/>
                      <a:pt x="50" y="37"/>
                      <a:pt x="45" y="31"/>
                    </a:cubicBezTo>
                    <a:cubicBezTo>
                      <a:pt x="44" y="29"/>
                      <a:pt x="42" y="27"/>
                      <a:pt x="42" y="25"/>
                    </a:cubicBezTo>
                    <a:cubicBezTo>
                      <a:pt x="45" y="17"/>
                      <a:pt x="36" y="9"/>
                      <a:pt x="44" y="1"/>
                    </a:cubicBezTo>
                    <a:cubicBezTo>
                      <a:pt x="47" y="0"/>
                      <a:pt x="50" y="0"/>
                      <a:pt x="53" y="1"/>
                    </a:cubicBezTo>
                    <a:cubicBezTo>
                      <a:pt x="59" y="8"/>
                      <a:pt x="64" y="17"/>
                      <a:pt x="71" y="22"/>
                    </a:cubicBezTo>
                    <a:cubicBezTo>
                      <a:pt x="73" y="28"/>
                      <a:pt x="73" y="34"/>
                      <a:pt x="79" y="38"/>
                    </a:cubicBezTo>
                    <a:cubicBezTo>
                      <a:pt x="80" y="40"/>
                      <a:pt x="80" y="42"/>
                      <a:pt x="80" y="44"/>
                    </a:cubicBezTo>
                    <a:cubicBezTo>
                      <a:pt x="77" y="50"/>
                      <a:pt x="66" y="50"/>
                      <a:pt x="71" y="59"/>
                    </a:cubicBezTo>
                    <a:cubicBezTo>
                      <a:pt x="63" y="64"/>
                      <a:pt x="55" y="68"/>
                      <a:pt x="46" y="72"/>
                    </a:cubicBezTo>
                    <a:cubicBezTo>
                      <a:pt x="35" y="76"/>
                      <a:pt x="24" y="74"/>
                      <a:pt x="1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30" name="Freeform 83"/>
              <p:cNvSpPr/>
              <p:nvPr/>
            </p:nvSpPr>
            <p:spPr bwMode="auto">
              <a:xfrm>
                <a:off x="2668" y="701"/>
                <a:ext cx="103" cy="188"/>
              </a:xfrm>
              <a:custGeom>
                <a:avLst/>
                <a:gdLst>
                  <a:gd name="T0" fmla="*/ 23 w 54"/>
                  <a:gd name="T1" fmla="*/ 0 h 98"/>
                  <a:gd name="T2" fmla="*/ 30 w 54"/>
                  <a:gd name="T3" fmla="*/ 8 h 98"/>
                  <a:gd name="T4" fmla="*/ 33 w 54"/>
                  <a:gd name="T5" fmla="*/ 28 h 98"/>
                  <a:gd name="T6" fmla="*/ 37 w 54"/>
                  <a:gd name="T7" fmla="*/ 38 h 98"/>
                  <a:gd name="T8" fmla="*/ 37 w 54"/>
                  <a:gd name="T9" fmla="*/ 38 h 98"/>
                  <a:gd name="T10" fmla="*/ 47 w 54"/>
                  <a:gd name="T11" fmla="*/ 56 h 98"/>
                  <a:gd name="T12" fmla="*/ 47 w 54"/>
                  <a:gd name="T13" fmla="*/ 56 h 98"/>
                  <a:gd name="T14" fmla="*/ 43 w 54"/>
                  <a:gd name="T15" fmla="*/ 60 h 98"/>
                  <a:gd name="T16" fmla="*/ 54 w 54"/>
                  <a:gd name="T17" fmla="*/ 98 h 98"/>
                  <a:gd name="T18" fmla="*/ 47 w 54"/>
                  <a:gd name="T19" fmla="*/ 97 h 98"/>
                  <a:gd name="T20" fmla="*/ 36 w 54"/>
                  <a:gd name="T21" fmla="*/ 90 h 98"/>
                  <a:gd name="T22" fmla="*/ 11 w 54"/>
                  <a:gd name="T23" fmla="*/ 61 h 98"/>
                  <a:gd name="T24" fmla="*/ 4 w 54"/>
                  <a:gd name="T25" fmla="*/ 42 h 98"/>
                  <a:gd name="T26" fmla="*/ 12 w 54"/>
                  <a:gd name="T27" fmla="*/ 38 h 98"/>
                  <a:gd name="T28" fmla="*/ 8 w 54"/>
                  <a:gd name="T29" fmla="*/ 19 h 98"/>
                  <a:gd name="T30" fmla="*/ 1 w 54"/>
                  <a:gd name="T31" fmla="*/ 14 h 98"/>
                  <a:gd name="T32" fmla="*/ 8 w 54"/>
                  <a:gd name="T33" fmla="*/ 8 h 98"/>
                  <a:gd name="T34" fmla="*/ 23 w 54"/>
                  <a:gd name="T3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98">
                    <a:moveTo>
                      <a:pt x="23" y="0"/>
                    </a:moveTo>
                    <a:cubicBezTo>
                      <a:pt x="23" y="5"/>
                      <a:pt x="27" y="6"/>
                      <a:pt x="30" y="8"/>
                    </a:cubicBezTo>
                    <a:cubicBezTo>
                      <a:pt x="36" y="13"/>
                      <a:pt x="41" y="20"/>
                      <a:pt x="33" y="28"/>
                    </a:cubicBezTo>
                    <a:cubicBezTo>
                      <a:pt x="37" y="30"/>
                      <a:pt x="34" y="35"/>
                      <a:pt x="37" y="38"/>
                    </a:cubicBezTo>
                    <a:cubicBezTo>
                      <a:pt x="37" y="38"/>
                      <a:pt x="37" y="38"/>
                      <a:pt x="37" y="38"/>
                    </a:cubicBezTo>
                    <a:cubicBezTo>
                      <a:pt x="40" y="44"/>
                      <a:pt x="37" y="54"/>
                      <a:pt x="47" y="56"/>
                    </a:cubicBezTo>
                    <a:cubicBezTo>
                      <a:pt x="47" y="56"/>
                      <a:pt x="47" y="56"/>
                      <a:pt x="47" y="56"/>
                    </a:cubicBezTo>
                    <a:cubicBezTo>
                      <a:pt x="46" y="57"/>
                      <a:pt x="43" y="60"/>
                      <a:pt x="43" y="60"/>
                    </a:cubicBezTo>
                    <a:cubicBezTo>
                      <a:pt x="54" y="71"/>
                      <a:pt x="50" y="86"/>
                      <a:pt x="54" y="98"/>
                    </a:cubicBezTo>
                    <a:cubicBezTo>
                      <a:pt x="52" y="98"/>
                      <a:pt x="49" y="97"/>
                      <a:pt x="47" y="97"/>
                    </a:cubicBezTo>
                    <a:cubicBezTo>
                      <a:pt x="43" y="95"/>
                      <a:pt x="38" y="95"/>
                      <a:pt x="36" y="90"/>
                    </a:cubicBezTo>
                    <a:cubicBezTo>
                      <a:pt x="31" y="77"/>
                      <a:pt x="20" y="69"/>
                      <a:pt x="11" y="61"/>
                    </a:cubicBezTo>
                    <a:cubicBezTo>
                      <a:pt x="6" y="56"/>
                      <a:pt x="2" y="50"/>
                      <a:pt x="4" y="42"/>
                    </a:cubicBezTo>
                    <a:cubicBezTo>
                      <a:pt x="6" y="39"/>
                      <a:pt x="10" y="41"/>
                      <a:pt x="12" y="38"/>
                    </a:cubicBezTo>
                    <a:cubicBezTo>
                      <a:pt x="16" y="31"/>
                      <a:pt x="29" y="22"/>
                      <a:pt x="8" y="19"/>
                    </a:cubicBezTo>
                    <a:cubicBezTo>
                      <a:pt x="5" y="19"/>
                      <a:pt x="1" y="18"/>
                      <a:pt x="1" y="14"/>
                    </a:cubicBezTo>
                    <a:cubicBezTo>
                      <a:pt x="0" y="10"/>
                      <a:pt x="5" y="9"/>
                      <a:pt x="8" y="8"/>
                    </a:cubicBezTo>
                    <a:cubicBezTo>
                      <a:pt x="12" y="5"/>
                      <a:pt x="18" y="2"/>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31" name="Freeform 84"/>
              <p:cNvSpPr/>
              <p:nvPr/>
            </p:nvSpPr>
            <p:spPr bwMode="auto">
              <a:xfrm>
                <a:off x="2398" y="1512"/>
                <a:ext cx="127" cy="180"/>
              </a:xfrm>
              <a:custGeom>
                <a:avLst/>
                <a:gdLst>
                  <a:gd name="T0" fmla="*/ 11 w 67"/>
                  <a:gd name="T1" fmla="*/ 67 h 94"/>
                  <a:gd name="T2" fmla="*/ 17 w 67"/>
                  <a:gd name="T3" fmla="*/ 58 h 94"/>
                  <a:gd name="T4" fmla="*/ 18 w 67"/>
                  <a:gd name="T5" fmla="*/ 53 h 94"/>
                  <a:gd name="T6" fmla="*/ 18 w 67"/>
                  <a:gd name="T7" fmla="*/ 40 h 94"/>
                  <a:gd name="T8" fmla="*/ 23 w 67"/>
                  <a:gd name="T9" fmla="*/ 17 h 94"/>
                  <a:gd name="T10" fmla="*/ 11 w 67"/>
                  <a:gd name="T11" fmla="*/ 18 h 94"/>
                  <a:gd name="T12" fmla="*/ 4 w 67"/>
                  <a:gd name="T13" fmla="*/ 16 h 94"/>
                  <a:gd name="T14" fmla="*/ 4 w 67"/>
                  <a:gd name="T15" fmla="*/ 12 h 94"/>
                  <a:gd name="T16" fmla="*/ 1 w 67"/>
                  <a:gd name="T17" fmla="*/ 1 h 94"/>
                  <a:gd name="T18" fmla="*/ 29 w 67"/>
                  <a:gd name="T19" fmla="*/ 28 h 94"/>
                  <a:gd name="T20" fmla="*/ 33 w 67"/>
                  <a:gd name="T21" fmla="*/ 40 h 94"/>
                  <a:gd name="T22" fmla="*/ 57 w 67"/>
                  <a:gd name="T23" fmla="*/ 39 h 94"/>
                  <a:gd name="T24" fmla="*/ 62 w 67"/>
                  <a:gd name="T25" fmla="*/ 43 h 94"/>
                  <a:gd name="T26" fmla="*/ 60 w 67"/>
                  <a:gd name="T27" fmla="*/ 61 h 94"/>
                  <a:gd name="T28" fmla="*/ 64 w 67"/>
                  <a:gd name="T29" fmla="*/ 77 h 94"/>
                  <a:gd name="T30" fmla="*/ 47 w 67"/>
                  <a:gd name="T31" fmla="*/ 90 h 94"/>
                  <a:gd name="T32" fmla="*/ 10 w 67"/>
                  <a:gd name="T33" fmla="*/ 88 h 94"/>
                  <a:gd name="T34" fmla="*/ 10 w 67"/>
                  <a:gd name="T35" fmla="*/ 82 h 94"/>
                  <a:gd name="T36" fmla="*/ 26 w 67"/>
                  <a:gd name="T37" fmla="*/ 71 h 94"/>
                  <a:gd name="T38" fmla="*/ 11 w 67"/>
                  <a:gd name="T39" fmla="*/ 6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94">
                    <a:moveTo>
                      <a:pt x="11" y="67"/>
                    </a:moveTo>
                    <a:cubicBezTo>
                      <a:pt x="13" y="64"/>
                      <a:pt x="19" y="63"/>
                      <a:pt x="17" y="58"/>
                    </a:cubicBezTo>
                    <a:cubicBezTo>
                      <a:pt x="17" y="56"/>
                      <a:pt x="17" y="54"/>
                      <a:pt x="18" y="53"/>
                    </a:cubicBezTo>
                    <a:cubicBezTo>
                      <a:pt x="21" y="50"/>
                      <a:pt x="22" y="43"/>
                      <a:pt x="18" y="40"/>
                    </a:cubicBezTo>
                    <a:cubicBezTo>
                      <a:pt x="5" y="29"/>
                      <a:pt x="22" y="25"/>
                      <a:pt x="23" y="17"/>
                    </a:cubicBezTo>
                    <a:cubicBezTo>
                      <a:pt x="19" y="14"/>
                      <a:pt x="16" y="15"/>
                      <a:pt x="11" y="18"/>
                    </a:cubicBezTo>
                    <a:cubicBezTo>
                      <a:pt x="10" y="19"/>
                      <a:pt x="6" y="17"/>
                      <a:pt x="4" y="16"/>
                    </a:cubicBezTo>
                    <a:cubicBezTo>
                      <a:pt x="0" y="15"/>
                      <a:pt x="3" y="13"/>
                      <a:pt x="4" y="12"/>
                    </a:cubicBezTo>
                    <a:cubicBezTo>
                      <a:pt x="17" y="3"/>
                      <a:pt x="0" y="5"/>
                      <a:pt x="1" y="1"/>
                    </a:cubicBezTo>
                    <a:cubicBezTo>
                      <a:pt x="20" y="0"/>
                      <a:pt x="31" y="6"/>
                      <a:pt x="29" y="28"/>
                    </a:cubicBezTo>
                    <a:cubicBezTo>
                      <a:pt x="28" y="32"/>
                      <a:pt x="31" y="37"/>
                      <a:pt x="33" y="40"/>
                    </a:cubicBezTo>
                    <a:cubicBezTo>
                      <a:pt x="42" y="57"/>
                      <a:pt x="47" y="56"/>
                      <a:pt x="57" y="39"/>
                    </a:cubicBezTo>
                    <a:cubicBezTo>
                      <a:pt x="60" y="39"/>
                      <a:pt x="61" y="41"/>
                      <a:pt x="62" y="43"/>
                    </a:cubicBezTo>
                    <a:cubicBezTo>
                      <a:pt x="63" y="49"/>
                      <a:pt x="64" y="56"/>
                      <a:pt x="60" y="61"/>
                    </a:cubicBezTo>
                    <a:cubicBezTo>
                      <a:pt x="53" y="69"/>
                      <a:pt x="59" y="73"/>
                      <a:pt x="64" y="77"/>
                    </a:cubicBezTo>
                    <a:cubicBezTo>
                      <a:pt x="67" y="93"/>
                      <a:pt x="52" y="85"/>
                      <a:pt x="47" y="90"/>
                    </a:cubicBezTo>
                    <a:cubicBezTo>
                      <a:pt x="35" y="88"/>
                      <a:pt x="22" y="94"/>
                      <a:pt x="10" y="88"/>
                    </a:cubicBezTo>
                    <a:cubicBezTo>
                      <a:pt x="9" y="86"/>
                      <a:pt x="9" y="84"/>
                      <a:pt x="10" y="82"/>
                    </a:cubicBezTo>
                    <a:cubicBezTo>
                      <a:pt x="14" y="78"/>
                      <a:pt x="17" y="73"/>
                      <a:pt x="26" y="71"/>
                    </a:cubicBezTo>
                    <a:cubicBezTo>
                      <a:pt x="19" y="71"/>
                      <a:pt x="14" y="71"/>
                      <a:pt x="11"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32" name="Freeform 85"/>
              <p:cNvSpPr/>
              <p:nvPr/>
            </p:nvSpPr>
            <p:spPr bwMode="auto">
              <a:xfrm>
                <a:off x="3531" y="1952"/>
                <a:ext cx="117" cy="155"/>
              </a:xfrm>
              <a:custGeom>
                <a:avLst/>
                <a:gdLst>
                  <a:gd name="T0" fmla="*/ 37 w 61"/>
                  <a:gd name="T1" fmla="*/ 0 h 81"/>
                  <a:gd name="T2" fmla="*/ 57 w 61"/>
                  <a:gd name="T3" fmla="*/ 7 h 81"/>
                  <a:gd name="T4" fmla="*/ 53 w 61"/>
                  <a:gd name="T5" fmla="*/ 17 h 81"/>
                  <a:gd name="T6" fmla="*/ 43 w 61"/>
                  <a:gd name="T7" fmla="*/ 22 h 81"/>
                  <a:gd name="T8" fmla="*/ 39 w 61"/>
                  <a:gd name="T9" fmla="*/ 25 h 81"/>
                  <a:gd name="T10" fmla="*/ 36 w 61"/>
                  <a:gd name="T11" fmla="*/ 26 h 81"/>
                  <a:gd name="T12" fmla="*/ 26 w 61"/>
                  <a:gd name="T13" fmla="*/ 31 h 81"/>
                  <a:gd name="T14" fmla="*/ 36 w 61"/>
                  <a:gd name="T15" fmla="*/ 37 h 81"/>
                  <a:gd name="T16" fmla="*/ 44 w 61"/>
                  <a:gd name="T17" fmla="*/ 42 h 81"/>
                  <a:gd name="T18" fmla="*/ 45 w 61"/>
                  <a:gd name="T19" fmla="*/ 47 h 81"/>
                  <a:gd name="T20" fmla="*/ 47 w 61"/>
                  <a:gd name="T21" fmla="*/ 79 h 81"/>
                  <a:gd name="T22" fmla="*/ 40 w 61"/>
                  <a:gd name="T23" fmla="*/ 80 h 81"/>
                  <a:gd name="T24" fmla="*/ 2 w 61"/>
                  <a:gd name="T25" fmla="*/ 57 h 81"/>
                  <a:gd name="T26" fmla="*/ 12 w 61"/>
                  <a:gd name="T27" fmla="*/ 29 h 81"/>
                  <a:gd name="T28" fmla="*/ 37 w 61"/>
                  <a:gd name="T2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81">
                    <a:moveTo>
                      <a:pt x="37" y="0"/>
                    </a:moveTo>
                    <a:cubicBezTo>
                      <a:pt x="43" y="6"/>
                      <a:pt x="51" y="5"/>
                      <a:pt x="57" y="7"/>
                    </a:cubicBezTo>
                    <a:cubicBezTo>
                      <a:pt x="61" y="13"/>
                      <a:pt x="59" y="16"/>
                      <a:pt x="53" y="17"/>
                    </a:cubicBezTo>
                    <a:cubicBezTo>
                      <a:pt x="49" y="18"/>
                      <a:pt x="46" y="20"/>
                      <a:pt x="43" y="22"/>
                    </a:cubicBezTo>
                    <a:cubicBezTo>
                      <a:pt x="42" y="23"/>
                      <a:pt x="41" y="24"/>
                      <a:pt x="39" y="25"/>
                    </a:cubicBezTo>
                    <a:cubicBezTo>
                      <a:pt x="38" y="25"/>
                      <a:pt x="37" y="26"/>
                      <a:pt x="36" y="26"/>
                    </a:cubicBezTo>
                    <a:cubicBezTo>
                      <a:pt x="33" y="28"/>
                      <a:pt x="26" y="26"/>
                      <a:pt x="26" y="31"/>
                    </a:cubicBezTo>
                    <a:cubicBezTo>
                      <a:pt x="26" y="37"/>
                      <a:pt x="33" y="35"/>
                      <a:pt x="36" y="37"/>
                    </a:cubicBezTo>
                    <a:cubicBezTo>
                      <a:pt x="39" y="38"/>
                      <a:pt x="42" y="40"/>
                      <a:pt x="44" y="42"/>
                    </a:cubicBezTo>
                    <a:cubicBezTo>
                      <a:pt x="45" y="44"/>
                      <a:pt x="44" y="47"/>
                      <a:pt x="45" y="47"/>
                    </a:cubicBezTo>
                    <a:cubicBezTo>
                      <a:pt x="61" y="58"/>
                      <a:pt x="61" y="61"/>
                      <a:pt x="47" y="79"/>
                    </a:cubicBezTo>
                    <a:cubicBezTo>
                      <a:pt x="45" y="80"/>
                      <a:pt x="42" y="81"/>
                      <a:pt x="40" y="80"/>
                    </a:cubicBezTo>
                    <a:cubicBezTo>
                      <a:pt x="26" y="74"/>
                      <a:pt x="11" y="70"/>
                      <a:pt x="2" y="57"/>
                    </a:cubicBezTo>
                    <a:cubicBezTo>
                      <a:pt x="0" y="46"/>
                      <a:pt x="5" y="36"/>
                      <a:pt x="12" y="29"/>
                    </a:cubicBezTo>
                    <a:cubicBezTo>
                      <a:pt x="21" y="20"/>
                      <a:pt x="24" y="6"/>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33" name="Freeform 86"/>
              <p:cNvSpPr/>
              <p:nvPr/>
            </p:nvSpPr>
            <p:spPr bwMode="auto">
              <a:xfrm>
                <a:off x="5532" y="2840"/>
                <a:ext cx="168" cy="117"/>
              </a:xfrm>
              <a:custGeom>
                <a:avLst/>
                <a:gdLst>
                  <a:gd name="T0" fmla="*/ 81 w 88"/>
                  <a:gd name="T1" fmla="*/ 19 h 61"/>
                  <a:gd name="T2" fmla="*/ 88 w 88"/>
                  <a:gd name="T3" fmla="*/ 35 h 61"/>
                  <a:gd name="T4" fmla="*/ 82 w 88"/>
                  <a:gd name="T5" fmla="*/ 48 h 61"/>
                  <a:gd name="T6" fmla="*/ 69 w 88"/>
                  <a:gd name="T7" fmla="*/ 60 h 61"/>
                  <a:gd name="T8" fmla="*/ 52 w 88"/>
                  <a:gd name="T9" fmla="*/ 52 h 61"/>
                  <a:gd name="T10" fmla="*/ 47 w 88"/>
                  <a:gd name="T11" fmla="*/ 42 h 61"/>
                  <a:gd name="T12" fmla="*/ 31 w 88"/>
                  <a:gd name="T13" fmla="*/ 42 h 61"/>
                  <a:gd name="T14" fmla="*/ 0 w 88"/>
                  <a:gd name="T15" fmla="*/ 25 h 61"/>
                  <a:gd name="T16" fmla="*/ 22 w 88"/>
                  <a:gd name="T17" fmla="*/ 26 h 61"/>
                  <a:gd name="T18" fmla="*/ 38 w 88"/>
                  <a:gd name="T19" fmla="*/ 15 h 61"/>
                  <a:gd name="T20" fmla="*/ 63 w 88"/>
                  <a:gd name="T21" fmla="*/ 3 h 61"/>
                  <a:gd name="T22" fmla="*/ 81 w 88"/>
                  <a:gd name="T23" fmla="*/ 1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61">
                    <a:moveTo>
                      <a:pt x="81" y="19"/>
                    </a:moveTo>
                    <a:cubicBezTo>
                      <a:pt x="79" y="26"/>
                      <a:pt x="88" y="29"/>
                      <a:pt x="88" y="35"/>
                    </a:cubicBezTo>
                    <a:cubicBezTo>
                      <a:pt x="88" y="40"/>
                      <a:pt x="85" y="44"/>
                      <a:pt x="82" y="48"/>
                    </a:cubicBezTo>
                    <a:cubicBezTo>
                      <a:pt x="79" y="53"/>
                      <a:pt x="76" y="58"/>
                      <a:pt x="69" y="60"/>
                    </a:cubicBezTo>
                    <a:cubicBezTo>
                      <a:pt x="62" y="61"/>
                      <a:pt x="55" y="60"/>
                      <a:pt x="52" y="52"/>
                    </a:cubicBezTo>
                    <a:cubicBezTo>
                      <a:pt x="52" y="48"/>
                      <a:pt x="55" y="42"/>
                      <a:pt x="47" y="42"/>
                    </a:cubicBezTo>
                    <a:cubicBezTo>
                      <a:pt x="42" y="43"/>
                      <a:pt x="36" y="43"/>
                      <a:pt x="31" y="42"/>
                    </a:cubicBezTo>
                    <a:cubicBezTo>
                      <a:pt x="19" y="38"/>
                      <a:pt x="8" y="35"/>
                      <a:pt x="0" y="25"/>
                    </a:cubicBezTo>
                    <a:cubicBezTo>
                      <a:pt x="8" y="19"/>
                      <a:pt x="15" y="9"/>
                      <a:pt x="22" y="26"/>
                    </a:cubicBezTo>
                    <a:cubicBezTo>
                      <a:pt x="33" y="31"/>
                      <a:pt x="35" y="24"/>
                      <a:pt x="38" y="15"/>
                    </a:cubicBezTo>
                    <a:cubicBezTo>
                      <a:pt x="41" y="3"/>
                      <a:pt x="52" y="0"/>
                      <a:pt x="63" y="3"/>
                    </a:cubicBezTo>
                    <a:cubicBezTo>
                      <a:pt x="71" y="4"/>
                      <a:pt x="84" y="3"/>
                      <a:pt x="8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34" name="Freeform 87"/>
              <p:cNvSpPr/>
              <p:nvPr/>
            </p:nvSpPr>
            <p:spPr bwMode="auto">
              <a:xfrm>
                <a:off x="5463" y="2888"/>
                <a:ext cx="132" cy="145"/>
              </a:xfrm>
              <a:custGeom>
                <a:avLst/>
                <a:gdLst>
                  <a:gd name="T0" fmla="*/ 36 w 69"/>
                  <a:gd name="T1" fmla="*/ 0 h 76"/>
                  <a:gd name="T2" fmla="*/ 68 w 69"/>
                  <a:gd name="T3" fmla="*/ 14 h 76"/>
                  <a:gd name="T4" fmla="*/ 68 w 69"/>
                  <a:gd name="T5" fmla="*/ 18 h 76"/>
                  <a:gd name="T6" fmla="*/ 59 w 69"/>
                  <a:gd name="T7" fmla="*/ 22 h 76"/>
                  <a:gd name="T8" fmla="*/ 45 w 69"/>
                  <a:gd name="T9" fmla="*/ 41 h 76"/>
                  <a:gd name="T10" fmla="*/ 25 w 69"/>
                  <a:gd name="T11" fmla="*/ 72 h 76"/>
                  <a:gd name="T12" fmla="*/ 2 w 69"/>
                  <a:gd name="T13" fmla="*/ 74 h 76"/>
                  <a:gd name="T14" fmla="*/ 2 w 69"/>
                  <a:gd name="T15" fmla="*/ 45 h 76"/>
                  <a:gd name="T16" fmla="*/ 13 w 69"/>
                  <a:gd name="T17" fmla="*/ 27 h 76"/>
                  <a:gd name="T18" fmla="*/ 24 w 69"/>
                  <a:gd name="T19" fmla="*/ 17 h 76"/>
                  <a:gd name="T20" fmla="*/ 36 w 69"/>
                  <a:gd name="T2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76">
                    <a:moveTo>
                      <a:pt x="36" y="0"/>
                    </a:moveTo>
                    <a:cubicBezTo>
                      <a:pt x="47" y="4"/>
                      <a:pt x="58" y="9"/>
                      <a:pt x="68" y="14"/>
                    </a:cubicBezTo>
                    <a:cubicBezTo>
                      <a:pt x="69" y="15"/>
                      <a:pt x="69" y="17"/>
                      <a:pt x="68" y="18"/>
                    </a:cubicBezTo>
                    <a:cubicBezTo>
                      <a:pt x="66" y="20"/>
                      <a:pt x="62" y="21"/>
                      <a:pt x="59" y="22"/>
                    </a:cubicBezTo>
                    <a:cubicBezTo>
                      <a:pt x="49" y="24"/>
                      <a:pt x="45" y="31"/>
                      <a:pt x="45" y="41"/>
                    </a:cubicBezTo>
                    <a:cubicBezTo>
                      <a:pt x="45" y="55"/>
                      <a:pt x="39" y="66"/>
                      <a:pt x="25" y="72"/>
                    </a:cubicBezTo>
                    <a:cubicBezTo>
                      <a:pt x="17" y="70"/>
                      <a:pt x="10" y="76"/>
                      <a:pt x="2" y="74"/>
                    </a:cubicBezTo>
                    <a:cubicBezTo>
                      <a:pt x="0" y="64"/>
                      <a:pt x="5" y="55"/>
                      <a:pt x="2" y="45"/>
                    </a:cubicBezTo>
                    <a:cubicBezTo>
                      <a:pt x="7" y="40"/>
                      <a:pt x="14" y="36"/>
                      <a:pt x="13" y="27"/>
                    </a:cubicBezTo>
                    <a:cubicBezTo>
                      <a:pt x="11" y="17"/>
                      <a:pt x="20" y="20"/>
                      <a:pt x="24" y="17"/>
                    </a:cubicBezTo>
                    <a:cubicBezTo>
                      <a:pt x="29" y="12"/>
                      <a:pt x="31" y="5"/>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35" name="Freeform 89"/>
              <p:cNvSpPr/>
              <p:nvPr/>
            </p:nvSpPr>
            <p:spPr bwMode="auto">
              <a:xfrm>
                <a:off x="4638" y="2063"/>
                <a:ext cx="198" cy="104"/>
              </a:xfrm>
              <a:custGeom>
                <a:avLst/>
                <a:gdLst>
                  <a:gd name="T0" fmla="*/ 10 w 104"/>
                  <a:gd name="T1" fmla="*/ 48 h 54"/>
                  <a:gd name="T2" fmla="*/ 19 w 104"/>
                  <a:gd name="T3" fmla="*/ 18 h 54"/>
                  <a:gd name="T4" fmla="*/ 48 w 104"/>
                  <a:gd name="T5" fmla="*/ 13 h 54"/>
                  <a:gd name="T6" fmla="*/ 62 w 104"/>
                  <a:gd name="T7" fmla="*/ 1 h 54"/>
                  <a:gd name="T8" fmla="*/ 85 w 104"/>
                  <a:gd name="T9" fmla="*/ 12 h 54"/>
                  <a:gd name="T10" fmla="*/ 99 w 104"/>
                  <a:gd name="T11" fmla="*/ 19 h 54"/>
                  <a:gd name="T12" fmla="*/ 101 w 104"/>
                  <a:gd name="T13" fmla="*/ 30 h 54"/>
                  <a:gd name="T14" fmla="*/ 33 w 104"/>
                  <a:gd name="T15" fmla="*/ 26 h 54"/>
                  <a:gd name="T16" fmla="*/ 32 w 104"/>
                  <a:gd name="T17" fmla="*/ 26 h 54"/>
                  <a:gd name="T18" fmla="*/ 34 w 104"/>
                  <a:gd name="T19" fmla="*/ 26 h 54"/>
                  <a:gd name="T20" fmla="*/ 43 w 104"/>
                  <a:gd name="T21" fmla="*/ 39 h 54"/>
                  <a:gd name="T22" fmla="*/ 13 w 104"/>
                  <a:gd name="T23" fmla="*/ 51 h 54"/>
                  <a:gd name="T24" fmla="*/ 10 w 104"/>
                  <a:gd name="T25" fmla="*/ 4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54">
                    <a:moveTo>
                      <a:pt x="10" y="48"/>
                    </a:moveTo>
                    <a:cubicBezTo>
                      <a:pt x="0" y="31"/>
                      <a:pt x="2" y="29"/>
                      <a:pt x="19" y="18"/>
                    </a:cubicBezTo>
                    <a:cubicBezTo>
                      <a:pt x="29" y="12"/>
                      <a:pt x="37" y="7"/>
                      <a:pt x="48" y="13"/>
                    </a:cubicBezTo>
                    <a:cubicBezTo>
                      <a:pt x="55" y="12"/>
                      <a:pt x="57" y="4"/>
                      <a:pt x="62" y="1"/>
                    </a:cubicBezTo>
                    <a:cubicBezTo>
                      <a:pt x="72" y="0"/>
                      <a:pt x="76" y="12"/>
                      <a:pt x="85" y="12"/>
                    </a:cubicBezTo>
                    <a:cubicBezTo>
                      <a:pt x="90" y="14"/>
                      <a:pt x="95" y="15"/>
                      <a:pt x="99" y="19"/>
                    </a:cubicBezTo>
                    <a:cubicBezTo>
                      <a:pt x="102" y="22"/>
                      <a:pt x="104" y="26"/>
                      <a:pt x="101" y="30"/>
                    </a:cubicBezTo>
                    <a:cubicBezTo>
                      <a:pt x="78" y="45"/>
                      <a:pt x="55" y="38"/>
                      <a:pt x="33" y="26"/>
                    </a:cubicBezTo>
                    <a:cubicBezTo>
                      <a:pt x="31" y="25"/>
                      <a:pt x="31" y="29"/>
                      <a:pt x="32" y="26"/>
                    </a:cubicBezTo>
                    <a:cubicBezTo>
                      <a:pt x="32" y="26"/>
                      <a:pt x="33" y="26"/>
                      <a:pt x="34" y="26"/>
                    </a:cubicBezTo>
                    <a:cubicBezTo>
                      <a:pt x="39" y="28"/>
                      <a:pt x="43" y="32"/>
                      <a:pt x="43" y="39"/>
                    </a:cubicBezTo>
                    <a:cubicBezTo>
                      <a:pt x="35" y="47"/>
                      <a:pt x="26" y="54"/>
                      <a:pt x="13" y="51"/>
                    </a:cubicBezTo>
                    <a:cubicBezTo>
                      <a:pt x="12" y="50"/>
                      <a:pt x="11" y="49"/>
                      <a:pt x="1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36" name="Freeform 90"/>
              <p:cNvSpPr/>
              <p:nvPr/>
            </p:nvSpPr>
            <p:spPr bwMode="auto">
              <a:xfrm>
                <a:off x="2521" y="1076"/>
                <a:ext cx="119" cy="161"/>
              </a:xfrm>
              <a:custGeom>
                <a:avLst/>
                <a:gdLst>
                  <a:gd name="T0" fmla="*/ 26 w 62"/>
                  <a:gd name="T1" fmla="*/ 75 h 84"/>
                  <a:gd name="T2" fmla="*/ 37 w 62"/>
                  <a:gd name="T3" fmla="*/ 52 h 84"/>
                  <a:gd name="T4" fmla="*/ 13 w 62"/>
                  <a:gd name="T5" fmla="*/ 34 h 84"/>
                  <a:gd name="T6" fmla="*/ 5 w 62"/>
                  <a:gd name="T7" fmla="*/ 20 h 84"/>
                  <a:gd name="T8" fmla="*/ 30 w 62"/>
                  <a:gd name="T9" fmla="*/ 3 h 84"/>
                  <a:gd name="T10" fmla="*/ 57 w 62"/>
                  <a:gd name="T11" fmla="*/ 22 h 84"/>
                  <a:gd name="T12" fmla="*/ 58 w 62"/>
                  <a:gd name="T13" fmla="*/ 69 h 84"/>
                  <a:gd name="T14" fmla="*/ 44 w 62"/>
                  <a:gd name="T15" fmla="*/ 80 h 84"/>
                  <a:gd name="T16" fmla="*/ 34 w 62"/>
                  <a:gd name="T17" fmla="*/ 84 h 84"/>
                  <a:gd name="T18" fmla="*/ 26 w 62"/>
                  <a:gd name="T19"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84">
                    <a:moveTo>
                      <a:pt x="26" y="75"/>
                    </a:moveTo>
                    <a:cubicBezTo>
                      <a:pt x="31" y="68"/>
                      <a:pt x="43" y="63"/>
                      <a:pt x="37" y="52"/>
                    </a:cubicBezTo>
                    <a:cubicBezTo>
                      <a:pt x="32" y="42"/>
                      <a:pt x="26" y="32"/>
                      <a:pt x="13" y="34"/>
                    </a:cubicBezTo>
                    <a:cubicBezTo>
                      <a:pt x="0" y="35"/>
                      <a:pt x="13" y="22"/>
                      <a:pt x="5" y="20"/>
                    </a:cubicBezTo>
                    <a:cubicBezTo>
                      <a:pt x="11" y="10"/>
                      <a:pt x="16" y="0"/>
                      <a:pt x="30" y="3"/>
                    </a:cubicBezTo>
                    <a:cubicBezTo>
                      <a:pt x="41" y="6"/>
                      <a:pt x="51" y="11"/>
                      <a:pt x="57" y="22"/>
                    </a:cubicBezTo>
                    <a:cubicBezTo>
                      <a:pt x="62" y="38"/>
                      <a:pt x="60" y="53"/>
                      <a:pt x="58" y="69"/>
                    </a:cubicBezTo>
                    <a:cubicBezTo>
                      <a:pt x="57" y="79"/>
                      <a:pt x="52" y="80"/>
                      <a:pt x="44" y="80"/>
                    </a:cubicBezTo>
                    <a:cubicBezTo>
                      <a:pt x="41" y="81"/>
                      <a:pt x="38" y="84"/>
                      <a:pt x="34" y="84"/>
                    </a:cubicBezTo>
                    <a:cubicBezTo>
                      <a:pt x="30" y="82"/>
                      <a:pt x="28" y="79"/>
                      <a:pt x="26"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37" name="Freeform 91"/>
              <p:cNvSpPr/>
              <p:nvPr/>
            </p:nvSpPr>
            <p:spPr bwMode="auto">
              <a:xfrm>
                <a:off x="4764" y="2325"/>
                <a:ext cx="103" cy="152"/>
              </a:xfrm>
              <a:custGeom>
                <a:avLst/>
                <a:gdLst>
                  <a:gd name="T0" fmla="*/ 0 w 54"/>
                  <a:gd name="T1" fmla="*/ 1 h 79"/>
                  <a:gd name="T2" fmla="*/ 8 w 54"/>
                  <a:gd name="T3" fmla="*/ 7 h 79"/>
                  <a:gd name="T4" fmla="*/ 17 w 54"/>
                  <a:gd name="T5" fmla="*/ 15 h 79"/>
                  <a:gd name="T6" fmla="*/ 48 w 54"/>
                  <a:gd name="T7" fmla="*/ 15 h 79"/>
                  <a:gd name="T8" fmla="*/ 28 w 54"/>
                  <a:gd name="T9" fmla="*/ 79 h 79"/>
                  <a:gd name="T10" fmla="*/ 0 w 54"/>
                  <a:gd name="T11" fmla="*/ 1 h 79"/>
                </a:gdLst>
                <a:ahLst/>
                <a:cxnLst>
                  <a:cxn ang="0">
                    <a:pos x="T0" y="T1"/>
                  </a:cxn>
                  <a:cxn ang="0">
                    <a:pos x="T2" y="T3"/>
                  </a:cxn>
                  <a:cxn ang="0">
                    <a:pos x="T4" y="T5"/>
                  </a:cxn>
                  <a:cxn ang="0">
                    <a:pos x="T6" y="T7"/>
                  </a:cxn>
                  <a:cxn ang="0">
                    <a:pos x="T8" y="T9"/>
                  </a:cxn>
                  <a:cxn ang="0">
                    <a:pos x="T10" y="T11"/>
                  </a:cxn>
                </a:cxnLst>
                <a:rect l="0" t="0" r="r" b="b"/>
                <a:pathLst>
                  <a:path w="54" h="79">
                    <a:moveTo>
                      <a:pt x="0" y="1"/>
                    </a:moveTo>
                    <a:cubicBezTo>
                      <a:pt x="4" y="2"/>
                      <a:pt x="10" y="0"/>
                      <a:pt x="8" y="7"/>
                    </a:cubicBezTo>
                    <a:cubicBezTo>
                      <a:pt x="6" y="16"/>
                      <a:pt x="12" y="15"/>
                      <a:pt x="17" y="15"/>
                    </a:cubicBezTo>
                    <a:cubicBezTo>
                      <a:pt x="27" y="13"/>
                      <a:pt x="38" y="13"/>
                      <a:pt x="48" y="15"/>
                    </a:cubicBezTo>
                    <a:cubicBezTo>
                      <a:pt x="54" y="39"/>
                      <a:pt x="47" y="60"/>
                      <a:pt x="28" y="79"/>
                    </a:cubicBezTo>
                    <a:cubicBezTo>
                      <a:pt x="16" y="53"/>
                      <a:pt x="7" y="27"/>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38" name="Freeform 92"/>
              <p:cNvSpPr/>
              <p:nvPr/>
            </p:nvSpPr>
            <p:spPr bwMode="auto">
              <a:xfrm>
                <a:off x="5482" y="1003"/>
                <a:ext cx="126" cy="157"/>
              </a:xfrm>
              <a:custGeom>
                <a:avLst/>
                <a:gdLst>
                  <a:gd name="T0" fmla="*/ 9 w 66"/>
                  <a:gd name="T1" fmla="*/ 65 h 82"/>
                  <a:gd name="T2" fmla="*/ 13 w 66"/>
                  <a:gd name="T3" fmla="*/ 35 h 82"/>
                  <a:gd name="T4" fmla="*/ 34 w 66"/>
                  <a:gd name="T5" fmla="*/ 2 h 82"/>
                  <a:gd name="T6" fmla="*/ 43 w 66"/>
                  <a:gd name="T7" fmla="*/ 7 h 82"/>
                  <a:gd name="T8" fmla="*/ 54 w 66"/>
                  <a:gd name="T9" fmla="*/ 9 h 82"/>
                  <a:gd name="T10" fmla="*/ 65 w 66"/>
                  <a:gd name="T11" fmla="*/ 30 h 82"/>
                  <a:gd name="T12" fmla="*/ 65 w 66"/>
                  <a:gd name="T13" fmla="*/ 34 h 82"/>
                  <a:gd name="T14" fmla="*/ 41 w 66"/>
                  <a:gd name="T15" fmla="*/ 59 h 82"/>
                  <a:gd name="T16" fmla="*/ 34 w 66"/>
                  <a:gd name="T17" fmla="*/ 74 h 82"/>
                  <a:gd name="T18" fmla="*/ 9 w 66"/>
                  <a:gd name="T19" fmla="*/ 6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82">
                    <a:moveTo>
                      <a:pt x="9" y="65"/>
                    </a:moveTo>
                    <a:cubicBezTo>
                      <a:pt x="0" y="54"/>
                      <a:pt x="11" y="43"/>
                      <a:pt x="13" y="35"/>
                    </a:cubicBezTo>
                    <a:cubicBezTo>
                      <a:pt x="15" y="24"/>
                      <a:pt x="20" y="8"/>
                      <a:pt x="34" y="2"/>
                    </a:cubicBezTo>
                    <a:cubicBezTo>
                      <a:pt x="39" y="0"/>
                      <a:pt x="43" y="3"/>
                      <a:pt x="43" y="7"/>
                    </a:cubicBezTo>
                    <a:cubicBezTo>
                      <a:pt x="45" y="17"/>
                      <a:pt x="51" y="8"/>
                      <a:pt x="54" y="9"/>
                    </a:cubicBezTo>
                    <a:cubicBezTo>
                      <a:pt x="56" y="17"/>
                      <a:pt x="60" y="24"/>
                      <a:pt x="65" y="30"/>
                    </a:cubicBezTo>
                    <a:cubicBezTo>
                      <a:pt x="66" y="31"/>
                      <a:pt x="66" y="33"/>
                      <a:pt x="65" y="34"/>
                    </a:cubicBezTo>
                    <a:cubicBezTo>
                      <a:pt x="51" y="36"/>
                      <a:pt x="38" y="40"/>
                      <a:pt x="41" y="59"/>
                    </a:cubicBezTo>
                    <a:cubicBezTo>
                      <a:pt x="42" y="64"/>
                      <a:pt x="39" y="70"/>
                      <a:pt x="34" y="74"/>
                    </a:cubicBezTo>
                    <a:cubicBezTo>
                      <a:pt x="22" y="82"/>
                      <a:pt x="18" y="68"/>
                      <a:pt x="9"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39" name="Freeform 93"/>
              <p:cNvSpPr/>
              <p:nvPr/>
            </p:nvSpPr>
            <p:spPr bwMode="auto">
              <a:xfrm>
                <a:off x="4960" y="894"/>
                <a:ext cx="107" cy="129"/>
              </a:xfrm>
              <a:custGeom>
                <a:avLst/>
                <a:gdLst>
                  <a:gd name="T0" fmla="*/ 39 w 56"/>
                  <a:gd name="T1" fmla="*/ 0 h 67"/>
                  <a:gd name="T2" fmla="*/ 40 w 56"/>
                  <a:gd name="T3" fmla="*/ 1 h 67"/>
                  <a:gd name="T4" fmla="*/ 53 w 56"/>
                  <a:gd name="T5" fmla="*/ 38 h 67"/>
                  <a:gd name="T6" fmla="*/ 51 w 56"/>
                  <a:gd name="T7" fmla="*/ 49 h 67"/>
                  <a:gd name="T8" fmla="*/ 32 w 56"/>
                  <a:gd name="T9" fmla="*/ 65 h 67"/>
                  <a:gd name="T10" fmla="*/ 22 w 56"/>
                  <a:gd name="T11" fmla="*/ 66 h 67"/>
                  <a:gd name="T12" fmla="*/ 0 w 56"/>
                  <a:gd name="T13" fmla="*/ 27 h 67"/>
                  <a:gd name="T14" fmla="*/ 19 w 56"/>
                  <a:gd name="T15" fmla="*/ 8 h 67"/>
                  <a:gd name="T16" fmla="*/ 29 w 56"/>
                  <a:gd name="T17" fmla="*/ 3 h 67"/>
                  <a:gd name="T18" fmla="*/ 39 w 56"/>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7">
                    <a:moveTo>
                      <a:pt x="39" y="0"/>
                    </a:moveTo>
                    <a:cubicBezTo>
                      <a:pt x="40" y="0"/>
                      <a:pt x="40" y="1"/>
                      <a:pt x="40" y="1"/>
                    </a:cubicBezTo>
                    <a:cubicBezTo>
                      <a:pt x="34" y="17"/>
                      <a:pt x="46" y="27"/>
                      <a:pt x="53" y="38"/>
                    </a:cubicBezTo>
                    <a:cubicBezTo>
                      <a:pt x="56" y="43"/>
                      <a:pt x="54" y="46"/>
                      <a:pt x="51" y="49"/>
                    </a:cubicBezTo>
                    <a:cubicBezTo>
                      <a:pt x="40" y="49"/>
                      <a:pt x="38" y="59"/>
                      <a:pt x="32" y="65"/>
                    </a:cubicBezTo>
                    <a:cubicBezTo>
                      <a:pt x="29" y="66"/>
                      <a:pt x="26" y="67"/>
                      <a:pt x="22" y="66"/>
                    </a:cubicBezTo>
                    <a:cubicBezTo>
                      <a:pt x="6" y="58"/>
                      <a:pt x="1" y="44"/>
                      <a:pt x="0" y="27"/>
                    </a:cubicBezTo>
                    <a:cubicBezTo>
                      <a:pt x="2" y="17"/>
                      <a:pt x="10" y="12"/>
                      <a:pt x="19" y="8"/>
                    </a:cubicBezTo>
                    <a:cubicBezTo>
                      <a:pt x="24" y="9"/>
                      <a:pt x="27" y="8"/>
                      <a:pt x="29" y="3"/>
                    </a:cubicBezTo>
                    <a:cubicBezTo>
                      <a:pt x="32" y="0"/>
                      <a:pt x="35"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40" name="Freeform 94"/>
              <p:cNvSpPr/>
              <p:nvPr/>
            </p:nvSpPr>
            <p:spPr bwMode="auto">
              <a:xfrm>
                <a:off x="4063" y="1097"/>
                <a:ext cx="211" cy="111"/>
              </a:xfrm>
              <a:custGeom>
                <a:avLst/>
                <a:gdLst>
                  <a:gd name="T0" fmla="*/ 111 w 111"/>
                  <a:gd name="T1" fmla="*/ 40 h 58"/>
                  <a:gd name="T2" fmla="*/ 96 w 111"/>
                  <a:gd name="T3" fmla="*/ 48 h 58"/>
                  <a:gd name="T4" fmla="*/ 90 w 111"/>
                  <a:gd name="T5" fmla="*/ 56 h 58"/>
                  <a:gd name="T6" fmla="*/ 82 w 111"/>
                  <a:gd name="T7" fmla="*/ 46 h 58"/>
                  <a:gd name="T8" fmla="*/ 60 w 111"/>
                  <a:gd name="T9" fmla="*/ 40 h 58"/>
                  <a:gd name="T10" fmla="*/ 37 w 111"/>
                  <a:gd name="T11" fmla="*/ 40 h 58"/>
                  <a:gd name="T12" fmla="*/ 12 w 111"/>
                  <a:gd name="T13" fmla="*/ 37 h 58"/>
                  <a:gd name="T14" fmla="*/ 9 w 111"/>
                  <a:gd name="T15" fmla="*/ 34 h 58"/>
                  <a:gd name="T16" fmla="*/ 1 w 111"/>
                  <a:gd name="T17" fmla="*/ 22 h 58"/>
                  <a:gd name="T18" fmla="*/ 5 w 111"/>
                  <a:gd name="T19" fmla="*/ 20 h 58"/>
                  <a:gd name="T20" fmla="*/ 23 w 111"/>
                  <a:gd name="T21" fmla="*/ 5 h 58"/>
                  <a:gd name="T22" fmla="*/ 56 w 111"/>
                  <a:gd name="T23" fmla="*/ 11 h 58"/>
                  <a:gd name="T24" fmla="*/ 111 w 111"/>
                  <a:gd name="T25"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58">
                    <a:moveTo>
                      <a:pt x="111" y="40"/>
                    </a:moveTo>
                    <a:cubicBezTo>
                      <a:pt x="104" y="40"/>
                      <a:pt x="101" y="45"/>
                      <a:pt x="96" y="48"/>
                    </a:cubicBezTo>
                    <a:cubicBezTo>
                      <a:pt x="93" y="51"/>
                      <a:pt x="97" y="58"/>
                      <a:pt x="90" y="56"/>
                    </a:cubicBezTo>
                    <a:cubicBezTo>
                      <a:pt x="85" y="55"/>
                      <a:pt x="83" y="52"/>
                      <a:pt x="82" y="46"/>
                    </a:cubicBezTo>
                    <a:cubicBezTo>
                      <a:pt x="79" y="31"/>
                      <a:pt x="70" y="28"/>
                      <a:pt x="60" y="40"/>
                    </a:cubicBezTo>
                    <a:cubicBezTo>
                      <a:pt x="51" y="49"/>
                      <a:pt x="44" y="45"/>
                      <a:pt x="37" y="40"/>
                    </a:cubicBezTo>
                    <a:cubicBezTo>
                      <a:pt x="29" y="34"/>
                      <a:pt x="21" y="33"/>
                      <a:pt x="12" y="37"/>
                    </a:cubicBezTo>
                    <a:cubicBezTo>
                      <a:pt x="11" y="36"/>
                      <a:pt x="10" y="35"/>
                      <a:pt x="9" y="34"/>
                    </a:cubicBezTo>
                    <a:cubicBezTo>
                      <a:pt x="7" y="30"/>
                      <a:pt x="0" y="29"/>
                      <a:pt x="1" y="22"/>
                    </a:cubicBezTo>
                    <a:cubicBezTo>
                      <a:pt x="2" y="21"/>
                      <a:pt x="4" y="20"/>
                      <a:pt x="5" y="20"/>
                    </a:cubicBezTo>
                    <a:cubicBezTo>
                      <a:pt x="13" y="17"/>
                      <a:pt x="9" y="0"/>
                      <a:pt x="23" y="5"/>
                    </a:cubicBezTo>
                    <a:cubicBezTo>
                      <a:pt x="35" y="3"/>
                      <a:pt x="46" y="5"/>
                      <a:pt x="56" y="11"/>
                    </a:cubicBezTo>
                    <a:cubicBezTo>
                      <a:pt x="74" y="21"/>
                      <a:pt x="95" y="26"/>
                      <a:pt x="111"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41" name="Freeform 95"/>
              <p:cNvSpPr/>
              <p:nvPr/>
            </p:nvSpPr>
            <p:spPr bwMode="auto">
              <a:xfrm>
                <a:off x="1959" y="2014"/>
                <a:ext cx="134" cy="126"/>
              </a:xfrm>
              <a:custGeom>
                <a:avLst/>
                <a:gdLst>
                  <a:gd name="T0" fmla="*/ 5 w 70"/>
                  <a:gd name="T1" fmla="*/ 15 h 66"/>
                  <a:gd name="T2" fmla="*/ 19 w 70"/>
                  <a:gd name="T3" fmla="*/ 4 h 66"/>
                  <a:gd name="T4" fmla="*/ 39 w 70"/>
                  <a:gd name="T5" fmla="*/ 4 h 66"/>
                  <a:gd name="T6" fmla="*/ 52 w 70"/>
                  <a:gd name="T7" fmla="*/ 20 h 66"/>
                  <a:gd name="T8" fmla="*/ 69 w 70"/>
                  <a:gd name="T9" fmla="*/ 39 h 66"/>
                  <a:gd name="T10" fmla="*/ 69 w 70"/>
                  <a:gd name="T11" fmla="*/ 49 h 66"/>
                  <a:gd name="T12" fmla="*/ 61 w 70"/>
                  <a:gd name="T13" fmla="*/ 58 h 66"/>
                  <a:gd name="T14" fmla="*/ 45 w 70"/>
                  <a:gd name="T15" fmla="*/ 64 h 66"/>
                  <a:gd name="T16" fmla="*/ 20 w 70"/>
                  <a:gd name="T17" fmla="*/ 31 h 66"/>
                  <a:gd name="T18" fmla="*/ 5 w 70"/>
                  <a:gd name="T19" fmla="*/ 1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6">
                    <a:moveTo>
                      <a:pt x="5" y="15"/>
                    </a:moveTo>
                    <a:cubicBezTo>
                      <a:pt x="0" y="0"/>
                      <a:pt x="12" y="5"/>
                      <a:pt x="19" y="4"/>
                    </a:cubicBezTo>
                    <a:cubicBezTo>
                      <a:pt x="25" y="3"/>
                      <a:pt x="32" y="12"/>
                      <a:pt x="39" y="4"/>
                    </a:cubicBezTo>
                    <a:cubicBezTo>
                      <a:pt x="51" y="4"/>
                      <a:pt x="44" y="17"/>
                      <a:pt x="52" y="20"/>
                    </a:cubicBezTo>
                    <a:cubicBezTo>
                      <a:pt x="53" y="30"/>
                      <a:pt x="65" y="31"/>
                      <a:pt x="69" y="39"/>
                    </a:cubicBezTo>
                    <a:cubicBezTo>
                      <a:pt x="70" y="42"/>
                      <a:pt x="70" y="46"/>
                      <a:pt x="69" y="49"/>
                    </a:cubicBezTo>
                    <a:cubicBezTo>
                      <a:pt x="67" y="53"/>
                      <a:pt x="64" y="56"/>
                      <a:pt x="61" y="58"/>
                    </a:cubicBezTo>
                    <a:cubicBezTo>
                      <a:pt x="56" y="61"/>
                      <a:pt x="52" y="66"/>
                      <a:pt x="45" y="64"/>
                    </a:cubicBezTo>
                    <a:cubicBezTo>
                      <a:pt x="34" y="55"/>
                      <a:pt x="24" y="45"/>
                      <a:pt x="20" y="31"/>
                    </a:cubicBezTo>
                    <a:cubicBezTo>
                      <a:pt x="18" y="22"/>
                      <a:pt x="13" y="17"/>
                      <a:pt x="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42" name="Freeform 96"/>
              <p:cNvSpPr/>
              <p:nvPr/>
            </p:nvSpPr>
            <p:spPr bwMode="auto">
              <a:xfrm>
                <a:off x="4183" y="2827"/>
                <a:ext cx="97" cy="128"/>
              </a:xfrm>
              <a:custGeom>
                <a:avLst/>
                <a:gdLst>
                  <a:gd name="T0" fmla="*/ 9 w 51"/>
                  <a:gd name="T1" fmla="*/ 67 h 67"/>
                  <a:gd name="T2" fmla="*/ 5 w 51"/>
                  <a:gd name="T3" fmla="*/ 63 h 67"/>
                  <a:gd name="T4" fmla="*/ 1 w 51"/>
                  <a:gd name="T5" fmla="*/ 29 h 67"/>
                  <a:gd name="T6" fmla="*/ 7 w 51"/>
                  <a:gd name="T7" fmla="*/ 15 h 67"/>
                  <a:gd name="T8" fmla="*/ 18 w 51"/>
                  <a:gd name="T9" fmla="*/ 9 h 67"/>
                  <a:gd name="T10" fmla="*/ 34 w 51"/>
                  <a:gd name="T11" fmla="*/ 1 h 67"/>
                  <a:gd name="T12" fmla="*/ 46 w 51"/>
                  <a:gd name="T13" fmla="*/ 4 h 67"/>
                  <a:gd name="T14" fmla="*/ 46 w 51"/>
                  <a:gd name="T15" fmla="*/ 16 h 67"/>
                  <a:gd name="T16" fmla="*/ 17 w 51"/>
                  <a:gd name="T17" fmla="*/ 61 h 67"/>
                  <a:gd name="T18" fmla="*/ 9 w 51"/>
                  <a:gd name="T1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67">
                    <a:moveTo>
                      <a:pt x="9" y="67"/>
                    </a:moveTo>
                    <a:cubicBezTo>
                      <a:pt x="8" y="66"/>
                      <a:pt x="6" y="65"/>
                      <a:pt x="5" y="63"/>
                    </a:cubicBezTo>
                    <a:cubicBezTo>
                      <a:pt x="1" y="52"/>
                      <a:pt x="0" y="41"/>
                      <a:pt x="1" y="29"/>
                    </a:cubicBezTo>
                    <a:cubicBezTo>
                      <a:pt x="1" y="24"/>
                      <a:pt x="3" y="19"/>
                      <a:pt x="7" y="15"/>
                    </a:cubicBezTo>
                    <a:cubicBezTo>
                      <a:pt x="10" y="12"/>
                      <a:pt x="17" y="19"/>
                      <a:pt x="18" y="9"/>
                    </a:cubicBezTo>
                    <a:cubicBezTo>
                      <a:pt x="19" y="3"/>
                      <a:pt x="28" y="3"/>
                      <a:pt x="34" y="1"/>
                    </a:cubicBezTo>
                    <a:cubicBezTo>
                      <a:pt x="38" y="0"/>
                      <a:pt x="43" y="1"/>
                      <a:pt x="46" y="4"/>
                    </a:cubicBezTo>
                    <a:cubicBezTo>
                      <a:pt x="46" y="8"/>
                      <a:pt x="46" y="12"/>
                      <a:pt x="46" y="16"/>
                    </a:cubicBezTo>
                    <a:cubicBezTo>
                      <a:pt x="51" y="40"/>
                      <a:pt x="42" y="56"/>
                      <a:pt x="17" y="61"/>
                    </a:cubicBezTo>
                    <a:cubicBezTo>
                      <a:pt x="14" y="62"/>
                      <a:pt x="12" y="65"/>
                      <a:pt x="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43" name="Freeform 97"/>
              <p:cNvSpPr/>
              <p:nvPr/>
            </p:nvSpPr>
            <p:spPr bwMode="auto">
              <a:xfrm>
                <a:off x="6231" y="1093"/>
                <a:ext cx="214" cy="163"/>
              </a:xfrm>
              <a:custGeom>
                <a:avLst/>
                <a:gdLst>
                  <a:gd name="T0" fmla="*/ 83 w 112"/>
                  <a:gd name="T1" fmla="*/ 67 h 85"/>
                  <a:gd name="T2" fmla="*/ 66 w 112"/>
                  <a:gd name="T3" fmla="*/ 31 h 85"/>
                  <a:gd name="T4" fmla="*/ 42 w 112"/>
                  <a:gd name="T5" fmla="*/ 28 h 85"/>
                  <a:gd name="T6" fmla="*/ 37 w 112"/>
                  <a:gd name="T7" fmla="*/ 29 h 85"/>
                  <a:gd name="T8" fmla="*/ 4 w 112"/>
                  <a:gd name="T9" fmla="*/ 19 h 85"/>
                  <a:gd name="T10" fmla="*/ 10 w 112"/>
                  <a:gd name="T11" fmla="*/ 0 h 85"/>
                  <a:gd name="T12" fmla="*/ 56 w 112"/>
                  <a:gd name="T13" fmla="*/ 14 h 85"/>
                  <a:gd name="T14" fmla="*/ 111 w 112"/>
                  <a:gd name="T15" fmla="*/ 46 h 85"/>
                  <a:gd name="T16" fmla="*/ 104 w 112"/>
                  <a:gd name="T17" fmla="*/ 85 h 85"/>
                  <a:gd name="T18" fmla="*/ 83 w 112"/>
                  <a:gd name="T19" fmla="*/ 6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85">
                    <a:moveTo>
                      <a:pt x="83" y="67"/>
                    </a:moveTo>
                    <a:cubicBezTo>
                      <a:pt x="95" y="45"/>
                      <a:pt x="93" y="40"/>
                      <a:pt x="66" y="31"/>
                    </a:cubicBezTo>
                    <a:cubicBezTo>
                      <a:pt x="59" y="29"/>
                      <a:pt x="50" y="24"/>
                      <a:pt x="42" y="28"/>
                    </a:cubicBezTo>
                    <a:cubicBezTo>
                      <a:pt x="40" y="29"/>
                      <a:pt x="39" y="30"/>
                      <a:pt x="37" y="29"/>
                    </a:cubicBezTo>
                    <a:cubicBezTo>
                      <a:pt x="31" y="9"/>
                      <a:pt x="16" y="19"/>
                      <a:pt x="4" y="19"/>
                    </a:cubicBezTo>
                    <a:cubicBezTo>
                      <a:pt x="0" y="11"/>
                      <a:pt x="1" y="4"/>
                      <a:pt x="10" y="0"/>
                    </a:cubicBezTo>
                    <a:cubicBezTo>
                      <a:pt x="27" y="0"/>
                      <a:pt x="42" y="6"/>
                      <a:pt x="56" y="14"/>
                    </a:cubicBezTo>
                    <a:cubicBezTo>
                      <a:pt x="75" y="24"/>
                      <a:pt x="93" y="35"/>
                      <a:pt x="111" y="46"/>
                    </a:cubicBezTo>
                    <a:cubicBezTo>
                      <a:pt x="104" y="58"/>
                      <a:pt x="112" y="73"/>
                      <a:pt x="104" y="85"/>
                    </a:cubicBezTo>
                    <a:cubicBezTo>
                      <a:pt x="96" y="80"/>
                      <a:pt x="89" y="74"/>
                      <a:pt x="83"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44" name="Freeform 98"/>
              <p:cNvSpPr/>
              <p:nvPr/>
            </p:nvSpPr>
            <p:spPr bwMode="auto">
              <a:xfrm>
                <a:off x="5280" y="2121"/>
                <a:ext cx="149" cy="134"/>
              </a:xfrm>
              <a:custGeom>
                <a:avLst/>
                <a:gdLst>
                  <a:gd name="T0" fmla="*/ 28 w 78"/>
                  <a:gd name="T1" fmla="*/ 0 h 70"/>
                  <a:gd name="T2" fmla="*/ 51 w 78"/>
                  <a:gd name="T3" fmla="*/ 13 h 70"/>
                  <a:gd name="T4" fmla="*/ 60 w 78"/>
                  <a:gd name="T5" fmla="*/ 11 h 70"/>
                  <a:gd name="T6" fmla="*/ 77 w 78"/>
                  <a:gd name="T7" fmla="*/ 24 h 70"/>
                  <a:gd name="T8" fmla="*/ 69 w 78"/>
                  <a:gd name="T9" fmla="*/ 31 h 70"/>
                  <a:gd name="T10" fmla="*/ 18 w 78"/>
                  <a:gd name="T11" fmla="*/ 56 h 70"/>
                  <a:gd name="T12" fmla="*/ 10 w 78"/>
                  <a:gd name="T13" fmla="*/ 58 h 70"/>
                  <a:gd name="T14" fmla="*/ 0 w 78"/>
                  <a:gd name="T15" fmla="*/ 53 h 70"/>
                  <a:gd name="T16" fmla="*/ 5 w 78"/>
                  <a:gd name="T17" fmla="*/ 43 h 70"/>
                  <a:gd name="T18" fmla="*/ 26 w 78"/>
                  <a:gd name="T19" fmla="*/ 1 h 70"/>
                  <a:gd name="T20" fmla="*/ 28 w 78"/>
                  <a:gd name="T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70">
                    <a:moveTo>
                      <a:pt x="28" y="0"/>
                    </a:moveTo>
                    <a:cubicBezTo>
                      <a:pt x="36" y="5"/>
                      <a:pt x="46" y="4"/>
                      <a:pt x="51" y="13"/>
                    </a:cubicBezTo>
                    <a:cubicBezTo>
                      <a:pt x="55" y="20"/>
                      <a:pt x="57" y="11"/>
                      <a:pt x="60" y="11"/>
                    </a:cubicBezTo>
                    <a:cubicBezTo>
                      <a:pt x="75" y="7"/>
                      <a:pt x="78" y="9"/>
                      <a:pt x="77" y="24"/>
                    </a:cubicBezTo>
                    <a:cubicBezTo>
                      <a:pt x="74" y="26"/>
                      <a:pt x="72" y="29"/>
                      <a:pt x="69" y="31"/>
                    </a:cubicBezTo>
                    <a:cubicBezTo>
                      <a:pt x="51" y="37"/>
                      <a:pt x="33" y="44"/>
                      <a:pt x="18" y="56"/>
                    </a:cubicBezTo>
                    <a:cubicBezTo>
                      <a:pt x="15" y="56"/>
                      <a:pt x="16" y="70"/>
                      <a:pt x="10" y="58"/>
                    </a:cubicBezTo>
                    <a:cubicBezTo>
                      <a:pt x="8" y="55"/>
                      <a:pt x="3" y="55"/>
                      <a:pt x="0" y="53"/>
                    </a:cubicBezTo>
                    <a:cubicBezTo>
                      <a:pt x="1" y="49"/>
                      <a:pt x="4" y="47"/>
                      <a:pt x="5" y="43"/>
                    </a:cubicBezTo>
                    <a:cubicBezTo>
                      <a:pt x="11" y="29"/>
                      <a:pt x="10" y="11"/>
                      <a:pt x="26" y="1"/>
                    </a:cubicBezTo>
                    <a:cubicBezTo>
                      <a:pt x="27" y="1"/>
                      <a:pt x="28"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45" name="Freeform 99"/>
              <p:cNvSpPr/>
              <p:nvPr/>
            </p:nvSpPr>
            <p:spPr bwMode="auto">
              <a:xfrm>
                <a:off x="5738" y="3215"/>
                <a:ext cx="141" cy="132"/>
              </a:xfrm>
              <a:custGeom>
                <a:avLst/>
                <a:gdLst>
                  <a:gd name="T0" fmla="*/ 11 w 74"/>
                  <a:gd name="T1" fmla="*/ 59 h 69"/>
                  <a:gd name="T2" fmla="*/ 26 w 74"/>
                  <a:gd name="T3" fmla="*/ 37 h 69"/>
                  <a:gd name="T4" fmla="*/ 9 w 74"/>
                  <a:gd name="T5" fmla="*/ 29 h 69"/>
                  <a:gd name="T6" fmla="*/ 3 w 74"/>
                  <a:gd name="T7" fmla="*/ 17 h 69"/>
                  <a:gd name="T8" fmla="*/ 5 w 74"/>
                  <a:gd name="T9" fmla="*/ 4 h 69"/>
                  <a:gd name="T10" fmla="*/ 14 w 74"/>
                  <a:gd name="T11" fmla="*/ 6 h 69"/>
                  <a:gd name="T12" fmla="*/ 32 w 74"/>
                  <a:gd name="T13" fmla="*/ 6 h 69"/>
                  <a:gd name="T14" fmla="*/ 44 w 74"/>
                  <a:gd name="T15" fmla="*/ 9 h 69"/>
                  <a:gd name="T16" fmla="*/ 64 w 74"/>
                  <a:gd name="T17" fmla="*/ 17 h 69"/>
                  <a:gd name="T18" fmla="*/ 69 w 74"/>
                  <a:gd name="T19" fmla="*/ 26 h 69"/>
                  <a:gd name="T20" fmla="*/ 56 w 74"/>
                  <a:gd name="T21" fmla="*/ 36 h 69"/>
                  <a:gd name="T22" fmla="*/ 43 w 74"/>
                  <a:gd name="T23" fmla="*/ 33 h 69"/>
                  <a:gd name="T24" fmla="*/ 29 w 74"/>
                  <a:gd name="T25" fmla="*/ 69 h 69"/>
                  <a:gd name="T26" fmla="*/ 11 w 74"/>
                  <a:gd name="T27" fmla="*/ 5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69">
                    <a:moveTo>
                      <a:pt x="11" y="59"/>
                    </a:moveTo>
                    <a:cubicBezTo>
                      <a:pt x="18" y="54"/>
                      <a:pt x="24" y="47"/>
                      <a:pt x="26" y="37"/>
                    </a:cubicBezTo>
                    <a:cubicBezTo>
                      <a:pt x="17" y="41"/>
                      <a:pt x="8" y="45"/>
                      <a:pt x="9" y="29"/>
                    </a:cubicBezTo>
                    <a:cubicBezTo>
                      <a:pt x="10" y="25"/>
                      <a:pt x="5" y="21"/>
                      <a:pt x="3" y="17"/>
                    </a:cubicBezTo>
                    <a:cubicBezTo>
                      <a:pt x="0" y="12"/>
                      <a:pt x="3" y="7"/>
                      <a:pt x="5" y="4"/>
                    </a:cubicBezTo>
                    <a:cubicBezTo>
                      <a:pt x="8" y="0"/>
                      <a:pt x="11" y="6"/>
                      <a:pt x="14" y="6"/>
                    </a:cubicBezTo>
                    <a:cubicBezTo>
                      <a:pt x="20" y="6"/>
                      <a:pt x="26" y="11"/>
                      <a:pt x="32" y="6"/>
                    </a:cubicBezTo>
                    <a:cubicBezTo>
                      <a:pt x="37" y="2"/>
                      <a:pt x="41" y="6"/>
                      <a:pt x="44" y="9"/>
                    </a:cubicBezTo>
                    <a:cubicBezTo>
                      <a:pt x="49" y="16"/>
                      <a:pt x="56" y="18"/>
                      <a:pt x="64" y="17"/>
                    </a:cubicBezTo>
                    <a:cubicBezTo>
                      <a:pt x="69" y="18"/>
                      <a:pt x="74" y="19"/>
                      <a:pt x="69" y="26"/>
                    </a:cubicBezTo>
                    <a:cubicBezTo>
                      <a:pt x="65" y="30"/>
                      <a:pt x="62" y="34"/>
                      <a:pt x="56" y="36"/>
                    </a:cubicBezTo>
                    <a:cubicBezTo>
                      <a:pt x="51" y="35"/>
                      <a:pt x="48" y="30"/>
                      <a:pt x="43" y="33"/>
                    </a:cubicBezTo>
                    <a:cubicBezTo>
                      <a:pt x="39" y="45"/>
                      <a:pt x="39" y="60"/>
                      <a:pt x="29" y="69"/>
                    </a:cubicBezTo>
                    <a:cubicBezTo>
                      <a:pt x="21" y="69"/>
                      <a:pt x="15" y="66"/>
                      <a:pt x="11"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46" name="Freeform 100"/>
              <p:cNvSpPr/>
              <p:nvPr/>
            </p:nvSpPr>
            <p:spPr bwMode="auto">
              <a:xfrm>
                <a:off x="3832" y="1193"/>
                <a:ext cx="143" cy="130"/>
              </a:xfrm>
              <a:custGeom>
                <a:avLst/>
                <a:gdLst>
                  <a:gd name="T0" fmla="*/ 74 w 75"/>
                  <a:gd name="T1" fmla="*/ 48 h 68"/>
                  <a:gd name="T2" fmla="*/ 50 w 75"/>
                  <a:gd name="T3" fmla="*/ 67 h 68"/>
                  <a:gd name="T4" fmla="*/ 39 w 75"/>
                  <a:gd name="T5" fmla="*/ 67 h 68"/>
                  <a:gd name="T6" fmla="*/ 30 w 75"/>
                  <a:gd name="T7" fmla="*/ 63 h 68"/>
                  <a:gd name="T8" fmla="*/ 39 w 75"/>
                  <a:gd name="T9" fmla="*/ 50 h 68"/>
                  <a:gd name="T10" fmla="*/ 12 w 75"/>
                  <a:gd name="T11" fmla="*/ 42 h 68"/>
                  <a:gd name="T12" fmla="*/ 0 w 75"/>
                  <a:gd name="T13" fmla="*/ 39 h 68"/>
                  <a:gd name="T14" fmla="*/ 11 w 75"/>
                  <a:gd name="T15" fmla="*/ 25 h 68"/>
                  <a:gd name="T16" fmla="*/ 34 w 75"/>
                  <a:gd name="T17" fmla="*/ 25 h 68"/>
                  <a:gd name="T18" fmla="*/ 12 w 75"/>
                  <a:gd name="T19" fmla="*/ 22 h 68"/>
                  <a:gd name="T20" fmla="*/ 21 w 75"/>
                  <a:gd name="T21" fmla="*/ 0 h 68"/>
                  <a:gd name="T22" fmla="*/ 62 w 75"/>
                  <a:gd name="T23" fmla="*/ 19 h 68"/>
                  <a:gd name="T24" fmla="*/ 74 w 75"/>
                  <a:gd name="T25"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68">
                    <a:moveTo>
                      <a:pt x="74" y="48"/>
                    </a:moveTo>
                    <a:cubicBezTo>
                      <a:pt x="66" y="55"/>
                      <a:pt x="58" y="61"/>
                      <a:pt x="50" y="67"/>
                    </a:cubicBezTo>
                    <a:cubicBezTo>
                      <a:pt x="46" y="65"/>
                      <a:pt x="43" y="65"/>
                      <a:pt x="39" y="67"/>
                    </a:cubicBezTo>
                    <a:cubicBezTo>
                      <a:pt x="35" y="68"/>
                      <a:pt x="31" y="68"/>
                      <a:pt x="30" y="63"/>
                    </a:cubicBezTo>
                    <a:cubicBezTo>
                      <a:pt x="30" y="57"/>
                      <a:pt x="36" y="55"/>
                      <a:pt x="39" y="50"/>
                    </a:cubicBezTo>
                    <a:cubicBezTo>
                      <a:pt x="31" y="44"/>
                      <a:pt x="23" y="39"/>
                      <a:pt x="12" y="42"/>
                    </a:cubicBezTo>
                    <a:cubicBezTo>
                      <a:pt x="8" y="44"/>
                      <a:pt x="3" y="43"/>
                      <a:pt x="0" y="39"/>
                    </a:cubicBezTo>
                    <a:cubicBezTo>
                      <a:pt x="2" y="33"/>
                      <a:pt x="6" y="29"/>
                      <a:pt x="11" y="25"/>
                    </a:cubicBezTo>
                    <a:cubicBezTo>
                      <a:pt x="19" y="24"/>
                      <a:pt x="27" y="27"/>
                      <a:pt x="34" y="25"/>
                    </a:cubicBezTo>
                    <a:cubicBezTo>
                      <a:pt x="27" y="21"/>
                      <a:pt x="18" y="29"/>
                      <a:pt x="12" y="22"/>
                    </a:cubicBezTo>
                    <a:cubicBezTo>
                      <a:pt x="13" y="14"/>
                      <a:pt x="15" y="6"/>
                      <a:pt x="21" y="0"/>
                    </a:cubicBezTo>
                    <a:cubicBezTo>
                      <a:pt x="36" y="3"/>
                      <a:pt x="48" y="13"/>
                      <a:pt x="62" y="19"/>
                    </a:cubicBezTo>
                    <a:cubicBezTo>
                      <a:pt x="75" y="25"/>
                      <a:pt x="73" y="37"/>
                      <a:pt x="74"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47" name="Freeform 101"/>
              <p:cNvSpPr/>
              <p:nvPr/>
            </p:nvSpPr>
            <p:spPr bwMode="auto">
              <a:xfrm>
                <a:off x="5286" y="948"/>
                <a:ext cx="139" cy="124"/>
              </a:xfrm>
              <a:custGeom>
                <a:avLst/>
                <a:gdLst>
                  <a:gd name="T0" fmla="*/ 64 w 73"/>
                  <a:gd name="T1" fmla="*/ 18 h 65"/>
                  <a:gd name="T2" fmla="*/ 46 w 73"/>
                  <a:gd name="T3" fmla="*/ 45 h 65"/>
                  <a:gd name="T4" fmla="*/ 18 w 73"/>
                  <a:gd name="T5" fmla="*/ 53 h 65"/>
                  <a:gd name="T6" fmla="*/ 12 w 73"/>
                  <a:gd name="T7" fmla="*/ 29 h 65"/>
                  <a:gd name="T8" fmla="*/ 1 w 73"/>
                  <a:gd name="T9" fmla="*/ 18 h 65"/>
                  <a:gd name="T10" fmla="*/ 14 w 73"/>
                  <a:gd name="T11" fmla="*/ 2 h 65"/>
                  <a:gd name="T12" fmla="*/ 23 w 73"/>
                  <a:gd name="T13" fmla="*/ 1 h 65"/>
                  <a:gd name="T14" fmla="*/ 25 w 73"/>
                  <a:gd name="T15" fmla="*/ 3 h 65"/>
                  <a:gd name="T16" fmla="*/ 64 w 73"/>
                  <a:gd name="T17"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65">
                    <a:moveTo>
                      <a:pt x="64" y="18"/>
                    </a:moveTo>
                    <a:cubicBezTo>
                      <a:pt x="73" y="41"/>
                      <a:pt x="71" y="44"/>
                      <a:pt x="46" y="45"/>
                    </a:cubicBezTo>
                    <a:cubicBezTo>
                      <a:pt x="39" y="54"/>
                      <a:pt x="32" y="65"/>
                      <a:pt x="18" y="53"/>
                    </a:cubicBezTo>
                    <a:cubicBezTo>
                      <a:pt x="28" y="42"/>
                      <a:pt x="22" y="35"/>
                      <a:pt x="12" y="29"/>
                    </a:cubicBezTo>
                    <a:cubicBezTo>
                      <a:pt x="7" y="26"/>
                      <a:pt x="4" y="23"/>
                      <a:pt x="1" y="18"/>
                    </a:cubicBezTo>
                    <a:cubicBezTo>
                      <a:pt x="0" y="9"/>
                      <a:pt x="8" y="7"/>
                      <a:pt x="14" y="2"/>
                    </a:cubicBezTo>
                    <a:cubicBezTo>
                      <a:pt x="17" y="0"/>
                      <a:pt x="20" y="0"/>
                      <a:pt x="23" y="1"/>
                    </a:cubicBezTo>
                    <a:cubicBezTo>
                      <a:pt x="24" y="2"/>
                      <a:pt x="25" y="3"/>
                      <a:pt x="25" y="3"/>
                    </a:cubicBezTo>
                    <a:cubicBezTo>
                      <a:pt x="36" y="15"/>
                      <a:pt x="51" y="13"/>
                      <a:pt x="6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48" name="Freeform 102"/>
              <p:cNvSpPr/>
              <p:nvPr/>
            </p:nvSpPr>
            <p:spPr bwMode="auto">
              <a:xfrm>
                <a:off x="2615" y="3108"/>
                <a:ext cx="150" cy="117"/>
              </a:xfrm>
              <a:custGeom>
                <a:avLst/>
                <a:gdLst>
                  <a:gd name="T0" fmla="*/ 5 w 79"/>
                  <a:gd name="T1" fmla="*/ 21 h 61"/>
                  <a:gd name="T2" fmla="*/ 7 w 79"/>
                  <a:gd name="T3" fmla="*/ 10 h 61"/>
                  <a:gd name="T4" fmla="*/ 29 w 79"/>
                  <a:gd name="T5" fmla="*/ 3 h 61"/>
                  <a:gd name="T6" fmla="*/ 39 w 79"/>
                  <a:gd name="T7" fmla="*/ 8 h 61"/>
                  <a:gd name="T8" fmla="*/ 48 w 79"/>
                  <a:gd name="T9" fmla="*/ 20 h 61"/>
                  <a:gd name="T10" fmla="*/ 30 w 79"/>
                  <a:gd name="T11" fmla="*/ 40 h 61"/>
                  <a:gd name="T12" fmla="*/ 71 w 79"/>
                  <a:gd name="T13" fmla="*/ 35 h 61"/>
                  <a:gd name="T14" fmla="*/ 79 w 79"/>
                  <a:gd name="T15" fmla="*/ 43 h 61"/>
                  <a:gd name="T16" fmla="*/ 71 w 79"/>
                  <a:gd name="T17" fmla="*/ 49 h 61"/>
                  <a:gd name="T18" fmla="*/ 43 w 79"/>
                  <a:gd name="T19" fmla="*/ 61 h 61"/>
                  <a:gd name="T20" fmla="*/ 22 w 79"/>
                  <a:gd name="T21" fmla="*/ 60 h 61"/>
                  <a:gd name="T22" fmla="*/ 2 w 79"/>
                  <a:gd name="T23" fmla="*/ 54 h 61"/>
                  <a:gd name="T24" fmla="*/ 0 w 79"/>
                  <a:gd name="T25" fmla="*/ 47 h 61"/>
                  <a:gd name="T26" fmla="*/ 16 w 79"/>
                  <a:gd name="T27" fmla="*/ 22 h 61"/>
                  <a:gd name="T28" fmla="*/ 5 w 79"/>
                  <a:gd name="T29" fmla="*/ 2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61">
                    <a:moveTo>
                      <a:pt x="5" y="21"/>
                    </a:moveTo>
                    <a:cubicBezTo>
                      <a:pt x="5" y="17"/>
                      <a:pt x="6" y="14"/>
                      <a:pt x="7" y="10"/>
                    </a:cubicBezTo>
                    <a:cubicBezTo>
                      <a:pt x="13" y="4"/>
                      <a:pt x="24" y="11"/>
                      <a:pt x="29" y="3"/>
                    </a:cubicBezTo>
                    <a:cubicBezTo>
                      <a:pt x="35" y="0"/>
                      <a:pt x="38" y="3"/>
                      <a:pt x="39" y="8"/>
                    </a:cubicBezTo>
                    <a:cubicBezTo>
                      <a:pt x="40" y="14"/>
                      <a:pt x="45" y="16"/>
                      <a:pt x="48" y="20"/>
                    </a:cubicBezTo>
                    <a:cubicBezTo>
                      <a:pt x="51" y="34"/>
                      <a:pt x="40" y="34"/>
                      <a:pt x="30" y="40"/>
                    </a:cubicBezTo>
                    <a:cubicBezTo>
                      <a:pt x="45" y="33"/>
                      <a:pt x="57" y="25"/>
                      <a:pt x="71" y="35"/>
                    </a:cubicBezTo>
                    <a:cubicBezTo>
                      <a:pt x="74" y="37"/>
                      <a:pt x="79" y="39"/>
                      <a:pt x="79" y="43"/>
                    </a:cubicBezTo>
                    <a:cubicBezTo>
                      <a:pt x="79" y="47"/>
                      <a:pt x="74" y="48"/>
                      <a:pt x="71" y="49"/>
                    </a:cubicBezTo>
                    <a:cubicBezTo>
                      <a:pt x="60" y="50"/>
                      <a:pt x="53" y="60"/>
                      <a:pt x="43" y="61"/>
                    </a:cubicBezTo>
                    <a:cubicBezTo>
                      <a:pt x="36" y="61"/>
                      <a:pt x="29" y="60"/>
                      <a:pt x="22" y="60"/>
                    </a:cubicBezTo>
                    <a:cubicBezTo>
                      <a:pt x="15" y="60"/>
                      <a:pt x="7" y="61"/>
                      <a:pt x="2" y="54"/>
                    </a:cubicBezTo>
                    <a:cubicBezTo>
                      <a:pt x="0" y="52"/>
                      <a:pt x="0" y="49"/>
                      <a:pt x="0" y="47"/>
                    </a:cubicBezTo>
                    <a:cubicBezTo>
                      <a:pt x="6" y="40"/>
                      <a:pt x="7" y="30"/>
                      <a:pt x="16" y="22"/>
                    </a:cubicBezTo>
                    <a:cubicBezTo>
                      <a:pt x="11" y="23"/>
                      <a:pt x="7" y="24"/>
                      <a:pt x="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49" name="Freeform 103"/>
              <p:cNvSpPr/>
              <p:nvPr/>
            </p:nvSpPr>
            <p:spPr bwMode="auto">
              <a:xfrm>
                <a:off x="4663" y="2125"/>
                <a:ext cx="116" cy="143"/>
              </a:xfrm>
              <a:custGeom>
                <a:avLst/>
                <a:gdLst>
                  <a:gd name="T0" fmla="*/ 0 w 61"/>
                  <a:gd name="T1" fmla="*/ 19 h 75"/>
                  <a:gd name="T2" fmla="*/ 28 w 61"/>
                  <a:gd name="T3" fmla="*/ 9 h 75"/>
                  <a:gd name="T4" fmla="*/ 60 w 61"/>
                  <a:gd name="T5" fmla="*/ 16 h 75"/>
                  <a:gd name="T6" fmla="*/ 48 w 61"/>
                  <a:gd name="T7" fmla="*/ 25 h 75"/>
                  <a:gd name="T8" fmla="*/ 61 w 61"/>
                  <a:gd name="T9" fmla="*/ 35 h 75"/>
                  <a:gd name="T10" fmla="*/ 56 w 61"/>
                  <a:gd name="T11" fmla="*/ 57 h 75"/>
                  <a:gd name="T12" fmla="*/ 53 w 61"/>
                  <a:gd name="T13" fmla="*/ 64 h 75"/>
                  <a:gd name="T14" fmla="*/ 45 w 61"/>
                  <a:gd name="T15" fmla="*/ 75 h 75"/>
                  <a:gd name="T16" fmla="*/ 45 w 61"/>
                  <a:gd name="T17" fmla="*/ 58 h 75"/>
                  <a:gd name="T18" fmla="*/ 39 w 61"/>
                  <a:gd name="T19" fmla="*/ 51 h 75"/>
                  <a:gd name="T20" fmla="*/ 28 w 61"/>
                  <a:gd name="T21" fmla="*/ 60 h 75"/>
                  <a:gd name="T22" fmla="*/ 24 w 61"/>
                  <a:gd name="T23" fmla="*/ 40 h 75"/>
                  <a:gd name="T24" fmla="*/ 0 w 61"/>
                  <a:gd name="T25" fmla="*/ 1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75">
                    <a:moveTo>
                      <a:pt x="0" y="19"/>
                    </a:moveTo>
                    <a:cubicBezTo>
                      <a:pt x="9" y="14"/>
                      <a:pt x="18" y="10"/>
                      <a:pt x="28" y="9"/>
                    </a:cubicBezTo>
                    <a:cubicBezTo>
                      <a:pt x="41" y="0"/>
                      <a:pt x="51" y="6"/>
                      <a:pt x="60" y="16"/>
                    </a:cubicBezTo>
                    <a:cubicBezTo>
                      <a:pt x="60" y="25"/>
                      <a:pt x="51" y="21"/>
                      <a:pt x="48" y="25"/>
                    </a:cubicBezTo>
                    <a:cubicBezTo>
                      <a:pt x="52" y="28"/>
                      <a:pt x="59" y="29"/>
                      <a:pt x="61" y="35"/>
                    </a:cubicBezTo>
                    <a:cubicBezTo>
                      <a:pt x="58" y="42"/>
                      <a:pt x="55" y="49"/>
                      <a:pt x="56" y="57"/>
                    </a:cubicBezTo>
                    <a:cubicBezTo>
                      <a:pt x="55" y="60"/>
                      <a:pt x="54" y="62"/>
                      <a:pt x="53" y="64"/>
                    </a:cubicBezTo>
                    <a:cubicBezTo>
                      <a:pt x="53" y="69"/>
                      <a:pt x="54" y="75"/>
                      <a:pt x="45" y="75"/>
                    </a:cubicBezTo>
                    <a:cubicBezTo>
                      <a:pt x="45" y="69"/>
                      <a:pt x="45" y="64"/>
                      <a:pt x="45" y="58"/>
                    </a:cubicBezTo>
                    <a:cubicBezTo>
                      <a:pt x="42" y="57"/>
                      <a:pt x="47" y="48"/>
                      <a:pt x="39" y="51"/>
                    </a:cubicBezTo>
                    <a:cubicBezTo>
                      <a:pt x="36" y="55"/>
                      <a:pt x="37" y="64"/>
                      <a:pt x="28" y="60"/>
                    </a:cubicBezTo>
                    <a:cubicBezTo>
                      <a:pt x="23" y="54"/>
                      <a:pt x="28" y="46"/>
                      <a:pt x="24" y="40"/>
                    </a:cubicBezTo>
                    <a:cubicBezTo>
                      <a:pt x="10" y="40"/>
                      <a:pt x="3" y="32"/>
                      <a:pt x="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50" name="Freeform 104"/>
              <p:cNvSpPr/>
              <p:nvPr/>
            </p:nvSpPr>
            <p:spPr bwMode="auto">
              <a:xfrm>
                <a:off x="4343" y="1135"/>
                <a:ext cx="211" cy="108"/>
              </a:xfrm>
              <a:custGeom>
                <a:avLst/>
                <a:gdLst>
                  <a:gd name="T0" fmla="*/ 95 w 111"/>
                  <a:gd name="T1" fmla="*/ 0 h 56"/>
                  <a:gd name="T2" fmla="*/ 106 w 111"/>
                  <a:gd name="T3" fmla="*/ 10 h 56"/>
                  <a:gd name="T4" fmla="*/ 82 w 111"/>
                  <a:gd name="T5" fmla="*/ 37 h 56"/>
                  <a:gd name="T6" fmla="*/ 69 w 111"/>
                  <a:gd name="T7" fmla="*/ 42 h 56"/>
                  <a:gd name="T8" fmla="*/ 31 w 111"/>
                  <a:gd name="T9" fmla="*/ 48 h 56"/>
                  <a:gd name="T10" fmla="*/ 12 w 111"/>
                  <a:gd name="T11" fmla="*/ 47 h 56"/>
                  <a:gd name="T12" fmla="*/ 7 w 111"/>
                  <a:gd name="T13" fmla="*/ 47 h 56"/>
                  <a:gd name="T14" fmla="*/ 5 w 111"/>
                  <a:gd name="T15" fmla="*/ 28 h 56"/>
                  <a:gd name="T16" fmla="*/ 15 w 111"/>
                  <a:gd name="T17" fmla="*/ 27 h 56"/>
                  <a:gd name="T18" fmla="*/ 70 w 111"/>
                  <a:gd name="T19" fmla="*/ 12 h 56"/>
                  <a:gd name="T20" fmla="*/ 88 w 111"/>
                  <a:gd name="T21" fmla="*/ 3 h 56"/>
                  <a:gd name="T22" fmla="*/ 95 w 111"/>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56">
                    <a:moveTo>
                      <a:pt x="95" y="0"/>
                    </a:moveTo>
                    <a:cubicBezTo>
                      <a:pt x="96" y="7"/>
                      <a:pt x="101" y="7"/>
                      <a:pt x="106" y="10"/>
                    </a:cubicBezTo>
                    <a:cubicBezTo>
                      <a:pt x="111" y="34"/>
                      <a:pt x="105" y="41"/>
                      <a:pt x="82" y="37"/>
                    </a:cubicBezTo>
                    <a:cubicBezTo>
                      <a:pt x="76" y="35"/>
                      <a:pt x="72" y="38"/>
                      <a:pt x="69" y="42"/>
                    </a:cubicBezTo>
                    <a:cubicBezTo>
                      <a:pt x="58" y="56"/>
                      <a:pt x="44" y="50"/>
                      <a:pt x="31" y="48"/>
                    </a:cubicBezTo>
                    <a:cubicBezTo>
                      <a:pt x="25" y="48"/>
                      <a:pt x="19" y="45"/>
                      <a:pt x="12" y="47"/>
                    </a:cubicBezTo>
                    <a:cubicBezTo>
                      <a:pt x="11" y="47"/>
                      <a:pt x="9" y="47"/>
                      <a:pt x="7" y="47"/>
                    </a:cubicBezTo>
                    <a:cubicBezTo>
                      <a:pt x="0" y="42"/>
                      <a:pt x="2" y="35"/>
                      <a:pt x="5" y="28"/>
                    </a:cubicBezTo>
                    <a:cubicBezTo>
                      <a:pt x="8" y="28"/>
                      <a:pt x="11" y="27"/>
                      <a:pt x="15" y="27"/>
                    </a:cubicBezTo>
                    <a:cubicBezTo>
                      <a:pt x="34" y="25"/>
                      <a:pt x="55" y="30"/>
                      <a:pt x="70" y="12"/>
                    </a:cubicBezTo>
                    <a:cubicBezTo>
                      <a:pt x="75" y="6"/>
                      <a:pt x="84" y="9"/>
                      <a:pt x="88" y="3"/>
                    </a:cubicBezTo>
                    <a:cubicBezTo>
                      <a:pt x="91" y="2"/>
                      <a:pt x="93" y="1"/>
                      <a:pt x="9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51" name="Freeform 105"/>
              <p:cNvSpPr/>
              <p:nvPr/>
            </p:nvSpPr>
            <p:spPr bwMode="auto">
              <a:xfrm>
                <a:off x="5707" y="2915"/>
                <a:ext cx="185" cy="122"/>
              </a:xfrm>
              <a:custGeom>
                <a:avLst/>
                <a:gdLst>
                  <a:gd name="T0" fmla="*/ 76 w 97"/>
                  <a:gd name="T1" fmla="*/ 28 h 64"/>
                  <a:gd name="T2" fmla="*/ 94 w 97"/>
                  <a:gd name="T3" fmla="*/ 44 h 64"/>
                  <a:gd name="T4" fmla="*/ 91 w 97"/>
                  <a:gd name="T5" fmla="*/ 52 h 64"/>
                  <a:gd name="T6" fmla="*/ 78 w 97"/>
                  <a:gd name="T7" fmla="*/ 58 h 64"/>
                  <a:gd name="T8" fmla="*/ 69 w 97"/>
                  <a:gd name="T9" fmla="*/ 62 h 64"/>
                  <a:gd name="T10" fmla="*/ 37 w 97"/>
                  <a:gd name="T11" fmla="*/ 55 h 64"/>
                  <a:gd name="T12" fmla="*/ 18 w 97"/>
                  <a:gd name="T13" fmla="*/ 43 h 64"/>
                  <a:gd name="T14" fmla="*/ 1 w 97"/>
                  <a:gd name="T15" fmla="*/ 5 h 64"/>
                  <a:gd name="T16" fmla="*/ 3 w 97"/>
                  <a:gd name="T17" fmla="*/ 0 h 64"/>
                  <a:gd name="T18" fmla="*/ 24 w 97"/>
                  <a:gd name="T19" fmla="*/ 14 h 64"/>
                  <a:gd name="T20" fmla="*/ 56 w 97"/>
                  <a:gd name="T21" fmla="*/ 23 h 64"/>
                  <a:gd name="T22" fmla="*/ 76 w 97"/>
                  <a:gd name="T23" fmla="*/ 2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64">
                    <a:moveTo>
                      <a:pt x="76" y="28"/>
                    </a:moveTo>
                    <a:cubicBezTo>
                      <a:pt x="82" y="33"/>
                      <a:pt x="91" y="35"/>
                      <a:pt x="94" y="44"/>
                    </a:cubicBezTo>
                    <a:cubicBezTo>
                      <a:pt x="94" y="47"/>
                      <a:pt x="97" y="54"/>
                      <a:pt x="91" y="52"/>
                    </a:cubicBezTo>
                    <a:cubicBezTo>
                      <a:pt x="82" y="48"/>
                      <a:pt x="77" y="46"/>
                      <a:pt x="78" y="58"/>
                    </a:cubicBezTo>
                    <a:cubicBezTo>
                      <a:pt x="78" y="64"/>
                      <a:pt x="73" y="64"/>
                      <a:pt x="69" y="62"/>
                    </a:cubicBezTo>
                    <a:cubicBezTo>
                      <a:pt x="59" y="57"/>
                      <a:pt x="47" y="58"/>
                      <a:pt x="37" y="55"/>
                    </a:cubicBezTo>
                    <a:cubicBezTo>
                      <a:pt x="30" y="52"/>
                      <a:pt x="23" y="50"/>
                      <a:pt x="18" y="43"/>
                    </a:cubicBezTo>
                    <a:cubicBezTo>
                      <a:pt x="14" y="29"/>
                      <a:pt x="0" y="20"/>
                      <a:pt x="1" y="5"/>
                    </a:cubicBezTo>
                    <a:cubicBezTo>
                      <a:pt x="1" y="3"/>
                      <a:pt x="2" y="1"/>
                      <a:pt x="3" y="0"/>
                    </a:cubicBezTo>
                    <a:cubicBezTo>
                      <a:pt x="12" y="1"/>
                      <a:pt x="19" y="6"/>
                      <a:pt x="24" y="14"/>
                    </a:cubicBezTo>
                    <a:cubicBezTo>
                      <a:pt x="31" y="30"/>
                      <a:pt x="40" y="35"/>
                      <a:pt x="56" y="23"/>
                    </a:cubicBezTo>
                    <a:cubicBezTo>
                      <a:pt x="62" y="18"/>
                      <a:pt x="70" y="24"/>
                      <a:pt x="7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52" name="Freeform 106"/>
              <p:cNvSpPr/>
              <p:nvPr/>
            </p:nvSpPr>
            <p:spPr bwMode="auto">
              <a:xfrm>
                <a:off x="4118" y="2605"/>
                <a:ext cx="181" cy="118"/>
              </a:xfrm>
              <a:custGeom>
                <a:avLst/>
                <a:gdLst>
                  <a:gd name="T0" fmla="*/ 32 w 95"/>
                  <a:gd name="T1" fmla="*/ 12 h 62"/>
                  <a:gd name="T2" fmla="*/ 84 w 95"/>
                  <a:gd name="T3" fmla="*/ 5 h 62"/>
                  <a:gd name="T4" fmla="*/ 95 w 95"/>
                  <a:gd name="T5" fmla="*/ 12 h 62"/>
                  <a:gd name="T6" fmla="*/ 71 w 95"/>
                  <a:gd name="T7" fmla="*/ 54 h 62"/>
                  <a:gd name="T8" fmla="*/ 66 w 95"/>
                  <a:gd name="T9" fmla="*/ 59 h 62"/>
                  <a:gd name="T10" fmla="*/ 53 w 95"/>
                  <a:gd name="T11" fmla="*/ 44 h 62"/>
                  <a:gd name="T12" fmla="*/ 40 w 95"/>
                  <a:gd name="T13" fmla="*/ 27 h 62"/>
                  <a:gd name="T14" fmla="*/ 6 w 95"/>
                  <a:gd name="T15" fmla="*/ 20 h 62"/>
                  <a:gd name="T16" fmla="*/ 0 w 95"/>
                  <a:gd name="T17" fmla="*/ 16 h 62"/>
                  <a:gd name="T18" fmla="*/ 32 w 95"/>
                  <a:gd name="T19" fmla="*/ 1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62">
                    <a:moveTo>
                      <a:pt x="32" y="12"/>
                    </a:moveTo>
                    <a:cubicBezTo>
                      <a:pt x="50" y="14"/>
                      <a:pt x="67" y="16"/>
                      <a:pt x="84" y="5"/>
                    </a:cubicBezTo>
                    <a:cubicBezTo>
                      <a:pt x="89" y="1"/>
                      <a:pt x="92" y="8"/>
                      <a:pt x="95" y="12"/>
                    </a:cubicBezTo>
                    <a:cubicBezTo>
                      <a:pt x="82" y="24"/>
                      <a:pt x="82" y="42"/>
                      <a:pt x="71" y="54"/>
                    </a:cubicBezTo>
                    <a:cubicBezTo>
                      <a:pt x="69" y="55"/>
                      <a:pt x="68" y="58"/>
                      <a:pt x="66" y="59"/>
                    </a:cubicBezTo>
                    <a:cubicBezTo>
                      <a:pt x="53" y="62"/>
                      <a:pt x="52" y="53"/>
                      <a:pt x="53" y="44"/>
                    </a:cubicBezTo>
                    <a:cubicBezTo>
                      <a:pt x="54" y="34"/>
                      <a:pt x="52" y="29"/>
                      <a:pt x="40" y="27"/>
                    </a:cubicBezTo>
                    <a:cubicBezTo>
                      <a:pt x="29" y="26"/>
                      <a:pt x="17" y="24"/>
                      <a:pt x="6" y="20"/>
                    </a:cubicBezTo>
                    <a:cubicBezTo>
                      <a:pt x="4" y="19"/>
                      <a:pt x="2" y="18"/>
                      <a:pt x="0" y="16"/>
                    </a:cubicBezTo>
                    <a:cubicBezTo>
                      <a:pt x="7" y="1"/>
                      <a:pt x="22" y="0"/>
                      <a:pt x="3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53" name="Freeform 107"/>
              <p:cNvSpPr/>
              <p:nvPr/>
            </p:nvSpPr>
            <p:spPr bwMode="auto">
              <a:xfrm>
                <a:off x="3893" y="3062"/>
                <a:ext cx="107" cy="155"/>
              </a:xfrm>
              <a:custGeom>
                <a:avLst/>
                <a:gdLst>
                  <a:gd name="T0" fmla="*/ 56 w 56"/>
                  <a:gd name="T1" fmla="*/ 41 h 81"/>
                  <a:gd name="T2" fmla="*/ 34 w 56"/>
                  <a:gd name="T3" fmla="*/ 55 h 81"/>
                  <a:gd name="T4" fmla="*/ 38 w 56"/>
                  <a:gd name="T5" fmla="*/ 69 h 81"/>
                  <a:gd name="T6" fmla="*/ 28 w 56"/>
                  <a:gd name="T7" fmla="*/ 80 h 81"/>
                  <a:gd name="T8" fmla="*/ 0 w 56"/>
                  <a:gd name="T9" fmla="*/ 20 h 81"/>
                  <a:gd name="T10" fmla="*/ 25 w 56"/>
                  <a:gd name="T11" fmla="*/ 2 h 81"/>
                  <a:gd name="T12" fmla="*/ 31 w 56"/>
                  <a:gd name="T13" fmla="*/ 13 h 81"/>
                  <a:gd name="T14" fmla="*/ 34 w 56"/>
                  <a:gd name="T15" fmla="*/ 21 h 81"/>
                  <a:gd name="T16" fmla="*/ 52 w 56"/>
                  <a:gd name="T17" fmla="*/ 41 h 81"/>
                  <a:gd name="T18" fmla="*/ 56 w 5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81">
                    <a:moveTo>
                      <a:pt x="56" y="41"/>
                    </a:moveTo>
                    <a:cubicBezTo>
                      <a:pt x="49" y="47"/>
                      <a:pt x="38" y="44"/>
                      <a:pt x="34" y="55"/>
                    </a:cubicBezTo>
                    <a:cubicBezTo>
                      <a:pt x="32" y="61"/>
                      <a:pt x="29" y="67"/>
                      <a:pt x="38" y="69"/>
                    </a:cubicBezTo>
                    <a:cubicBezTo>
                      <a:pt x="39" y="77"/>
                      <a:pt x="36" y="81"/>
                      <a:pt x="28" y="80"/>
                    </a:cubicBezTo>
                    <a:cubicBezTo>
                      <a:pt x="17" y="61"/>
                      <a:pt x="4" y="43"/>
                      <a:pt x="0" y="20"/>
                    </a:cubicBezTo>
                    <a:cubicBezTo>
                      <a:pt x="2" y="5"/>
                      <a:pt x="11" y="0"/>
                      <a:pt x="25" y="2"/>
                    </a:cubicBezTo>
                    <a:cubicBezTo>
                      <a:pt x="32" y="3"/>
                      <a:pt x="29" y="10"/>
                      <a:pt x="31" y="13"/>
                    </a:cubicBezTo>
                    <a:cubicBezTo>
                      <a:pt x="32" y="16"/>
                      <a:pt x="35" y="20"/>
                      <a:pt x="34" y="21"/>
                    </a:cubicBezTo>
                    <a:cubicBezTo>
                      <a:pt x="23" y="44"/>
                      <a:pt x="39" y="42"/>
                      <a:pt x="52" y="41"/>
                    </a:cubicBezTo>
                    <a:cubicBezTo>
                      <a:pt x="54" y="41"/>
                      <a:pt x="55" y="41"/>
                      <a:pt x="56"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54" name="Freeform 108"/>
              <p:cNvSpPr/>
              <p:nvPr/>
            </p:nvSpPr>
            <p:spPr bwMode="auto">
              <a:xfrm>
                <a:off x="4204" y="2469"/>
                <a:ext cx="189" cy="107"/>
              </a:xfrm>
              <a:custGeom>
                <a:avLst/>
                <a:gdLst>
                  <a:gd name="T0" fmla="*/ 53 w 99"/>
                  <a:gd name="T1" fmla="*/ 52 h 56"/>
                  <a:gd name="T2" fmla="*/ 45 w 99"/>
                  <a:gd name="T3" fmla="*/ 45 h 56"/>
                  <a:gd name="T4" fmla="*/ 45 w 99"/>
                  <a:gd name="T5" fmla="*/ 31 h 56"/>
                  <a:gd name="T6" fmla="*/ 30 w 99"/>
                  <a:gd name="T7" fmla="*/ 36 h 56"/>
                  <a:gd name="T8" fmla="*/ 22 w 99"/>
                  <a:gd name="T9" fmla="*/ 38 h 56"/>
                  <a:gd name="T10" fmla="*/ 14 w 99"/>
                  <a:gd name="T11" fmla="*/ 23 h 56"/>
                  <a:gd name="T12" fmla="*/ 6 w 99"/>
                  <a:gd name="T13" fmla="*/ 6 h 56"/>
                  <a:gd name="T14" fmla="*/ 19 w 99"/>
                  <a:gd name="T15" fmla="*/ 1 h 56"/>
                  <a:gd name="T16" fmla="*/ 34 w 99"/>
                  <a:gd name="T17" fmla="*/ 3 h 56"/>
                  <a:gd name="T18" fmla="*/ 53 w 99"/>
                  <a:gd name="T19" fmla="*/ 7 h 56"/>
                  <a:gd name="T20" fmla="*/ 69 w 99"/>
                  <a:gd name="T21" fmla="*/ 12 h 56"/>
                  <a:gd name="T22" fmla="*/ 85 w 99"/>
                  <a:gd name="T23" fmla="*/ 20 h 56"/>
                  <a:gd name="T24" fmla="*/ 99 w 99"/>
                  <a:gd name="T25" fmla="*/ 27 h 56"/>
                  <a:gd name="T26" fmla="*/ 94 w 99"/>
                  <a:gd name="T27" fmla="*/ 34 h 56"/>
                  <a:gd name="T28" fmla="*/ 71 w 99"/>
                  <a:gd name="T29" fmla="*/ 41 h 56"/>
                  <a:gd name="T30" fmla="*/ 71 w 99"/>
                  <a:gd name="T31" fmla="*/ 41 h 56"/>
                  <a:gd name="T32" fmla="*/ 53 w 99"/>
                  <a:gd name="T33"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56">
                    <a:moveTo>
                      <a:pt x="53" y="52"/>
                    </a:moveTo>
                    <a:cubicBezTo>
                      <a:pt x="48" y="52"/>
                      <a:pt x="42" y="56"/>
                      <a:pt x="45" y="45"/>
                    </a:cubicBezTo>
                    <a:cubicBezTo>
                      <a:pt x="45" y="41"/>
                      <a:pt x="50" y="34"/>
                      <a:pt x="45" y="31"/>
                    </a:cubicBezTo>
                    <a:cubicBezTo>
                      <a:pt x="40" y="28"/>
                      <a:pt x="34" y="32"/>
                      <a:pt x="30" y="36"/>
                    </a:cubicBezTo>
                    <a:cubicBezTo>
                      <a:pt x="28" y="38"/>
                      <a:pt x="25" y="37"/>
                      <a:pt x="22" y="38"/>
                    </a:cubicBezTo>
                    <a:cubicBezTo>
                      <a:pt x="19" y="33"/>
                      <a:pt x="26" y="23"/>
                      <a:pt x="14" y="23"/>
                    </a:cubicBezTo>
                    <a:cubicBezTo>
                      <a:pt x="3" y="20"/>
                      <a:pt x="0" y="13"/>
                      <a:pt x="6" y="6"/>
                    </a:cubicBezTo>
                    <a:cubicBezTo>
                      <a:pt x="10" y="3"/>
                      <a:pt x="14" y="1"/>
                      <a:pt x="19" y="1"/>
                    </a:cubicBezTo>
                    <a:cubicBezTo>
                      <a:pt x="24" y="2"/>
                      <a:pt x="29" y="0"/>
                      <a:pt x="34" y="3"/>
                    </a:cubicBezTo>
                    <a:cubicBezTo>
                      <a:pt x="39" y="9"/>
                      <a:pt x="45" y="10"/>
                      <a:pt x="53" y="7"/>
                    </a:cubicBezTo>
                    <a:cubicBezTo>
                      <a:pt x="59" y="5"/>
                      <a:pt x="65" y="4"/>
                      <a:pt x="69" y="12"/>
                    </a:cubicBezTo>
                    <a:cubicBezTo>
                      <a:pt x="72" y="18"/>
                      <a:pt x="79" y="19"/>
                      <a:pt x="85" y="20"/>
                    </a:cubicBezTo>
                    <a:cubicBezTo>
                      <a:pt x="90" y="20"/>
                      <a:pt x="96" y="21"/>
                      <a:pt x="99" y="27"/>
                    </a:cubicBezTo>
                    <a:cubicBezTo>
                      <a:pt x="97" y="30"/>
                      <a:pt x="96" y="32"/>
                      <a:pt x="94" y="34"/>
                    </a:cubicBezTo>
                    <a:cubicBezTo>
                      <a:pt x="89" y="44"/>
                      <a:pt x="80" y="44"/>
                      <a:pt x="71" y="41"/>
                    </a:cubicBezTo>
                    <a:cubicBezTo>
                      <a:pt x="71" y="41"/>
                      <a:pt x="71" y="41"/>
                      <a:pt x="71" y="41"/>
                    </a:cubicBezTo>
                    <a:cubicBezTo>
                      <a:pt x="58" y="33"/>
                      <a:pt x="57" y="45"/>
                      <a:pt x="53"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55" name="Freeform 109"/>
              <p:cNvSpPr/>
              <p:nvPr/>
            </p:nvSpPr>
            <p:spPr bwMode="auto">
              <a:xfrm>
                <a:off x="2811" y="636"/>
                <a:ext cx="116" cy="147"/>
              </a:xfrm>
              <a:custGeom>
                <a:avLst/>
                <a:gdLst>
                  <a:gd name="T0" fmla="*/ 11 w 61"/>
                  <a:gd name="T1" fmla="*/ 44 h 77"/>
                  <a:gd name="T2" fmla="*/ 0 w 61"/>
                  <a:gd name="T3" fmla="*/ 6 h 77"/>
                  <a:gd name="T4" fmla="*/ 18 w 61"/>
                  <a:gd name="T5" fmla="*/ 0 h 77"/>
                  <a:gd name="T6" fmla="*/ 51 w 61"/>
                  <a:gd name="T7" fmla="*/ 35 h 77"/>
                  <a:gd name="T8" fmla="*/ 51 w 61"/>
                  <a:gd name="T9" fmla="*/ 39 h 77"/>
                  <a:gd name="T10" fmla="*/ 55 w 61"/>
                  <a:gd name="T11" fmla="*/ 45 h 77"/>
                  <a:gd name="T12" fmla="*/ 60 w 61"/>
                  <a:gd name="T13" fmla="*/ 59 h 77"/>
                  <a:gd name="T14" fmla="*/ 49 w 61"/>
                  <a:gd name="T15" fmla="*/ 76 h 77"/>
                  <a:gd name="T16" fmla="*/ 43 w 61"/>
                  <a:gd name="T17" fmla="*/ 74 h 77"/>
                  <a:gd name="T18" fmla="*/ 11 w 61"/>
                  <a:gd name="T19" fmla="*/ 4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77">
                    <a:moveTo>
                      <a:pt x="11" y="44"/>
                    </a:moveTo>
                    <a:cubicBezTo>
                      <a:pt x="9" y="31"/>
                      <a:pt x="6" y="18"/>
                      <a:pt x="0" y="6"/>
                    </a:cubicBezTo>
                    <a:cubicBezTo>
                      <a:pt x="6" y="4"/>
                      <a:pt x="12" y="2"/>
                      <a:pt x="18" y="0"/>
                    </a:cubicBezTo>
                    <a:cubicBezTo>
                      <a:pt x="26" y="14"/>
                      <a:pt x="40" y="23"/>
                      <a:pt x="51" y="35"/>
                    </a:cubicBezTo>
                    <a:cubicBezTo>
                      <a:pt x="51" y="37"/>
                      <a:pt x="51" y="38"/>
                      <a:pt x="51" y="39"/>
                    </a:cubicBezTo>
                    <a:cubicBezTo>
                      <a:pt x="50" y="43"/>
                      <a:pt x="53" y="43"/>
                      <a:pt x="55" y="45"/>
                    </a:cubicBezTo>
                    <a:cubicBezTo>
                      <a:pt x="58" y="49"/>
                      <a:pt x="61" y="53"/>
                      <a:pt x="60" y="59"/>
                    </a:cubicBezTo>
                    <a:cubicBezTo>
                      <a:pt x="48" y="60"/>
                      <a:pt x="54" y="71"/>
                      <a:pt x="49" y="76"/>
                    </a:cubicBezTo>
                    <a:cubicBezTo>
                      <a:pt x="47" y="77"/>
                      <a:pt x="45" y="76"/>
                      <a:pt x="43" y="74"/>
                    </a:cubicBezTo>
                    <a:cubicBezTo>
                      <a:pt x="36" y="61"/>
                      <a:pt x="17" y="59"/>
                      <a:pt x="11"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56" name="Freeform 110"/>
              <p:cNvSpPr/>
              <p:nvPr/>
            </p:nvSpPr>
            <p:spPr bwMode="auto">
              <a:xfrm>
                <a:off x="2584" y="1365"/>
                <a:ext cx="117" cy="166"/>
              </a:xfrm>
              <a:custGeom>
                <a:avLst/>
                <a:gdLst>
                  <a:gd name="T0" fmla="*/ 18 w 61"/>
                  <a:gd name="T1" fmla="*/ 1 h 87"/>
                  <a:gd name="T2" fmla="*/ 31 w 61"/>
                  <a:gd name="T3" fmla="*/ 17 h 87"/>
                  <a:gd name="T4" fmla="*/ 52 w 61"/>
                  <a:gd name="T5" fmla="*/ 35 h 87"/>
                  <a:gd name="T6" fmla="*/ 61 w 61"/>
                  <a:gd name="T7" fmla="*/ 43 h 87"/>
                  <a:gd name="T8" fmla="*/ 57 w 61"/>
                  <a:gd name="T9" fmla="*/ 46 h 87"/>
                  <a:gd name="T10" fmla="*/ 40 w 61"/>
                  <a:gd name="T11" fmla="*/ 55 h 87"/>
                  <a:gd name="T12" fmla="*/ 52 w 61"/>
                  <a:gd name="T13" fmla="*/ 73 h 87"/>
                  <a:gd name="T14" fmla="*/ 46 w 61"/>
                  <a:gd name="T15" fmla="*/ 86 h 87"/>
                  <a:gd name="T16" fmla="*/ 22 w 61"/>
                  <a:gd name="T17" fmla="*/ 61 h 87"/>
                  <a:gd name="T18" fmla="*/ 33 w 61"/>
                  <a:gd name="T19" fmla="*/ 42 h 87"/>
                  <a:gd name="T20" fmla="*/ 33 w 61"/>
                  <a:gd name="T21" fmla="*/ 42 h 87"/>
                  <a:gd name="T22" fmla="*/ 32 w 61"/>
                  <a:gd name="T23" fmla="*/ 44 h 87"/>
                  <a:gd name="T24" fmla="*/ 24 w 61"/>
                  <a:gd name="T25" fmla="*/ 45 h 87"/>
                  <a:gd name="T26" fmla="*/ 16 w 61"/>
                  <a:gd name="T27" fmla="*/ 44 h 87"/>
                  <a:gd name="T28" fmla="*/ 4 w 61"/>
                  <a:gd name="T29" fmla="*/ 36 h 87"/>
                  <a:gd name="T30" fmla="*/ 2 w 61"/>
                  <a:gd name="T31" fmla="*/ 19 h 87"/>
                  <a:gd name="T32" fmla="*/ 18 w 61"/>
                  <a:gd name="T33"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87">
                    <a:moveTo>
                      <a:pt x="18" y="1"/>
                    </a:moveTo>
                    <a:cubicBezTo>
                      <a:pt x="30" y="0"/>
                      <a:pt x="29" y="10"/>
                      <a:pt x="31" y="17"/>
                    </a:cubicBezTo>
                    <a:cubicBezTo>
                      <a:pt x="34" y="28"/>
                      <a:pt x="38" y="38"/>
                      <a:pt x="52" y="35"/>
                    </a:cubicBezTo>
                    <a:cubicBezTo>
                      <a:pt x="56" y="36"/>
                      <a:pt x="60" y="37"/>
                      <a:pt x="61" y="43"/>
                    </a:cubicBezTo>
                    <a:cubicBezTo>
                      <a:pt x="60" y="44"/>
                      <a:pt x="59" y="45"/>
                      <a:pt x="57" y="46"/>
                    </a:cubicBezTo>
                    <a:cubicBezTo>
                      <a:pt x="53" y="50"/>
                      <a:pt x="47" y="50"/>
                      <a:pt x="40" y="55"/>
                    </a:cubicBezTo>
                    <a:cubicBezTo>
                      <a:pt x="53" y="57"/>
                      <a:pt x="50" y="66"/>
                      <a:pt x="52" y="73"/>
                    </a:cubicBezTo>
                    <a:cubicBezTo>
                      <a:pt x="61" y="82"/>
                      <a:pt x="55" y="85"/>
                      <a:pt x="46" y="86"/>
                    </a:cubicBezTo>
                    <a:cubicBezTo>
                      <a:pt x="34" y="87"/>
                      <a:pt x="23" y="75"/>
                      <a:pt x="22" y="61"/>
                    </a:cubicBezTo>
                    <a:cubicBezTo>
                      <a:pt x="26" y="55"/>
                      <a:pt x="31" y="49"/>
                      <a:pt x="33" y="42"/>
                    </a:cubicBezTo>
                    <a:cubicBezTo>
                      <a:pt x="35" y="41"/>
                      <a:pt x="31" y="41"/>
                      <a:pt x="33" y="42"/>
                    </a:cubicBezTo>
                    <a:cubicBezTo>
                      <a:pt x="33" y="43"/>
                      <a:pt x="33" y="43"/>
                      <a:pt x="32" y="44"/>
                    </a:cubicBezTo>
                    <a:cubicBezTo>
                      <a:pt x="29" y="46"/>
                      <a:pt x="27" y="46"/>
                      <a:pt x="24" y="45"/>
                    </a:cubicBezTo>
                    <a:cubicBezTo>
                      <a:pt x="22" y="44"/>
                      <a:pt x="19" y="43"/>
                      <a:pt x="16" y="44"/>
                    </a:cubicBezTo>
                    <a:cubicBezTo>
                      <a:pt x="11" y="44"/>
                      <a:pt x="8" y="40"/>
                      <a:pt x="4" y="36"/>
                    </a:cubicBezTo>
                    <a:cubicBezTo>
                      <a:pt x="1" y="31"/>
                      <a:pt x="0" y="25"/>
                      <a:pt x="2" y="19"/>
                    </a:cubicBezTo>
                    <a:cubicBezTo>
                      <a:pt x="6" y="12"/>
                      <a:pt x="9" y="4"/>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57" name="Freeform 111"/>
              <p:cNvSpPr/>
              <p:nvPr/>
            </p:nvSpPr>
            <p:spPr bwMode="auto">
              <a:xfrm>
                <a:off x="5353" y="3022"/>
                <a:ext cx="139" cy="113"/>
              </a:xfrm>
              <a:custGeom>
                <a:avLst/>
                <a:gdLst>
                  <a:gd name="T0" fmla="*/ 43 w 73"/>
                  <a:gd name="T1" fmla="*/ 41 h 59"/>
                  <a:gd name="T2" fmla="*/ 22 w 73"/>
                  <a:gd name="T3" fmla="*/ 47 h 59"/>
                  <a:gd name="T4" fmla="*/ 9 w 73"/>
                  <a:gd name="T5" fmla="*/ 59 h 59"/>
                  <a:gd name="T6" fmla="*/ 2 w 73"/>
                  <a:gd name="T7" fmla="*/ 3 h 59"/>
                  <a:gd name="T8" fmla="*/ 8 w 73"/>
                  <a:gd name="T9" fmla="*/ 0 h 59"/>
                  <a:gd name="T10" fmla="*/ 39 w 73"/>
                  <a:gd name="T11" fmla="*/ 5 h 59"/>
                  <a:gd name="T12" fmla="*/ 48 w 73"/>
                  <a:gd name="T13" fmla="*/ 5 h 59"/>
                  <a:gd name="T14" fmla="*/ 51 w 73"/>
                  <a:gd name="T15" fmla="*/ 9 h 59"/>
                  <a:gd name="T16" fmla="*/ 66 w 73"/>
                  <a:gd name="T17" fmla="*/ 28 h 59"/>
                  <a:gd name="T18" fmla="*/ 71 w 73"/>
                  <a:gd name="T19" fmla="*/ 39 h 59"/>
                  <a:gd name="T20" fmla="*/ 43 w 73"/>
                  <a:gd name="T21" fmla="*/ 4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9">
                    <a:moveTo>
                      <a:pt x="43" y="41"/>
                    </a:moveTo>
                    <a:cubicBezTo>
                      <a:pt x="34" y="36"/>
                      <a:pt x="25" y="31"/>
                      <a:pt x="22" y="47"/>
                    </a:cubicBezTo>
                    <a:cubicBezTo>
                      <a:pt x="21" y="53"/>
                      <a:pt x="16" y="58"/>
                      <a:pt x="9" y="59"/>
                    </a:cubicBezTo>
                    <a:cubicBezTo>
                      <a:pt x="0" y="41"/>
                      <a:pt x="3" y="22"/>
                      <a:pt x="2" y="3"/>
                    </a:cubicBezTo>
                    <a:cubicBezTo>
                      <a:pt x="2" y="0"/>
                      <a:pt x="5" y="0"/>
                      <a:pt x="8" y="0"/>
                    </a:cubicBezTo>
                    <a:cubicBezTo>
                      <a:pt x="15" y="17"/>
                      <a:pt x="18" y="18"/>
                      <a:pt x="39" y="5"/>
                    </a:cubicBezTo>
                    <a:cubicBezTo>
                      <a:pt x="42" y="3"/>
                      <a:pt x="45" y="3"/>
                      <a:pt x="48" y="5"/>
                    </a:cubicBezTo>
                    <a:cubicBezTo>
                      <a:pt x="50" y="6"/>
                      <a:pt x="51" y="7"/>
                      <a:pt x="51" y="9"/>
                    </a:cubicBezTo>
                    <a:cubicBezTo>
                      <a:pt x="49" y="20"/>
                      <a:pt x="59" y="23"/>
                      <a:pt x="66" y="28"/>
                    </a:cubicBezTo>
                    <a:cubicBezTo>
                      <a:pt x="69" y="31"/>
                      <a:pt x="73" y="34"/>
                      <a:pt x="71" y="39"/>
                    </a:cubicBezTo>
                    <a:cubicBezTo>
                      <a:pt x="62" y="45"/>
                      <a:pt x="52" y="41"/>
                      <a:pt x="43"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58" name="Freeform 112"/>
              <p:cNvSpPr/>
              <p:nvPr/>
            </p:nvSpPr>
            <p:spPr bwMode="auto">
              <a:xfrm>
                <a:off x="3531" y="1790"/>
                <a:ext cx="136" cy="155"/>
              </a:xfrm>
              <a:custGeom>
                <a:avLst/>
                <a:gdLst>
                  <a:gd name="T0" fmla="*/ 62 w 71"/>
                  <a:gd name="T1" fmla="*/ 69 h 81"/>
                  <a:gd name="T2" fmla="*/ 30 w 71"/>
                  <a:gd name="T3" fmla="*/ 81 h 81"/>
                  <a:gd name="T4" fmla="*/ 19 w 71"/>
                  <a:gd name="T5" fmla="*/ 69 h 81"/>
                  <a:gd name="T6" fmla="*/ 41 w 71"/>
                  <a:gd name="T7" fmla="*/ 58 h 81"/>
                  <a:gd name="T8" fmla="*/ 47 w 71"/>
                  <a:gd name="T9" fmla="*/ 58 h 81"/>
                  <a:gd name="T10" fmla="*/ 45 w 71"/>
                  <a:gd name="T11" fmla="*/ 53 h 81"/>
                  <a:gd name="T12" fmla="*/ 12 w 71"/>
                  <a:gd name="T13" fmla="*/ 37 h 81"/>
                  <a:gd name="T14" fmla="*/ 8 w 71"/>
                  <a:gd name="T15" fmla="*/ 22 h 81"/>
                  <a:gd name="T16" fmla="*/ 9 w 71"/>
                  <a:gd name="T17" fmla="*/ 2 h 81"/>
                  <a:gd name="T18" fmla="*/ 27 w 71"/>
                  <a:gd name="T19" fmla="*/ 16 h 81"/>
                  <a:gd name="T20" fmla="*/ 66 w 71"/>
                  <a:gd name="T21" fmla="*/ 32 h 81"/>
                  <a:gd name="T22" fmla="*/ 62 w 71"/>
                  <a:gd name="T23"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81">
                    <a:moveTo>
                      <a:pt x="62" y="69"/>
                    </a:moveTo>
                    <a:cubicBezTo>
                      <a:pt x="54" y="80"/>
                      <a:pt x="39" y="73"/>
                      <a:pt x="30" y="81"/>
                    </a:cubicBezTo>
                    <a:cubicBezTo>
                      <a:pt x="25" y="77"/>
                      <a:pt x="25" y="70"/>
                      <a:pt x="19" y="69"/>
                    </a:cubicBezTo>
                    <a:cubicBezTo>
                      <a:pt x="22" y="57"/>
                      <a:pt x="32" y="59"/>
                      <a:pt x="41" y="58"/>
                    </a:cubicBezTo>
                    <a:cubicBezTo>
                      <a:pt x="43" y="58"/>
                      <a:pt x="45" y="60"/>
                      <a:pt x="47" y="58"/>
                    </a:cubicBezTo>
                    <a:cubicBezTo>
                      <a:pt x="48" y="56"/>
                      <a:pt x="46" y="54"/>
                      <a:pt x="45" y="53"/>
                    </a:cubicBezTo>
                    <a:cubicBezTo>
                      <a:pt x="35" y="45"/>
                      <a:pt x="20" y="50"/>
                      <a:pt x="12" y="37"/>
                    </a:cubicBezTo>
                    <a:cubicBezTo>
                      <a:pt x="9" y="32"/>
                      <a:pt x="6" y="28"/>
                      <a:pt x="8" y="22"/>
                    </a:cubicBezTo>
                    <a:cubicBezTo>
                      <a:pt x="10" y="16"/>
                      <a:pt x="0" y="9"/>
                      <a:pt x="9" y="2"/>
                    </a:cubicBezTo>
                    <a:cubicBezTo>
                      <a:pt x="21" y="0"/>
                      <a:pt x="19" y="14"/>
                      <a:pt x="27" y="16"/>
                    </a:cubicBezTo>
                    <a:cubicBezTo>
                      <a:pt x="37" y="27"/>
                      <a:pt x="54" y="23"/>
                      <a:pt x="66" y="32"/>
                    </a:cubicBezTo>
                    <a:cubicBezTo>
                      <a:pt x="71" y="45"/>
                      <a:pt x="61" y="56"/>
                      <a:pt x="62"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59" name="Freeform 113"/>
              <p:cNvSpPr/>
              <p:nvPr/>
            </p:nvSpPr>
            <p:spPr bwMode="auto">
              <a:xfrm>
                <a:off x="3823" y="724"/>
                <a:ext cx="158" cy="80"/>
              </a:xfrm>
              <a:custGeom>
                <a:avLst/>
                <a:gdLst>
                  <a:gd name="T0" fmla="*/ 65 w 83"/>
                  <a:gd name="T1" fmla="*/ 12 h 42"/>
                  <a:gd name="T2" fmla="*/ 83 w 83"/>
                  <a:gd name="T3" fmla="*/ 29 h 42"/>
                  <a:gd name="T4" fmla="*/ 79 w 83"/>
                  <a:gd name="T5" fmla="*/ 33 h 42"/>
                  <a:gd name="T6" fmla="*/ 71 w 83"/>
                  <a:gd name="T7" fmla="*/ 37 h 42"/>
                  <a:gd name="T8" fmla="*/ 44 w 83"/>
                  <a:gd name="T9" fmla="*/ 40 h 42"/>
                  <a:gd name="T10" fmla="*/ 23 w 83"/>
                  <a:gd name="T11" fmla="*/ 42 h 42"/>
                  <a:gd name="T12" fmla="*/ 9 w 83"/>
                  <a:gd name="T13" fmla="*/ 25 h 42"/>
                  <a:gd name="T14" fmla="*/ 5 w 83"/>
                  <a:gd name="T15" fmla="*/ 14 h 42"/>
                  <a:gd name="T16" fmla="*/ 20 w 83"/>
                  <a:gd name="T17" fmla="*/ 9 h 42"/>
                  <a:gd name="T18" fmla="*/ 44 w 83"/>
                  <a:gd name="T19" fmla="*/ 7 h 42"/>
                  <a:gd name="T20" fmla="*/ 63 w 83"/>
                  <a:gd name="T21" fmla="*/ 9 h 42"/>
                  <a:gd name="T22" fmla="*/ 65 w 83"/>
                  <a:gd name="T2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42">
                    <a:moveTo>
                      <a:pt x="65" y="12"/>
                    </a:moveTo>
                    <a:cubicBezTo>
                      <a:pt x="65" y="24"/>
                      <a:pt x="78" y="22"/>
                      <a:pt x="83" y="29"/>
                    </a:cubicBezTo>
                    <a:cubicBezTo>
                      <a:pt x="83" y="33"/>
                      <a:pt x="82" y="34"/>
                      <a:pt x="79" y="33"/>
                    </a:cubicBezTo>
                    <a:cubicBezTo>
                      <a:pt x="76" y="34"/>
                      <a:pt x="74" y="36"/>
                      <a:pt x="71" y="37"/>
                    </a:cubicBezTo>
                    <a:cubicBezTo>
                      <a:pt x="62" y="40"/>
                      <a:pt x="52" y="32"/>
                      <a:pt x="44" y="40"/>
                    </a:cubicBezTo>
                    <a:cubicBezTo>
                      <a:pt x="37" y="39"/>
                      <a:pt x="30" y="42"/>
                      <a:pt x="23" y="42"/>
                    </a:cubicBezTo>
                    <a:cubicBezTo>
                      <a:pt x="16" y="38"/>
                      <a:pt x="13" y="31"/>
                      <a:pt x="9" y="25"/>
                    </a:cubicBezTo>
                    <a:cubicBezTo>
                      <a:pt x="7" y="22"/>
                      <a:pt x="0" y="20"/>
                      <a:pt x="5" y="14"/>
                    </a:cubicBezTo>
                    <a:cubicBezTo>
                      <a:pt x="9" y="9"/>
                      <a:pt x="16" y="6"/>
                      <a:pt x="20" y="9"/>
                    </a:cubicBezTo>
                    <a:cubicBezTo>
                      <a:pt x="30" y="16"/>
                      <a:pt x="37" y="13"/>
                      <a:pt x="44" y="7"/>
                    </a:cubicBezTo>
                    <a:cubicBezTo>
                      <a:pt x="51" y="0"/>
                      <a:pt x="56" y="13"/>
                      <a:pt x="63" y="9"/>
                    </a:cubicBezTo>
                    <a:cubicBezTo>
                      <a:pt x="64" y="9"/>
                      <a:pt x="65" y="10"/>
                      <a:pt x="6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60" name="Freeform 114"/>
              <p:cNvSpPr/>
              <p:nvPr/>
            </p:nvSpPr>
            <p:spPr bwMode="auto">
              <a:xfrm>
                <a:off x="3251" y="938"/>
                <a:ext cx="95" cy="146"/>
              </a:xfrm>
              <a:custGeom>
                <a:avLst/>
                <a:gdLst>
                  <a:gd name="T0" fmla="*/ 48 w 50"/>
                  <a:gd name="T1" fmla="*/ 33 h 76"/>
                  <a:gd name="T2" fmla="*/ 41 w 50"/>
                  <a:gd name="T3" fmla="*/ 47 h 76"/>
                  <a:gd name="T4" fmla="*/ 36 w 50"/>
                  <a:gd name="T5" fmla="*/ 41 h 76"/>
                  <a:gd name="T6" fmla="*/ 34 w 50"/>
                  <a:gd name="T7" fmla="*/ 40 h 76"/>
                  <a:gd name="T8" fmla="*/ 36 w 50"/>
                  <a:gd name="T9" fmla="*/ 42 h 76"/>
                  <a:gd name="T10" fmla="*/ 27 w 50"/>
                  <a:gd name="T11" fmla="*/ 65 h 76"/>
                  <a:gd name="T12" fmla="*/ 22 w 50"/>
                  <a:gd name="T13" fmla="*/ 75 h 76"/>
                  <a:gd name="T14" fmla="*/ 17 w 50"/>
                  <a:gd name="T15" fmla="*/ 76 h 76"/>
                  <a:gd name="T16" fmla="*/ 2 w 50"/>
                  <a:gd name="T17" fmla="*/ 72 h 76"/>
                  <a:gd name="T18" fmla="*/ 0 w 50"/>
                  <a:gd name="T19" fmla="*/ 65 h 76"/>
                  <a:gd name="T20" fmla="*/ 5 w 50"/>
                  <a:gd name="T21" fmla="*/ 32 h 76"/>
                  <a:gd name="T22" fmla="*/ 10 w 50"/>
                  <a:gd name="T23" fmla="*/ 21 h 76"/>
                  <a:gd name="T24" fmla="*/ 32 w 50"/>
                  <a:gd name="T25" fmla="*/ 6 h 76"/>
                  <a:gd name="T26" fmla="*/ 42 w 50"/>
                  <a:gd name="T27" fmla="*/ 4 h 76"/>
                  <a:gd name="T28" fmla="*/ 45 w 50"/>
                  <a:gd name="T29" fmla="*/ 20 h 76"/>
                  <a:gd name="T30" fmla="*/ 48 w 50"/>
                  <a:gd name="T31" fmla="*/ 3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76">
                    <a:moveTo>
                      <a:pt x="48" y="33"/>
                    </a:moveTo>
                    <a:cubicBezTo>
                      <a:pt x="49" y="39"/>
                      <a:pt x="47" y="44"/>
                      <a:pt x="41" y="47"/>
                    </a:cubicBezTo>
                    <a:cubicBezTo>
                      <a:pt x="38" y="46"/>
                      <a:pt x="37" y="44"/>
                      <a:pt x="36" y="41"/>
                    </a:cubicBezTo>
                    <a:cubicBezTo>
                      <a:pt x="36" y="40"/>
                      <a:pt x="36" y="40"/>
                      <a:pt x="34" y="40"/>
                    </a:cubicBezTo>
                    <a:cubicBezTo>
                      <a:pt x="35" y="40"/>
                      <a:pt x="36" y="41"/>
                      <a:pt x="36" y="42"/>
                    </a:cubicBezTo>
                    <a:cubicBezTo>
                      <a:pt x="37" y="52"/>
                      <a:pt x="30" y="57"/>
                      <a:pt x="27" y="65"/>
                    </a:cubicBezTo>
                    <a:cubicBezTo>
                      <a:pt x="26" y="68"/>
                      <a:pt x="25" y="72"/>
                      <a:pt x="22" y="75"/>
                    </a:cubicBezTo>
                    <a:cubicBezTo>
                      <a:pt x="20" y="76"/>
                      <a:pt x="19" y="76"/>
                      <a:pt x="17" y="76"/>
                    </a:cubicBezTo>
                    <a:cubicBezTo>
                      <a:pt x="12" y="76"/>
                      <a:pt x="6" y="75"/>
                      <a:pt x="2" y="72"/>
                    </a:cubicBezTo>
                    <a:cubicBezTo>
                      <a:pt x="0" y="69"/>
                      <a:pt x="0" y="67"/>
                      <a:pt x="0" y="65"/>
                    </a:cubicBezTo>
                    <a:cubicBezTo>
                      <a:pt x="1" y="53"/>
                      <a:pt x="1" y="42"/>
                      <a:pt x="5" y="32"/>
                    </a:cubicBezTo>
                    <a:cubicBezTo>
                      <a:pt x="7" y="28"/>
                      <a:pt x="9" y="25"/>
                      <a:pt x="10" y="21"/>
                    </a:cubicBezTo>
                    <a:cubicBezTo>
                      <a:pt x="13" y="9"/>
                      <a:pt x="17" y="0"/>
                      <a:pt x="32" y="6"/>
                    </a:cubicBezTo>
                    <a:cubicBezTo>
                      <a:pt x="35" y="7"/>
                      <a:pt x="38" y="4"/>
                      <a:pt x="42" y="4"/>
                    </a:cubicBezTo>
                    <a:cubicBezTo>
                      <a:pt x="50" y="8"/>
                      <a:pt x="45" y="15"/>
                      <a:pt x="45" y="20"/>
                    </a:cubicBezTo>
                    <a:cubicBezTo>
                      <a:pt x="40" y="26"/>
                      <a:pt x="45" y="29"/>
                      <a:pt x="48"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61" name="Freeform 115"/>
              <p:cNvSpPr/>
              <p:nvPr/>
            </p:nvSpPr>
            <p:spPr bwMode="auto">
              <a:xfrm>
                <a:off x="5791" y="3253"/>
                <a:ext cx="118" cy="111"/>
              </a:xfrm>
              <a:custGeom>
                <a:avLst/>
                <a:gdLst>
                  <a:gd name="T0" fmla="*/ 29 w 62"/>
                  <a:gd name="T1" fmla="*/ 15 h 58"/>
                  <a:gd name="T2" fmla="*/ 39 w 62"/>
                  <a:gd name="T3" fmla="*/ 4 h 58"/>
                  <a:gd name="T4" fmla="*/ 60 w 62"/>
                  <a:gd name="T5" fmla="*/ 18 h 58"/>
                  <a:gd name="T6" fmla="*/ 60 w 62"/>
                  <a:gd name="T7" fmla="*/ 18 h 58"/>
                  <a:gd name="T8" fmla="*/ 43 w 62"/>
                  <a:gd name="T9" fmla="*/ 42 h 58"/>
                  <a:gd name="T10" fmla="*/ 17 w 62"/>
                  <a:gd name="T11" fmla="*/ 46 h 58"/>
                  <a:gd name="T12" fmla="*/ 1 w 62"/>
                  <a:gd name="T13" fmla="*/ 49 h 58"/>
                  <a:gd name="T14" fmla="*/ 7 w 62"/>
                  <a:gd name="T15" fmla="*/ 11 h 58"/>
                  <a:gd name="T16" fmla="*/ 15 w 62"/>
                  <a:gd name="T17" fmla="*/ 11 h 58"/>
                  <a:gd name="T18" fmla="*/ 29 w 62"/>
                  <a:gd name="T19" fmla="*/ 1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58">
                    <a:moveTo>
                      <a:pt x="29" y="15"/>
                    </a:moveTo>
                    <a:cubicBezTo>
                      <a:pt x="31" y="10"/>
                      <a:pt x="34" y="6"/>
                      <a:pt x="39" y="4"/>
                    </a:cubicBezTo>
                    <a:cubicBezTo>
                      <a:pt x="48" y="6"/>
                      <a:pt x="62" y="0"/>
                      <a:pt x="60" y="18"/>
                    </a:cubicBezTo>
                    <a:cubicBezTo>
                      <a:pt x="60" y="18"/>
                      <a:pt x="60" y="18"/>
                      <a:pt x="60" y="18"/>
                    </a:cubicBezTo>
                    <a:cubicBezTo>
                      <a:pt x="53" y="25"/>
                      <a:pt x="52" y="36"/>
                      <a:pt x="43" y="42"/>
                    </a:cubicBezTo>
                    <a:cubicBezTo>
                      <a:pt x="35" y="47"/>
                      <a:pt x="29" y="58"/>
                      <a:pt x="17" y="46"/>
                    </a:cubicBezTo>
                    <a:cubicBezTo>
                      <a:pt x="14" y="43"/>
                      <a:pt x="8" y="55"/>
                      <a:pt x="1" y="49"/>
                    </a:cubicBezTo>
                    <a:cubicBezTo>
                      <a:pt x="0" y="36"/>
                      <a:pt x="14" y="26"/>
                      <a:pt x="7" y="11"/>
                    </a:cubicBezTo>
                    <a:cubicBezTo>
                      <a:pt x="5" y="7"/>
                      <a:pt x="12" y="11"/>
                      <a:pt x="15" y="11"/>
                    </a:cubicBezTo>
                    <a:cubicBezTo>
                      <a:pt x="20" y="10"/>
                      <a:pt x="23" y="18"/>
                      <a:pt x="2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62" name="Freeform 116"/>
              <p:cNvSpPr/>
              <p:nvPr/>
            </p:nvSpPr>
            <p:spPr bwMode="auto">
              <a:xfrm>
                <a:off x="2638" y="782"/>
                <a:ext cx="120" cy="114"/>
              </a:xfrm>
              <a:custGeom>
                <a:avLst/>
                <a:gdLst>
                  <a:gd name="T0" fmla="*/ 21 w 63"/>
                  <a:gd name="T1" fmla="*/ 0 h 60"/>
                  <a:gd name="T2" fmla="*/ 30 w 63"/>
                  <a:gd name="T3" fmla="*/ 16 h 60"/>
                  <a:gd name="T4" fmla="*/ 63 w 63"/>
                  <a:gd name="T5" fmla="*/ 55 h 60"/>
                  <a:gd name="T6" fmla="*/ 25 w 63"/>
                  <a:gd name="T7" fmla="*/ 55 h 60"/>
                  <a:gd name="T8" fmla="*/ 6 w 63"/>
                  <a:gd name="T9" fmla="*/ 45 h 60"/>
                  <a:gd name="T10" fmla="*/ 0 w 63"/>
                  <a:gd name="T11" fmla="*/ 42 h 60"/>
                  <a:gd name="T12" fmla="*/ 15 w 63"/>
                  <a:gd name="T13" fmla="*/ 31 h 60"/>
                  <a:gd name="T14" fmla="*/ 10 w 63"/>
                  <a:gd name="T15" fmla="*/ 29 h 60"/>
                  <a:gd name="T16" fmla="*/ 21 w 63"/>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0">
                    <a:moveTo>
                      <a:pt x="21" y="0"/>
                    </a:moveTo>
                    <a:cubicBezTo>
                      <a:pt x="24" y="6"/>
                      <a:pt x="24" y="12"/>
                      <a:pt x="30" y="16"/>
                    </a:cubicBezTo>
                    <a:cubicBezTo>
                      <a:pt x="45" y="25"/>
                      <a:pt x="52" y="42"/>
                      <a:pt x="63" y="55"/>
                    </a:cubicBezTo>
                    <a:cubicBezTo>
                      <a:pt x="50" y="51"/>
                      <a:pt x="38" y="60"/>
                      <a:pt x="25" y="55"/>
                    </a:cubicBezTo>
                    <a:cubicBezTo>
                      <a:pt x="15" y="59"/>
                      <a:pt x="10" y="53"/>
                      <a:pt x="6" y="45"/>
                    </a:cubicBezTo>
                    <a:cubicBezTo>
                      <a:pt x="4" y="45"/>
                      <a:pt x="1" y="45"/>
                      <a:pt x="0" y="42"/>
                    </a:cubicBezTo>
                    <a:cubicBezTo>
                      <a:pt x="1" y="32"/>
                      <a:pt x="10" y="35"/>
                      <a:pt x="15" y="31"/>
                    </a:cubicBezTo>
                    <a:cubicBezTo>
                      <a:pt x="14" y="30"/>
                      <a:pt x="12" y="30"/>
                      <a:pt x="10" y="29"/>
                    </a:cubicBezTo>
                    <a:cubicBezTo>
                      <a:pt x="2" y="11"/>
                      <a:pt x="2" y="11"/>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63" name="Freeform 117"/>
              <p:cNvSpPr/>
              <p:nvPr/>
            </p:nvSpPr>
            <p:spPr bwMode="auto">
              <a:xfrm>
                <a:off x="2845" y="965"/>
                <a:ext cx="120" cy="146"/>
              </a:xfrm>
              <a:custGeom>
                <a:avLst/>
                <a:gdLst>
                  <a:gd name="T0" fmla="*/ 0 w 63"/>
                  <a:gd name="T1" fmla="*/ 12 h 76"/>
                  <a:gd name="T2" fmla="*/ 3 w 63"/>
                  <a:gd name="T3" fmla="*/ 12 h 76"/>
                  <a:gd name="T4" fmla="*/ 13 w 63"/>
                  <a:gd name="T5" fmla="*/ 1 h 76"/>
                  <a:gd name="T6" fmla="*/ 13 w 63"/>
                  <a:gd name="T7" fmla="*/ 1 h 76"/>
                  <a:gd name="T8" fmla="*/ 30 w 63"/>
                  <a:gd name="T9" fmla="*/ 16 h 76"/>
                  <a:gd name="T10" fmla="*/ 46 w 63"/>
                  <a:gd name="T11" fmla="*/ 48 h 76"/>
                  <a:gd name="T12" fmla="*/ 47 w 63"/>
                  <a:gd name="T13" fmla="*/ 49 h 76"/>
                  <a:gd name="T14" fmla="*/ 62 w 63"/>
                  <a:gd name="T15" fmla="*/ 60 h 76"/>
                  <a:gd name="T16" fmla="*/ 41 w 63"/>
                  <a:gd name="T17" fmla="*/ 74 h 76"/>
                  <a:gd name="T18" fmla="*/ 21 w 63"/>
                  <a:gd name="T19" fmla="*/ 68 h 76"/>
                  <a:gd name="T20" fmla="*/ 16 w 63"/>
                  <a:gd name="T21" fmla="*/ 63 h 76"/>
                  <a:gd name="T22" fmla="*/ 22 w 63"/>
                  <a:gd name="T23" fmla="*/ 60 h 76"/>
                  <a:gd name="T24" fmla="*/ 33 w 63"/>
                  <a:gd name="T25" fmla="*/ 62 h 76"/>
                  <a:gd name="T26" fmla="*/ 8 w 63"/>
                  <a:gd name="T27" fmla="*/ 44 h 76"/>
                  <a:gd name="T28" fmla="*/ 3 w 63"/>
                  <a:gd name="T29" fmla="*/ 38 h 76"/>
                  <a:gd name="T30" fmla="*/ 0 w 63"/>
                  <a:gd name="T31"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76">
                    <a:moveTo>
                      <a:pt x="0" y="12"/>
                    </a:moveTo>
                    <a:cubicBezTo>
                      <a:pt x="1" y="12"/>
                      <a:pt x="2" y="12"/>
                      <a:pt x="3" y="12"/>
                    </a:cubicBezTo>
                    <a:cubicBezTo>
                      <a:pt x="7" y="9"/>
                      <a:pt x="11" y="6"/>
                      <a:pt x="13" y="1"/>
                    </a:cubicBezTo>
                    <a:cubicBezTo>
                      <a:pt x="13" y="1"/>
                      <a:pt x="13" y="1"/>
                      <a:pt x="13" y="1"/>
                    </a:cubicBezTo>
                    <a:cubicBezTo>
                      <a:pt x="24" y="0"/>
                      <a:pt x="24" y="11"/>
                      <a:pt x="30" y="16"/>
                    </a:cubicBezTo>
                    <a:cubicBezTo>
                      <a:pt x="44" y="22"/>
                      <a:pt x="45" y="35"/>
                      <a:pt x="46" y="48"/>
                    </a:cubicBezTo>
                    <a:cubicBezTo>
                      <a:pt x="48" y="49"/>
                      <a:pt x="45" y="47"/>
                      <a:pt x="47" y="49"/>
                    </a:cubicBezTo>
                    <a:cubicBezTo>
                      <a:pt x="52" y="53"/>
                      <a:pt x="63" y="52"/>
                      <a:pt x="62" y="60"/>
                    </a:cubicBezTo>
                    <a:cubicBezTo>
                      <a:pt x="60" y="69"/>
                      <a:pt x="52" y="76"/>
                      <a:pt x="41" y="74"/>
                    </a:cubicBezTo>
                    <a:cubicBezTo>
                      <a:pt x="35" y="69"/>
                      <a:pt x="28" y="68"/>
                      <a:pt x="21" y="68"/>
                    </a:cubicBezTo>
                    <a:cubicBezTo>
                      <a:pt x="18" y="68"/>
                      <a:pt x="15" y="67"/>
                      <a:pt x="16" y="63"/>
                    </a:cubicBezTo>
                    <a:cubicBezTo>
                      <a:pt x="16" y="60"/>
                      <a:pt x="18" y="59"/>
                      <a:pt x="22" y="60"/>
                    </a:cubicBezTo>
                    <a:cubicBezTo>
                      <a:pt x="25" y="61"/>
                      <a:pt x="29" y="61"/>
                      <a:pt x="33" y="62"/>
                    </a:cubicBezTo>
                    <a:cubicBezTo>
                      <a:pt x="27" y="45"/>
                      <a:pt x="27" y="45"/>
                      <a:pt x="8" y="44"/>
                    </a:cubicBezTo>
                    <a:cubicBezTo>
                      <a:pt x="4" y="44"/>
                      <a:pt x="1" y="40"/>
                      <a:pt x="3" y="38"/>
                    </a:cubicBezTo>
                    <a:cubicBezTo>
                      <a:pt x="11" y="28"/>
                      <a:pt x="2" y="20"/>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64" name="Freeform 118"/>
              <p:cNvSpPr/>
              <p:nvPr/>
            </p:nvSpPr>
            <p:spPr bwMode="auto">
              <a:xfrm>
                <a:off x="2948" y="2632"/>
                <a:ext cx="126" cy="145"/>
              </a:xfrm>
              <a:custGeom>
                <a:avLst/>
                <a:gdLst>
                  <a:gd name="T0" fmla="*/ 8 w 66"/>
                  <a:gd name="T1" fmla="*/ 6 h 76"/>
                  <a:gd name="T2" fmla="*/ 23 w 66"/>
                  <a:gd name="T3" fmla="*/ 7 h 76"/>
                  <a:gd name="T4" fmla="*/ 54 w 66"/>
                  <a:gd name="T5" fmla="*/ 25 h 76"/>
                  <a:gd name="T6" fmla="*/ 64 w 66"/>
                  <a:gd name="T7" fmla="*/ 43 h 76"/>
                  <a:gd name="T8" fmla="*/ 58 w 66"/>
                  <a:gd name="T9" fmla="*/ 50 h 76"/>
                  <a:gd name="T10" fmla="*/ 51 w 66"/>
                  <a:gd name="T11" fmla="*/ 61 h 76"/>
                  <a:gd name="T12" fmla="*/ 32 w 66"/>
                  <a:gd name="T13" fmla="*/ 69 h 76"/>
                  <a:gd name="T14" fmla="*/ 23 w 66"/>
                  <a:gd name="T15" fmla="*/ 55 h 76"/>
                  <a:gd name="T16" fmla="*/ 38 w 66"/>
                  <a:gd name="T17" fmla="*/ 39 h 76"/>
                  <a:gd name="T18" fmla="*/ 25 w 66"/>
                  <a:gd name="T19" fmla="*/ 35 h 76"/>
                  <a:gd name="T20" fmla="*/ 0 w 66"/>
                  <a:gd name="T21" fmla="*/ 16 h 76"/>
                  <a:gd name="T22" fmla="*/ 8 w 66"/>
                  <a:gd name="T23" fmla="*/ 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76">
                    <a:moveTo>
                      <a:pt x="8" y="6"/>
                    </a:moveTo>
                    <a:cubicBezTo>
                      <a:pt x="14" y="0"/>
                      <a:pt x="19" y="5"/>
                      <a:pt x="23" y="7"/>
                    </a:cubicBezTo>
                    <a:cubicBezTo>
                      <a:pt x="34" y="13"/>
                      <a:pt x="41" y="23"/>
                      <a:pt x="54" y="25"/>
                    </a:cubicBezTo>
                    <a:cubicBezTo>
                      <a:pt x="59" y="30"/>
                      <a:pt x="59" y="38"/>
                      <a:pt x="64" y="43"/>
                    </a:cubicBezTo>
                    <a:cubicBezTo>
                      <a:pt x="66" y="47"/>
                      <a:pt x="62" y="49"/>
                      <a:pt x="58" y="50"/>
                    </a:cubicBezTo>
                    <a:cubicBezTo>
                      <a:pt x="51" y="50"/>
                      <a:pt x="49" y="54"/>
                      <a:pt x="51" y="61"/>
                    </a:cubicBezTo>
                    <a:cubicBezTo>
                      <a:pt x="46" y="67"/>
                      <a:pt x="42" y="76"/>
                      <a:pt x="32" y="69"/>
                    </a:cubicBezTo>
                    <a:cubicBezTo>
                      <a:pt x="28" y="64"/>
                      <a:pt x="27" y="59"/>
                      <a:pt x="23" y="55"/>
                    </a:cubicBezTo>
                    <a:cubicBezTo>
                      <a:pt x="18" y="38"/>
                      <a:pt x="21" y="35"/>
                      <a:pt x="38" y="39"/>
                    </a:cubicBezTo>
                    <a:cubicBezTo>
                      <a:pt x="33" y="36"/>
                      <a:pt x="30" y="34"/>
                      <a:pt x="25" y="35"/>
                    </a:cubicBezTo>
                    <a:cubicBezTo>
                      <a:pt x="4" y="37"/>
                      <a:pt x="4" y="37"/>
                      <a:pt x="0" y="16"/>
                    </a:cubicBezTo>
                    <a:cubicBezTo>
                      <a:pt x="0" y="10"/>
                      <a:pt x="3" y="7"/>
                      <a:pt x="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65" name="Freeform 119"/>
              <p:cNvSpPr/>
              <p:nvPr/>
            </p:nvSpPr>
            <p:spPr bwMode="auto">
              <a:xfrm>
                <a:off x="2363" y="623"/>
                <a:ext cx="103" cy="109"/>
              </a:xfrm>
              <a:custGeom>
                <a:avLst/>
                <a:gdLst>
                  <a:gd name="T0" fmla="*/ 54 w 54"/>
                  <a:gd name="T1" fmla="*/ 37 h 57"/>
                  <a:gd name="T2" fmla="*/ 51 w 54"/>
                  <a:gd name="T3" fmla="*/ 48 h 57"/>
                  <a:gd name="T4" fmla="*/ 36 w 54"/>
                  <a:gd name="T5" fmla="*/ 52 h 57"/>
                  <a:gd name="T6" fmla="*/ 5 w 54"/>
                  <a:gd name="T7" fmla="*/ 47 h 57"/>
                  <a:gd name="T8" fmla="*/ 15 w 54"/>
                  <a:gd name="T9" fmla="*/ 6 h 57"/>
                  <a:gd name="T10" fmla="*/ 43 w 54"/>
                  <a:gd name="T11" fmla="*/ 0 h 57"/>
                  <a:gd name="T12" fmla="*/ 51 w 54"/>
                  <a:gd name="T13" fmla="*/ 12 h 57"/>
                  <a:gd name="T14" fmla="*/ 54 w 54"/>
                  <a:gd name="T15" fmla="*/ 3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7">
                    <a:moveTo>
                      <a:pt x="54" y="37"/>
                    </a:moveTo>
                    <a:cubicBezTo>
                      <a:pt x="51" y="40"/>
                      <a:pt x="40" y="41"/>
                      <a:pt x="51" y="48"/>
                    </a:cubicBezTo>
                    <a:cubicBezTo>
                      <a:pt x="48" y="57"/>
                      <a:pt x="41" y="52"/>
                      <a:pt x="36" y="52"/>
                    </a:cubicBezTo>
                    <a:cubicBezTo>
                      <a:pt x="25" y="55"/>
                      <a:pt x="16" y="47"/>
                      <a:pt x="5" y="47"/>
                    </a:cubicBezTo>
                    <a:cubicBezTo>
                      <a:pt x="0" y="31"/>
                      <a:pt x="8" y="19"/>
                      <a:pt x="15" y="6"/>
                    </a:cubicBezTo>
                    <a:cubicBezTo>
                      <a:pt x="26" y="8"/>
                      <a:pt x="36" y="11"/>
                      <a:pt x="43" y="0"/>
                    </a:cubicBezTo>
                    <a:cubicBezTo>
                      <a:pt x="47" y="3"/>
                      <a:pt x="53" y="5"/>
                      <a:pt x="51" y="12"/>
                    </a:cubicBezTo>
                    <a:cubicBezTo>
                      <a:pt x="47" y="21"/>
                      <a:pt x="52" y="29"/>
                      <a:pt x="5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66" name="Freeform 120"/>
              <p:cNvSpPr/>
              <p:nvPr/>
            </p:nvSpPr>
            <p:spPr bwMode="auto">
              <a:xfrm>
                <a:off x="2478" y="2544"/>
                <a:ext cx="129" cy="109"/>
              </a:xfrm>
              <a:custGeom>
                <a:avLst/>
                <a:gdLst>
                  <a:gd name="T0" fmla="*/ 0 w 68"/>
                  <a:gd name="T1" fmla="*/ 54 h 57"/>
                  <a:gd name="T2" fmla="*/ 11 w 68"/>
                  <a:gd name="T3" fmla="*/ 34 h 57"/>
                  <a:gd name="T4" fmla="*/ 25 w 68"/>
                  <a:gd name="T5" fmla="*/ 16 h 57"/>
                  <a:gd name="T6" fmla="*/ 26 w 68"/>
                  <a:gd name="T7" fmla="*/ 2 h 57"/>
                  <a:gd name="T8" fmla="*/ 44 w 68"/>
                  <a:gd name="T9" fmla="*/ 11 h 57"/>
                  <a:gd name="T10" fmla="*/ 41 w 68"/>
                  <a:gd name="T11" fmla="*/ 16 h 57"/>
                  <a:gd name="T12" fmla="*/ 46 w 68"/>
                  <a:gd name="T13" fmla="*/ 15 h 57"/>
                  <a:gd name="T14" fmla="*/ 58 w 68"/>
                  <a:gd name="T15" fmla="*/ 10 h 57"/>
                  <a:gd name="T16" fmla="*/ 68 w 68"/>
                  <a:gd name="T17" fmla="*/ 13 h 57"/>
                  <a:gd name="T18" fmla="*/ 54 w 68"/>
                  <a:gd name="T19" fmla="*/ 49 h 57"/>
                  <a:gd name="T20" fmla="*/ 39 w 68"/>
                  <a:gd name="T21" fmla="*/ 55 h 57"/>
                  <a:gd name="T22" fmla="*/ 15 w 68"/>
                  <a:gd name="T23" fmla="*/ 56 h 57"/>
                  <a:gd name="T24" fmla="*/ 5 w 68"/>
                  <a:gd name="T25" fmla="*/ 57 h 57"/>
                  <a:gd name="T26" fmla="*/ 0 w 68"/>
                  <a:gd name="T27" fmla="*/ 5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57">
                    <a:moveTo>
                      <a:pt x="0" y="54"/>
                    </a:moveTo>
                    <a:cubicBezTo>
                      <a:pt x="3" y="47"/>
                      <a:pt x="2" y="37"/>
                      <a:pt x="11" y="34"/>
                    </a:cubicBezTo>
                    <a:cubicBezTo>
                      <a:pt x="18" y="29"/>
                      <a:pt x="27" y="27"/>
                      <a:pt x="25" y="16"/>
                    </a:cubicBezTo>
                    <a:cubicBezTo>
                      <a:pt x="25" y="11"/>
                      <a:pt x="25" y="7"/>
                      <a:pt x="26" y="2"/>
                    </a:cubicBezTo>
                    <a:cubicBezTo>
                      <a:pt x="34" y="0"/>
                      <a:pt x="40" y="4"/>
                      <a:pt x="44" y="11"/>
                    </a:cubicBezTo>
                    <a:cubicBezTo>
                      <a:pt x="44" y="13"/>
                      <a:pt x="44" y="16"/>
                      <a:pt x="41" y="16"/>
                    </a:cubicBezTo>
                    <a:cubicBezTo>
                      <a:pt x="43" y="17"/>
                      <a:pt x="44" y="16"/>
                      <a:pt x="46" y="15"/>
                    </a:cubicBezTo>
                    <a:cubicBezTo>
                      <a:pt x="50" y="13"/>
                      <a:pt x="54" y="11"/>
                      <a:pt x="58" y="10"/>
                    </a:cubicBezTo>
                    <a:cubicBezTo>
                      <a:pt x="62" y="9"/>
                      <a:pt x="65" y="10"/>
                      <a:pt x="68" y="13"/>
                    </a:cubicBezTo>
                    <a:cubicBezTo>
                      <a:pt x="66" y="26"/>
                      <a:pt x="62" y="38"/>
                      <a:pt x="54" y="49"/>
                    </a:cubicBezTo>
                    <a:cubicBezTo>
                      <a:pt x="50" y="53"/>
                      <a:pt x="44" y="54"/>
                      <a:pt x="39" y="55"/>
                    </a:cubicBezTo>
                    <a:cubicBezTo>
                      <a:pt x="31" y="56"/>
                      <a:pt x="23" y="55"/>
                      <a:pt x="15" y="56"/>
                    </a:cubicBezTo>
                    <a:cubicBezTo>
                      <a:pt x="12" y="56"/>
                      <a:pt x="8" y="57"/>
                      <a:pt x="5" y="57"/>
                    </a:cubicBezTo>
                    <a:cubicBezTo>
                      <a:pt x="3" y="56"/>
                      <a:pt x="1" y="56"/>
                      <a:pt x="0"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67" name="Freeform 121"/>
              <p:cNvSpPr/>
              <p:nvPr/>
            </p:nvSpPr>
            <p:spPr bwMode="auto">
              <a:xfrm>
                <a:off x="4495" y="868"/>
                <a:ext cx="157" cy="99"/>
              </a:xfrm>
              <a:custGeom>
                <a:avLst/>
                <a:gdLst>
                  <a:gd name="T0" fmla="*/ 78 w 82"/>
                  <a:gd name="T1" fmla="*/ 14 h 52"/>
                  <a:gd name="T2" fmla="*/ 15 w 82"/>
                  <a:gd name="T3" fmla="*/ 52 h 52"/>
                  <a:gd name="T4" fmla="*/ 4 w 82"/>
                  <a:gd name="T5" fmla="*/ 27 h 52"/>
                  <a:gd name="T6" fmla="*/ 74 w 82"/>
                  <a:gd name="T7" fmla="*/ 0 h 52"/>
                  <a:gd name="T8" fmla="*/ 78 w 82"/>
                  <a:gd name="T9" fmla="*/ 14 h 52"/>
                </a:gdLst>
                <a:ahLst/>
                <a:cxnLst>
                  <a:cxn ang="0">
                    <a:pos x="T0" y="T1"/>
                  </a:cxn>
                  <a:cxn ang="0">
                    <a:pos x="T2" y="T3"/>
                  </a:cxn>
                  <a:cxn ang="0">
                    <a:pos x="T4" y="T5"/>
                  </a:cxn>
                  <a:cxn ang="0">
                    <a:pos x="T6" y="T7"/>
                  </a:cxn>
                  <a:cxn ang="0">
                    <a:pos x="T8" y="T9"/>
                  </a:cxn>
                </a:cxnLst>
                <a:rect l="0" t="0" r="r" b="b"/>
                <a:pathLst>
                  <a:path w="82" h="52">
                    <a:moveTo>
                      <a:pt x="78" y="14"/>
                    </a:moveTo>
                    <a:cubicBezTo>
                      <a:pt x="54" y="21"/>
                      <a:pt x="35" y="38"/>
                      <a:pt x="15" y="52"/>
                    </a:cubicBezTo>
                    <a:cubicBezTo>
                      <a:pt x="0" y="48"/>
                      <a:pt x="3" y="37"/>
                      <a:pt x="4" y="27"/>
                    </a:cubicBezTo>
                    <a:cubicBezTo>
                      <a:pt x="24" y="9"/>
                      <a:pt x="51" y="8"/>
                      <a:pt x="74" y="0"/>
                    </a:cubicBezTo>
                    <a:cubicBezTo>
                      <a:pt x="79" y="4"/>
                      <a:pt x="82" y="8"/>
                      <a:pt x="7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68" name="Freeform 122"/>
              <p:cNvSpPr/>
              <p:nvPr/>
            </p:nvSpPr>
            <p:spPr bwMode="auto">
              <a:xfrm>
                <a:off x="2594" y="3458"/>
                <a:ext cx="118" cy="105"/>
              </a:xfrm>
              <a:custGeom>
                <a:avLst/>
                <a:gdLst>
                  <a:gd name="T0" fmla="*/ 51 w 62"/>
                  <a:gd name="T1" fmla="*/ 47 h 55"/>
                  <a:gd name="T2" fmla="*/ 35 w 62"/>
                  <a:gd name="T3" fmla="*/ 41 h 55"/>
                  <a:gd name="T4" fmla="*/ 24 w 62"/>
                  <a:gd name="T5" fmla="*/ 51 h 55"/>
                  <a:gd name="T6" fmla="*/ 2 w 62"/>
                  <a:gd name="T7" fmla="*/ 35 h 55"/>
                  <a:gd name="T8" fmla="*/ 9 w 62"/>
                  <a:gd name="T9" fmla="*/ 23 h 55"/>
                  <a:gd name="T10" fmla="*/ 14 w 62"/>
                  <a:gd name="T11" fmla="*/ 25 h 55"/>
                  <a:gd name="T12" fmla="*/ 9 w 62"/>
                  <a:gd name="T13" fmla="*/ 23 h 55"/>
                  <a:gd name="T14" fmla="*/ 34 w 62"/>
                  <a:gd name="T15" fmla="*/ 5 h 55"/>
                  <a:gd name="T16" fmla="*/ 49 w 62"/>
                  <a:gd name="T17" fmla="*/ 7 h 55"/>
                  <a:gd name="T18" fmla="*/ 61 w 62"/>
                  <a:gd name="T19" fmla="*/ 12 h 55"/>
                  <a:gd name="T20" fmla="*/ 54 w 62"/>
                  <a:gd name="T21" fmla="*/ 22 h 55"/>
                  <a:gd name="T22" fmla="*/ 51 w 62"/>
                  <a:gd name="T23" fmla="*/ 4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55">
                    <a:moveTo>
                      <a:pt x="51" y="47"/>
                    </a:moveTo>
                    <a:cubicBezTo>
                      <a:pt x="42" y="55"/>
                      <a:pt x="39" y="47"/>
                      <a:pt x="35" y="41"/>
                    </a:cubicBezTo>
                    <a:cubicBezTo>
                      <a:pt x="31" y="45"/>
                      <a:pt x="31" y="54"/>
                      <a:pt x="24" y="51"/>
                    </a:cubicBezTo>
                    <a:cubicBezTo>
                      <a:pt x="15" y="49"/>
                      <a:pt x="5" y="45"/>
                      <a:pt x="2" y="35"/>
                    </a:cubicBezTo>
                    <a:cubicBezTo>
                      <a:pt x="0" y="30"/>
                      <a:pt x="1" y="23"/>
                      <a:pt x="9" y="23"/>
                    </a:cubicBezTo>
                    <a:cubicBezTo>
                      <a:pt x="11" y="24"/>
                      <a:pt x="12" y="25"/>
                      <a:pt x="14" y="25"/>
                    </a:cubicBezTo>
                    <a:cubicBezTo>
                      <a:pt x="13" y="24"/>
                      <a:pt x="11" y="24"/>
                      <a:pt x="9" y="23"/>
                    </a:cubicBezTo>
                    <a:cubicBezTo>
                      <a:pt x="12" y="9"/>
                      <a:pt x="25" y="10"/>
                      <a:pt x="34" y="5"/>
                    </a:cubicBezTo>
                    <a:cubicBezTo>
                      <a:pt x="40" y="0"/>
                      <a:pt x="46" y="1"/>
                      <a:pt x="49" y="7"/>
                    </a:cubicBezTo>
                    <a:cubicBezTo>
                      <a:pt x="52" y="13"/>
                      <a:pt x="57" y="11"/>
                      <a:pt x="61" y="12"/>
                    </a:cubicBezTo>
                    <a:cubicBezTo>
                      <a:pt x="62" y="17"/>
                      <a:pt x="59" y="20"/>
                      <a:pt x="54" y="22"/>
                    </a:cubicBezTo>
                    <a:cubicBezTo>
                      <a:pt x="41" y="29"/>
                      <a:pt x="41" y="38"/>
                      <a:pt x="51"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69" name="Freeform 123"/>
              <p:cNvSpPr/>
              <p:nvPr/>
            </p:nvSpPr>
            <p:spPr bwMode="auto">
              <a:xfrm>
                <a:off x="2514" y="653"/>
                <a:ext cx="114" cy="125"/>
              </a:xfrm>
              <a:custGeom>
                <a:avLst/>
                <a:gdLst>
                  <a:gd name="T0" fmla="*/ 21 w 60"/>
                  <a:gd name="T1" fmla="*/ 57 h 65"/>
                  <a:gd name="T2" fmla="*/ 13 w 60"/>
                  <a:gd name="T3" fmla="*/ 65 h 65"/>
                  <a:gd name="T4" fmla="*/ 15 w 60"/>
                  <a:gd name="T5" fmla="*/ 28 h 65"/>
                  <a:gd name="T6" fmla="*/ 10 w 60"/>
                  <a:gd name="T7" fmla="*/ 18 h 65"/>
                  <a:gd name="T8" fmla="*/ 23 w 60"/>
                  <a:gd name="T9" fmla="*/ 8 h 65"/>
                  <a:gd name="T10" fmla="*/ 50 w 60"/>
                  <a:gd name="T11" fmla="*/ 24 h 65"/>
                  <a:gd name="T12" fmla="*/ 59 w 60"/>
                  <a:gd name="T13" fmla="*/ 39 h 65"/>
                  <a:gd name="T14" fmla="*/ 21 w 60"/>
                  <a:gd name="T15" fmla="*/ 57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65">
                    <a:moveTo>
                      <a:pt x="21" y="57"/>
                    </a:moveTo>
                    <a:cubicBezTo>
                      <a:pt x="16" y="57"/>
                      <a:pt x="17" y="63"/>
                      <a:pt x="13" y="65"/>
                    </a:cubicBezTo>
                    <a:cubicBezTo>
                      <a:pt x="18" y="53"/>
                      <a:pt x="10" y="40"/>
                      <a:pt x="15" y="28"/>
                    </a:cubicBezTo>
                    <a:cubicBezTo>
                      <a:pt x="19" y="21"/>
                      <a:pt x="0" y="28"/>
                      <a:pt x="10" y="18"/>
                    </a:cubicBezTo>
                    <a:cubicBezTo>
                      <a:pt x="13" y="13"/>
                      <a:pt x="18" y="11"/>
                      <a:pt x="23" y="8"/>
                    </a:cubicBezTo>
                    <a:cubicBezTo>
                      <a:pt x="40" y="0"/>
                      <a:pt x="40" y="21"/>
                      <a:pt x="50" y="24"/>
                    </a:cubicBezTo>
                    <a:cubicBezTo>
                      <a:pt x="52" y="25"/>
                      <a:pt x="60" y="32"/>
                      <a:pt x="59" y="39"/>
                    </a:cubicBezTo>
                    <a:cubicBezTo>
                      <a:pt x="52" y="57"/>
                      <a:pt x="34" y="51"/>
                      <a:pt x="21"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70" name="Freeform 124"/>
              <p:cNvSpPr/>
              <p:nvPr/>
            </p:nvSpPr>
            <p:spPr bwMode="auto">
              <a:xfrm>
                <a:off x="2167" y="1340"/>
                <a:ext cx="122" cy="132"/>
              </a:xfrm>
              <a:custGeom>
                <a:avLst/>
                <a:gdLst>
                  <a:gd name="T0" fmla="*/ 28 w 64"/>
                  <a:gd name="T1" fmla="*/ 4 h 69"/>
                  <a:gd name="T2" fmla="*/ 33 w 64"/>
                  <a:gd name="T3" fmla="*/ 19 h 69"/>
                  <a:gd name="T4" fmla="*/ 33 w 64"/>
                  <a:gd name="T5" fmla="*/ 32 h 69"/>
                  <a:gd name="T6" fmla="*/ 39 w 64"/>
                  <a:gd name="T7" fmla="*/ 51 h 69"/>
                  <a:gd name="T8" fmla="*/ 52 w 64"/>
                  <a:gd name="T9" fmla="*/ 42 h 69"/>
                  <a:gd name="T10" fmla="*/ 63 w 64"/>
                  <a:gd name="T11" fmla="*/ 52 h 69"/>
                  <a:gd name="T12" fmla="*/ 19 w 64"/>
                  <a:gd name="T13" fmla="*/ 65 h 69"/>
                  <a:gd name="T14" fmla="*/ 0 w 64"/>
                  <a:gd name="T15" fmla="*/ 56 h 69"/>
                  <a:gd name="T16" fmla="*/ 1 w 64"/>
                  <a:gd name="T17" fmla="*/ 54 h 69"/>
                  <a:gd name="T18" fmla="*/ 13 w 64"/>
                  <a:gd name="T19" fmla="*/ 46 h 69"/>
                  <a:gd name="T20" fmla="*/ 5 w 64"/>
                  <a:gd name="T21" fmla="*/ 43 h 69"/>
                  <a:gd name="T22" fmla="*/ 9 w 64"/>
                  <a:gd name="T23" fmla="*/ 22 h 69"/>
                  <a:gd name="T24" fmla="*/ 16 w 64"/>
                  <a:gd name="T25" fmla="*/ 17 h 69"/>
                  <a:gd name="T26" fmla="*/ 28 w 64"/>
                  <a:gd name="T27"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9">
                    <a:moveTo>
                      <a:pt x="28" y="4"/>
                    </a:moveTo>
                    <a:cubicBezTo>
                      <a:pt x="28" y="9"/>
                      <a:pt x="27" y="15"/>
                      <a:pt x="33" y="19"/>
                    </a:cubicBezTo>
                    <a:cubicBezTo>
                      <a:pt x="41" y="23"/>
                      <a:pt x="48" y="28"/>
                      <a:pt x="33" y="32"/>
                    </a:cubicBezTo>
                    <a:cubicBezTo>
                      <a:pt x="38" y="38"/>
                      <a:pt x="34" y="48"/>
                      <a:pt x="39" y="51"/>
                    </a:cubicBezTo>
                    <a:cubicBezTo>
                      <a:pt x="46" y="57"/>
                      <a:pt x="48" y="47"/>
                      <a:pt x="52" y="42"/>
                    </a:cubicBezTo>
                    <a:cubicBezTo>
                      <a:pt x="54" y="48"/>
                      <a:pt x="64" y="44"/>
                      <a:pt x="63" y="52"/>
                    </a:cubicBezTo>
                    <a:cubicBezTo>
                      <a:pt x="49" y="57"/>
                      <a:pt x="34" y="61"/>
                      <a:pt x="19" y="65"/>
                    </a:cubicBezTo>
                    <a:cubicBezTo>
                      <a:pt x="7" y="69"/>
                      <a:pt x="4" y="65"/>
                      <a:pt x="0" y="56"/>
                    </a:cubicBezTo>
                    <a:cubicBezTo>
                      <a:pt x="0" y="55"/>
                      <a:pt x="0" y="55"/>
                      <a:pt x="1" y="54"/>
                    </a:cubicBezTo>
                    <a:cubicBezTo>
                      <a:pt x="3" y="49"/>
                      <a:pt x="10" y="51"/>
                      <a:pt x="13" y="46"/>
                    </a:cubicBezTo>
                    <a:cubicBezTo>
                      <a:pt x="10" y="46"/>
                      <a:pt x="6" y="47"/>
                      <a:pt x="5" y="43"/>
                    </a:cubicBezTo>
                    <a:cubicBezTo>
                      <a:pt x="2" y="35"/>
                      <a:pt x="4" y="28"/>
                      <a:pt x="9" y="22"/>
                    </a:cubicBezTo>
                    <a:cubicBezTo>
                      <a:pt x="14" y="24"/>
                      <a:pt x="16" y="24"/>
                      <a:pt x="16" y="17"/>
                    </a:cubicBezTo>
                    <a:cubicBezTo>
                      <a:pt x="17" y="11"/>
                      <a:pt x="15" y="0"/>
                      <a:pt x="2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71" name="Freeform 125"/>
              <p:cNvSpPr/>
              <p:nvPr/>
            </p:nvSpPr>
            <p:spPr bwMode="auto">
              <a:xfrm>
                <a:off x="6142" y="3393"/>
                <a:ext cx="120" cy="128"/>
              </a:xfrm>
              <a:custGeom>
                <a:avLst/>
                <a:gdLst>
                  <a:gd name="T0" fmla="*/ 20 w 63"/>
                  <a:gd name="T1" fmla="*/ 67 h 67"/>
                  <a:gd name="T2" fmla="*/ 4 w 63"/>
                  <a:gd name="T3" fmla="*/ 60 h 67"/>
                  <a:gd name="T4" fmla="*/ 9 w 63"/>
                  <a:gd name="T5" fmla="*/ 45 h 67"/>
                  <a:gd name="T6" fmla="*/ 45 w 63"/>
                  <a:gd name="T7" fmla="*/ 4 h 67"/>
                  <a:gd name="T8" fmla="*/ 53 w 63"/>
                  <a:gd name="T9" fmla="*/ 3 h 67"/>
                  <a:gd name="T10" fmla="*/ 60 w 63"/>
                  <a:gd name="T11" fmla="*/ 11 h 67"/>
                  <a:gd name="T12" fmla="*/ 25 w 63"/>
                  <a:gd name="T13" fmla="*/ 66 h 67"/>
                  <a:gd name="T14" fmla="*/ 20 w 63"/>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7">
                    <a:moveTo>
                      <a:pt x="20" y="67"/>
                    </a:moveTo>
                    <a:cubicBezTo>
                      <a:pt x="13" y="66"/>
                      <a:pt x="7" y="65"/>
                      <a:pt x="4" y="60"/>
                    </a:cubicBezTo>
                    <a:cubicBezTo>
                      <a:pt x="0" y="53"/>
                      <a:pt x="6" y="49"/>
                      <a:pt x="9" y="45"/>
                    </a:cubicBezTo>
                    <a:cubicBezTo>
                      <a:pt x="23" y="33"/>
                      <a:pt x="38" y="23"/>
                      <a:pt x="45" y="4"/>
                    </a:cubicBezTo>
                    <a:cubicBezTo>
                      <a:pt x="47" y="0"/>
                      <a:pt x="50" y="1"/>
                      <a:pt x="53" y="3"/>
                    </a:cubicBezTo>
                    <a:cubicBezTo>
                      <a:pt x="57" y="5"/>
                      <a:pt x="63" y="6"/>
                      <a:pt x="60" y="11"/>
                    </a:cubicBezTo>
                    <a:cubicBezTo>
                      <a:pt x="52" y="31"/>
                      <a:pt x="37" y="48"/>
                      <a:pt x="25" y="66"/>
                    </a:cubicBezTo>
                    <a:cubicBezTo>
                      <a:pt x="25" y="67"/>
                      <a:pt x="21" y="67"/>
                      <a:pt x="2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72" name="Freeform 126"/>
              <p:cNvSpPr/>
              <p:nvPr/>
            </p:nvSpPr>
            <p:spPr bwMode="auto">
              <a:xfrm>
                <a:off x="2518" y="594"/>
                <a:ext cx="146" cy="134"/>
              </a:xfrm>
              <a:custGeom>
                <a:avLst/>
                <a:gdLst>
                  <a:gd name="T0" fmla="*/ 57 w 77"/>
                  <a:gd name="T1" fmla="*/ 70 h 70"/>
                  <a:gd name="T2" fmla="*/ 37 w 77"/>
                  <a:gd name="T3" fmla="*/ 47 h 70"/>
                  <a:gd name="T4" fmla="*/ 22 w 77"/>
                  <a:gd name="T5" fmla="*/ 42 h 70"/>
                  <a:gd name="T6" fmla="*/ 8 w 77"/>
                  <a:gd name="T7" fmla="*/ 26 h 70"/>
                  <a:gd name="T8" fmla="*/ 19 w 77"/>
                  <a:gd name="T9" fmla="*/ 24 h 70"/>
                  <a:gd name="T10" fmla="*/ 1 w 77"/>
                  <a:gd name="T11" fmla="*/ 14 h 70"/>
                  <a:gd name="T12" fmla="*/ 4 w 77"/>
                  <a:gd name="T13" fmla="*/ 14 h 70"/>
                  <a:gd name="T14" fmla="*/ 22 w 77"/>
                  <a:gd name="T15" fmla="*/ 9 h 70"/>
                  <a:gd name="T16" fmla="*/ 42 w 77"/>
                  <a:gd name="T17" fmla="*/ 7 h 70"/>
                  <a:gd name="T18" fmla="*/ 49 w 77"/>
                  <a:gd name="T19" fmla="*/ 13 h 70"/>
                  <a:gd name="T20" fmla="*/ 38 w 77"/>
                  <a:gd name="T21" fmla="*/ 16 h 70"/>
                  <a:gd name="T22" fmla="*/ 38 w 77"/>
                  <a:gd name="T23" fmla="*/ 17 h 70"/>
                  <a:gd name="T24" fmla="*/ 39 w 77"/>
                  <a:gd name="T25" fmla="*/ 16 h 70"/>
                  <a:gd name="T26" fmla="*/ 49 w 77"/>
                  <a:gd name="T27" fmla="*/ 18 h 70"/>
                  <a:gd name="T28" fmla="*/ 52 w 77"/>
                  <a:gd name="T29" fmla="*/ 24 h 70"/>
                  <a:gd name="T30" fmla="*/ 49 w 77"/>
                  <a:gd name="T31" fmla="*/ 26 h 70"/>
                  <a:gd name="T32" fmla="*/ 42 w 77"/>
                  <a:gd name="T33" fmla="*/ 26 h 70"/>
                  <a:gd name="T34" fmla="*/ 49 w 77"/>
                  <a:gd name="T35" fmla="*/ 33 h 70"/>
                  <a:gd name="T36" fmla="*/ 60 w 77"/>
                  <a:gd name="T37" fmla="*/ 39 h 70"/>
                  <a:gd name="T38" fmla="*/ 67 w 77"/>
                  <a:gd name="T39" fmla="*/ 60 h 70"/>
                  <a:gd name="T40" fmla="*/ 57 w 77"/>
                  <a:gd name="T41"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 h="70">
                    <a:moveTo>
                      <a:pt x="57" y="70"/>
                    </a:moveTo>
                    <a:cubicBezTo>
                      <a:pt x="50" y="63"/>
                      <a:pt x="43" y="55"/>
                      <a:pt x="37" y="47"/>
                    </a:cubicBezTo>
                    <a:cubicBezTo>
                      <a:pt x="33" y="42"/>
                      <a:pt x="28" y="40"/>
                      <a:pt x="22" y="42"/>
                    </a:cubicBezTo>
                    <a:cubicBezTo>
                      <a:pt x="12" y="41"/>
                      <a:pt x="14" y="30"/>
                      <a:pt x="8" y="26"/>
                    </a:cubicBezTo>
                    <a:cubicBezTo>
                      <a:pt x="6" y="25"/>
                      <a:pt x="13" y="23"/>
                      <a:pt x="19" y="24"/>
                    </a:cubicBezTo>
                    <a:cubicBezTo>
                      <a:pt x="11" y="21"/>
                      <a:pt x="0" y="27"/>
                      <a:pt x="1" y="14"/>
                    </a:cubicBezTo>
                    <a:cubicBezTo>
                      <a:pt x="2" y="14"/>
                      <a:pt x="3" y="14"/>
                      <a:pt x="4" y="14"/>
                    </a:cubicBezTo>
                    <a:cubicBezTo>
                      <a:pt x="9" y="9"/>
                      <a:pt x="16" y="12"/>
                      <a:pt x="22" y="9"/>
                    </a:cubicBezTo>
                    <a:cubicBezTo>
                      <a:pt x="29" y="7"/>
                      <a:pt x="35" y="0"/>
                      <a:pt x="42" y="7"/>
                    </a:cubicBezTo>
                    <a:cubicBezTo>
                      <a:pt x="44" y="10"/>
                      <a:pt x="51" y="8"/>
                      <a:pt x="49" y="13"/>
                    </a:cubicBezTo>
                    <a:cubicBezTo>
                      <a:pt x="48" y="19"/>
                      <a:pt x="42" y="15"/>
                      <a:pt x="38" y="16"/>
                    </a:cubicBezTo>
                    <a:cubicBezTo>
                      <a:pt x="36" y="16"/>
                      <a:pt x="39" y="19"/>
                      <a:pt x="38" y="17"/>
                    </a:cubicBezTo>
                    <a:cubicBezTo>
                      <a:pt x="38" y="16"/>
                      <a:pt x="38" y="16"/>
                      <a:pt x="39" y="16"/>
                    </a:cubicBezTo>
                    <a:cubicBezTo>
                      <a:pt x="42" y="17"/>
                      <a:pt x="46" y="17"/>
                      <a:pt x="49" y="18"/>
                    </a:cubicBezTo>
                    <a:cubicBezTo>
                      <a:pt x="51" y="19"/>
                      <a:pt x="53" y="21"/>
                      <a:pt x="52" y="24"/>
                    </a:cubicBezTo>
                    <a:cubicBezTo>
                      <a:pt x="52" y="25"/>
                      <a:pt x="50" y="26"/>
                      <a:pt x="49" y="26"/>
                    </a:cubicBezTo>
                    <a:cubicBezTo>
                      <a:pt x="46" y="27"/>
                      <a:pt x="44" y="26"/>
                      <a:pt x="42" y="26"/>
                    </a:cubicBezTo>
                    <a:cubicBezTo>
                      <a:pt x="48" y="25"/>
                      <a:pt x="43" y="34"/>
                      <a:pt x="49" y="33"/>
                    </a:cubicBezTo>
                    <a:cubicBezTo>
                      <a:pt x="54" y="33"/>
                      <a:pt x="53" y="42"/>
                      <a:pt x="60" y="39"/>
                    </a:cubicBezTo>
                    <a:cubicBezTo>
                      <a:pt x="65" y="45"/>
                      <a:pt x="77" y="49"/>
                      <a:pt x="67" y="60"/>
                    </a:cubicBezTo>
                    <a:cubicBezTo>
                      <a:pt x="64" y="64"/>
                      <a:pt x="61" y="67"/>
                      <a:pt x="57"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73" name="Freeform 127"/>
              <p:cNvSpPr/>
              <p:nvPr/>
            </p:nvSpPr>
            <p:spPr bwMode="auto">
              <a:xfrm>
                <a:off x="2771" y="3158"/>
                <a:ext cx="111" cy="118"/>
              </a:xfrm>
              <a:custGeom>
                <a:avLst/>
                <a:gdLst>
                  <a:gd name="T0" fmla="*/ 31 w 58"/>
                  <a:gd name="T1" fmla="*/ 61 h 62"/>
                  <a:gd name="T2" fmla="*/ 0 w 58"/>
                  <a:gd name="T3" fmla="*/ 33 h 62"/>
                  <a:gd name="T4" fmla="*/ 5 w 58"/>
                  <a:gd name="T5" fmla="*/ 4 h 62"/>
                  <a:gd name="T6" fmla="*/ 14 w 58"/>
                  <a:gd name="T7" fmla="*/ 1 h 62"/>
                  <a:gd name="T8" fmla="*/ 49 w 58"/>
                  <a:gd name="T9" fmla="*/ 23 h 62"/>
                  <a:gd name="T10" fmla="*/ 56 w 58"/>
                  <a:gd name="T11" fmla="*/ 51 h 62"/>
                  <a:gd name="T12" fmla="*/ 35 w 58"/>
                  <a:gd name="T13" fmla="*/ 62 h 62"/>
                  <a:gd name="T14" fmla="*/ 33 w 58"/>
                  <a:gd name="T15" fmla="*/ 62 h 62"/>
                  <a:gd name="T16" fmla="*/ 31 w 58"/>
                  <a:gd name="T17"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62">
                    <a:moveTo>
                      <a:pt x="31" y="61"/>
                    </a:moveTo>
                    <a:cubicBezTo>
                      <a:pt x="24" y="48"/>
                      <a:pt x="17" y="36"/>
                      <a:pt x="0" y="33"/>
                    </a:cubicBezTo>
                    <a:cubicBezTo>
                      <a:pt x="5" y="24"/>
                      <a:pt x="0" y="13"/>
                      <a:pt x="5" y="4"/>
                    </a:cubicBezTo>
                    <a:cubicBezTo>
                      <a:pt x="8" y="2"/>
                      <a:pt x="10" y="0"/>
                      <a:pt x="14" y="1"/>
                    </a:cubicBezTo>
                    <a:cubicBezTo>
                      <a:pt x="22" y="14"/>
                      <a:pt x="37" y="16"/>
                      <a:pt x="49" y="23"/>
                    </a:cubicBezTo>
                    <a:cubicBezTo>
                      <a:pt x="54" y="31"/>
                      <a:pt x="58" y="40"/>
                      <a:pt x="56" y="51"/>
                    </a:cubicBezTo>
                    <a:cubicBezTo>
                      <a:pt x="50" y="57"/>
                      <a:pt x="43" y="60"/>
                      <a:pt x="35" y="62"/>
                    </a:cubicBezTo>
                    <a:cubicBezTo>
                      <a:pt x="33" y="62"/>
                      <a:pt x="33" y="62"/>
                      <a:pt x="33" y="62"/>
                    </a:cubicBezTo>
                    <a:lnTo>
                      <a:pt x="31"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74" name="Freeform 128"/>
              <p:cNvSpPr/>
              <p:nvPr/>
            </p:nvSpPr>
            <p:spPr bwMode="auto">
              <a:xfrm>
                <a:off x="5774" y="1002"/>
                <a:ext cx="143" cy="84"/>
              </a:xfrm>
              <a:custGeom>
                <a:avLst/>
                <a:gdLst>
                  <a:gd name="T0" fmla="*/ 24 w 75"/>
                  <a:gd name="T1" fmla="*/ 0 h 44"/>
                  <a:gd name="T2" fmla="*/ 72 w 75"/>
                  <a:gd name="T3" fmla="*/ 14 h 44"/>
                  <a:gd name="T4" fmla="*/ 71 w 75"/>
                  <a:gd name="T5" fmla="*/ 25 h 44"/>
                  <a:gd name="T6" fmla="*/ 58 w 75"/>
                  <a:gd name="T7" fmla="*/ 40 h 44"/>
                  <a:gd name="T8" fmla="*/ 46 w 75"/>
                  <a:gd name="T9" fmla="*/ 42 h 44"/>
                  <a:gd name="T10" fmla="*/ 8 w 75"/>
                  <a:gd name="T11" fmla="*/ 38 h 44"/>
                  <a:gd name="T12" fmla="*/ 3 w 75"/>
                  <a:gd name="T13" fmla="*/ 36 h 44"/>
                  <a:gd name="T14" fmla="*/ 6 w 75"/>
                  <a:gd name="T15" fmla="*/ 25 h 44"/>
                  <a:gd name="T16" fmla="*/ 15 w 75"/>
                  <a:gd name="T17" fmla="*/ 7 h 44"/>
                  <a:gd name="T18" fmla="*/ 24 w 75"/>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44">
                    <a:moveTo>
                      <a:pt x="24" y="0"/>
                    </a:moveTo>
                    <a:cubicBezTo>
                      <a:pt x="41" y="1"/>
                      <a:pt x="58" y="4"/>
                      <a:pt x="72" y="14"/>
                    </a:cubicBezTo>
                    <a:cubicBezTo>
                      <a:pt x="73" y="18"/>
                      <a:pt x="75" y="24"/>
                      <a:pt x="71" y="25"/>
                    </a:cubicBezTo>
                    <a:cubicBezTo>
                      <a:pt x="62" y="26"/>
                      <a:pt x="62" y="35"/>
                      <a:pt x="58" y="40"/>
                    </a:cubicBezTo>
                    <a:cubicBezTo>
                      <a:pt x="54" y="42"/>
                      <a:pt x="49" y="44"/>
                      <a:pt x="46" y="42"/>
                    </a:cubicBezTo>
                    <a:cubicBezTo>
                      <a:pt x="34" y="34"/>
                      <a:pt x="20" y="39"/>
                      <a:pt x="8" y="38"/>
                    </a:cubicBezTo>
                    <a:cubicBezTo>
                      <a:pt x="6" y="38"/>
                      <a:pt x="5" y="37"/>
                      <a:pt x="3" y="36"/>
                    </a:cubicBezTo>
                    <a:cubicBezTo>
                      <a:pt x="0" y="31"/>
                      <a:pt x="4" y="28"/>
                      <a:pt x="6" y="25"/>
                    </a:cubicBezTo>
                    <a:cubicBezTo>
                      <a:pt x="11" y="20"/>
                      <a:pt x="23" y="19"/>
                      <a:pt x="15" y="7"/>
                    </a:cubicBezTo>
                    <a:cubicBezTo>
                      <a:pt x="13" y="3"/>
                      <a:pt x="20" y="2"/>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75" name="Freeform 129"/>
              <p:cNvSpPr/>
              <p:nvPr/>
            </p:nvSpPr>
            <p:spPr bwMode="auto">
              <a:xfrm>
                <a:off x="5322" y="2551"/>
                <a:ext cx="101" cy="107"/>
              </a:xfrm>
              <a:custGeom>
                <a:avLst/>
                <a:gdLst>
                  <a:gd name="T0" fmla="*/ 53 w 53"/>
                  <a:gd name="T1" fmla="*/ 27 h 56"/>
                  <a:gd name="T2" fmla="*/ 48 w 53"/>
                  <a:gd name="T3" fmla="*/ 37 h 56"/>
                  <a:gd name="T4" fmla="*/ 28 w 53"/>
                  <a:gd name="T5" fmla="*/ 51 h 56"/>
                  <a:gd name="T6" fmla="*/ 6 w 53"/>
                  <a:gd name="T7" fmla="*/ 41 h 56"/>
                  <a:gd name="T8" fmla="*/ 2 w 53"/>
                  <a:gd name="T9" fmla="*/ 15 h 56"/>
                  <a:gd name="T10" fmla="*/ 15 w 53"/>
                  <a:gd name="T11" fmla="*/ 5 h 56"/>
                  <a:gd name="T12" fmla="*/ 53 w 53"/>
                  <a:gd name="T13" fmla="*/ 27 h 56"/>
                </a:gdLst>
                <a:ahLst/>
                <a:cxnLst>
                  <a:cxn ang="0">
                    <a:pos x="T0" y="T1"/>
                  </a:cxn>
                  <a:cxn ang="0">
                    <a:pos x="T2" y="T3"/>
                  </a:cxn>
                  <a:cxn ang="0">
                    <a:pos x="T4" y="T5"/>
                  </a:cxn>
                  <a:cxn ang="0">
                    <a:pos x="T6" y="T7"/>
                  </a:cxn>
                  <a:cxn ang="0">
                    <a:pos x="T8" y="T9"/>
                  </a:cxn>
                  <a:cxn ang="0">
                    <a:pos x="T10" y="T11"/>
                  </a:cxn>
                  <a:cxn ang="0">
                    <a:pos x="T12" y="T13"/>
                  </a:cxn>
                </a:cxnLst>
                <a:rect l="0" t="0" r="r" b="b"/>
                <a:pathLst>
                  <a:path w="53" h="56">
                    <a:moveTo>
                      <a:pt x="53" y="27"/>
                    </a:moveTo>
                    <a:cubicBezTo>
                      <a:pt x="51" y="30"/>
                      <a:pt x="50" y="33"/>
                      <a:pt x="48" y="37"/>
                    </a:cubicBezTo>
                    <a:cubicBezTo>
                      <a:pt x="42" y="43"/>
                      <a:pt x="35" y="47"/>
                      <a:pt x="28" y="51"/>
                    </a:cubicBezTo>
                    <a:cubicBezTo>
                      <a:pt x="17" y="56"/>
                      <a:pt x="11" y="48"/>
                      <a:pt x="6" y="41"/>
                    </a:cubicBezTo>
                    <a:cubicBezTo>
                      <a:pt x="0" y="33"/>
                      <a:pt x="2" y="24"/>
                      <a:pt x="2" y="15"/>
                    </a:cubicBezTo>
                    <a:cubicBezTo>
                      <a:pt x="3" y="6"/>
                      <a:pt x="11" y="7"/>
                      <a:pt x="15" y="5"/>
                    </a:cubicBezTo>
                    <a:cubicBezTo>
                      <a:pt x="42" y="0"/>
                      <a:pt x="43" y="0"/>
                      <a:pt x="53"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76" name="Freeform 130"/>
              <p:cNvSpPr/>
              <p:nvPr/>
            </p:nvSpPr>
            <p:spPr bwMode="auto">
              <a:xfrm>
                <a:off x="2321" y="2320"/>
                <a:ext cx="117" cy="116"/>
              </a:xfrm>
              <a:custGeom>
                <a:avLst/>
                <a:gdLst>
                  <a:gd name="T0" fmla="*/ 3 w 61"/>
                  <a:gd name="T1" fmla="*/ 15 h 61"/>
                  <a:gd name="T2" fmla="*/ 6 w 61"/>
                  <a:gd name="T3" fmla="*/ 4 h 61"/>
                  <a:gd name="T4" fmla="*/ 11 w 61"/>
                  <a:gd name="T5" fmla="*/ 0 h 61"/>
                  <a:gd name="T6" fmla="*/ 17 w 61"/>
                  <a:gd name="T7" fmla="*/ 9 h 61"/>
                  <a:gd name="T8" fmla="*/ 40 w 61"/>
                  <a:gd name="T9" fmla="*/ 11 h 61"/>
                  <a:gd name="T10" fmla="*/ 59 w 61"/>
                  <a:gd name="T11" fmla="*/ 32 h 61"/>
                  <a:gd name="T12" fmla="*/ 58 w 61"/>
                  <a:gd name="T13" fmla="*/ 53 h 61"/>
                  <a:gd name="T14" fmla="*/ 41 w 61"/>
                  <a:gd name="T15" fmla="*/ 53 h 61"/>
                  <a:gd name="T16" fmla="*/ 41 w 61"/>
                  <a:gd name="T17" fmla="*/ 53 h 61"/>
                  <a:gd name="T18" fmla="*/ 38 w 61"/>
                  <a:gd name="T19" fmla="*/ 40 h 61"/>
                  <a:gd name="T20" fmla="*/ 20 w 61"/>
                  <a:gd name="T21" fmla="*/ 36 h 61"/>
                  <a:gd name="T22" fmla="*/ 2 w 61"/>
                  <a:gd name="T23" fmla="*/ 29 h 61"/>
                  <a:gd name="T24" fmla="*/ 3 w 61"/>
                  <a:gd name="T25"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1">
                    <a:moveTo>
                      <a:pt x="3" y="15"/>
                    </a:moveTo>
                    <a:cubicBezTo>
                      <a:pt x="12" y="14"/>
                      <a:pt x="8" y="9"/>
                      <a:pt x="6" y="4"/>
                    </a:cubicBezTo>
                    <a:cubicBezTo>
                      <a:pt x="7" y="2"/>
                      <a:pt x="8" y="0"/>
                      <a:pt x="11" y="0"/>
                    </a:cubicBezTo>
                    <a:cubicBezTo>
                      <a:pt x="16" y="1"/>
                      <a:pt x="19" y="3"/>
                      <a:pt x="17" y="9"/>
                    </a:cubicBezTo>
                    <a:cubicBezTo>
                      <a:pt x="24" y="15"/>
                      <a:pt x="32" y="11"/>
                      <a:pt x="40" y="11"/>
                    </a:cubicBezTo>
                    <a:cubicBezTo>
                      <a:pt x="57" y="11"/>
                      <a:pt x="61" y="16"/>
                      <a:pt x="59" y="32"/>
                    </a:cubicBezTo>
                    <a:cubicBezTo>
                      <a:pt x="59" y="39"/>
                      <a:pt x="58" y="46"/>
                      <a:pt x="58" y="53"/>
                    </a:cubicBezTo>
                    <a:cubicBezTo>
                      <a:pt x="52" y="61"/>
                      <a:pt x="46" y="54"/>
                      <a:pt x="41" y="53"/>
                    </a:cubicBezTo>
                    <a:cubicBezTo>
                      <a:pt x="41" y="53"/>
                      <a:pt x="41" y="53"/>
                      <a:pt x="41" y="53"/>
                    </a:cubicBezTo>
                    <a:cubicBezTo>
                      <a:pt x="39" y="49"/>
                      <a:pt x="40" y="44"/>
                      <a:pt x="38" y="40"/>
                    </a:cubicBezTo>
                    <a:cubicBezTo>
                      <a:pt x="33" y="32"/>
                      <a:pt x="27" y="31"/>
                      <a:pt x="20" y="36"/>
                    </a:cubicBezTo>
                    <a:cubicBezTo>
                      <a:pt x="13" y="35"/>
                      <a:pt x="8" y="32"/>
                      <a:pt x="2" y="29"/>
                    </a:cubicBezTo>
                    <a:cubicBezTo>
                      <a:pt x="0" y="24"/>
                      <a:pt x="2" y="19"/>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77" name="Freeform 131"/>
              <p:cNvSpPr/>
              <p:nvPr/>
            </p:nvSpPr>
            <p:spPr bwMode="auto">
              <a:xfrm>
                <a:off x="5149" y="2572"/>
                <a:ext cx="101" cy="157"/>
              </a:xfrm>
              <a:custGeom>
                <a:avLst/>
                <a:gdLst>
                  <a:gd name="T0" fmla="*/ 26 w 53"/>
                  <a:gd name="T1" fmla="*/ 12 h 82"/>
                  <a:gd name="T2" fmla="*/ 45 w 53"/>
                  <a:gd name="T3" fmla="*/ 43 h 82"/>
                  <a:gd name="T4" fmla="*/ 49 w 53"/>
                  <a:gd name="T5" fmla="*/ 47 h 82"/>
                  <a:gd name="T6" fmla="*/ 45 w 53"/>
                  <a:gd name="T7" fmla="*/ 76 h 82"/>
                  <a:gd name="T8" fmla="*/ 25 w 53"/>
                  <a:gd name="T9" fmla="*/ 60 h 82"/>
                  <a:gd name="T10" fmla="*/ 13 w 53"/>
                  <a:gd name="T11" fmla="*/ 43 h 82"/>
                  <a:gd name="T12" fmla="*/ 4 w 53"/>
                  <a:gd name="T13" fmla="*/ 12 h 82"/>
                  <a:gd name="T14" fmla="*/ 4 w 53"/>
                  <a:gd name="T15" fmla="*/ 0 h 82"/>
                  <a:gd name="T16" fmla="*/ 13 w 53"/>
                  <a:gd name="T17" fmla="*/ 5 h 82"/>
                  <a:gd name="T18" fmla="*/ 26 w 53"/>
                  <a:gd name="T19" fmla="*/ 1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82">
                    <a:moveTo>
                      <a:pt x="26" y="12"/>
                    </a:moveTo>
                    <a:cubicBezTo>
                      <a:pt x="34" y="21"/>
                      <a:pt x="34" y="35"/>
                      <a:pt x="45" y="43"/>
                    </a:cubicBezTo>
                    <a:cubicBezTo>
                      <a:pt x="48" y="42"/>
                      <a:pt x="50" y="43"/>
                      <a:pt x="49" y="47"/>
                    </a:cubicBezTo>
                    <a:cubicBezTo>
                      <a:pt x="50" y="57"/>
                      <a:pt x="53" y="72"/>
                      <a:pt x="45" y="76"/>
                    </a:cubicBezTo>
                    <a:cubicBezTo>
                      <a:pt x="35" y="82"/>
                      <a:pt x="33" y="65"/>
                      <a:pt x="25" y="60"/>
                    </a:cubicBezTo>
                    <a:cubicBezTo>
                      <a:pt x="19" y="56"/>
                      <a:pt x="14" y="51"/>
                      <a:pt x="13" y="43"/>
                    </a:cubicBezTo>
                    <a:cubicBezTo>
                      <a:pt x="14" y="32"/>
                      <a:pt x="12" y="21"/>
                      <a:pt x="4" y="12"/>
                    </a:cubicBezTo>
                    <a:cubicBezTo>
                      <a:pt x="2" y="8"/>
                      <a:pt x="0" y="4"/>
                      <a:pt x="4" y="0"/>
                    </a:cubicBezTo>
                    <a:cubicBezTo>
                      <a:pt x="7" y="2"/>
                      <a:pt x="10" y="3"/>
                      <a:pt x="13" y="5"/>
                    </a:cubicBezTo>
                    <a:cubicBezTo>
                      <a:pt x="18" y="7"/>
                      <a:pt x="24" y="5"/>
                      <a:pt x="2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78" name="Freeform 132"/>
              <p:cNvSpPr/>
              <p:nvPr/>
            </p:nvSpPr>
            <p:spPr bwMode="auto">
              <a:xfrm>
                <a:off x="3903" y="1116"/>
                <a:ext cx="185" cy="88"/>
              </a:xfrm>
              <a:custGeom>
                <a:avLst/>
                <a:gdLst>
                  <a:gd name="T0" fmla="*/ 86 w 97"/>
                  <a:gd name="T1" fmla="*/ 13 h 46"/>
                  <a:gd name="T2" fmla="*/ 96 w 97"/>
                  <a:gd name="T3" fmla="*/ 23 h 46"/>
                  <a:gd name="T4" fmla="*/ 82 w 97"/>
                  <a:gd name="T5" fmla="*/ 33 h 46"/>
                  <a:gd name="T6" fmla="*/ 68 w 97"/>
                  <a:gd name="T7" fmla="*/ 45 h 46"/>
                  <a:gd name="T8" fmla="*/ 64 w 97"/>
                  <a:gd name="T9" fmla="*/ 45 h 46"/>
                  <a:gd name="T10" fmla="*/ 39 w 97"/>
                  <a:gd name="T11" fmla="*/ 41 h 46"/>
                  <a:gd name="T12" fmla="*/ 29 w 97"/>
                  <a:gd name="T13" fmla="*/ 40 h 46"/>
                  <a:gd name="T14" fmla="*/ 0 w 97"/>
                  <a:gd name="T15" fmla="*/ 27 h 46"/>
                  <a:gd name="T16" fmla="*/ 2 w 97"/>
                  <a:gd name="T17" fmla="*/ 16 h 46"/>
                  <a:gd name="T18" fmla="*/ 6 w 97"/>
                  <a:gd name="T19" fmla="*/ 15 h 46"/>
                  <a:gd name="T20" fmla="*/ 24 w 97"/>
                  <a:gd name="T21" fmla="*/ 7 h 46"/>
                  <a:gd name="T22" fmla="*/ 27 w 97"/>
                  <a:gd name="T23" fmla="*/ 4 h 46"/>
                  <a:gd name="T24" fmla="*/ 45 w 97"/>
                  <a:gd name="T25" fmla="*/ 11 h 46"/>
                  <a:gd name="T26" fmla="*/ 49 w 97"/>
                  <a:gd name="T27" fmla="*/ 13 h 46"/>
                  <a:gd name="T28" fmla="*/ 62 w 97"/>
                  <a:gd name="T29" fmla="*/ 12 h 46"/>
                  <a:gd name="T30" fmla="*/ 86 w 97"/>
                  <a:gd name="T31" fmla="*/ 1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 h="46">
                    <a:moveTo>
                      <a:pt x="86" y="13"/>
                    </a:moveTo>
                    <a:cubicBezTo>
                      <a:pt x="88" y="17"/>
                      <a:pt x="97" y="16"/>
                      <a:pt x="96" y="23"/>
                    </a:cubicBezTo>
                    <a:cubicBezTo>
                      <a:pt x="91" y="26"/>
                      <a:pt x="82" y="21"/>
                      <a:pt x="82" y="33"/>
                    </a:cubicBezTo>
                    <a:cubicBezTo>
                      <a:pt x="82" y="38"/>
                      <a:pt x="74" y="42"/>
                      <a:pt x="68" y="45"/>
                    </a:cubicBezTo>
                    <a:cubicBezTo>
                      <a:pt x="67" y="46"/>
                      <a:pt x="65" y="45"/>
                      <a:pt x="64" y="45"/>
                    </a:cubicBezTo>
                    <a:cubicBezTo>
                      <a:pt x="57" y="36"/>
                      <a:pt x="48" y="37"/>
                      <a:pt x="39" y="41"/>
                    </a:cubicBezTo>
                    <a:cubicBezTo>
                      <a:pt x="36" y="41"/>
                      <a:pt x="33" y="41"/>
                      <a:pt x="29" y="40"/>
                    </a:cubicBezTo>
                    <a:cubicBezTo>
                      <a:pt x="19" y="36"/>
                      <a:pt x="7" y="37"/>
                      <a:pt x="0" y="27"/>
                    </a:cubicBezTo>
                    <a:cubicBezTo>
                      <a:pt x="1" y="23"/>
                      <a:pt x="3" y="20"/>
                      <a:pt x="2" y="16"/>
                    </a:cubicBezTo>
                    <a:cubicBezTo>
                      <a:pt x="3" y="15"/>
                      <a:pt x="4" y="15"/>
                      <a:pt x="6" y="15"/>
                    </a:cubicBezTo>
                    <a:cubicBezTo>
                      <a:pt x="15" y="21"/>
                      <a:pt x="20" y="14"/>
                      <a:pt x="24" y="7"/>
                    </a:cubicBezTo>
                    <a:cubicBezTo>
                      <a:pt x="25" y="6"/>
                      <a:pt x="26" y="5"/>
                      <a:pt x="27" y="4"/>
                    </a:cubicBezTo>
                    <a:cubicBezTo>
                      <a:pt x="35" y="2"/>
                      <a:pt x="36" y="15"/>
                      <a:pt x="45" y="11"/>
                    </a:cubicBezTo>
                    <a:cubicBezTo>
                      <a:pt x="46" y="11"/>
                      <a:pt x="48" y="12"/>
                      <a:pt x="49" y="13"/>
                    </a:cubicBezTo>
                    <a:cubicBezTo>
                      <a:pt x="53" y="16"/>
                      <a:pt x="57" y="13"/>
                      <a:pt x="62" y="12"/>
                    </a:cubicBezTo>
                    <a:cubicBezTo>
                      <a:pt x="70" y="10"/>
                      <a:pt x="78" y="0"/>
                      <a:pt x="8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79" name="Freeform 133"/>
              <p:cNvSpPr/>
              <p:nvPr/>
            </p:nvSpPr>
            <p:spPr bwMode="auto">
              <a:xfrm>
                <a:off x="4863" y="946"/>
                <a:ext cx="139" cy="92"/>
              </a:xfrm>
              <a:custGeom>
                <a:avLst/>
                <a:gdLst>
                  <a:gd name="T0" fmla="*/ 51 w 73"/>
                  <a:gd name="T1" fmla="*/ 0 h 48"/>
                  <a:gd name="T2" fmla="*/ 73 w 73"/>
                  <a:gd name="T3" fmla="*/ 36 h 48"/>
                  <a:gd name="T4" fmla="*/ 62 w 73"/>
                  <a:gd name="T5" fmla="*/ 45 h 48"/>
                  <a:gd name="T6" fmla="*/ 29 w 73"/>
                  <a:gd name="T7" fmla="*/ 48 h 48"/>
                  <a:gd name="T8" fmla="*/ 28 w 73"/>
                  <a:gd name="T9" fmla="*/ 27 h 48"/>
                  <a:gd name="T10" fmla="*/ 7 w 73"/>
                  <a:gd name="T11" fmla="*/ 31 h 48"/>
                  <a:gd name="T12" fmla="*/ 3 w 73"/>
                  <a:gd name="T13" fmla="*/ 17 h 48"/>
                  <a:gd name="T14" fmla="*/ 33 w 73"/>
                  <a:gd name="T15" fmla="*/ 10 h 48"/>
                  <a:gd name="T16" fmla="*/ 51 w 7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48">
                    <a:moveTo>
                      <a:pt x="51" y="0"/>
                    </a:moveTo>
                    <a:cubicBezTo>
                      <a:pt x="58" y="12"/>
                      <a:pt x="59" y="28"/>
                      <a:pt x="73" y="36"/>
                    </a:cubicBezTo>
                    <a:cubicBezTo>
                      <a:pt x="73" y="44"/>
                      <a:pt x="66" y="45"/>
                      <a:pt x="62" y="45"/>
                    </a:cubicBezTo>
                    <a:cubicBezTo>
                      <a:pt x="50" y="44"/>
                      <a:pt x="40" y="48"/>
                      <a:pt x="29" y="48"/>
                    </a:cubicBezTo>
                    <a:cubicBezTo>
                      <a:pt x="24" y="41"/>
                      <a:pt x="30" y="34"/>
                      <a:pt x="28" y="27"/>
                    </a:cubicBezTo>
                    <a:cubicBezTo>
                      <a:pt x="21" y="30"/>
                      <a:pt x="15" y="36"/>
                      <a:pt x="7" y="31"/>
                    </a:cubicBezTo>
                    <a:cubicBezTo>
                      <a:pt x="2" y="28"/>
                      <a:pt x="0" y="23"/>
                      <a:pt x="3" y="17"/>
                    </a:cubicBezTo>
                    <a:cubicBezTo>
                      <a:pt x="11" y="7"/>
                      <a:pt x="23" y="10"/>
                      <a:pt x="33" y="10"/>
                    </a:cubicBezTo>
                    <a:cubicBezTo>
                      <a:pt x="41" y="9"/>
                      <a:pt x="47" y="8"/>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80" name="Freeform 134"/>
              <p:cNvSpPr/>
              <p:nvPr/>
            </p:nvSpPr>
            <p:spPr bwMode="auto">
              <a:xfrm>
                <a:off x="2914" y="1042"/>
                <a:ext cx="116" cy="136"/>
              </a:xfrm>
              <a:custGeom>
                <a:avLst/>
                <a:gdLst>
                  <a:gd name="T0" fmla="*/ 5 w 61"/>
                  <a:gd name="T1" fmla="*/ 34 h 71"/>
                  <a:gd name="T2" fmla="*/ 23 w 61"/>
                  <a:gd name="T3" fmla="*/ 19 h 71"/>
                  <a:gd name="T4" fmla="*/ 5 w 61"/>
                  <a:gd name="T5" fmla="*/ 10 h 71"/>
                  <a:gd name="T6" fmla="*/ 14 w 61"/>
                  <a:gd name="T7" fmla="*/ 2 h 71"/>
                  <a:gd name="T8" fmla="*/ 42 w 61"/>
                  <a:gd name="T9" fmla="*/ 14 h 71"/>
                  <a:gd name="T10" fmla="*/ 61 w 61"/>
                  <a:gd name="T11" fmla="*/ 31 h 71"/>
                  <a:gd name="T12" fmla="*/ 44 w 61"/>
                  <a:gd name="T13" fmla="*/ 43 h 71"/>
                  <a:gd name="T14" fmla="*/ 34 w 61"/>
                  <a:gd name="T15" fmla="*/ 52 h 71"/>
                  <a:gd name="T16" fmla="*/ 19 w 61"/>
                  <a:gd name="T17" fmla="*/ 70 h 71"/>
                  <a:gd name="T18" fmla="*/ 9 w 61"/>
                  <a:gd name="T19" fmla="*/ 67 h 71"/>
                  <a:gd name="T20" fmla="*/ 13 w 61"/>
                  <a:gd name="T21" fmla="*/ 48 h 71"/>
                  <a:gd name="T22" fmla="*/ 7 w 61"/>
                  <a:gd name="T23" fmla="*/ 48 h 71"/>
                  <a:gd name="T24" fmla="*/ 1 w 61"/>
                  <a:gd name="T25" fmla="*/ 44 h 71"/>
                  <a:gd name="T26" fmla="*/ 5 w 61"/>
                  <a:gd name="T27"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71">
                    <a:moveTo>
                      <a:pt x="5" y="34"/>
                    </a:moveTo>
                    <a:cubicBezTo>
                      <a:pt x="12" y="30"/>
                      <a:pt x="19" y="26"/>
                      <a:pt x="23" y="19"/>
                    </a:cubicBezTo>
                    <a:cubicBezTo>
                      <a:pt x="17" y="16"/>
                      <a:pt x="11" y="13"/>
                      <a:pt x="5" y="10"/>
                    </a:cubicBezTo>
                    <a:cubicBezTo>
                      <a:pt x="7" y="6"/>
                      <a:pt x="9" y="3"/>
                      <a:pt x="14" y="2"/>
                    </a:cubicBezTo>
                    <a:cubicBezTo>
                      <a:pt x="26" y="0"/>
                      <a:pt x="33" y="9"/>
                      <a:pt x="42" y="14"/>
                    </a:cubicBezTo>
                    <a:cubicBezTo>
                      <a:pt x="50" y="17"/>
                      <a:pt x="60" y="19"/>
                      <a:pt x="61" y="31"/>
                    </a:cubicBezTo>
                    <a:cubicBezTo>
                      <a:pt x="61" y="44"/>
                      <a:pt x="57" y="47"/>
                      <a:pt x="44" y="43"/>
                    </a:cubicBezTo>
                    <a:cubicBezTo>
                      <a:pt x="36" y="42"/>
                      <a:pt x="34" y="46"/>
                      <a:pt x="34" y="52"/>
                    </a:cubicBezTo>
                    <a:cubicBezTo>
                      <a:pt x="36" y="64"/>
                      <a:pt x="29" y="68"/>
                      <a:pt x="19" y="70"/>
                    </a:cubicBezTo>
                    <a:cubicBezTo>
                      <a:pt x="15" y="71"/>
                      <a:pt x="11" y="70"/>
                      <a:pt x="9" y="67"/>
                    </a:cubicBezTo>
                    <a:cubicBezTo>
                      <a:pt x="6" y="60"/>
                      <a:pt x="15" y="55"/>
                      <a:pt x="13" y="48"/>
                    </a:cubicBezTo>
                    <a:cubicBezTo>
                      <a:pt x="11" y="44"/>
                      <a:pt x="9" y="47"/>
                      <a:pt x="7" y="48"/>
                    </a:cubicBezTo>
                    <a:cubicBezTo>
                      <a:pt x="4" y="49"/>
                      <a:pt x="0" y="50"/>
                      <a:pt x="1" y="44"/>
                    </a:cubicBezTo>
                    <a:cubicBezTo>
                      <a:pt x="3" y="41"/>
                      <a:pt x="4" y="38"/>
                      <a:pt x="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81" name="Freeform 135"/>
              <p:cNvSpPr/>
              <p:nvPr/>
            </p:nvSpPr>
            <p:spPr bwMode="auto">
              <a:xfrm>
                <a:off x="1510" y="1093"/>
                <a:ext cx="154" cy="86"/>
              </a:xfrm>
              <a:custGeom>
                <a:avLst/>
                <a:gdLst>
                  <a:gd name="T0" fmla="*/ 77 w 81"/>
                  <a:gd name="T1" fmla="*/ 18 h 45"/>
                  <a:gd name="T2" fmla="*/ 73 w 81"/>
                  <a:gd name="T3" fmla="*/ 35 h 45"/>
                  <a:gd name="T4" fmla="*/ 74 w 81"/>
                  <a:gd name="T5" fmla="*/ 38 h 45"/>
                  <a:gd name="T6" fmla="*/ 74 w 81"/>
                  <a:gd name="T7" fmla="*/ 40 h 45"/>
                  <a:gd name="T8" fmla="*/ 67 w 81"/>
                  <a:gd name="T9" fmla="*/ 44 h 45"/>
                  <a:gd name="T10" fmla="*/ 20 w 81"/>
                  <a:gd name="T11" fmla="*/ 39 h 45"/>
                  <a:gd name="T12" fmla="*/ 0 w 81"/>
                  <a:gd name="T13" fmla="*/ 21 h 45"/>
                  <a:gd name="T14" fmla="*/ 10 w 81"/>
                  <a:gd name="T15" fmla="*/ 8 h 45"/>
                  <a:gd name="T16" fmla="*/ 47 w 81"/>
                  <a:gd name="T17" fmla="*/ 17 h 45"/>
                  <a:gd name="T18" fmla="*/ 77 w 81"/>
                  <a:gd name="T1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5">
                    <a:moveTo>
                      <a:pt x="77" y="18"/>
                    </a:moveTo>
                    <a:cubicBezTo>
                      <a:pt x="78" y="25"/>
                      <a:pt x="81" y="31"/>
                      <a:pt x="73" y="35"/>
                    </a:cubicBezTo>
                    <a:cubicBezTo>
                      <a:pt x="74" y="36"/>
                      <a:pt x="74" y="37"/>
                      <a:pt x="74" y="38"/>
                    </a:cubicBezTo>
                    <a:cubicBezTo>
                      <a:pt x="74" y="39"/>
                      <a:pt x="74" y="40"/>
                      <a:pt x="74" y="40"/>
                    </a:cubicBezTo>
                    <a:cubicBezTo>
                      <a:pt x="72" y="42"/>
                      <a:pt x="69" y="45"/>
                      <a:pt x="67" y="44"/>
                    </a:cubicBezTo>
                    <a:cubicBezTo>
                      <a:pt x="52" y="31"/>
                      <a:pt x="36" y="40"/>
                      <a:pt x="20" y="39"/>
                    </a:cubicBezTo>
                    <a:cubicBezTo>
                      <a:pt x="8" y="37"/>
                      <a:pt x="2" y="32"/>
                      <a:pt x="0" y="21"/>
                    </a:cubicBezTo>
                    <a:cubicBezTo>
                      <a:pt x="0" y="14"/>
                      <a:pt x="5" y="11"/>
                      <a:pt x="10" y="8"/>
                    </a:cubicBezTo>
                    <a:cubicBezTo>
                      <a:pt x="25" y="0"/>
                      <a:pt x="35" y="12"/>
                      <a:pt x="47" y="17"/>
                    </a:cubicBezTo>
                    <a:cubicBezTo>
                      <a:pt x="56" y="21"/>
                      <a:pt x="66" y="31"/>
                      <a:pt x="7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82" name="Freeform 136"/>
              <p:cNvSpPr/>
              <p:nvPr/>
            </p:nvSpPr>
            <p:spPr bwMode="auto">
              <a:xfrm>
                <a:off x="1874" y="1874"/>
                <a:ext cx="131" cy="105"/>
              </a:xfrm>
              <a:custGeom>
                <a:avLst/>
                <a:gdLst>
                  <a:gd name="T0" fmla="*/ 35 w 69"/>
                  <a:gd name="T1" fmla="*/ 35 h 55"/>
                  <a:gd name="T2" fmla="*/ 32 w 69"/>
                  <a:gd name="T3" fmla="*/ 35 h 55"/>
                  <a:gd name="T4" fmla="*/ 2 w 69"/>
                  <a:gd name="T5" fmla="*/ 49 h 55"/>
                  <a:gd name="T6" fmla="*/ 0 w 69"/>
                  <a:gd name="T7" fmla="*/ 42 h 55"/>
                  <a:gd name="T8" fmla="*/ 23 w 69"/>
                  <a:gd name="T9" fmla="*/ 4 h 55"/>
                  <a:gd name="T10" fmla="*/ 36 w 69"/>
                  <a:gd name="T11" fmla="*/ 0 h 55"/>
                  <a:gd name="T12" fmla="*/ 57 w 69"/>
                  <a:gd name="T13" fmla="*/ 9 h 55"/>
                  <a:gd name="T14" fmla="*/ 68 w 69"/>
                  <a:gd name="T15" fmla="*/ 22 h 55"/>
                  <a:gd name="T16" fmla="*/ 67 w 69"/>
                  <a:gd name="T17" fmla="*/ 29 h 55"/>
                  <a:gd name="T18" fmla="*/ 49 w 69"/>
                  <a:gd name="T19" fmla="*/ 32 h 55"/>
                  <a:gd name="T20" fmla="*/ 49 w 69"/>
                  <a:gd name="T21" fmla="*/ 31 h 55"/>
                  <a:gd name="T22" fmla="*/ 35 w 69"/>
                  <a:gd name="T23"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55">
                    <a:moveTo>
                      <a:pt x="35" y="35"/>
                    </a:moveTo>
                    <a:cubicBezTo>
                      <a:pt x="34" y="35"/>
                      <a:pt x="33" y="35"/>
                      <a:pt x="32" y="35"/>
                    </a:cubicBezTo>
                    <a:cubicBezTo>
                      <a:pt x="24" y="45"/>
                      <a:pt x="17" y="55"/>
                      <a:pt x="2" y="49"/>
                    </a:cubicBezTo>
                    <a:cubicBezTo>
                      <a:pt x="1" y="47"/>
                      <a:pt x="1" y="45"/>
                      <a:pt x="0" y="42"/>
                    </a:cubicBezTo>
                    <a:cubicBezTo>
                      <a:pt x="2" y="26"/>
                      <a:pt x="11" y="14"/>
                      <a:pt x="23" y="4"/>
                    </a:cubicBezTo>
                    <a:cubicBezTo>
                      <a:pt x="27" y="2"/>
                      <a:pt x="31" y="0"/>
                      <a:pt x="36" y="0"/>
                    </a:cubicBezTo>
                    <a:cubicBezTo>
                      <a:pt x="44" y="1"/>
                      <a:pt x="51" y="3"/>
                      <a:pt x="57" y="9"/>
                    </a:cubicBezTo>
                    <a:cubicBezTo>
                      <a:pt x="60" y="14"/>
                      <a:pt x="65" y="17"/>
                      <a:pt x="68" y="22"/>
                    </a:cubicBezTo>
                    <a:cubicBezTo>
                      <a:pt x="69" y="24"/>
                      <a:pt x="69" y="27"/>
                      <a:pt x="67" y="29"/>
                    </a:cubicBezTo>
                    <a:cubicBezTo>
                      <a:pt x="62" y="34"/>
                      <a:pt x="55" y="27"/>
                      <a:pt x="49" y="32"/>
                    </a:cubicBezTo>
                    <a:cubicBezTo>
                      <a:pt x="49" y="31"/>
                      <a:pt x="49" y="31"/>
                      <a:pt x="49" y="31"/>
                    </a:cubicBezTo>
                    <a:cubicBezTo>
                      <a:pt x="46" y="37"/>
                      <a:pt x="40" y="33"/>
                      <a:pt x="35"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83" name="Freeform 137"/>
              <p:cNvSpPr/>
              <p:nvPr/>
            </p:nvSpPr>
            <p:spPr bwMode="auto">
              <a:xfrm>
                <a:off x="2600" y="1088"/>
                <a:ext cx="87" cy="185"/>
              </a:xfrm>
              <a:custGeom>
                <a:avLst/>
                <a:gdLst>
                  <a:gd name="T0" fmla="*/ 0 w 46"/>
                  <a:gd name="T1" fmla="*/ 70 h 97"/>
                  <a:gd name="T2" fmla="*/ 12 w 46"/>
                  <a:gd name="T3" fmla="*/ 70 h 97"/>
                  <a:gd name="T4" fmla="*/ 13 w 46"/>
                  <a:gd name="T5" fmla="*/ 17 h 97"/>
                  <a:gd name="T6" fmla="*/ 15 w 46"/>
                  <a:gd name="T7" fmla="*/ 13 h 97"/>
                  <a:gd name="T8" fmla="*/ 22 w 46"/>
                  <a:gd name="T9" fmla="*/ 1 h 97"/>
                  <a:gd name="T10" fmla="*/ 28 w 46"/>
                  <a:gd name="T11" fmla="*/ 13 h 97"/>
                  <a:gd name="T12" fmla="*/ 32 w 46"/>
                  <a:gd name="T13" fmla="*/ 35 h 97"/>
                  <a:gd name="T14" fmla="*/ 45 w 46"/>
                  <a:gd name="T15" fmla="*/ 61 h 97"/>
                  <a:gd name="T16" fmla="*/ 45 w 46"/>
                  <a:gd name="T17" fmla="*/ 65 h 97"/>
                  <a:gd name="T18" fmla="*/ 38 w 46"/>
                  <a:gd name="T19" fmla="*/ 80 h 97"/>
                  <a:gd name="T20" fmla="*/ 36 w 46"/>
                  <a:gd name="T21" fmla="*/ 88 h 97"/>
                  <a:gd name="T22" fmla="*/ 0 w 46"/>
                  <a:gd name="T23" fmla="*/ 7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97">
                    <a:moveTo>
                      <a:pt x="0" y="70"/>
                    </a:moveTo>
                    <a:cubicBezTo>
                      <a:pt x="4" y="63"/>
                      <a:pt x="8" y="69"/>
                      <a:pt x="12" y="70"/>
                    </a:cubicBezTo>
                    <a:cubicBezTo>
                      <a:pt x="13" y="52"/>
                      <a:pt x="17" y="35"/>
                      <a:pt x="13" y="17"/>
                    </a:cubicBezTo>
                    <a:cubicBezTo>
                      <a:pt x="14" y="16"/>
                      <a:pt x="15" y="14"/>
                      <a:pt x="15" y="13"/>
                    </a:cubicBezTo>
                    <a:cubicBezTo>
                      <a:pt x="16" y="8"/>
                      <a:pt x="16" y="0"/>
                      <a:pt x="22" y="1"/>
                    </a:cubicBezTo>
                    <a:cubicBezTo>
                      <a:pt x="29" y="1"/>
                      <a:pt x="28" y="8"/>
                      <a:pt x="28" y="13"/>
                    </a:cubicBezTo>
                    <a:cubicBezTo>
                      <a:pt x="29" y="21"/>
                      <a:pt x="29" y="28"/>
                      <a:pt x="32" y="35"/>
                    </a:cubicBezTo>
                    <a:cubicBezTo>
                      <a:pt x="35" y="45"/>
                      <a:pt x="38" y="54"/>
                      <a:pt x="45" y="61"/>
                    </a:cubicBezTo>
                    <a:cubicBezTo>
                      <a:pt x="46" y="62"/>
                      <a:pt x="46" y="64"/>
                      <a:pt x="45" y="65"/>
                    </a:cubicBezTo>
                    <a:cubicBezTo>
                      <a:pt x="32" y="65"/>
                      <a:pt x="37" y="73"/>
                      <a:pt x="38" y="80"/>
                    </a:cubicBezTo>
                    <a:cubicBezTo>
                      <a:pt x="40" y="83"/>
                      <a:pt x="40" y="86"/>
                      <a:pt x="36" y="88"/>
                    </a:cubicBezTo>
                    <a:cubicBezTo>
                      <a:pt x="18" y="97"/>
                      <a:pt x="3" y="89"/>
                      <a:pt x="0"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84" name="Freeform 138"/>
              <p:cNvSpPr/>
              <p:nvPr/>
            </p:nvSpPr>
            <p:spPr bwMode="auto">
              <a:xfrm>
                <a:off x="5980" y="1407"/>
                <a:ext cx="110" cy="121"/>
              </a:xfrm>
              <a:custGeom>
                <a:avLst/>
                <a:gdLst>
                  <a:gd name="T0" fmla="*/ 9 w 58"/>
                  <a:gd name="T1" fmla="*/ 28 h 63"/>
                  <a:gd name="T2" fmla="*/ 34 w 58"/>
                  <a:gd name="T3" fmla="*/ 0 h 63"/>
                  <a:gd name="T4" fmla="*/ 58 w 58"/>
                  <a:gd name="T5" fmla="*/ 11 h 63"/>
                  <a:gd name="T6" fmla="*/ 55 w 58"/>
                  <a:gd name="T7" fmla="*/ 32 h 63"/>
                  <a:gd name="T8" fmla="*/ 34 w 58"/>
                  <a:gd name="T9" fmla="*/ 42 h 63"/>
                  <a:gd name="T10" fmla="*/ 32 w 58"/>
                  <a:gd name="T11" fmla="*/ 48 h 63"/>
                  <a:gd name="T12" fmla="*/ 18 w 58"/>
                  <a:gd name="T13" fmla="*/ 58 h 63"/>
                  <a:gd name="T14" fmla="*/ 7 w 58"/>
                  <a:gd name="T15" fmla="*/ 37 h 63"/>
                  <a:gd name="T16" fmla="*/ 9 w 58"/>
                  <a:gd name="T17"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63">
                    <a:moveTo>
                      <a:pt x="9" y="28"/>
                    </a:moveTo>
                    <a:cubicBezTo>
                      <a:pt x="18" y="19"/>
                      <a:pt x="26" y="9"/>
                      <a:pt x="34" y="0"/>
                    </a:cubicBezTo>
                    <a:cubicBezTo>
                      <a:pt x="43" y="1"/>
                      <a:pt x="51" y="4"/>
                      <a:pt x="58" y="11"/>
                    </a:cubicBezTo>
                    <a:cubicBezTo>
                      <a:pt x="57" y="18"/>
                      <a:pt x="56" y="25"/>
                      <a:pt x="55" y="32"/>
                    </a:cubicBezTo>
                    <a:cubicBezTo>
                      <a:pt x="49" y="37"/>
                      <a:pt x="40" y="36"/>
                      <a:pt x="34" y="42"/>
                    </a:cubicBezTo>
                    <a:cubicBezTo>
                      <a:pt x="33" y="44"/>
                      <a:pt x="32" y="46"/>
                      <a:pt x="32" y="48"/>
                    </a:cubicBezTo>
                    <a:cubicBezTo>
                      <a:pt x="30" y="55"/>
                      <a:pt x="27" y="63"/>
                      <a:pt x="18" y="58"/>
                    </a:cubicBezTo>
                    <a:cubicBezTo>
                      <a:pt x="11" y="54"/>
                      <a:pt x="0" y="50"/>
                      <a:pt x="7" y="37"/>
                    </a:cubicBezTo>
                    <a:cubicBezTo>
                      <a:pt x="9" y="34"/>
                      <a:pt x="10" y="31"/>
                      <a:pt x="9"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85" name="Freeform 139"/>
              <p:cNvSpPr/>
              <p:nvPr/>
            </p:nvSpPr>
            <p:spPr bwMode="auto">
              <a:xfrm>
                <a:off x="5520" y="3079"/>
                <a:ext cx="109" cy="150"/>
              </a:xfrm>
              <a:custGeom>
                <a:avLst/>
                <a:gdLst>
                  <a:gd name="T0" fmla="*/ 52 w 57"/>
                  <a:gd name="T1" fmla="*/ 4 h 78"/>
                  <a:gd name="T2" fmla="*/ 32 w 57"/>
                  <a:gd name="T3" fmla="*/ 30 h 78"/>
                  <a:gd name="T4" fmla="*/ 28 w 57"/>
                  <a:gd name="T5" fmla="*/ 34 h 78"/>
                  <a:gd name="T6" fmla="*/ 17 w 57"/>
                  <a:gd name="T7" fmla="*/ 74 h 78"/>
                  <a:gd name="T8" fmla="*/ 0 w 57"/>
                  <a:gd name="T9" fmla="*/ 78 h 78"/>
                  <a:gd name="T10" fmla="*/ 17 w 57"/>
                  <a:gd name="T11" fmla="*/ 22 h 78"/>
                  <a:gd name="T12" fmla="*/ 20 w 57"/>
                  <a:gd name="T13" fmla="*/ 5 h 78"/>
                  <a:gd name="T14" fmla="*/ 52 w 57"/>
                  <a:gd name="T15" fmla="*/ 4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78">
                    <a:moveTo>
                      <a:pt x="52" y="4"/>
                    </a:moveTo>
                    <a:cubicBezTo>
                      <a:pt x="57" y="25"/>
                      <a:pt x="57" y="25"/>
                      <a:pt x="32" y="30"/>
                    </a:cubicBezTo>
                    <a:cubicBezTo>
                      <a:pt x="30" y="31"/>
                      <a:pt x="29" y="32"/>
                      <a:pt x="28" y="34"/>
                    </a:cubicBezTo>
                    <a:cubicBezTo>
                      <a:pt x="25" y="48"/>
                      <a:pt x="21" y="61"/>
                      <a:pt x="17" y="74"/>
                    </a:cubicBezTo>
                    <a:cubicBezTo>
                      <a:pt x="12" y="76"/>
                      <a:pt x="6" y="77"/>
                      <a:pt x="0" y="78"/>
                    </a:cubicBezTo>
                    <a:cubicBezTo>
                      <a:pt x="11" y="61"/>
                      <a:pt x="17" y="42"/>
                      <a:pt x="17" y="22"/>
                    </a:cubicBezTo>
                    <a:cubicBezTo>
                      <a:pt x="18" y="16"/>
                      <a:pt x="10" y="10"/>
                      <a:pt x="20" y="5"/>
                    </a:cubicBezTo>
                    <a:cubicBezTo>
                      <a:pt x="30" y="3"/>
                      <a:pt x="41" y="0"/>
                      <a:pt x="5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86" name="Freeform 140"/>
              <p:cNvSpPr/>
              <p:nvPr/>
            </p:nvSpPr>
            <p:spPr bwMode="auto">
              <a:xfrm>
                <a:off x="3870" y="2959"/>
                <a:ext cx="101" cy="141"/>
              </a:xfrm>
              <a:custGeom>
                <a:avLst/>
                <a:gdLst>
                  <a:gd name="T0" fmla="*/ 36 w 53"/>
                  <a:gd name="T1" fmla="*/ 57 h 74"/>
                  <a:gd name="T2" fmla="*/ 12 w 53"/>
                  <a:gd name="T3" fmla="*/ 74 h 74"/>
                  <a:gd name="T4" fmla="*/ 1 w 53"/>
                  <a:gd name="T5" fmla="*/ 26 h 74"/>
                  <a:gd name="T6" fmla="*/ 4 w 53"/>
                  <a:gd name="T7" fmla="*/ 21 h 74"/>
                  <a:gd name="T8" fmla="*/ 35 w 53"/>
                  <a:gd name="T9" fmla="*/ 12 h 74"/>
                  <a:gd name="T10" fmla="*/ 51 w 53"/>
                  <a:gd name="T11" fmla="*/ 4 h 74"/>
                  <a:gd name="T12" fmla="*/ 42 w 53"/>
                  <a:gd name="T13" fmla="*/ 43 h 74"/>
                  <a:gd name="T14" fmla="*/ 36 w 53"/>
                  <a:gd name="T15" fmla="*/ 5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4">
                    <a:moveTo>
                      <a:pt x="36" y="57"/>
                    </a:moveTo>
                    <a:cubicBezTo>
                      <a:pt x="24" y="57"/>
                      <a:pt x="18" y="65"/>
                      <a:pt x="12" y="74"/>
                    </a:cubicBezTo>
                    <a:cubicBezTo>
                      <a:pt x="5" y="59"/>
                      <a:pt x="12" y="41"/>
                      <a:pt x="1" y="26"/>
                    </a:cubicBezTo>
                    <a:cubicBezTo>
                      <a:pt x="0" y="24"/>
                      <a:pt x="1" y="22"/>
                      <a:pt x="4" y="21"/>
                    </a:cubicBezTo>
                    <a:cubicBezTo>
                      <a:pt x="17" y="27"/>
                      <a:pt x="27" y="23"/>
                      <a:pt x="35" y="12"/>
                    </a:cubicBezTo>
                    <a:cubicBezTo>
                      <a:pt x="39" y="7"/>
                      <a:pt x="43" y="0"/>
                      <a:pt x="51" y="4"/>
                    </a:cubicBezTo>
                    <a:cubicBezTo>
                      <a:pt x="53" y="18"/>
                      <a:pt x="48" y="31"/>
                      <a:pt x="42" y="43"/>
                    </a:cubicBezTo>
                    <a:cubicBezTo>
                      <a:pt x="42" y="48"/>
                      <a:pt x="38" y="52"/>
                      <a:pt x="36"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87" name="Freeform 141"/>
              <p:cNvSpPr/>
              <p:nvPr/>
            </p:nvSpPr>
            <p:spPr bwMode="auto">
              <a:xfrm>
                <a:off x="2489" y="1818"/>
                <a:ext cx="107" cy="144"/>
              </a:xfrm>
              <a:custGeom>
                <a:avLst/>
                <a:gdLst>
                  <a:gd name="T0" fmla="*/ 23 w 56"/>
                  <a:gd name="T1" fmla="*/ 1 h 75"/>
                  <a:gd name="T2" fmla="*/ 56 w 56"/>
                  <a:gd name="T3" fmla="*/ 12 h 75"/>
                  <a:gd name="T4" fmla="*/ 35 w 56"/>
                  <a:gd name="T5" fmla="*/ 50 h 75"/>
                  <a:gd name="T6" fmla="*/ 29 w 56"/>
                  <a:gd name="T7" fmla="*/ 61 h 75"/>
                  <a:gd name="T8" fmla="*/ 29 w 56"/>
                  <a:gd name="T9" fmla="*/ 64 h 75"/>
                  <a:gd name="T10" fmla="*/ 25 w 56"/>
                  <a:gd name="T11" fmla="*/ 69 h 75"/>
                  <a:gd name="T12" fmla="*/ 16 w 56"/>
                  <a:gd name="T13" fmla="*/ 75 h 75"/>
                  <a:gd name="T14" fmla="*/ 8 w 56"/>
                  <a:gd name="T15" fmla="*/ 55 h 75"/>
                  <a:gd name="T16" fmla="*/ 12 w 56"/>
                  <a:gd name="T17" fmla="*/ 39 h 75"/>
                  <a:gd name="T18" fmla="*/ 23 w 56"/>
                  <a:gd name="T19"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5">
                    <a:moveTo>
                      <a:pt x="23" y="1"/>
                    </a:moveTo>
                    <a:cubicBezTo>
                      <a:pt x="35" y="0"/>
                      <a:pt x="43" y="15"/>
                      <a:pt x="56" y="12"/>
                    </a:cubicBezTo>
                    <a:cubicBezTo>
                      <a:pt x="44" y="22"/>
                      <a:pt x="40" y="36"/>
                      <a:pt x="35" y="50"/>
                    </a:cubicBezTo>
                    <a:cubicBezTo>
                      <a:pt x="33" y="53"/>
                      <a:pt x="26" y="54"/>
                      <a:pt x="29" y="61"/>
                    </a:cubicBezTo>
                    <a:cubicBezTo>
                      <a:pt x="29" y="62"/>
                      <a:pt x="29" y="63"/>
                      <a:pt x="29" y="64"/>
                    </a:cubicBezTo>
                    <a:cubicBezTo>
                      <a:pt x="28" y="66"/>
                      <a:pt x="26" y="69"/>
                      <a:pt x="25" y="69"/>
                    </a:cubicBezTo>
                    <a:cubicBezTo>
                      <a:pt x="16" y="63"/>
                      <a:pt x="19" y="73"/>
                      <a:pt x="16" y="75"/>
                    </a:cubicBezTo>
                    <a:cubicBezTo>
                      <a:pt x="5" y="71"/>
                      <a:pt x="0" y="66"/>
                      <a:pt x="8" y="55"/>
                    </a:cubicBezTo>
                    <a:cubicBezTo>
                      <a:pt x="11" y="50"/>
                      <a:pt x="10" y="44"/>
                      <a:pt x="12" y="39"/>
                    </a:cubicBezTo>
                    <a:cubicBezTo>
                      <a:pt x="20" y="27"/>
                      <a:pt x="15" y="13"/>
                      <a:pt x="2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88" name="Freeform 142"/>
              <p:cNvSpPr/>
              <p:nvPr/>
            </p:nvSpPr>
            <p:spPr bwMode="auto">
              <a:xfrm>
                <a:off x="4194" y="2402"/>
                <a:ext cx="157" cy="92"/>
              </a:xfrm>
              <a:custGeom>
                <a:avLst/>
                <a:gdLst>
                  <a:gd name="T0" fmla="*/ 37 w 82"/>
                  <a:gd name="T1" fmla="*/ 41 h 48"/>
                  <a:gd name="T2" fmla="*/ 23 w 82"/>
                  <a:gd name="T3" fmla="*/ 38 h 48"/>
                  <a:gd name="T4" fmla="*/ 4 w 82"/>
                  <a:gd name="T5" fmla="*/ 34 h 48"/>
                  <a:gd name="T6" fmla="*/ 2 w 82"/>
                  <a:gd name="T7" fmla="*/ 24 h 48"/>
                  <a:gd name="T8" fmla="*/ 13 w 82"/>
                  <a:gd name="T9" fmla="*/ 7 h 48"/>
                  <a:gd name="T10" fmla="*/ 19 w 82"/>
                  <a:gd name="T11" fmla="*/ 2 h 48"/>
                  <a:gd name="T12" fmla="*/ 22 w 82"/>
                  <a:gd name="T13" fmla="*/ 9 h 48"/>
                  <a:gd name="T14" fmla="*/ 23 w 82"/>
                  <a:gd name="T15" fmla="*/ 24 h 48"/>
                  <a:gd name="T16" fmla="*/ 28 w 82"/>
                  <a:gd name="T17" fmla="*/ 34 h 48"/>
                  <a:gd name="T18" fmla="*/ 37 w 82"/>
                  <a:gd name="T19" fmla="*/ 29 h 48"/>
                  <a:gd name="T20" fmla="*/ 36 w 82"/>
                  <a:gd name="T21" fmla="*/ 17 h 48"/>
                  <a:gd name="T22" fmla="*/ 31 w 82"/>
                  <a:gd name="T23" fmla="*/ 9 h 48"/>
                  <a:gd name="T24" fmla="*/ 33 w 82"/>
                  <a:gd name="T25" fmla="*/ 2 h 48"/>
                  <a:gd name="T26" fmla="*/ 41 w 82"/>
                  <a:gd name="T27" fmla="*/ 4 h 48"/>
                  <a:gd name="T28" fmla="*/ 65 w 82"/>
                  <a:gd name="T29" fmla="*/ 10 h 48"/>
                  <a:gd name="T30" fmla="*/ 72 w 82"/>
                  <a:gd name="T31" fmla="*/ 18 h 48"/>
                  <a:gd name="T32" fmla="*/ 80 w 82"/>
                  <a:gd name="T33" fmla="*/ 27 h 48"/>
                  <a:gd name="T34" fmla="*/ 76 w 82"/>
                  <a:gd name="T35" fmla="*/ 39 h 48"/>
                  <a:gd name="T36" fmla="*/ 58 w 82"/>
                  <a:gd name="T37" fmla="*/ 27 h 48"/>
                  <a:gd name="T38" fmla="*/ 37 w 82"/>
                  <a:gd name="T39" fmla="*/ 4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48">
                    <a:moveTo>
                      <a:pt x="37" y="41"/>
                    </a:moveTo>
                    <a:cubicBezTo>
                      <a:pt x="34" y="36"/>
                      <a:pt x="28" y="38"/>
                      <a:pt x="23" y="38"/>
                    </a:cubicBezTo>
                    <a:cubicBezTo>
                      <a:pt x="16" y="41"/>
                      <a:pt x="9" y="41"/>
                      <a:pt x="4" y="34"/>
                    </a:cubicBezTo>
                    <a:cubicBezTo>
                      <a:pt x="2" y="31"/>
                      <a:pt x="0" y="28"/>
                      <a:pt x="2" y="24"/>
                    </a:cubicBezTo>
                    <a:cubicBezTo>
                      <a:pt x="7" y="19"/>
                      <a:pt x="11" y="14"/>
                      <a:pt x="13" y="7"/>
                    </a:cubicBezTo>
                    <a:cubicBezTo>
                      <a:pt x="14" y="4"/>
                      <a:pt x="15" y="1"/>
                      <a:pt x="19" y="2"/>
                    </a:cubicBezTo>
                    <a:cubicBezTo>
                      <a:pt x="22" y="3"/>
                      <a:pt x="23" y="6"/>
                      <a:pt x="22" y="9"/>
                    </a:cubicBezTo>
                    <a:cubicBezTo>
                      <a:pt x="19" y="15"/>
                      <a:pt x="23" y="19"/>
                      <a:pt x="23" y="24"/>
                    </a:cubicBezTo>
                    <a:cubicBezTo>
                      <a:pt x="23" y="28"/>
                      <a:pt x="23" y="33"/>
                      <a:pt x="28" y="34"/>
                    </a:cubicBezTo>
                    <a:cubicBezTo>
                      <a:pt x="32" y="34"/>
                      <a:pt x="35" y="32"/>
                      <a:pt x="37" y="29"/>
                    </a:cubicBezTo>
                    <a:cubicBezTo>
                      <a:pt x="41" y="25"/>
                      <a:pt x="39" y="21"/>
                      <a:pt x="36" y="17"/>
                    </a:cubicBezTo>
                    <a:cubicBezTo>
                      <a:pt x="34" y="15"/>
                      <a:pt x="32" y="12"/>
                      <a:pt x="31" y="9"/>
                    </a:cubicBezTo>
                    <a:cubicBezTo>
                      <a:pt x="30" y="6"/>
                      <a:pt x="29" y="2"/>
                      <a:pt x="33" y="2"/>
                    </a:cubicBezTo>
                    <a:cubicBezTo>
                      <a:pt x="36" y="1"/>
                      <a:pt x="40" y="0"/>
                      <a:pt x="41" y="4"/>
                    </a:cubicBezTo>
                    <a:cubicBezTo>
                      <a:pt x="45" y="22"/>
                      <a:pt x="56" y="10"/>
                      <a:pt x="65" y="10"/>
                    </a:cubicBezTo>
                    <a:cubicBezTo>
                      <a:pt x="67" y="12"/>
                      <a:pt x="70" y="15"/>
                      <a:pt x="72" y="18"/>
                    </a:cubicBezTo>
                    <a:cubicBezTo>
                      <a:pt x="75" y="20"/>
                      <a:pt x="77" y="23"/>
                      <a:pt x="80" y="27"/>
                    </a:cubicBezTo>
                    <a:cubicBezTo>
                      <a:pt x="82" y="32"/>
                      <a:pt x="81" y="36"/>
                      <a:pt x="76" y="39"/>
                    </a:cubicBezTo>
                    <a:cubicBezTo>
                      <a:pt x="65" y="42"/>
                      <a:pt x="65" y="31"/>
                      <a:pt x="58" y="27"/>
                    </a:cubicBezTo>
                    <a:cubicBezTo>
                      <a:pt x="52" y="33"/>
                      <a:pt x="52" y="48"/>
                      <a:pt x="3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89" name="Freeform 143"/>
              <p:cNvSpPr/>
              <p:nvPr/>
            </p:nvSpPr>
            <p:spPr bwMode="auto">
              <a:xfrm>
                <a:off x="3447" y="2113"/>
                <a:ext cx="115" cy="117"/>
              </a:xfrm>
              <a:custGeom>
                <a:avLst/>
                <a:gdLst>
                  <a:gd name="T0" fmla="*/ 0 w 60"/>
                  <a:gd name="T1" fmla="*/ 42 h 61"/>
                  <a:gd name="T2" fmla="*/ 21 w 60"/>
                  <a:gd name="T3" fmla="*/ 0 h 61"/>
                  <a:gd name="T4" fmla="*/ 30 w 60"/>
                  <a:gd name="T5" fmla="*/ 8 h 61"/>
                  <a:gd name="T6" fmla="*/ 37 w 60"/>
                  <a:gd name="T7" fmla="*/ 18 h 61"/>
                  <a:gd name="T8" fmla="*/ 45 w 60"/>
                  <a:gd name="T9" fmla="*/ 23 h 61"/>
                  <a:gd name="T10" fmla="*/ 49 w 60"/>
                  <a:gd name="T11" fmla="*/ 27 h 61"/>
                  <a:gd name="T12" fmla="*/ 57 w 60"/>
                  <a:gd name="T13" fmla="*/ 40 h 61"/>
                  <a:gd name="T14" fmla="*/ 42 w 60"/>
                  <a:gd name="T15" fmla="*/ 44 h 61"/>
                  <a:gd name="T16" fmla="*/ 31 w 60"/>
                  <a:gd name="T17" fmla="*/ 48 h 61"/>
                  <a:gd name="T18" fmla="*/ 18 w 60"/>
                  <a:gd name="T19" fmla="*/ 61 h 61"/>
                  <a:gd name="T20" fmla="*/ 13 w 60"/>
                  <a:gd name="T21" fmla="*/ 61 h 61"/>
                  <a:gd name="T22" fmla="*/ 0 w 60"/>
                  <a:gd name="T23" fmla="*/ 4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1">
                    <a:moveTo>
                      <a:pt x="0" y="42"/>
                    </a:moveTo>
                    <a:cubicBezTo>
                      <a:pt x="4" y="27"/>
                      <a:pt x="9" y="11"/>
                      <a:pt x="21" y="0"/>
                    </a:cubicBezTo>
                    <a:cubicBezTo>
                      <a:pt x="26" y="1"/>
                      <a:pt x="28" y="4"/>
                      <a:pt x="30" y="8"/>
                    </a:cubicBezTo>
                    <a:cubicBezTo>
                      <a:pt x="31" y="12"/>
                      <a:pt x="25" y="21"/>
                      <a:pt x="37" y="18"/>
                    </a:cubicBezTo>
                    <a:cubicBezTo>
                      <a:pt x="40" y="17"/>
                      <a:pt x="43" y="20"/>
                      <a:pt x="45" y="23"/>
                    </a:cubicBezTo>
                    <a:cubicBezTo>
                      <a:pt x="47" y="24"/>
                      <a:pt x="48" y="25"/>
                      <a:pt x="49" y="27"/>
                    </a:cubicBezTo>
                    <a:cubicBezTo>
                      <a:pt x="52" y="31"/>
                      <a:pt x="60" y="34"/>
                      <a:pt x="57" y="40"/>
                    </a:cubicBezTo>
                    <a:cubicBezTo>
                      <a:pt x="54" y="48"/>
                      <a:pt x="48" y="44"/>
                      <a:pt x="42" y="44"/>
                    </a:cubicBezTo>
                    <a:cubicBezTo>
                      <a:pt x="38" y="43"/>
                      <a:pt x="35" y="45"/>
                      <a:pt x="31" y="48"/>
                    </a:cubicBezTo>
                    <a:cubicBezTo>
                      <a:pt x="26" y="51"/>
                      <a:pt x="23" y="57"/>
                      <a:pt x="18" y="61"/>
                    </a:cubicBezTo>
                    <a:cubicBezTo>
                      <a:pt x="17" y="61"/>
                      <a:pt x="15" y="61"/>
                      <a:pt x="13" y="61"/>
                    </a:cubicBezTo>
                    <a:cubicBezTo>
                      <a:pt x="5" y="57"/>
                      <a:pt x="0" y="51"/>
                      <a:pt x="0"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90" name="Freeform 144"/>
              <p:cNvSpPr/>
              <p:nvPr/>
            </p:nvSpPr>
            <p:spPr bwMode="auto">
              <a:xfrm>
                <a:off x="5187" y="2356"/>
                <a:ext cx="109" cy="111"/>
              </a:xfrm>
              <a:custGeom>
                <a:avLst/>
                <a:gdLst>
                  <a:gd name="T0" fmla="*/ 56 w 57"/>
                  <a:gd name="T1" fmla="*/ 16 h 58"/>
                  <a:gd name="T2" fmla="*/ 48 w 57"/>
                  <a:gd name="T3" fmla="*/ 32 h 58"/>
                  <a:gd name="T4" fmla="*/ 22 w 57"/>
                  <a:gd name="T5" fmla="*/ 58 h 58"/>
                  <a:gd name="T6" fmla="*/ 7 w 57"/>
                  <a:gd name="T7" fmla="*/ 27 h 58"/>
                  <a:gd name="T8" fmla="*/ 9 w 57"/>
                  <a:gd name="T9" fmla="*/ 17 h 58"/>
                  <a:gd name="T10" fmla="*/ 18 w 57"/>
                  <a:gd name="T11" fmla="*/ 0 h 58"/>
                  <a:gd name="T12" fmla="*/ 56 w 57"/>
                  <a:gd name="T13" fmla="*/ 16 h 58"/>
                </a:gdLst>
                <a:ahLst/>
                <a:cxnLst>
                  <a:cxn ang="0">
                    <a:pos x="T0" y="T1"/>
                  </a:cxn>
                  <a:cxn ang="0">
                    <a:pos x="T2" y="T3"/>
                  </a:cxn>
                  <a:cxn ang="0">
                    <a:pos x="T4" y="T5"/>
                  </a:cxn>
                  <a:cxn ang="0">
                    <a:pos x="T6" y="T7"/>
                  </a:cxn>
                  <a:cxn ang="0">
                    <a:pos x="T8" y="T9"/>
                  </a:cxn>
                  <a:cxn ang="0">
                    <a:pos x="T10" y="T11"/>
                  </a:cxn>
                  <a:cxn ang="0">
                    <a:pos x="T12" y="T13"/>
                  </a:cxn>
                </a:cxnLst>
                <a:rect l="0" t="0" r="r" b="b"/>
                <a:pathLst>
                  <a:path w="57" h="58">
                    <a:moveTo>
                      <a:pt x="56" y="16"/>
                    </a:moveTo>
                    <a:cubicBezTo>
                      <a:pt x="57" y="23"/>
                      <a:pt x="55" y="29"/>
                      <a:pt x="48" y="32"/>
                    </a:cubicBezTo>
                    <a:cubicBezTo>
                      <a:pt x="38" y="37"/>
                      <a:pt x="33" y="48"/>
                      <a:pt x="22" y="58"/>
                    </a:cubicBezTo>
                    <a:cubicBezTo>
                      <a:pt x="27" y="40"/>
                      <a:pt x="8" y="39"/>
                      <a:pt x="7" y="27"/>
                    </a:cubicBezTo>
                    <a:cubicBezTo>
                      <a:pt x="6" y="24"/>
                      <a:pt x="14" y="24"/>
                      <a:pt x="9" y="17"/>
                    </a:cubicBezTo>
                    <a:cubicBezTo>
                      <a:pt x="0" y="8"/>
                      <a:pt x="4" y="3"/>
                      <a:pt x="18" y="0"/>
                    </a:cubicBezTo>
                    <a:cubicBezTo>
                      <a:pt x="31" y="5"/>
                      <a:pt x="44" y="10"/>
                      <a:pt x="5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91" name="Freeform 145"/>
              <p:cNvSpPr/>
              <p:nvPr/>
            </p:nvSpPr>
            <p:spPr bwMode="auto">
              <a:xfrm>
                <a:off x="2508" y="2404"/>
                <a:ext cx="120" cy="128"/>
              </a:xfrm>
              <a:custGeom>
                <a:avLst/>
                <a:gdLst>
                  <a:gd name="T0" fmla="*/ 16 w 63"/>
                  <a:gd name="T1" fmla="*/ 36 h 67"/>
                  <a:gd name="T2" fmla="*/ 53 w 63"/>
                  <a:gd name="T3" fmla="*/ 3 h 67"/>
                  <a:gd name="T4" fmla="*/ 58 w 63"/>
                  <a:gd name="T5" fmla="*/ 9 h 67"/>
                  <a:gd name="T6" fmla="*/ 61 w 63"/>
                  <a:gd name="T7" fmla="*/ 28 h 67"/>
                  <a:gd name="T8" fmla="*/ 50 w 63"/>
                  <a:gd name="T9" fmla="*/ 39 h 67"/>
                  <a:gd name="T10" fmla="*/ 35 w 63"/>
                  <a:gd name="T11" fmla="*/ 46 h 67"/>
                  <a:gd name="T12" fmla="*/ 29 w 63"/>
                  <a:gd name="T13" fmla="*/ 56 h 67"/>
                  <a:gd name="T14" fmla="*/ 27 w 63"/>
                  <a:gd name="T15" fmla="*/ 63 h 67"/>
                  <a:gd name="T16" fmla="*/ 14 w 63"/>
                  <a:gd name="T17" fmla="*/ 61 h 67"/>
                  <a:gd name="T18" fmla="*/ 16 w 63"/>
                  <a:gd name="T19" fmla="*/ 3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7">
                    <a:moveTo>
                      <a:pt x="16" y="36"/>
                    </a:moveTo>
                    <a:cubicBezTo>
                      <a:pt x="19" y="15"/>
                      <a:pt x="38" y="11"/>
                      <a:pt x="53" y="3"/>
                    </a:cubicBezTo>
                    <a:cubicBezTo>
                      <a:pt x="58" y="0"/>
                      <a:pt x="57" y="6"/>
                      <a:pt x="58" y="9"/>
                    </a:cubicBezTo>
                    <a:cubicBezTo>
                      <a:pt x="63" y="14"/>
                      <a:pt x="63" y="21"/>
                      <a:pt x="61" y="28"/>
                    </a:cubicBezTo>
                    <a:cubicBezTo>
                      <a:pt x="59" y="33"/>
                      <a:pt x="55" y="36"/>
                      <a:pt x="50" y="39"/>
                    </a:cubicBezTo>
                    <a:cubicBezTo>
                      <a:pt x="45" y="41"/>
                      <a:pt x="40" y="43"/>
                      <a:pt x="35" y="46"/>
                    </a:cubicBezTo>
                    <a:cubicBezTo>
                      <a:pt x="30" y="48"/>
                      <a:pt x="27" y="50"/>
                      <a:pt x="29" y="56"/>
                    </a:cubicBezTo>
                    <a:cubicBezTo>
                      <a:pt x="29" y="58"/>
                      <a:pt x="29" y="60"/>
                      <a:pt x="27" y="63"/>
                    </a:cubicBezTo>
                    <a:cubicBezTo>
                      <a:pt x="22" y="67"/>
                      <a:pt x="18" y="66"/>
                      <a:pt x="14" y="61"/>
                    </a:cubicBezTo>
                    <a:cubicBezTo>
                      <a:pt x="10" y="52"/>
                      <a:pt x="0" y="43"/>
                      <a:pt x="16"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92" name="Freeform 146"/>
              <p:cNvSpPr/>
              <p:nvPr/>
            </p:nvSpPr>
            <p:spPr bwMode="auto">
              <a:xfrm>
                <a:off x="1230" y="1245"/>
                <a:ext cx="110" cy="145"/>
              </a:xfrm>
              <a:custGeom>
                <a:avLst/>
                <a:gdLst>
                  <a:gd name="T0" fmla="*/ 4 w 58"/>
                  <a:gd name="T1" fmla="*/ 15 h 76"/>
                  <a:gd name="T2" fmla="*/ 10 w 58"/>
                  <a:gd name="T3" fmla="*/ 10 h 76"/>
                  <a:gd name="T4" fmla="*/ 22 w 58"/>
                  <a:gd name="T5" fmla="*/ 8 h 76"/>
                  <a:gd name="T6" fmla="*/ 49 w 58"/>
                  <a:gd name="T7" fmla="*/ 16 h 76"/>
                  <a:gd name="T8" fmla="*/ 47 w 58"/>
                  <a:gd name="T9" fmla="*/ 33 h 76"/>
                  <a:gd name="T10" fmla="*/ 42 w 58"/>
                  <a:gd name="T11" fmla="*/ 42 h 76"/>
                  <a:gd name="T12" fmla="*/ 30 w 58"/>
                  <a:gd name="T13" fmla="*/ 76 h 76"/>
                  <a:gd name="T14" fmla="*/ 16 w 58"/>
                  <a:gd name="T15" fmla="*/ 61 h 76"/>
                  <a:gd name="T16" fmla="*/ 10 w 58"/>
                  <a:gd name="T17" fmla="*/ 39 h 76"/>
                  <a:gd name="T18" fmla="*/ 26 w 58"/>
                  <a:gd name="T19" fmla="*/ 13 h 76"/>
                  <a:gd name="T20" fmla="*/ 4 w 58"/>
                  <a:gd name="T21" fmla="*/ 1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76">
                    <a:moveTo>
                      <a:pt x="4" y="15"/>
                    </a:moveTo>
                    <a:cubicBezTo>
                      <a:pt x="7" y="14"/>
                      <a:pt x="0" y="2"/>
                      <a:pt x="10" y="10"/>
                    </a:cubicBezTo>
                    <a:cubicBezTo>
                      <a:pt x="15" y="14"/>
                      <a:pt x="19" y="10"/>
                      <a:pt x="22" y="8"/>
                    </a:cubicBezTo>
                    <a:cubicBezTo>
                      <a:pt x="34" y="0"/>
                      <a:pt x="42" y="6"/>
                      <a:pt x="49" y="16"/>
                    </a:cubicBezTo>
                    <a:cubicBezTo>
                      <a:pt x="53" y="22"/>
                      <a:pt x="58" y="29"/>
                      <a:pt x="47" y="33"/>
                    </a:cubicBezTo>
                    <a:cubicBezTo>
                      <a:pt x="42" y="35"/>
                      <a:pt x="41" y="37"/>
                      <a:pt x="42" y="42"/>
                    </a:cubicBezTo>
                    <a:cubicBezTo>
                      <a:pt x="45" y="56"/>
                      <a:pt x="36" y="66"/>
                      <a:pt x="30" y="76"/>
                    </a:cubicBezTo>
                    <a:cubicBezTo>
                      <a:pt x="20" y="76"/>
                      <a:pt x="19" y="68"/>
                      <a:pt x="16" y="61"/>
                    </a:cubicBezTo>
                    <a:cubicBezTo>
                      <a:pt x="14" y="54"/>
                      <a:pt x="12" y="47"/>
                      <a:pt x="10" y="39"/>
                    </a:cubicBezTo>
                    <a:cubicBezTo>
                      <a:pt x="28" y="29"/>
                      <a:pt x="28" y="29"/>
                      <a:pt x="26" y="13"/>
                    </a:cubicBezTo>
                    <a:cubicBezTo>
                      <a:pt x="19" y="16"/>
                      <a:pt x="12" y="22"/>
                      <a:pt x="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93" name="Freeform 147"/>
              <p:cNvSpPr/>
              <p:nvPr/>
            </p:nvSpPr>
            <p:spPr bwMode="auto">
              <a:xfrm>
                <a:off x="3733" y="1321"/>
                <a:ext cx="145" cy="88"/>
              </a:xfrm>
              <a:custGeom>
                <a:avLst/>
                <a:gdLst>
                  <a:gd name="T0" fmla="*/ 14 w 76"/>
                  <a:gd name="T1" fmla="*/ 42 h 46"/>
                  <a:gd name="T2" fmla="*/ 18 w 76"/>
                  <a:gd name="T3" fmla="*/ 0 h 46"/>
                  <a:gd name="T4" fmla="*/ 46 w 76"/>
                  <a:gd name="T5" fmla="*/ 5 h 46"/>
                  <a:gd name="T6" fmla="*/ 62 w 76"/>
                  <a:gd name="T7" fmla="*/ 6 h 46"/>
                  <a:gd name="T8" fmla="*/ 72 w 76"/>
                  <a:gd name="T9" fmla="*/ 13 h 46"/>
                  <a:gd name="T10" fmla="*/ 74 w 76"/>
                  <a:gd name="T11" fmla="*/ 31 h 46"/>
                  <a:gd name="T12" fmla="*/ 74 w 76"/>
                  <a:gd name="T13" fmla="*/ 43 h 46"/>
                  <a:gd name="T14" fmla="*/ 57 w 76"/>
                  <a:gd name="T15" fmla="*/ 37 h 46"/>
                  <a:gd name="T16" fmla="*/ 18 w 76"/>
                  <a:gd name="T17" fmla="*/ 43 h 46"/>
                  <a:gd name="T18" fmla="*/ 14 w 7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46">
                    <a:moveTo>
                      <a:pt x="14" y="42"/>
                    </a:moveTo>
                    <a:cubicBezTo>
                      <a:pt x="9" y="28"/>
                      <a:pt x="0" y="13"/>
                      <a:pt x="18" y="0"/>
                    </a:cubicBezTo>
                    <a:cubicBezTo>
                      <a:pt x="27" y="2"/>
                      <a:pt x="36" y="5"/>
                      <a:pt x="46" y="5"/>
                    </a:cubicBezTo>
                    <a:cubicBezTo>
                      <a:pt x="51" y="6"/>
                      <a:pt x="56" y="8"/>
                      <a:pt x="62" y="6"/>
                    </a:cubicBezTo>
                    <a:cubicBezTo>
                      <a:pt x="68" y="4"/>
                      <a:pt x="72" y="6"/>
                      <a:pt x="72" y="13"/>
                    </a:cubicBezTo>
                    <a:cubicBezTo>
                      <a:pt x="68" y="19"/>
                      <a:pt x="73" y="25"/>
                      <a:pt x="74" y="31"/>
                    </a:cubicBezTo>
                    <a:cubicBezTo>
                      <a:pt x="75" y="35"/>
                      <a:pt x="76" y="39"/>
                      <a:pt x="74" y="43"/>
                    </a:cubicBezTo>
                    <a:cubicBezTo>
                      <a:pt x="66" y="46"/>
                      <a:pt x="62" y="40"/>
                      <a:pt x="57" y="37"/>
                    </a:cubicBezTo>
                    <a:cubicBezTo>
                      <a:pt x="37" y="25"/>
                      <a:pt x="32" y="26"/>
                      <a:pt x="18" y="43"/>
                    </a:cubicBezTo>
                    <a:cubicBezTo>
                      <a:pt x="17" y="43"/>
                      <a:pt x="15" y="43"/>
                      <a:pt x="1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94" name="Freeform 148"/>
              <p:cNvSpPr/>
              <p:nvPr/>
            </p:nvSpPr>
            <p:spPr bwMode="auto">
              <a:xfrm>
                <a:off x="2569" y="3623"/>
                <a:ext cx="103" cy="99"/>
              </a:xfrm>
              <a:custGeom>
                <a:avLst/>
                <a:gdLst>
                  <a:gd name="T0" fmla="*/ 44 w 54"/>
                  <a:gd name="T1" fmla="*/ 3 h 52"/>
                  <a:gd name="T2" fmla="*/ 51 w 54"/>
                  <a:gd name="T3" fmla="*/ 38 h 52"/>
                  <a:gd name="T4" fmla="*/ 29 w 54"/>
                  <a:gd name="T5" fmla="*/ 52 h 52"/>
                  <a:gd name="T6" fmla="*/ 19 w 54"/>
                  <a:gd name="T7" fmla="*/ 46 h 52"/>
                  <a:gd name="T8" fmla="*/ 6 w 54"/>
                  <a:gd name="T9" fmla="*/ 21 h 52"/>
                  <a:gd name="T10" fmla="*/ 2 w 54"/>
                  <a:gd name="T11" fmla="*/ 10 h 52"/>
                  <a:gd name="T12" fmla="*/ 27 w 54"/>
                  <a:gd name="T13" fmla="*/ 16 h 52"/>
                  <a:gd name="T14" fmla="*/ 28 w 54"/>
                  <a:gd name="T15" fmla="*/ 17 h 52"/>
                  <a:gd name="T16" fmla="*/ 27 w 54"/>
                  <a:gd name="T17" fmla="*/ 16 h 52"/>
                  <a:gd name="T18" fmla="*/ 27 w 54"/>
                  <a:gd name="T19" fmla="*/ 7 h 52"/>
                  <a:gd name="T20" fmla="*/ 32 w 54"/>
                  <a:gd name="T21" fmla="*/ 1 h 52"/>
                  <a:gd name="T22" fmla="*/ 37 w 54"/>
                  <a:gd name="T23" fmla="*/ 0 h 52"/>
                  <a:gd name="T24" fmla="*/ 44 w 54"/>
                  <a:gd name="T25"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52">
                    <a:moveTo>
                      <a:pt x="44" y="3"/>
                    </a:moveTo>
                    <a:cubicBezTo>
                      <a:pt x="40" y="16"/>
                      <a:pt x="54" y="25"/>
                      <a:pt x="51" y="38"/>
                    </a:cubicBezTo>
                    <a:cubicBezTo>
                      <a:pt x="41" y="39"/>
                      <a:pt x="38" y="49"/>
                      <a:pt x="29" y="52"/>
                    </a:cubicBezTo>
                    <a:cubicBezTo>
                      <a:pt x="26" y="50"/>
                      <a:pt x="22" y="48"/>
                      <a:pt x="19" y="46"/>
                    </a:cubicBezTo>
                    <a:cubicBezTo>
                      <a:pt x="9" y="41"/>
                      <a:pt x="0" y="35"/>
                      <a:pt x="6" y="21"/>
                    </a:cubicBezTo>
                    <a:cubicBezTo>
                      <a:pt x="7" y="17"/>
                      <a:pt x="4" y="13"/>
                      <a:pt x="2" y="10"/>
                    </a:cubicBezTo>
                    <a:cubicBezTo>
                      <a:pt x="13" y="6"/>
                      <a:pt x="21" y="7"/>
                      <a:pt x="27" y="16"/>
                    </a:cubicBezTo>
                    <a:cubicBezTo>
                      <a:pt x="27" y="20"/>
                      <a:pt x="30" y="16"/>
                      <a:pt x="28" y="17"/>
                    </a:cubicBezTo>
                    <a:cubicBezTo>
                      <a:pt x="28" y="17"/>
                      <a:pt x="28" y="17"/>
                      <a:pt x="27" y="16"/>
                    </a:cubicBezTo>
                    <a:cubicBezTo>
                      <a:pt x="26" y="13"/>
                      <a:pt x="26" y="10"/>
                      <a:pt x="27" y="7"/>
                    </a:cubicBezTo>
                    <a:cubicBezTo>
                      <a:pt x="28" y="5"/>
                      <a:pt x="30" y="3"/>
                      <a:pt x="32" y="1"/>
                    </a:cubicBezTo>
                    <a:cubicBezTo>
                      <a:pt x="34" y="1"/>
                      <a:pt x="35" y="0"/>
                      <a:pt x="37" y="0"/>
                    </a:cubicBezTo>
                    <a:cubicBezTo>
                      <a:pt x="40" y="0"/>
                      <a:pt x="42" y="1"/>
                      <a:pt x="4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95" name="Freeform 149"/>
              <p:cNvSpPr/>
              <p:nvPr/>
            </p:nvSpPr>
            <p:spPr bwMode="auto">
              <a:xfrm>
                <a:off x="4431" y="919"/>
                <a:ext cx="93" cy="140"/>
              </a:xfrm>
              <a:custGeom>
                <a:avLst/>
                <a:gdLst>
                  <a:gd name="T0" fmla="*/ 38 w 49"/>
                  <a:gd name="T1" fmla="*/ 0 h 73"/>
                  <a:gd name="T2" fmla="*/ 49 w 49"/>
                  <a:gd name="T3" fmla="*/ 25 h 73"/>
                  <a:gd name="T4" fmla="*/ 34 w 49"/>
                  <a:gd name="T5" fmla="*/ 67 h 73"/>
                  <a:gd name="T6" fmla="*/ 17 w 49"/>
                  <a:gd name="T7" fmla="*/ 71 h 73"/>
                  <a:gd name="T8" fmla="*/ 4 w 49"/>
                  <a:gd name="T9" fmla="*/ 60 h 73"/>
                  <a:gd name="T10" fmla="*/ 11 w 49"/>
                  <a:gd name="T11" fmla="*/ 50 h 73"/>
                  <a:gd name="T12" fmla="*/ 38 w 49"/>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49" h="73">
                    <a:moveTo>
                      <a:pt x="38" y="0"/>
                    </a:moveTo>
                    <a:cubicBezTo>
                      <a:pt x="45" y="7"/>
                      <a:pt x="38" y="20"/>
                      <a:pt x="49" y="25"/>
                    </a:cubicBezTo>
                    <a:cubicBezTo>
                      <a:pt x="40" y="38"/>
                      <a:pt x="32" y="50"/>
                      <a:pt x="34" y="67"/>
                    </a:cubicBezTo>
                    <a:cubicBezTo>
                      <a:pt x="29" y="69"/>
                      <a:pt x="23" y="70"/>
                      <a:pt x="17" y="71"/>
                    </a:cubicBezTo>
                    <a:cubicBezTo>
                      <a:pt x="12" y="68"/>
                      <a:pt x="0" y="73"/>
                      <a:pt x="4" y="60"/>
                    </a:cubicBezTo>
                    <a:cubicBezTo>
                      <a:pt x="8" y="58"/>
                      <a:pt x="17" y="59"/>
                      <a:pt x="11" y="50"/>
                    </a:cubicBezTo>
                    <a:cubicBezTo>
                      <a:pt x="19" y="32"/>
                      <a:pt x="28" y="16"/>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96" name="Freeform 150"/>
              <p:cNvSpPr/>
              <p:nvPr/>
            </p:nvSpPr>
            <p:spPr bwMode="auto">
              <a:xfrm>
                <a:off x="3931" y="1074"/>
                <a:ext cx="176" cy="73"/>
              </a:xfrm>
              <a:custGeom>
                <a:avLst/>
                <a:gdLst>
                  <a:gd name="T0" fmla="*/ 92 w 92"/>
                  <a:gd name="T1" fmla="*/ 17 h 38"/>
                  <a:gd name="T2" fmla="*/ 82 w 92"/>
                  <a:gd name="T3" fmla="*/ 30 h 38"/>
                  <a:gd name="T4" fmla="*/ 74 w 92"/>
                  <a:gd name="T5" fmla="*/ 35 h 38"/>
                  <a:gd name="T6" fmla="*/ 48 w 92"/>
                  <a:gd name="T7" fmla="*/ 36 h 38"/>
                  <a:gd name="T8" fmla="*/ 32 w 92"/>
                  <a:gd name="T9" fmla="*/ 35 h 38"/>
                  <a:gd name="T10" fmla="*/ 32 w 92"/>
                  <a:gd name="T11" fmla="*/ 35 h 38"/>
                  <a:gd name="T12" fmla="*/ 11 w 92"/>
                  <a:gd name="T13" fmla="*/ 28 h 38"/>
                  <a:gd name="T14" fmla="*/ 11 w 92"/>
                  <a:gd name="T15" fmla="*/ 28 h 38"/>
                  <a:gd name="T16" fmla="*/ 0 w 92"/>
                  <a:gd name="T17" fmla="*/ 31 h 38"/>
                  <a:gd name="T18" fmla="*/ 32 w 92"/>
                  <a:gd name="T19" fmla="*/ 10 h 38"/>
                  <a:gd name="T20" fmla="*/ 41 w 92"/>
                  <a:gd name="T21" fmla="*/ 12 h 38"/>
                  <a:gd name="T22" fmla="*/ 64 w 92"/>
                  <a:gd name="T23" fmla="*/ 0 h 38"/>
                  <a:gd name="T24" fmla="*/ 74 w 92"/>
                  <a:gd name="T25" fmla="*/ 1 h 38"/>
                  <a:gd name="T26" fmla="*/ 92 w 92"/>
                  <a:gd name="T27" fmla="*/ 7 h 38"/>
                  <a:gd name="T28" fmla="*/ 92 w 92"/>
                  <a:gd name="T29" fmla="*/ 1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38">
                    <a:moveTo>
                      <a:pt x="92" y="17"/>
                    </a:moveTo>
                    <a:cubicBezTo>
                      <a:pt x="85" y="18"/>
                      <a:pt x="82" y="23"/>
                      <a:pt x="82" y="30"/>
                    </a:cubicBezTo>
                    <a:cubicBezTo>
                      <a:pt x="83" y="37"/>
                      <a:pt x="77" y="34"/>
                      <a:pt x="74" y="35"/>
                    </a:cubicBezTo>
                    <a:cubicBezTo>
                      <a:pt x="65" y="21"/>
                      <a:pt x="65" y="21"/>
                      <a:pt x="48" y="36"/>
                    </a:cubicBezTo>
                    <a:cubicBezTo>
                      <a:pt x="43" y="34"/>
                      <a:pt x="37" y="38"/>
                      <a:pt x="32" y="35"/>
                    </a:cubicBezTo>
                    <a:cubicBezTo>
                      <a:pt x="32" y="35"/>
                      <a:pt x="32" y="35"/>
                      <a:pt x="32" y="35"/>
                    </a:cubicBezTo>
                    <a:cubicBezTo>
                      <a:pt x="25" y="32"/>
                      <a:pt x="22" y="20"/>
                      <a:pt x="11" y="28"/>
                    </a:cubicBezTo>
                    <a:cubicBezTo>
                      <a:pt x="11" y="28"/>
                      <a:pt x="11" y="28"/>
                      <a:pt x="11" y="28"/>
                    </a:cubicBezTo>
                    <a:cubicBezTo>
                      <a:pt x="8" y="32"/>
                      <a:pt x="5" y="36"/>
                      <a:pt x="0" y="31"/>
                    </a:cubicBezTo>
                    <a:cubicBezTo>
                      <a:pt x="2" y="10"/>
                      <a:pt x="20" y="15"/>
                      <a:pt x="32" y="10"/>
                    </a:cubicBezTo>
                    <a:cubicBezTo>
                      <a:pt x="35" y="11"/>
                      <a:pt x="38" y="16"/>
                      <a:pt x="41" y="12"/>
                    </a:cubicBezTo>
                    <a:cubicBezTo>
                      <a:pt x="46" y="3"/>
                      <a:pt x="56" y="3"/>
                      <a:pt x="64" y="0"/>
                    </a:cubicBezTo>
                    <a:cubicBezTo>
                      <a:pt x="67" y="0"/>
                      <a:pt x="71" y="0"/>
                      <a:pt x="74" y="1"/>
                    </a:cubicBezTo>
                    <a:cubicBezTo>
                      <a:pt x="78" y="8"/>
                      <a:pt x="88" y="2"/>
                      <a:pt x="92" y="7"/>
                    </a:cubicBezTo>
                    <a:cubicBezTo>
                      <a:pt x="89" y="10"/>
                      <a:pt x="90" y="14"/>
                      <a:pt x="92"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97" name="Freeform 151"/>
              <p:cNvSpPr/>
              <p:nvPr/>
            </p:nvSpPr>
            <p:spPr bwMode="auto">
              <a:xfrm>
                <a:off x="5692" y="1834"/>
                <a:ext cx="99" cy="132"/>
              </a:xfrm>
              <a:custGeom>
                <a:avLst/>
                <a:gdLst>
                  <a:gd name="T0" fmla="*/ 4 w 52"/>
                  <a:gd name="T1" fmla="*/ 53 h 69"/>
                  <a:gd name="T2" fmla="*/ 22 w 52"/>
                  <a:gd name="T3" fmla="*/ 40 h 69"/>
                  <a:gd name="T4" fmla="*/ 32 w 52"/>
                  <a:gd name="T5" fmla="*/ 11 h 69"/>
                  <a:gd name="T6" fmla="*/ 39 w 52"/>
                  <a:gd name="T7" fmla="*/ 1 h 69"/>
                  <a:gd name="T8" fmla="*/ 46 w 52"/>
                  <a:gd name="T9" fmla="*/ 11 h 69"/>
                  <a:gd name="T10" fmla="*/ 11 w 52"/>
                  <a:gd name="T11" fmla="*/ 69 h 69"/>
                  <a:gd name="T12" fmla="*/ 4 w 52"/>
                  <a:gd name="T13" fmla="*/ 53 h 69"/>
                </a:gdLst>
                <a:ahLst/>
                <a:cxnLst>
                  <a:cxn ang="0">
                    <a:pos x="T0" y="T1"/>
                  </a:cxn>
                  <a:cxn ang="0">
                    <a:pos x="T2" y="T3"/>
                  </a:cxn>
                  <a:cxn ang="0">
                    <a:pos x="T4" y="T5"/>
                  </a:cxn>
                  <a:cxn ang="0">
                    <a:pos x="T6" y="T7"/>
                  </a:cxn>
                  <a:cxn ang="0">
                    <a:pos x="T8" y="T9"/>
                  </a:cxn>
                  <a:cxn ang="0">
                    <a:pos x="T10" y="T11"/>
                  </a:cxn>
                  <a:cxn ang="0">
                    <a:pos x="T12" y="T13"/>
                  </a:cxn>
                </a:cxnLst>
                <a:rect l="0" t="0" r="r" b="b"/>
                <a:pathLst>
                  <a:path w="52" h="69">
                    <a:moveTo>
                      <a:pt x="4" y="53"/>
                    </a:moveTo>
                    <a:cubicBezTo>
                      <a:pt x="7" y="44"/>
                      <a:pt x="17" y="46"/>
                      <a:pt x="22" y="40"/>
                    </a:cubicBezTo>
                    <a:cubicBezTo>
                      <a:pt x="29" y="32"/>
                      <a:pt x="33" y="23"/>
                      <a:pt x="32" y="11"/>
                    </a:cubicBezTo>
                    <a:cubicBezTo>
                      <a:pt x="32" y="7"/>
                      <a:pt x="34" y="1"/>
                      <a:pt x="39" y="1"/>
                    </a:cubicBezTo>
                    <a:cubicBezTo>
                      <a:pt x="46" y="0"/>
                      <a:pt x="45" y="7"/>
                      <a:pt x="46" y="11"/>
                    </a:cubicBezTo>
                    <a:cubicBezTo>
                      <a:pt x="52" y="34"/>
                      <a:pt x="33" y="67"/>
                      <a:pt x="11" y="69"/>
                    </a:cubicBezTo>
                    <a:cubicBezTo>
                      <a:pt x="6" y="65"/>
                      <a:pt x="0" y="61"/>
                      <a:pt x="4"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98" name="Freeform 152"/>
              <p:cNvSpPr/>
              <p:nvPr/>
            </p:nvSpPr>
            <p:spPr bwMode="auto">
              <a:xfrm>
                <a:off x="2621" y="604"/>
                <a:ext cx="89" cy="105"/>
              </a:xfrm>
              <a:custGeom>
                <a:avLst/>
                <a:gdLst>
                  <a:gd name="T0" fmla="*/ 13 w 47"/>
                  <a:gd name="T1" fmla="*/ 55 h 55"/>
                  <a:gd name="T2" fmla="*/ 6 w 47"/>
                  <a:gd name="T3" fmla="*/ 37 h 55"/>
                  <a:gd name="T4" fmla="*/ 5 w 47"/>
                  <a:gd name="T5" fmla="*/ 34 h 55"/>
                  <a:gd name="T6" fmla="*/ 6 w 47"/>
                  <a:gd name="T7" fmla="*/ 33 h 55"/>
                  <a:gd name="T8" fmla="*/ 16 w 47"/>
                  <a:gd name="T9" fmla="*/ 32 h 55"/>
                  <a:gd name="T10" fmla="*/ 5 w 47"/>
                  <a:gd name="T11" fmla="*/ 34 h 55"/>
                  <a:gd name="T12" fmla="*/ 1 w 47"/>
                  <a:gd name="T13" fmla="*/ 28 h 55"/>
                  <a:gd name="T14" fmla="*/ 13 w 47"/>
                  <a:gd name="T15" fmla="*/ 25 h 55"/>
                  <a:gd name="T16" fmla="*/ 6 w 47"/>
                  <a:gd name="T17" fmla="*/ 2 h 55"/>
                  <a:gd name="T18" fmla="*/ 31 w 47"/>
                  <a:gd name="T19" fmla="*/ 8 h 55"/>
                  <a:gd name="T20" fmla="*/ 45 w 47"/>
                  <a:gd name="T21" fmla="*/ 30 h 55"/>
                  <a:gd name="T22" fmla="*/ 33 w 47"/>
                  <a:gd name="T23" fmla="*/ 36 h 55"/>
                  <a:gd name="T24" fmla="*/ 47 w 47"/>
                  <a:gd name="T25" fmla="*/ 38 h 55"/>
                  <a:gd name="T26" fmla="*/ 13 w 47"/>
                  <a:gd name="T27"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55">
                    <a:moveTo>
                      <a:pt x="13" y="55"/>
                    </a:moveTo>
                    <a:cubicBezTo>
                      <a:pt x="17" y="47"/>
                      <a:pt x="9" y="43"/>
                      <a:pt x="6" y="37"/>
                    </a:cubicBezTo>
                    <a:cubicBezTo>
                      <a:pt x="5" y="36"/>
                      <a:pt x="5" y="35"/>
                      <a:pt x="5" y="34"/>
                    </a:cubicBezTo>
                    <a:cubicBezTo>
                      <a:pt x="6" y="33"/>
                      <a:pt x="6" y="33"/>
                      <a:pt x="6" y="33"/>
                    </a:cubicBezTo>
                    <a:cubicBezTo>
                      <a:pt x="10" y="32"/>
                      <a:pt x="14" y="30"/>
                      <a:pt x="16" y="32"/>
                    </a:cubicBezTo>
                    <a:cubicBezTo>
                      <a:pt x="14" y="32"/>
                      <a:pt x="9" y="30"/>
                      <a:pt x="5" y="34"/>
                    </a:cubicBezTo>
                    <a:cubicBezTo>
                      <a:pt x="1" y="33"/>
                      <a:pt x="0" y="31"/>
                      <a:pt x="1" y="28"/>
                    </a:cubicBezTo>
                    <a:cubicBezTo>
                      <a:pt x="5" y="22"/>
                      <a:pt x="10" y="25"/>
                      <a:pt x="13" y="25"/>
                    </a:cubicBezTo>
                    <a:cubicBezTo>
                      <a:pt x="6" y="21"/>
                      <a:pt x="2" y="13"/>
                      <a:pt x="6" y="2"/>
                    </a:cubicBezTo>
                    <a:cubicBezTo>
                      <a:pt x="15" y="2"/>
                      <a:pt x="24" y="0"/>
                      <a:pt x="31" y="8"/>
                    </a:cubicBezTo>
                    <a:cubicBezTo>
                      <a:pt x="38" y="14"/>
                      <a:pt x="40" y="23"/>
                      <a:pt x="45" y="30"/>
                    </a:cubicBezTo>
                    <a:cubicBezTo>
                      <a:pt x="42" y="32"/>
                      <a:pt x="38" y="34"/>
                      <a:pt x="33" y="36"/>
                    </a:cubicBezTo>
                    <a:cubicBezTo>
                      <a:pt x="39" y="37"/>
                      <a:pt x="42" y="37"/>
                      <a:pt x="47" y="38"/>
                    </a:cubicBezTo>
                    <a:cubicBezTo>
                      <a:pt x="38" y="49"/>
                      <a:pt x="24" y="50"/>
                      <a:pt x="1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99" name="Freeform 153"/>
              <p:cNvSpPr/>
              <p:nvPr/>
            </p:nvSpPr>
            <p:spPr bwMode="auto">
              <a:xfrm>
                <a:off x="2502" y="1319"/>
                <a:ext cx="105" cy="90"/>
              </a:xfrm>
              <a:custGeom>
                <a:avLst/>
                <a:gdLst>
                  <a:gd name="T0" fmla="*/ 9 w 55"/>
                  <a:gd name="T1" fmla="*/ 39 h 47"/>
                  <a:gd name="T2" fmla="*/ 3 w 55"/>
                  <a:gd name="T3" fmla="*/ 9 h 47"/>
                  <a:gd name="T4" fmla="*/ 8 w 55"/>
                  <a:gd name="T5" fmla="*/ 2 h 47"/>
                  <a:gd name="T6" fmla="*/ 51 w 55"/>
                  <a:gd name="T7" fmla="*/ 14 h 47"/>
                  <a:gd name="T8" fmla="*/ 44 w 55"/>
                  <a:gd name="T9" fmla="*/ 27 h 47"/>
                  <a:gd name="T10" fmla="*/ 28 w 55"/>
                  <a:gd name="T11" fmla="*/ 43 h 47"/>
                  <a:gd name="T12" fmla="*/ 23 w 55"/>
                  <a:gd name="T13" fmla="*/ 46 h 47"/>
                  <a:gd name="T14" fmla="*/ 9 w 55"/>
                  <a:gd name="T15" fmla="*/ 39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47">
                    <a:moveTo>
                      <a:pt x="9" y="39"/>
                    </a:moveTo>
                    <a:cubicBezTo>
                      <a:pt x="0" y="31"/>
                      <a:pt x="8" y="19"/>
                      <a:pt x="3" y="9"/>
                    </a:cubicBezTo>
                    <a:cubicBezTo>
                      <a:pt x="2" y="6"/>
                      <a:pt x="5" y="4"/>
                      <a:pt x="8" y="2"/>
                    </a:cubicBezTo>
                    <a:cubicBezTo>
                      <a:pt x="12" y="0"/>
                      <a:pt x="47" y="10"/>
                      <a:pt x="51" y="14"/>
                    </a:cubicBezTo>
                    <a:cubicBezTo>
                      <a:pt x="55" y="22"/>
                      <a:pt x="49" y="24"/>
                      <a:pt x="44" y="27"/>
                    </a:cubicBezTo>
                    <a:cubicBezTo>
                      <a:pt x="37" y="30"/>
                      <a:pt x="32" y="36"/>
                      <a:pt x="28" y="43"/>
                    </a:cubicBezTo>
                    <a:cubicBezTo>
                      <a:pt x="26" y="44"/>
                      <a:pt x="25" y="45"/>
                      <a:pt x="23" y="46"/>
                    </a:cubicBezTo>
                    <a:cubicBezTo>
                      <a:pt x="17" y="47"/>
                      <a:pt x="12" y="46"/>
                      <a:pt x="9"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00" name="Freeform 154"/>
              <p:cNvSpPr/>
              <p:nvPr/>
            </p:nvSpPr>
            <p:spPr bwMode="auto">
              <a:xfrm>
                <a:off x="2643" y="1549"/>
                <a:ext cx="101" cy="113"/>
              </a:xfrm>
              <a:custGeom>
                <a:avLst/>
                <a:gdLst>
                  <a:gd name="T0" fmla="*/ 19 w 53"/>
                  <a:gd name="T1" fmla="*/ 59 h 59"/>
                  <a:gd name="T2" fmla="*/ 15 w 53"/>
                  <a:gd name="T3" fmla="*/ 59 h 59"/>
                  <a:gd name="T4" fmla="*/ 2 w 53"/>
                  <a:gd name="T5" fmla="*/ 29 h 59"/>
                  <a:gd name="T6" fmla="*/ 13 w 53"/>
                  <a:gd name="T7" fmla="*/ 2 h 59"/>
                  <a:gd name="T8" fmla="*/ 46 w 53"/>
                  <a:gd name="T9" fmla="*/ 5 h 59"/>
                  <a:gd name="T10" fmla="*/ 32 w 53"/>
                  <a:gd name="T11" fmla="*/ 45 h 59"/>
                  <a:gd name="T12" fmla="*/ 19 w 53"/>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53" h="59">
                    <a:moveTo>
                      <a:pt x="19" y="59"/>
                    </a:moveTo>
                    <a:cubicBezTo>
                      <a:pt x="17" y="59"/>
                      <a:pt x="16" y="59"/>
                      <a:pt x="15" y="59"/>
                    </a:cubicBezTo>
                    <a:cubicBezTo>
                      <a:pt x="0" y="53"/>
                      <a:pt x="6" y="39"/>
                      <a:pt x="2" y="29"/>
                    </a:cubicBezTo>
                    <a:cubicBezTo>
                      <a:pt x="3" y="19"/>
                      <a:pt x="5" y="9"/>
                      <a:pt x="13" y="2"/>
                    </a:cubicBezTo>
                    <a:cubicBezTo>
                      <a:pt x="23" y="8"/>
                      <a:pt x="35" y="0"/>
                      <a:pt x="46" y="5"/>
                    </a:cubicBezTo>
                    <a:cubicBezTo>
                      <a:pt x="53" y="22"/>
                      <a:pt x="40" y="33"/>
                      <a:pt x="32" y="45"/>
                    </a:cubicBezTo>
                    <a:cubicBezTo>
                      <a:pt x="26" y="48"/>
                      <a:pt x="19" y="50"/>
                      <a:pt x="19"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01" name="Freeform 155"/>
              <p:cNvSpPr/>
              <p:nvPr/>
            </p:nvSpPr>
            <p:spPr bwMode="auto">
              <a:xfrm>
                <a:off x="5974" y="1461"/>
                <a:ext cx="91" cy="136"/>
              </a:xfrm>
              <a:custGeom>
                <a:avLst/>
                <a:gdLst>
                  <a:gd name="T0" fmla="*/ 12 w 48"/>
                  <a:gd name="T1" fmla="*/ 0 h 71"/>
                  <a:gd name="T2" fmla="*/ 12 w 48"/>
                  <a:gd name="T3" fmla="*/ 11 h 71"/>
                  <a:gd name="T4" fmla="*/ 14 w 48"/>
                  <a:gd name="T5" fmla="*/ 20 h 71"/>
                  <a:gd name="T6" fmla="*/ 27 w 48"/>
                  <a:gd name="T7" fmla="*/ 28 h 71"/>
                  <a:gd name="T8" fmla="*/ 30 w 48"/>
                  <a:gd name="T9" fmla="*/ 14 h 71"/>
                  <a:gd name="T10" fmla="*/ 34 w 48"/>
                  <a:gd name="T11" fmla="*/ 11 h 71"/>
                  <a:gd name="T12" fmla="*/ 48 w 48"/>
                  <a:gd name="T13" fmla="*/ 25 h 71"/>
                  <a:gd name="T14" fmla="*/ 18 w 48"/>
                  <a:gd name="T15" fmla="*/ 71 h 71"/>
                  <a:gd name="T16" fmla="*/ 12 w 48"/>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71">
                    <a:moveTo>
                      <a:pt x="12" y="0"/>
                    </a:moveTo>
                    <a:cubicBezTo>
                      <a:pt x="17" y="4"/>
                      <a:pt x="17" y="7"/>
                      <a:pt x="12" y="11"/>
                    </a:cubicBezTo>
                    <a:cubicBezTo>
                      <a:pt x="9" y="14"/>
                      <a:pt x="7" y="18"/>
                      <a:pt x="14" y="20"/>
                    </a:cubicBezTo>
                    <a:cubicBezTo>
                      <a:pt x="19" y="21"/>
                      <a:pt x="20" y="30"/>
                      <a:pt x="27" y="28"/>
                    </a:cubicBezTo>
                    <a:cubicBezTo>
                      <a:pt x="35" y="25"/>
                      <a:pt x="27" y="18"/>
                      <a:pt x="30" y="14"/>
                    </a:cubicBezTo>
                    <a:cubicBezTo>
                      <a:pt x="30" y="12"/>
                      <a:pt x="32" y="12"/>
                      <a:pt x="34" y="11"/>
                    </a:cubicBezTo>
                    <a:cubicBezTo>
                      <a:pt x="39" y="15"/>
                      <a:pt x="46" y="18"/>
                      <a:pt x="48" y="25"/>
                    </a:cubicBezTo>
                    <a:cubicBezTo>
                      <a:pt x="39" y="41"/>
                      <a:pt x="24" y="53"/>
                      <a:pt x="18" y="71"/>
                    </a:cubicBezTo>
                    <a:cubicBezTo>
                      <a:pt x="11" y="47"/>
                      <a:pt x="0" y="25"/>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02" name="Freeform 156"/>
              <p:cNvSpPr/>
              <p:nvPr/>
            </p:nvSpPr>
            <p:spPr bwMode="auto">
              <a:xfrm>
                <a:off x="4650" y="1007"/>
                <a:ext cx="87" cy="115"/>
              </a:xfrm>
              <a:custGeom>
                <a:avLst/>
                <a:gdLst>
                  <a:gd name="T0" fmla="*/ 32 w 46"/>
                  <a:gd name="T1" fmla="*/ 52 h 60"/>
                  <a:gd name="T2" fmla="*/ 18 w 46"/>
                  <a:gd name="T3" fmla="*/ 59 h 60"/>
                  <a:gd name="T4" fmla="*/ 24 w 46"/>
                  <a:gd name="T5" fmla="*/ 3 h 60"/>
                  <a:gd name="T6" fmla="*/ 37 w 46"/>
                  <a:gd name="T7" fmla="*/ 7 h 60"/>
                  <a:gd name="T8" fmla="*/ 40 w 46"/>
                  <a:gd name="T9" fmla="*/ 47 h 60"/>
                  <a:gd name="T10" fmla="*/ 32 w 46"/>
                  <a:gd name="T11" fmla="*/ 52 h 60"/>
                </a:gdLst>
                <a:ahLst/>
                <a:cxnLst>
                  <a:cxn ang="0">
                    <a:pos x="T0" y="T1"/>
                  </a:cxn>
                  <a:cxn ang="0">
                    <a:pos x="T2" y="T3"/>
                  </a:cxn>
                  <a:cxn ang="0">
                    <a:pos x="T4" y="T5"/>
                  </a:cxn>
                  <a:cxn ang="0">
                    <a:pos x="T6" y="T7"/>
                  </a:cxn>
                  <a:cxn ang="0">
                    <a:pos x="T8" y="T9"/>
                  </a:cxn>
                  <a:cxn ang="0">
                    <a:pos x="T10" y="T11"/>
                  </a:cxn>
                </a:cxnLst>
                <a:rect l="0" t="0" r="r" b="b"/>
                <a:pathLst>
                  <a:path w="46" h="60">
                    <a:moveTo>
                      <a:pt x="32" y="52"/>
                    </a:moveTo>
                    <a:cubicBezTo>
                      <a:pt x="27" y="54"/>
                      <a:pt x="24" y="60"/>
                      <a:pt x="18" y="59"/>
                    </a:cubicBezTo>
                    <a:cubicBezTo>
                      <a:pt x="0" y="36"/>
                      <a:pt x="2" y="22"/>
                      <a:pt x="24" y="3"/>
                    </a:cubicBezTo>
                    <a:cubicBezTo>
                      <a:pt x="30" y="0"/>
                      <a:pt x="34" y="3"/>
                      <a:pt x="37" y="7"/>
                    </a:cubicBezTo>
                    <a:cubicBezTo>
                      <a:pt x="46" y="20"/>
                      <a:pt x="36" y="34"/>
                      <a:pt x="40" y="47"/>
                    </a:cubicBezTo>
                    <a:cubicBezTo>
                      <a:pt x="41" y="51"/>
                      <a:pt x="34" y="51"/>
                      <a:pt x="32"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03" name="Freeform 157"/>
              <p:cNvSpPr/>
              <p:nvPr/>
            </p:nvSpPr>
            <p:spPr bwMode="auto">
              <a:xfrm>
                <a:off x="2415" y="1005"/>
                <a:ext cx="148" cy="73"/>
              </a:xfrm>
              <a:custGeom>
                <a:avLst/>
                <a:gdLst>
                  <a:gd name="T0" fmla="*/ 16 w 78"/>
                  <a:gd name="T1" fmla="*/ 32 h 38"/>
                  <a:gd name="T2" fmla="*/ 4 w 78"/>
                  <a:gd name="T3" fmla="*/ 14 h 38"/>
                  <a:gd name="T4" fmla="*/ 30 w 78"/>
                  <a:gd name="T5" fmla="*/ 5 h 38"/>
                  <a:gd name="T6" fmla="*/ 35 w 78"/>
                  <a:gd name="T7" fmla="*/ 7 h 38"/>
                  <a:gd name="T8" fmla="*/ 49 w 78"/>
                  <a:gd name="T9" fmla="*/ 4 h 38"/>
                  <a:gd name="T10" fmla="*/ 65 w 78"/>
                  <a:gd name="T11" fmla="*/ 5 h 38"/>
                  <a:gd name="T12" fmla="*/ 78 w 78"/>
                  <a:gd name="T13" fmla="*/ 15 h 38"/>
                  <a:gd name="T14" fmla="*/ 52 w 78"/>
                  <a:gd name="T15" fmla="*/ 28 h 38"/>
                  <a:gd name="T16" fmla="*/ 16 w 78"/>
                  <a:gd name="T17"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38">
                    <a:moveTo>
                      <a:pt x="16" y="32"/>
                    </a:moveTo>
                    <a:cubicBezTo>
                      <a:pt x="13" y="25"/>
                      <a:pt x="0" y="22"/>
                      <a:pt x="4" y="14"/>
                    </a:cubicBezTo>
                    <a:cubicBezTo>
                      <a:pt x="9" y="7"/>
                      <a:pt x="20" y="4"/>
                      <a:pt x="30" y="5"/>
                    </a:cubicBezTo>
                    <a:cubicBezTo>
                      <a:pt x="33" y="3"/>
                      <a:pt x="30" y="13"/>
                      <a:pt x="35" y="7"/>
                    </a:cubicBezTo>
                    <a:cubicBezTo>
                      <a:pt x="40" y="7"/>
                      <a:pt x="45" y="7"/>
                      <a:pt x="49" y="4"/>
                    </a:cubicBezTo>
                    <a:cubicBezTo>
                      <a:pt x="55" y="1"/>
                      <a:pt x="60" y="0"/>
                      <a:pt x="65" y="5"/>
                    </a:cubicBezTo>
                    <a:cubicBezTo>
                      <a:pt x="70" y="8"/>
                      <a:pt x="77" y="8"/>
                      <a:pt x="78" y="15"/>
                    </a:cubicBezTo>
                    <a:cubicBezTo>
                      <a:pt x="73" y="26"/>
                      <a:pt x="61" y="23"/>
                      <a:pt x="52" y="28"/>
                    </a:cubicBezTo>
                    <a:cubicBezTo>
                      <a:pt x="40" y="29"/>
                      <a:pt x="29" y="38"/>
                      <a:pt x="16"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04" name="Freeform 158"/>
              <p:cNvSpPr/>
              <p:nvPr/>
            </p:nvSpPr>
            <p:spPr bwMode="auto">
              <a:xfrm>
                <a:off x="3247" y="632"/>
                <a:ext cx="101" cy="132"/>
              </a:xfrm>
              <a:custGeom>
                <a:avLst/>
                <a:gdLst>
                  <a:gd name="T0" fmla="*/ 46 w 53"/>
                  <a:gd name="T1" fmla="*/ 25 h 69"/>
                  <a:gd name="T2" fmla="*/ 22 w 53"/>
                  <a:gd name="T3" fmla="*/ 57 h 69"/>
                  <a:gd name="T4" fmla="*/ 19 w 53"/>
                  <a:gd name="T5" fmla="*/ 68 h 69"/>
                  <a:gd name="T6" fmla="*/ 8 w 53"/>
                  <a:gd name="T7" fmla="*/ 62 h 69"/>
                  <a:gd name="T8" fmla="*/ 3 w 53"/>
                  <a:gd name="T9" fmla="*/ 50 h 69"/>
                  <a:gd name="T10" fmla="*/ 10 w 53"/>
                  <a:gd name="T11" fmla="*/ 30 h 69"/>
                  <a:gd name="T12" fmla="*/ 13 w 53"/>
                  <a:gd name="T13" fmla="*/ 19 h 69"/>
                  <a:gd name="T14" fmla="*/ 46 w 53"/>
                  <a:gd name="T15" fmla="*/ 8 h 69"/>
                  <a:gd name="T16" fmla="*/ 46 w 53"/>
                  <a:gd name="T17" fmla="*/ 2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69">
                    <a:moveTo>
                      <a:pt x="46" y="25"/>
                    </a:moveTo>
                    <a:cubicBezTo>
                      <a:pt x="41" y="38"/>
                      <a:pt x="26" y="43"/>
                      <a:pt x="22" y="57"/>
                    </a:cubicBezTo>
                    <a:cubicBezTo>
                      <a:pt x="25" y="61"/>
                      <a:pt x="23" y="65"/>
                      <a:pt x="19" y="68"/>
                    </a:cubicBezTo>
                    <a:cubicBezTo>
                      <a:pt x="14" y="69"/>
                      <a:pt x="11" y="65"/>
                      <a:pt x="8" y="62"/>
                    </a:cubicBezTo>
                    <a:cubicBezTo>
                      <a:pt x="5" y="59"/>
                      <a:pt x="4" y="55"/>
                      <a:pt x="3" y="50"/>
                    </a:cubicBezTo>
                    <a:cubicBezTo>
                      <a:pt x="2" y="42"/>
                      <a:pt x="0" y="35"/>
                      <a:pt x="10" y="30"/>
                    </a:cubicBezTo>
                    <a:cubicBezTo>
                      <a:pt x="13" y="29"/>
                      <a:pt x="8" y="22"/>
                      <a:pt x="13" y="19"/>
                    </a:cubicBezTo>
                    <a:cubicBezTo>
                      <a:pt x="24" y="15"/>
                      <a:pt x="31" y="0"/>
                      <a:pt x="46" y="8"/>
                    </a:cubicBezTo>
                    <a:cubicBezTo>
                      <a:pt x="53" y="14"/>
                      <a:pt x="47" y="19"/>
                      <a:pt x="4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05" name="Freeform 159"/>
              <p:cNvSpPr/>
              <p:nvPr/>
            </p:nvSpPr>
            <p:spPr bwMode="auto">
              <a:xfrm>
                <a:off x="2569" y="1049"/>
                <a:ext cx="111" cy="119"/>
              </a:xfrm>
              <a:custGeom>
                <a:avLst/>
                <a:gdLst>
                  <a:gd name="T0" fmla="*/ 47 w 58"/>
                  <a:gd name="T1" fmla="*/ 58 h 62"/>
                  <a:gd name="T2" fmla="*/ 39 w 58"/>
                  <a:gd name="T3" fmla="*/ 23 h 62"/>
                  <a:gd name="T4" fmla="*/ 29 w 58"/>
                  <a:gd name="T5" fmla="*/ 37 h 62"/>
                  <a:gd name="T6" fmla="*/ 5 w 58"/>
                  <a:gd name="T7" fmla="*/ 20 h 62"/>
                  <a:gd name="T8" fmla="*/ 2 w 58"/>
                  <a:gd name="T9" fmla="*/ 7 h 62"/>
                  <a:gd name="T10" fmla="*/ 6 w 58"/>
                  <a:gd name="T11" fmla="*/ 2 h 62"/>
                  <a:gd name="T12" fmla="*/ 54 w 58"/>
                  <a:gd name="T13" fmla="*/ 27 h 62"/>
                  <a:gd name="T14" fmla="*/ 57 w 58"/>
                  <a:gd name="T15" fmla="*/ 51 h 62"/>
                  <a:gd name="T16" fmla="*/ 47 w 58"/>
                  <a:gd name="T17"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62">
                    <a:moveTo>
                      <a:pt x="47" y="58"/>
                    </a:moveTo>
                    <a:cubicBezTo>
                      <a:pt x="33" y="49"/>
                      <a:pt x="44" y="35"/>
                      <a:pt x="39" y="23"/>
                    </a:cubicBezTo>
                    <a:cubicBezTo>
                      <a:pt x="34" y="27"/>
                      <a:pt x="39" y="37"/>
                      <a:pt x="29" y="37"/>
                    </a:cubicBezTo>
                    <a:cubicBezTo>
                      <a:pt x="23" y="29"/>
                      <a:pt x="14" y="25"/>
                      <a:pt x="5" y="20"/>
                    </a:cubicBezTo>
                    <a:cubicBezTo>
                      <a:pt x="5" y="15"/>
                      <a:pt x="4" y="11"/>
                      <a:pt x="2" y="7"/>
                    </a:cubicBezTo>
                    <a:cubicBezTo>
                      <a:pt x="1" y="4"/>
                      <a:pt x="0" y="1"/>
                      <a:pt x="6" y="2"/>
                    </a:cubicBezTo>
                    <a:cubicBezTo>
                      <a:pt x="27" y="0"/>
                      <a:pt x="39" y="18"/>
                      <a:pt x="54" y="27"/>
                    </a:cubicBezTo>
                    <a:cubicBezTo>
                      <a:pt x="58" y="30"/>
                      <a:pt x="57" y="43"/>
                      <a:pt x="57" y="51"/>
                    </a:cubicBezTo>
                    <a:cubicBezTo>
                      <a:pt x="56" y="57"/>
                      <a:pt x="55" y="62"/>
                      <a:pt x="47"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06" name="Freeform 160"/>
              <p:cNvSpPr/>
              <p:nvPr/>
            </p:nvSpPr>
            <p:spPr bwMode="auto">
              <a:xfrm>
                <a:off x="2152" y="963"/>
                <a:ext cx="91" cy="105"/>
              </a:xfrm>
              <a:custGeom>
                <a:avLst/>
                <a:gdLst>
                  <a:gd name="T0" fmla="*/ 0 w 48"/>
                  <a:gd name="T1" fmla="*/ 26 h 55"/>
                  <a:gd name="T2" fmla="*/ 9 w 48"/>
                  <a:gd name="T3" fmla="*/ 13 h 55"/>
                  <a:gd name="T4" fmla="*/ 20 w 48"/>
                  <a:gd name="T5" fmla="*/ 6 h 55"/>
                  <a:gd name="T6" fmla="*/ 37 w 48"/>
                  <a:gd name="T7" fmla="*/ 12 h 55"/>
                  <a:gd name="T8" fmla="*/ 41 w 48"/>
                  <a:gd name="T9" fmla="*/ 26 h 55"/>
                  <a:gd name="T10" fmla="*/ 41 w 48"/>
                  <a:gd name="T11" fmla="*/ 43 h 55"/>
                  <a:gd name="T12" fmla="*/ 21 w 48"/>
                  <a:gd name="T13" fmla="*/ 44 h 55"/>
                  <a:gd name="T14" fmla="*/ 0 w 48"/>
                  <a:gd name="T15" fmla="*/ 26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55">
                    <a:moveTo>
                      <a:pt x="0" y="26"/>
                    </a:moveTo>
                    <a:cubicBezTo>
                      <a:pt x="1" y="20"/>
                      <a:pt x="29" y="35"/>
                      <a:pt x="9" y="13"/>
                    </a:cubicBezTo>
                    <a:cubicBezTo>
                      <a:pt x="6" y="10"/>
                      <a:pt x="15" y="5"/>
                      <a:pt x="20" y="6"/>
                    </a:cubicBezTo>
                    <a:cubicBezTo>
                      <a:pt x="26" y="7"/>
                      <a:pt x="37" y="0"/>
                      <a:pt x="37" y="12"/>
                    </a:cubicBezTo>
                    <a:cubicBezTo>
                      <a:pt x="37" y="18"/>
                      <a:pt x="38" y="23"/>
                      <a:pt x="41" y="26"/>
                    </a:cubicBezTo>
                    <a:cubicBezTo>
                      <a:pt x="48" y="32"/>
                      <a:pt x="47" y="39"/>
                      <a:pt x="41" y="43"/>
                    </a:cubicBezTo>
                    <a:cubicBezTo>
                      <a:pt x="35" y="47"/>
                      <a:pt x="28" y="55"/>
                      <a:pt x="21" y="44"/>
                    </a:cubicBezTo>
                    <a:cubicBezTo>
                      <a:pt x="16" y="36"/>
                      <a:pt x="3" y="36"/>
                      <a:pt x="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07" name="Freeform 161"/>
              <p:cNvSpPr/>
              <p:nvPr/>
            </p:nvSpPr>
            <p:spPr bwMode="auto">
              <a:xfrm>
                <a:off x="3004" y="1170"/>
                <a:ext cx="161" cy="92"/>
              </a:xfrm>
              <a:custGeom>
                <a:avLst/>
                <a:gdLst>
                  <a:gd name="T0" fmla="*/ 21 w 85"/>
                  <a:gd name="T1" fmla="*/ 30 h 48"/>
                  <a:gd name="T2" fmla="*/ 7 w 85"/>
                  <a:gd name="T3" fmla="*/ 23 h 48"/>
                  <a:gd name="T4" fmla="*/ 8 w 85"/>
                  <a:gd name="T5" fmla="*/ 9 h 48"/>
                  <a:gd name="T6" fmla="*/ 38 w 85"/>
                  <a:gd name="T7" fmla="*/ 2 h 48"/>
                  <a:gd name="T8" fmla="*/ 81 w 85"/>
                  <a:gd name="T9" fmla="*/ 13 h 48"/>
                  <a:gd name="T10" fmla="*/ 85 w 85"/>
                  <a:gd name="T11" fmla="*/ 17 h 48"/>
                  <a:gd name="T12" fmla="*/ 59 w 85"/>
                  <a:gd name="T13" fmla="*/ 25 h 48"/>
                  <a:gd name="T14" fmla="*/ 38 w 85"/>
                  <a:gd name="T15" fmla="*/ 37 h 48"/>
                  <a:gd name="T16" fmla="*/ 34 w 85"/>
                  <a:gd name="T17" fmla="*/ 48 h 48"/>
                  <a:gd name="T18" fmla="*/ 31 w 85"/>
                  <a:gd name="T19" fmla="*/ 40 h 48"/>
                  <a:gd name="T20" fmla="*/ 21 w 85"/>
                  <a:gd name="T21"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48">
                    <a:moveTo>
                      <a:pt x="21" y="30"/>
                    </a:moveTo>
                    <a:cubicBezTo>
                      <a:pt x="15" y="30"/>
                      <a:pt x="11" y="28"/>
                      <a:pt x="7" y="23"/>
                    </a:cubicBezTo>
                    <a:cubicBezTo>
                      <a:pt x="0" y="18"/>
                      <a:pt x="1" y="14"/>
                      <a:pt x="8" y="9"/>
                    </a:cubicBezTo>
                    <a:cubicBezTo>
                      <a:pt x="17" y="2"/>
                      <a:pt x="28" y="5"/>
                      <a:pt x="38" y="2"/>
                    </a:cubicBezTo>
                    <a:cubicBezTo>
                      <a:pt x="54" y="0"/>
                      <a:pt x="66" y="14"/>
                      <a:pt x="81" y="13"/>
                    </a:cubicBezTo>
                    <a:cubicBezTo>
                      <a:pt x="83" y="14"/>
                      <a:pt x="84" y="15"/>
                      <a:pt x="85" y="17"/>
                    </a:cubicBezTo>
                    <a:cubicBezTo>
                      <a:pt x="78" y="24"/>
                      <a:pt x="70" y="29"/>
                      <a:pt x="59" y="25"/>
                    </a:cubicBezTo>
                    <a:cubicBezTo>
                      <a:pt x="46" y="20"/>
                      <a:pt x="45" y="33"/>
                      <a:pt x="38" y="37"/>
                    </a:cubicBezTo>
                    <a:cubicBezTo>
                      <a:pt x="37" y="41"/>
                      <a:pt x="35" y="44"/>
                      <a:pt x="34" y="48"/>
                    </a:cubicBezTo>
                    <a:cubicBezTo>
                      <a:pt x="33" y="45"/>
                      <a:pt x="32" y="43"/>
                      <a:pt x="31" y="40"/>
                    </a:cubicBezTo>
                    <a:cubicBezTo>
                      <a:pt x="29" y="36"/>
                      <a:pt x="25" y="33"/>
                      <a:pt x="21"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08" name="Freeform 162"/>
              <p:cNvSpPr/>
              <p:nvPr/>
            </p:nvSpPr>
            <p:spPr bwMode="auto">
              <a:xfrm>
                <a:off x="2796" y="1608"/>
                <a:ext cx="99" cy="117"/>
              </a:xfrm>
              <a:custGeom>
                <a:avLst/>
                <a:gdLst>
                  <a:gd name="T0" fmla="*/ 22 w 52"/>
                  <a:gd name="T1" fmla="*/ 0 h 61"/>
                  <a:gd name="T2" fmla="*/ 43 w 52"/>
                  <a:gd name="T3" fmla="*/ 33 h 61"/>
                  <a:gd name="T4" fmla="*/ 47 w 52"/>
                  <a:gd name="T5" fmla="*/ 45 h 61"/>
                  <a:gd name="T6" fmla="*/ 49 w 52"/>
                  <a:gd name="T7" fmla="*/ 56 h 61"/>
                  <a:gd name="T8" fmla="*/ 40 w 52"/>
                  <a:gd name="T9" fmla="*/ 53 h 61"/>
                  <a:gd name="T10" fmla="*/ 0 w 52"/>
                  <a:gd name="T11" fmla="*/ 49 h 61"/>
                  <a:gd name="T12" fmla="*/ 22 w 52"/>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22" y="0"/>
                    </a:moveTo>
                    <a:cubicBezTo>
                      <a:pt x="22" y="15"/>
                      <a:pt x="29" y="26"/>
                      <a:pt x="43" y="33"/>
                    </a:cubicBezTo>
                    <a:cubicBezTo>
                      <a:pt x="46" y="34"/>
                      <a:pt x="42" y="42"/>
                      <a:pt x="47" y="45"/>
                    </a:cubicBezTo>
                    <a:cubicBezTo>
                      <a:pt x="51" y="48"/>
                      <a:pt x="52" y="53"/>
                      <a:pt x="49" y="56"/>
                    </a:cubicBezTo>
                    <a:cubicBezTo>
                      <a:pt x="44" y="61"/>
                      <a:pt x="43" y="53"/>
                      <a:pt x="40" y="53"/>
                    </a:cubicBezTo>
                    <a:cubicBezTo>
                      <a:pt x="28" y="51"/>
                      <a:pt x="15" y="47"/>
                      <a:pt x="0" y="49"/>
                    </a:cubicBezTo>
                    <a:cubicBezTo>
                      <a:pt x="6" y="30"/>
                      <a:pt x="14" y="15"/>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09" name="Freeform 163"/>
              <p:cNvSpPr/>
              <p:nvPr/>
            </p:nvSpPr>
            <p:spPr bwMode="auto">
              <a:xfrm>
                <a:off x="5701" y="2647"/>
                <a:ext cx="107" cy="130"/>
              </a:xfrm>
              <a:custGeom>
                <a:avLst/>
                <a:gdLst>
                  <a:gd name="T0" fmla="*/ 34 w 56"/>
                  <a:gd name="T1" fmla="*/ 67 h 68"/>
                  <a:gd name="T2" fmla="*/ 31 w 56"/>
                  <a:gd name="T3" fmla="*/ 65 h 68"/>
                  <a:gd name="T4" fmla="*/ 13 w 56"/>
                  <a:gd name="T5" fmla="*/ 39 h 68"/>
                  <a:gd name="T6" fmla="*/ 15 w 56"/>
                  <a:gd name="T7" fmla="*/ 38 h 68"/>
                  <a:gd name="T8" fmla="*/ 30 w 56"/>
                  <a:gd name="T9" fmla="*/ 23 h 68"/>
                  <a:gd name="T10" fmla="*/ 12 w 56"/>
                  <a:gd name="T11" fmla="*/ 19 h 68"/>
                  <a:gd name="T12" fmla="*/ 2 w 56"/>
                  <a:gd name="T13" fmla="*/ 18 h 68"/>
                  <a:gd name="T14" fmla="*/ 1 w 56"/>
                  <a:gd name="T15" fmla="*/ 11 h 68"/>
                  <a:gd name="T16" fmla="*/ 19 w 56"/>
                  <a:gd name="T17" fmla="*/ 4 h 68"/>
                  <a:gd name="T18" fmla="*/ 55 w 56"/>
                  <a:gd name="T19" fmla="*/ 18 h 68"/>
                  <a:gd name="T20" fmla="*/ 38 w 56"/>
                  <a:gd name="T21" fmla="*/ 41 h 68"/>
                  <a:gd name="T22" fmla="*/ 38 w 56"/>
                  <a:gd name="T23" fmla="*/ 43 h 68"/>
                  <a:gd name="T24" fmla="*/ 52 w 56"/>
                  <a:gd name="T25" fmla="*/ 56 h 68"/>
                  <a:gd name="T26" fmla="*/ 44 w 56"/>
                  <a:gd name="T27" fmla="*/ 58 h 68"/>
                  <a:gd name="T28" fmla="*/ 34 w 56"/>
                  <a:gd name="T29" fmla="*/ 6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68">
                    <a:moveTo>
                      <a:pt x="34" y="67"/>
                    </a:moveTo>
                    <a:cubicBezTo>
                      <a:pt x="33" y="66"/>
                      <a:pt x="32" y="65"/>
                      <a:pt x="31" y="65"/>
                    </a:cubicBezTo>
                    <a:cubicBezTo>
                      <a:pt x="10" y="67"/>
                      <a:pt x="14" y="51"/>
                      <a:pt x="13" y="39"/>
                    </a:cubicBezTo>
                    <a:cubicBezTo>
                      <a:pt x="14" y="38"/>
                      <a:pt x="14" y="38"/>
                      <a:pt x="15" y="38"/>
                    </a:cubicBezTo>
                    <a:cubicBezTo>
                      <a:pt x="24" y="37"/>
                      <a:pt x="31" y="30"/>
                      <a:pt x="30" y="23"/>
                    </a:cubicBezTo>
                    <a:cubicBezTo>
                      <a:pt x="29" y="15"/>
                      <a:pt x="19" y="17"/>
                      <a:pt x="12" y="19"/>
                    </a:cubicBezTo>
                    <a:cubicBezTo>
                      <a:pt x="8" y="20"/>
                      <a:pt x="5" y="21"/>
                      <a:pt x="2" y="18"/>
                    </a:cubicBezTo>
                    <a:cubicBezTo>
                      <a:pt x="0" y="16"/>
                      <a:pt x="0" y="13"/>
                      <a:pt x="1" y="11"/>
                    </a:cubicBezTo>
                    <a:cubicBezTo>
                      <a:pt x="6" y="7"/>
                      <a:pt x="10" y="0"/>
                      <a:pt x="19" y="4"/>
                    </a:cubicBezTo>
                    <a:cubicBezTo>
                      <a:pt x="31" y="9"/>
                      <a:pt x="43" y="13"/>
                      <a:pt x="55" y="18"/>
                    </a:cubicBezTo>
                    <a:cubicBezTo>
                      <a:pt x="56" y="31"/>
                      <a:pt x="44" y="34"/>
                      <a:pt x="38" y="41"/>
                    </a:cubicBezTo>
                    <a:cubicBezTo>
                      <a:pt x="35" y="42"/>
                      <a:pt x="39" y="45"/>
                      <a:pt x="38" y="43"/>
                    </a:cubicBezTo>
                    <a:cubicBezTo>
                      <a:pt x="50" y="39"/>
                      <a:pt x="55" y="43"/>
                      <a:pt x="52" y="56"/>
                    </a:cubicBezTo>
                    <a:cubicBezTo>
                      <a:pt x="50" y="61"/>
                      <a:pt x="46" y="49"/>
                      <a:pt x="44" y="58"/>
                    </a:cubicBezTo>
                    <a:cubicBezTo>
                      <a:pt x="43" y="62"/>
                      <a:pt x="41" y="68"/>
                      <a:pt x="34"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10" name="Freeform 164"/>
              <p:cNvSpPr/>
              <p:nvPr/>
            </p:nvSpPr>
            <p:spPr bwMode="auto">
              <a:xfrm>
                <a:off x="2575" y="3315"/>
                <a:ext cx="91" cy="130"/>
              </a:xfrm>
              <a:custGeom>
                <a:avLst/>
                <a:gdLst>
                  <a:gd name="T0" fmla="*/ 26 w 48"/>
                  <a:gd name="T1" fmla="*/ 63 h 68"/>
                  <a:gd name="T2" fmla="*/ 11 w 48"/>
                  <a:gd name="T3" fmla="*/ 45 h 68"/>
                  <a:gd name="T4" fmla="*/ 5 w 48"/>
                  <a:gd name="T5" fmla="*/ 45 h 68"/>
                  <a:gd name="T6" fmla="*/ 13 w 48"/>
                  <a:gd name="T7" fmla="*/ 0 h 68"/>
                  <a:gd name="T8" fmla="*/ 20 w 48"/>
                  <a:gd name="T9" fmla="*/ 14 h 68"/>
                  <a:gd name="T10" fmla="*/ 25 w 48"/>
                  <a:gd name="T11" fmla="*/ 24 h 68"/>
                  <a:gd name="T12" fmla="*/ 39 w 48"/>
                  <a:gd name="T13" fmla="*/ 46 h 68"/>
                  <a:gd name="T14" fmla="*/ 48 w 48"/>
                  <a:gd name="T15" fmla="*/ 57 h 68"/>
                  <a:gd name="T16" fmla="*/ 26 w 48"/>
                  <a:gd name="T17" fmla="*/ 6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8">
                    <a:moveTo>
                      <a:pt x="26" y="63"/>
                    </a:moveTo>
                    <a:cubicBezTo>
                      <a:pt x="20" y="58"/>
                      <a:pt x="7" y="59"/>
                      <a:pt x="11" y="45"/>
                    </a:cubicBezTo>
                    <a:cubicBezTo>
                      <a:pt x="9" y="45"/>
                      <a:pt x="7" y="45"/>
                      <a:pt x="5" y="45"/>
                    </a:cubicBezTo>
                    <a:cubicBezTo>
                      <a:pt x="10" y="31"/>
                      <a:pt x="0" y="13"/>
                      <a:pt x="13" y="0"/>
                    </a:cubicBezTo>
                    <a:cubicBezTo>
                      <a:pt x="18" y="3"/>
                      <a:pt x="19" y="8"/>
                      <a:pt x="20" y="14"/>
                    </a:cubicBezTo>
                    <a:cubicBezTo>
                      <a:pt x="23" y="16"/>
                      <a:pt x="9" y="28"/>
                      <a:pt x="25" y="24"/>
                    </a:cubicBezTo>
                    <a:cubicBezTo>
                      <a:pt x="27" y="24"/>
                      <a:pt x="42" y="35"/>
                      <a:pt x="39" y="46"/>
                    </a:cubicBezTo>
                    <a:cubicBezTo>
                      <a:pt x="38" y="54"/>
                      <a:pt x="43" y="55"/>
                      <a:pt x="48" y="57"/>
                    </a:cubicBezTo>
                    <a:cubicBezTo>
                      <a:pt x="43" y="68"/>
                      <a:pt x="32" y="52"/>
                      <a:pt x="2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11" name="Freeform 165"/>
              <p:cNvSpPr/>
              <p:nvPr/>
            </p:nvSpPr>
            <p:spPr bwMode="auto">
              <a:xfrm>
                <a:off x="3834" y="1401"/>
                <a:ext cx="90" cy="96"/>
              </a:xfrm>
              <a:custGeom>
                <a:avLst/>
                <a:gdLst>
                  <a:gd name="T0" fmla="*/ 46 w 47"/>
                  <a:gd name="T1" fmla="*/ 11 h 50"/>
                  <a:gd name="T2" fmla="*/ 43 w 47"/>
                  <a:gd name="T3" fmla="*/ 26 h 50"/>
                  <a:gd name="T4" fmla="*/ 28 w 47"/>
                  <a:gd name="T5" fmla="*/ 49 h 50"/>
                  <a:gd name="T6" fmla="*/ 12 w 47"/>
                  <a:gd name="T7" fmla="*/ 37 h 50"/>
                  <a:gd name="T8" fmla="*/ 15 w 47"/>
                  <a:gd name="T9" fmla="*/ 34 h 50"/>
                  <a:gd name="T10" fmla="*/ 13 w 47"/>
                  <a:gd name="T11" fmla="*/ 35 h 50"/>
                  <a:gd name="T12" fmla="*/ 10 w 47"/>
                  <a:gd name="T13" fmla="*/ 35 h 50"/>
                  <a:gd name="T14" fmla="*/ 1 w 47"/>
                  <a:gd name="T15" fmla="*/ 3 h 50"/>
                  <a:gd name="T16" fmla="*/ 27 w 47"/>
                  <a:gd name="T17" fmla="*/ 5 h 50"/>
                  <a:gd name="T18" fmla="*/ 46 w 47"/>
                  <a:gd name="T19" fmla="*/ 1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0">
                    <a:moveTo>
                      <a:pt x="46" y="11"/>
                    </a:moveTo>
                    <a:cubicBezTo>
                      <a:pt x="45" y="16"/>
                      <a:pt x="42" y="21"/>
                      <a:pt x="43" y="26"/>
                    </a:cubicBezTo>
                    <a:cubicBezTo>
                      <a:pt x="47" y="40"/>
                      <a:pt x="39" y="45"/>
                      <a:pt x="28" y="49"/>
                    </a:cubicBezTo>
                    <a:cubicBezTo>
                      <a:pt x="19" y="50"/>
                      <a:pt x="14" y="46"/>
                      <a:pt x="12" y="37"/>
                    </a:cubicBezTo>
                    <a:cubicBezTo>
                      <a:pt x="12" y="36"/>
                      <a:pt x="14" y="35"/>
                      <a:pt x="15" y="34"/>
                    </a:cubicBezTo>
                    <a:cubicBezTo>
                      <a:pt x="13" y="33"/>
                      <a:pt x="16" y="34"/>
                      <a:pt x="13" y="35"/>
                    </a:cubicBezTo>
                    <a:cubicBezTo>
                      <a:pt x="12" y="36"/>
                      <a:pt x="11" y="36"/>
                      <a:pt x="10" y="35"/>
                    </a:cubicBezTo>
                    <a:cubicBezTo>
                      <a:pt x="7" y="24"/>
                      <a:pt x="0" y="15"/>
                      <a:pt x="1" y="3"/>
                    </a:cubicBezTo>
                    <a:cubicBezTo>
                      <a:pt x="10" y="0"/>
                      <a:pt x="18" y="6"/>
                      <a:pt x="27" y="5"/>
                    </a:cubicBezTo>
                    <a:cubicBezTo>
                      <a:pt x="34" y="6"/>
                      <a:pt x="41" y="5"/>
                      <a:pt x="4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12" name="Freeform 166"/>
              <p:cNvSpPr/>
              <p:nvPr/>
            </p:nvSpPr>
            <p:spPr bwMode="auto">
              <a:xfrm>
                <a:off x="4372" y="1124"/>
                <a:ext cx="142" cy="82"/>
              </a:xfrm>
              <a:custGeom>
                <a:avLst/>
                <a:gdLst>
                  <a:gd name="T0" fmla="*/ 73 w 75"/>
                  <a:gd name="T1" fmla="*/ 9 h 43"/>
                  <a:gd name="T2" fmla="*/ 69 w 75"/>
                  <a:gd name="T3" fmla="*/ 16 h 43"/>
                  <a:gd name="T4" fmla="*/ 55 w 75"/>
                  <a:gd name="T5" fmla="*/ 26 h 43"/>
                  <a:gd name="T6" fmla="*/ 47 w 75"/>
                  <a:gd name="T7" fmla="*/ 33 h 43"/>
                  <a:gd name="T8" fmla="*/ 10 w 75"/>
                  <a:gd name="T9" fmla="*/ 41 h 43"/>
                  <a:gd name="T10" fmla="*/ 0 w 75"/>
                  <a:gd name="T11" fmla="*/ 33 h 43"/>
                  <a:gd name="T12" fmla="*/ 23 w 75"/>
                  <a:gd name="T13" fmla="*/ 16 h 43"/>
                  <a:gd name="T14" fmla="*/ 55 w 75"/>
                  <a:gd name="T15" fmla="*/ 11 h 43"/>
                  <a:gd name="T16" fmla="*/ 73 w 75"/>
                  <a:gd name="T1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43">
                    <a:moveTo>
                      <a:pt x="73" y="9"/>
                    </a:moveTo>
                    <a:cubicBezTo>
                      <a:pt x="75" y="14"/>
                      <a:pt x="74" y="16"/>
                      <a:pt x="69" y="16"/>
                    </a:cubicBezTo>
                    <a:cubicBezTo>
                      <a:pt x="62" y="15"/>
                      <a:pt x="57" y="18"/>
                      <a:pt x="55" y="26"/>
                    </a:cubicBezTo>
                    <a:cubicBezTo>
                      <a:pt x="54" y="30"/>
                      <a:pt x="51" y="32"/>
                      <a:pt x="47" y="33"/>
                    </a:cubicBezTo>
                    <a:cubicBezTo>
                      <a:pt x="35" y="37"/>
                      <a:pt x="21" y="30"/>
                      <a:pt x="10" y="41"/>
                    </a:cubicBezTo>
                    <a:cubicBezTo>
                      <a:pt x="8" y="43"/>
                      <a:pt x="2" y="38"/>
                      <a:pt x="0" y="33"/>
                    </a:cubicBezTo>
                    <a:cubicBezTo>
                      <a:pt x="8" y="27"/>
                      <a:pt x="15" y="21"/>
                      <a:pt x="23" y="16"/>
                    </a:cubicBezTo>
                    <a:cubicBezTo>
                      <a:pt x="33" y="9"/>
                      <a:pt x="42" y="0"/>
                      <a:pt x="55" y="11"/>
                    </a:cubicBezTo>
                    <a:cubicBezTo>
                      <a:pt x="60" y="15"/>
                      <a:pt x="67" y="10"/>
                      <a:pt x="7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1713" name="Freeform 167"/>
              <p:cNvSpPr/>
              <p:nvPr/>
            </p:nvSpPr>
            <p:spPr bwMode="auto">
              <a:xfrm>
                <a:off x="2455" y="2670"/>
                <a:ext cx="95" cy="145"/>
              </a:xfrm>
              <a:custGeom>
                <a:avLst/>
                <a:gdLst>
                  <a:gd name="T0" fmla="*/ 33 w 50"/>
                  <a:gd name="T1" fmla="*/ 76 h 76"/>
                  <a:gd name="T2" fmla="*/ 11 w 50"/>
                  <a:gd name="T3" fmla="*/ 37 h 76"/>
                  <a:gd name="T4" fmla="*/ 16 w 50"/>
                  <a:gd name="T5" fmla="*/ 3 h 76"/>
                  <a:gd name="T6" fmla="*/ 40 w 50"/>
                  <a:gd name="T7" fmla="*/ 16 h 76"/>
                  <a:gd name="T8" fmla="*/ 30 w 50"/>
                  <a:gd name="T9" fmla="*/ 32 h 76"/>
                  <a:gd name="T10" fmla="*/ 31 w 50"/>
                  <a:gd name="T11" fmla="*/ 38 h 76"/>
                  <a:gd name="T12" fmla="*/ 36 w 50"/>
                  <a:gd name="T13" fmla="*/ 41 h 76"/>
                  <a:gd name="T14" fmla="*/ 40 w 50"/>
                  <a:gd name="T15" fmla="*/ 44 h 76"/>
                  <a:gd name="T16" fmla="*/ 33 w 50"/>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76">
                    <a:moveTo>
                      <a:pt x="33" y="76"/>
                    </a:moveTo>
                    <a:cubicBezTo>
                      <a:pt x="27" y="62"/>
                      <a:pt x="22" y="48"/>
                      <a:pt x="11" y="37"/>
                    </a:cubicBezTo>
                    <a:cubicBezTo>
                      <a:pt x="0" y="24"/>
                      <a:pt x="13" y="14"/>
                      <a:pt x="16" y="3"/>
                    </a:cubicBezTo>
                    <a:cubicBezTo>
                      <a:pt x="35" y="0"/>
                      <a:pt x="41" y="3"/>
                      <a:pt x="40" y="16"/>
                    </a:cubicBezTo>
                    <a:cubicBezTo>
                      <a:pt x="34" y="20"/>
                      <a:pt x="35" y="27"/>
                      <a:pt x="30" y="32"/>
                    </a:cubicBezTo>
                    <a:cubicBezTo>
                      <a:pt x="28" y="34"/>
                      <a:pt x="29" y="36"/>
                      <a:pt x="31" y="38"/>
                    </a:cubicBezTo>
                    <a:cubicBezTo>
                      <a:pt x="33" y="39"/>
                      <a:pt x="34" y="40"/>
                      <a:pt x="36" y="41"/>
                    </a:cubicBezTo>
                    <a:cubicBezTo>
                      <a:pt x="38" y="42"/>
                      <a:pt x="39" y="43"/>
                      <a:pt x="40" y="44"/>
                    </a:cubicBezTo>
                    <a:cubicBezTo>
                      <a:pt x="50" y="61"/>
                      <a:pt x="48" y="71"/>
                      <a:pt x="33"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14" name="Freeform 168"/>
              <p:cNvSpPr/>
              <p:nvPr/>
            </p:nvSpPr>
            <p:spPr bwMode="auto">
              <a:xfrm>
                <a:off x="5690" y="1535"/>
                <a:ext cx="90" cy="113"/>
              </a:xfrm>
              <a:custGeom>
                <a:avLst/>
                <a:gdLst>
                  <a:gd name="T0" fmla="*/ 36 w 47"/>
                  <a:gd name="T1" fmla="*/ 59 h 59"/>
                  <a:gd name="T2" fmla="*/ 26 w 47"/>
                  <a:gd name="T3" fmla="*/ 43 h 59"/>
                  <a:gd name="T4" fmla="*/ 22 w 47"/>
                  <a:gd name="T5" fmla="*/ 38 h 59"/>
                  <a:gd name="T6" fmla="*/ 22 w 47"/>
                  <a:gd name="T7" fmla="*/ 27 h 59"/>
                  <a:gd name="T8" fmla="*/ 6 w 47"/>
                  <a:gd name="T9" fmla="*/ 41 h 59"/>
                  <a:gd name="T10" fmla="*/ 2 w 47"/>
                  <a:gd name="T11" fmla="*/ 17 h 59"/>
                  <a:gd name="T12" fmla="*/ 1 w 47"/>
                  <a:gd name="T13" fmla="*/ 14 h 59"/>
                  <a:gd name="T14" fmla="*/ 1 w 47"/>
                  <a:gd name="T15" fmla="*/ 13 h 59"/>
                  <a:gd name="T16" fmla="*/ 7 w 47"/>
                  <a:gd name="T17" fmla="*/ 5 h 59"/>
                  <a:gd name="T18" fmla="*/ 9 w 47"/>
                  <a:gd name="T19" fmla="*/ 3 h 59"/>
                  <a:gd name="T20" fmla="*/ 19 w 47"/>
                  <a:gd name="T21" fmla="*/ 3 h 59"/>
                  <a:gd name="T22" fmla="*/ 42 w 47"/>
                  <a:gd name="T23" fmla="*/ 29 h 59"/>
                  <a:gd name="T24" fmla="*/ 36 w 47"/>
                  <a:gd name="T2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59">
                    <a:moveTo>
                      <a:pt x="36" y="59"/>
                    </a:moveTo>
                    <a:cubicBezTo>
                      <a:pt x="32" y="54"/>
                      <a:pt x="32" y="46"/>
                      <a:pt x="26" y="43"/>
                    </a:cubicBezTo>
                    <a:cubicBezTo>
                      <a:pt x="24" y="42"/>
                      <a:pt x="20" y="41"/>
                      <a:pt x="22" y="38"/>
                    </a:cubicBezTo>
                    <a:cubicBezTo>
                      <a:pt x="26" y="34"/>
                      <a:pt x="33" y="31"/>
                      <a:pt x="22" y="27"/>
                    </a:cubicBezTo>
                    <a:cubicBezTo>
                      <a:pt x="11" y="23"/>
                      <a:pt x="10" y="31"/>
                      <a:pt x="6" y="41"/>
                    </a:cubicBezTo>
                    <a:cubicBezTo>
                      <a:pt x="5" y="31"/>
                      <a:pt x="5" y="23"/>
                      <a:pt x="2" y="17"/>
                    </a:cubicBezTo>
                    <a:cubicBezTo>
                      <a:pt x="1" y="16"/>
                      <a:pt x="0" y="15"/>
                      <a:pt x="1" y="14"/>
                    </a:cubicBezTo>
                    <a:cubicBezTo>
                      <a:pt x="1" y="13"/>
                      <a:pt x="1" y="13"/>
                      <a:pt x="1" y="13"/>
                    </a:cubicBezTo>
                    <a:cubicBezTo>
                      <a:pt x="4" y="11"/>
                      <a:pt x="7" y="8"/>
                      <a:pt x="7" y="5"/>
                    </a:cubicBezTo>
                    <a:cubicBezTo>
                      <a:pt x="8" y="4"/>
                      <a:pt x="8" y="3"/>
                      <a:pt x="9" y="3"/>
                    </a:cubicBezTo>
                    <a:cubicBezTo>
                      <a:pt x="12" y="3"/>
                      <a:pt x="15" y="4"/>
                      <a:pt x="19" y="3"/>
                    </a:cubicBezTo>
                    <a:cubicBezTo>
                      <a:pt x="36" y="0"/>
                      <a:pt x="47" y="11"/>
                      <a:pt x="42" y="29"/>
                    </a:cubicBezTo>
                    <a:cubicBezTo>
                      <a:pt x="39" y="39"/>
                      <a:pt x="36" y="48"/>
                      <a:pt x="36"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15" name="Freeform 169"/>
              <p:cNvSpPr/>
              <p:nvPr/>
            </p:nvSpPr>
            <p:spPr bwMode="auto">
              <a:xfrm>
                <a:off x="1207" y="1319"/>
                <a:ext cx="86" cy="98"/>
              </a:xfrm>
              <a:custGeom>
                <a:avLst/>
                <a:gdLst>
                  <a:gd name="T0" fmla="*/ 22 w 45"/>
                  <a:gd name="T1" fmla="*/ 0 h 51"/>
                  <a:gd name="T2" fmla="*/ 31 w 45"/>
                  <a:gd name="T3" fmla="*/ 13 h 51"/>
                  <a:gd name="T4" fmla="*/ 44 w 45"/>
                  <a:gd name="T5" fmla="*/ 36 h 51"/>
                  <a:gd name="T6" fmla="*/ 45 w 45"/>
                  <a:gd name="T7" fmla="*/ 40 h 51"/>
                  <a:gd name="T8" fmla="*/ 34 w 45"/>
                  <a:gd name="T9" fmla="*/ 50 h 51"/>
                  <a:gd name="T10" fmla="*/ 8 w 45"/>
                  <a:gd name="T11" fmla="*/ 30 h 51"/>
                  <a:gd name="T12" fmla="*/ 22 w 45"/>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45" h="51">
                    <a:moveTo>
                      <a:pt x="22" y="0"/>
                    </a:moveTo>
                    <a:cubicBezTo>
                      <a:pt x="30" y="1"/>
                      <a:pt x="29" y="8"/>
                      <a:pt x="31" y="13"/>
                    </a:cubicBezTo>
                    <a:cubicBezTo>
                      <a:pt x="34" y="21"/>
                      <a:pt x="32" y="33"/>
                      <a:pt x="44" y="36"/>
                    </a:cubicBezTo>
                    <a:cubicBezTo>
                      <a:pt x="45" y="37"/>
                      <a:pt x="45" y="39"/>
                      <a:pt x="45" y="40"/>
                    </a:cubicBezTo>
                    <a:cubicBezTo>
                      <a:pt x="43" y="45"/>
                      <a:pt x="41" y="51"/>
                      <a:pt x="34" y="50"/>
                    </a:cubicBezTo>
                    <a:cubicBezTo>
                      <a:pt x="25" y="43"/>
                      <a:pt x="13" y="44"/>
                      <a:pt x="8" y="30"/>
                    </a:cubicBezTo>
                    <a:cubicBezTo>
                      <a:pt x="1" y="9"/>
                      <a:pt x="0" y="6"/>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16" name="Freeform 170"/>
              <p:cNvSpPr/>
              <p:nvPr/>
            </p:nvSpPr>
            <p:spPr bwMode="auto">
              <a:xfrm>
                <a:off x="2577" y="1222"/>
                <a:ext cx="122" cy="91"/>
              </a:xfrm>
              <a:custGeom>
                <a:avLst/>
                <a:gdLst>
                  <a:gd name="T0" fmla="*/ 12 w 64"/>
                  <a:gd name="T1" fmla="*/ 0 h 48"/>
                  <a:gd name="T2" fmla="*/ 24 w 64"/>
                  <a:gd name="T3" fmla="*/ 14 h 48"/>
                  <a:gd name="T4" fmla="*/ 50 w 64"/>
                  <a:gd name="T5" fmla="*/ 10 h 48"/>
                  <a:gd name="T6" fmla="*/ 64 w 64"/>
                  <a:gd name="T7" fmla="*/ 23 h 48"/>
                  <a:gd name="T8" fmla="*/ 63 w 64"/>
                  <a:gd name="T9" fmla="*/ 25 h 48"/>
                  <a:gd name="T10" fmla="*/ 44 w 64"/>
                  <a:gd name="T11" fmla="*/ 42 h 48"/>
                  <a:gd name="T12" fmla="*/ 22 w 64"/>
                  <a:gd name="T13" fmla="*/ 48 h 48"/>
                  <a:gd name="T14" fmla="*/ 4 w 64"/>
                  <a:gd name="T15" fmla="*/ 28 h 48"/>
                  <a:gd name="T16" fmla="*/ 5 w 64"/>
                  <a:gd name="T17" fmla="*/ 7 h 48"/>
                  <a:gd name="T18" fmla="*/ 12 w 64"/>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48">
                    <a:moveTo>
                      <a:pt x="12" y="0"/>
                    </a:moveTo>
                    <a:cubicBezTo>
                      <a:pt x="16" y="4"/>
                      <a:pt x="17" y="16"/>
                      <a:pt x="24" y="14"/>
                    </a:cubicBezTo>
                    <a:cubicBezTo>
                      <a:pt x="33" y="12"/>
                      <a:pt x="44" y="22"/>
                      <a:pt x="50" y="10"/>
                    </a:cubicBezTo>
                    <a:cubicBezTo>
                      <a:pt x="54" y="15"/>
                      <a:pt x="58" y="20"/>
                      <a:pt x="64" y="23"/>
                    </a:cubicBezTo>
                    <a:cubicBezTo>
                      <a:pt x="64" y="24"/>
                      <a:pt x="64" y="25"/>
                      <a:pt x="63" y="25"/>
                    </a:cubicBezTo>
                    <a:cubicBezTo>
                      <a:pt x="55" y="28"/>
                      <a:pt x="48" y="33"/>
                      <a:pt x="44" y="42"/>
                    </a:cubicBezTo>
                    <a:cubicBezTo>
                      <a:pt x="36" y="42"/>
                      <a:pt x="28" y="43"/>
                      <a:pt x="22" y="48"/>
                    </a:cubicBezTo>
                    <a:cubicBezTo>
                      <a:pt x="16" y="41"/>
                      <a:pt x="10" y="35"/>
                      <a:pt x="4" y="28"/>
                    </a:cubicBezTo>
                    <a:cubicBezTo>
                      <a:pt x="3" y="21"/>
                      <a:pt x="0" y="14"/>
                      <a:pt x="5" y="7"/>
                    </a:cubicBezTo>
                    <a:cubicBezTo>
                      <a:pt x="8" y="5"/>
                      <a:pt x="10" y="3"/>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17" name="Freeform 171"/>
              <p:cNvSpPr/>
              <p:nvPr/>
            </p:nvSpPr>
            <p:spPr bwMode="auto">
              <a:xfrm>
                <a:off x="4539" y="2023"/>
                <a:ext cx="92" cy="132"/>
              </a:xfrm>
              <a:custGeom>
                <a:avLst/>
                <a:gdLst>
                  <a:gd name="T0" fmla="*/ 48 w 48"/>
                  <a:gd name="T1" fmla="*/ 2 h 69"/>
                  <a:gd name="T2" fmla="*/ 43 w 48"/>
                  <a:gd name="T3" fmla="*/ 30 h 69"/>
                  <a:gd name="T4" fmla="*/ 33 w 48"/>
                  <a:gd name="T5" fmla="*/ 40 h 69"/>
                  <a:gd name="T6" fmla="*/ 31 w 48"/>
                  <a:gd name="T7" fmla="*/ 42 h 69"/>
                  <a:gd name="T8" fmla="*/ 21 w 48"/>
                  <a:gd name="T9" fmla="*/ 51 h 69"/>
                  <a:gd name="T10" fmla="*/ 20 w 48"/>
                  <a:gd name="T11" fmla="*/ 59 h 69"/>
                  <a:gd name="T12" fmla="*/ 16 w 48"/>
                  <a:gd name="T13" fmla="*/ 69 h 69"/>
                  <a:gd name="T14" fmla="*/ 9 w 48"/>
                  <a:gd name="T15" fmla="*/ 68 h 69"/>
                  <a:gd name="T16" fmla="*/ 1 w 48"/>
                  <a:gd name="T17" fmla="*/ 52 h 69"/>
                  <a:gd name="T18" fmla="*/ 20 w 48"/>
                  <a:gd name="T19" fmla="*/ 26 h 69"/>
                  <a:gd name="T20" fmla="*/ 18 w 48"/>
                  <a:gd name="T21" fmla="*/ 10 h 69"/>
                  <a:gd name="T22" fmla="*/ 44 w 48"/>
                  <a:gd name="T23" fmla="*/ 1 h 69"/>
                  <a:gd name="T24" fmla="*/ 48 w 48"/>
                  <a:gd name="T25"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69">
                    <a:moveTo>
                      <a:pt x="48" y="2"/>
                    </a:moveTo>
                    <a:cubicBezTo>
                      <a:pt x="46" y="12"/>
                      <a:pt x="39" y="20"/>
                      <a:pt x="43" y="30"/>
                    </a:cubicBezTo>
                    <a:cubicBezTo>
                      <a:pt x="44" y="32"/>
                      <a:pt x="45" y="45"/>
                      <a:pt x="33" y="40"/>
                    </a:cubicBezTo>
                    <a:cubicBezTo>
                      <a:pt x="33" y="40"/>
                      <a:pt x="31" y="41"/>
                      <a:pt x="31" y="42"/>
                    </a:cubicBezTo>
                    <a:cubicBezTo>
                      <a:pt x="29" y="46"/>
                      <a:pt x="35" y="59"/>
                      <a:pt x="21" y="51"/>
                    </a:cubicBezTo>
                    <a:cubicBezTo>
                      <a:pt x="21" y="54"/>
                      <a:pt x="21" y="56"/>
                      <a:pt x="20" y="59"/>
                    </a:cubicBezTo>
                    <a:cubicBezTo>
                      <a:pt x="19" y="62"/>
                      <a:pt x="18" y="66"/>
                      <a:pt x="16" y="69"/>
                    </a:cubicBezTo>
                    <a:cubicBezTo>
                      <a:pt x="14" y="69"/>
                      <a:pt x="12" y="68"/>
                      <a:pt x="9" y="68"/>
                    </a:cubicBezTo>
                    <a:cubicBezTo>
                      <a:pt x="0" y="67"/>
                      <a:pt x="0" y="60"/>
                      <a:pt x="1" y="52"/>
                    </a:cubicBezTo>
                    <a:cubicBezTo>
                      <a:pt x="3" y="40"/>
                      <a:pt x="6" y="30"/>
                      <a:pt x="20" y="26"/>
                    </a:cubicBezTo>
                    <a:cubicBezTo>
                      <a:pt x="32" y="22"/>
                      <a:pt x="14" y="16"/>
                      <a:pt x="18" y="10"/>
                    </a:cubicBezTo>
                    <a:cubicBezTo>
                      <a:pt x="24" y="0"/>
                      <a:pt x="36" y="6"/>
                      <a:pt x="44" y="1"/>
                    </a:cubicBezTo>
                    <a:cubicBezTo>
                      <a:pt x="45" y="1"/>
                      <a:pt x="47" y="1"/>
                      <a:pt x="4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18" name="Freeform 172"/>
              <p:cNvSpPr/>
              <p:nvPr/>
            </p:nvSpPr>
            <p:spPr bwMode="auto">
              <a:xfrm>
                <a:off x="5858" y="3142"/>
                <a:ext cx="74" cy="146"/>
              </a:xfrm>
              <a:custGeom>
                <a:avLst/>
                <a:gdLst>
                  <a:gd name="T0" fmla="*/ 25 w 39"/>
                  <a:gd name="T1" fmla="*/ 76 h 76"/>
                  <a:gd name="T2" fmla="*/ 4 w 39"/>
                  <a:gd name="T3" fmla="*/ 62 h 76"/>
                  <a:gd name="T4" fmla="*/ 1 w 39"/>
                  <a:gd name="T5" fmla="*/ 55 h 76"/>
                  <a:gd name="T6" fmla="*/ 8 w 39"/>
                  <a:gd name="T7" fmla="*/ 31 h 76"/>
                  <a:gd name="T8" fmla="*/ 11 w 39"/>
                  <a:gd name="T9" fmla="*/ 20 h 76"/>
                  <a:gd name="T10" fmla="*/ 23 w 39"/>
                  <a:gd name="T11" fmla="*/ 0 h 76"/>
                  <a:gd name="T12" fmla="*/ 27 w 39"/>
                  <a:gd name="T13" fmla="*/ 53 h 76"/>
                  <a:gd name="T14" fmla="*/ 29 w 39"/>
                  <a:gd name="T15" fmla="*/ 66 h 76"/>
                  <a:gd name="T16" fmla="*/ 25 w 39"/>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76">
                    <a:moveTo>
                      <a:pt x="25" y="76"/>
                    </a:moveTo>
                    <a:cubicBezTo>
                      <a:pt x="23" y="63"/>
                      <a:pt x="10" y="69"/>
                      <a:pt x="4" y="62"/>
                    </a:cubicBezTo>
                    <a:cubicBezTo>
                      <a:pt x="8" y="57"/>
                      <a:pt x="0" y="58"/>
                      <a:pt x="1" y="55"/>
                    </a:cubicBezTo>
                    <a:cubicBezTo>
                      <a:pt x="8" y="48"/>
                      <a:pt x="14" y="41"/>
                      <a:pt x="8" y="31"/>
                    </a:cubicBezTo>
                    <a:cubicBezTo>
                      <a:pt x="10" y="28"/>
                      <a:pt x="15" y="25"/>
                      <a:pt x="11" y="20"/>
                    </a:cubicBezTo>
                    <a:cubicBezTo>
                      <a:pt x="23" y="19"/>
                      <a:pt x="14" y="6"/>
                      <a:pt x="23" y="0"/>
                    </a:cubicBezTo>
                    <a:cubicBezTo>
                      <a:pt x="27" y="18"/>
                      <a:pt x="39" y="34"/>
                      <a:pt x="27" y="53"/>
                    </a:cubicBezTo>
                    <a:cubicBezTo>
                      <a:pt x="23" y="57"/>
                      <a:pt x="27" y="61"/>
                      <a:pt x="29" y="66"/>
                    </a:cubicBezTo>
                    <a:cubicBezTo>
                      <a:pt x="29" y="70"/>
                      <a:pt x="28" y="73"/>
                      <a:pt x="2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19" name="Freeform 173"/>
              <p:cNvSpPr/>
              <p:nvPr/>
            </p:nvSpPr>
            <p:spPr bwMode="auto">
              <a:xfrm>
                <a:off x="2638" y="2421"/>
                <a:ext cx="133" cy="92"/>
              </a:xfrm>
              <a:custGeom>
                <a:avLst/>
                <a:gdLst>
                  <a:gd name="T0" fmla="*/ 4 w 70"/>
                  <a:gd name="T1" fmla="*/ 0 h 48"/>
                  <a:gd name="T2" fmla="*/ 46 w 70"/>
                  <a:gd name="T3" fmla="*/ 10 h 48"/>
                  <a:gd name="T4" fmla="*/ 43 w 70"/>
                  <a:gd name="T5" fmla="*/ 22 h 48"/>
                  <a:gd name="T6" fmla="*/ 57 w 70"/>
                  <a:gd name="T7" fmla="*/ 13 h 48"/>
                  <a:gd name="T8" fmla="*/ 70 w 70"/>
                  <a:gd name="T9" fmla="*/ 21 h 48"/>
                  <a:gd name="T10" fmla="*/ 60 w 70"/>
                  <a:gd name="T11" fmla="*/ 37 h 48"/>
                  <a:gd name="T12" fmla="*/ 29 w 70"/>
                  <a:gd name="T13" fmla="*/ 48 h 48"/>
                  <a:gd name="T14" fmla="*/ 24 w 70"/>
                  <a:gd name="T15" fmla="*/ 47 h 48"/>
                  <a:gd name="T16" fmla="*/ 16 w 70"/>
                  <a:gd name="T17" fmla="*/ 42 h 48"/>
                  <a:gd name="T18" fmla="*/ 13 w 70"/>
                  <a:gd name="T19" fmla="*/ 26 h 48"/>
                  <a:gd name="T20" fmla="*/ 13 w 70"/>
                  <a:gd name="T21" fmla="*/ 23 h 48"/>
                  <a:gd name="T22" fmla="*/ 9 w 70"/>
                  <a:gd name="T23" fmla="*/ 25 h 48"/>
                  <a:gd name="T24" fmla="*/ 4 w 70"/>
                  <a:gd name="T25" fmla="*/ 20 h 48"/>
                  <a:gd name="T26" fmla="*/ 4 w 70"/>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8">
                    <a:moveTo>
                      <a:pt x="4" y="0"/>
                    </a:moveTo>
                    <a:cubicBezTo>
                      <a:pt x="17" y="5"/>
                      <a:pt x="30" y="14"/>
                      <a:pt x="46" y="10"/>
                    </a:cubicBezTo>
                    <a:cubicBezTo>
                      <a:pt x="49" y="14"/>
                      <a:pt x="43" y="18"/>
                      <a:pt x="43" y="22"/>
                    </a:cubicBezTo>
                    <a:cubicBezTo>
                      <a:pt x="51" y="24"/>
                      <a:pt x="52" y="15"/>
                      <a:pt x="57" y="13"/>
                    </a:cubicBezTo>
                    <a:cubicBezTo>
                      <a:pt x="61" y="16"/>
                      <a:pt x="67" y="15"/>
                      <a:pt x="70" y="21"/>
                    </a:cubicBezTo>
                    <a:cubicBezTo>
                      <a:pt x="68" y="27"/>
                      <a:pt x="67" y="34"/>
                      <a:pt x="60" y="37"/>
                    </a:cubicBezTo>
                    <a:cubicBezTo>
                      <a:pt x="50" y="40"/>
                      <a:pt x="39" y="44"/>
                      <a:pt x="29" y="48"/>
                    </a:cubicBezTo>
                    <a:cubicBezTo>
                      <a:pt x="28" y="48"/>
                      <a:pt x="26" y="48"/>
                      <a:pt x="24" y="47"/>
                    </a:cubicBezTo>
                    <a:cubicBezTo>
                      <a:pt x="21" y="46"/>
                      <a:pt x="18" y="44"/>
                      <a:pt x="16" y="42"/>
                    </a:cubicBezTo>
                    <a:cubicBezTo>
                      <a:pt x="14" y="37"/>
                      <a:pt x="12" y="31"/>
                      <a:pt x="13" y="26"/>
                    </a:cubicBezTo>
                    <a:cubicBezTo>
                      <a:pt x="12" y="25"/>
                      <a:pt x="16" y="24"/>
                      <a:pt x="13" y="23"/>
                    </a:cubicBezTo>
                    <a:cubicBezTo>
                      <a:pt x="12" y="23"/>
                      <a:pt x="11" y="25"/>
                      <a:pt x="9" y="25"/>
                    </a:cubicBezTo>
                    <a:cubicBezTo>
                      <a:pt x="6" y="24"/>
                      <a:pt x="5" y="22"/>
                      <a:pt x="4" y="20"/>
                    </a:cubicBezTo>
                    <a:cubicBezTo>
                      <a:pt x="3" y="13"/>
                      <a:pt x="0" y="6"/>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20" name="Freeform 174"/>
              <p:cNvSpPr/>
              <p:nvPr/>
            </p:nvSpPr>
            <p:spPr bwMode="auto">
              <a:xfrm>
                <a:off x="5989" y="1254"/>
                <a:ext cx="126" cy="86"/>
              </a:xfrm>
              <a:custGeom>
                <a:avLst/>
                <a:gdLst>
                  <a:gd name="T0" fmla="*/ 26 w 66"/>
                  <a:gd name="T1" fmla="*/ 7 h 45"/>
                  <a:gd name="T2" fmla="*/ 50 w 66"/>
                  <a:gd name="T3" fmla="*/ 18 h 45"/>
                  <a:gd name="T4" fmla="*/ 62 w 66"/>
                  <a:gd name="T5" fmla="*/ 16 h 45"/>
                  <a:gd name="T6" fmla="*/ 57 w 66"/>
                  <a:gd name="T7" fmla="*/ 35 h 45"/>
                  <a:gd name="T8" fmla="*/ 54 w 66"/>
                  <a:gd name="T9" fmla="*/ 39 h 45"/>
                  <a:gd name="T10" fmla="*/ 23 w 66"/>
                  <a:gd name="T11" fmla="*/ 43 h 45"/>
                  <a:gd name="T12" fmla="*/ 0 w 66"/>
                  <a:gd name="T13" fmla="*/ 22 h 45"/>
                  <a:gd name="T14" fmla="*/ 17 w 66"/>
                  <a:gd name="T15" fmla="*/ 2 h 45"/>
                  <a:gd name="T16" fmla="*/ 26 w 66"/>
                  <a:gd name="T17"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45">
                    <a:moveTo>
                      <a:pt x="26" y="7"/>
                    </a:moveTo>
                    <a:cubicBezTo>
                      <a:pt x="30" y="24"/>
                      <a:pt x="37" y="27"/>
                      <a:pt x="50" y="18"/>
                    </a:cubicBezTo>
                    <a:cubicBezTo>
                      <a:pt x="54" y="12"/>
                      <a:pt x="58" y="10"/>
                      <a:pt x="62" y="16"/>
                    </a:cubicBezTo>
                    <a:cubicBezTo>
                      <a:pt x="66" y="23"/>
                      <a:pt x="65" y="30"/>
                      <a:pt x="57" y="35"/>
                    </a:cubicBezTo>
                    <a:cubicBezTo>
                      <a:pt x="56" y="36"/>
                      <a:pt x="55" y="37"/>
                      <a:pt x="54" y="39"/>
                    </a:cubicBezTo>
                    <a:cubicBezTo>
                      <a:pt x="44" y="45"/>
                      <a:pt x="33" y="38"/>
                      <a:pt x="23" y="43"/>
                    </a:cubicBezTo>
                    <a:cubicBezTo>
                      <a:pt x="12" y="40"/>
                      <a:pt x="4" y="33"/>
                      <a:pt x="0" y="22"/>
                    </a:cubicBezTo>
                    <a:cubicBezTo>
                      <a:pt x="2" y="12"/>
                      <a:pt x="2" y="0"/>
                      <a:pt x="17" y="2"/>
                    </a:cubicBezTo>
                    <a:cubicBezTo>
                      <a:pt x="20" y="3"/>
                      <a:pt x="24" y="4"/>
                      <a:pt x="2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21" name="Freeform 175"/>
              <p:cNvSpPr/>
              <p:nvPr/>
            </p:nvSpPr>
            <p:spPr bwMode="auto">
              <a:xfrm>
                <a:off x="3514" y="2482"/>
                <a:ext cx="139" cy="67"/>
              </a:xfrm>
              <a:custGeom>
                <a:avLst/>
                <a:gdLst>
                  <a:gd name="T0" fmla="*/ 70 w 73"/>
                  <a:gd name="T1" fmla="*/ 30 h 35"/>
                  <a:gd name="T2" fmla="*/ 29 w 73"/>
                  <a:gd name="T3" fmla="*/ 32 h 35"/>
                  <a:gd name="T4" fmla="*/ 4 w 73"/>
                  <a:gd name="T5" fmla="*/ 18 h 35"/>
                  <a:gd name="T6" fmla="*/ 14 w 73"/>
                  <a:gd name="T7" fmla="*/ 3 h 35"/>
                  <a:gd name="T8" fmla="*/ 14 w 73"/>
                  <a:gd name="T9" fmla="*/ 3 h 35"/>
                  <a:gd name="T10" fmla="*/ 29 w 73"/>
                  <a:gd name="T11" fmla="*/ 2 h 35"/>
                  <a:gd name="T12" fmla="*/ 56 w 73"/>
                  <a:gd name="T13" fmla="*/ 5 h 35"/>
                  <a:gd name="T14" fmla="*/ 64 w 73"/>
                  <a:gd name="T15" fmla="*/ 9 h 35"/>
                  <a:gd name="T16" fmla="*/ 70 w 73"/>
                  <a:gd name="T17" fmla="*/ 21 h 35"/>
                  <a:gd name="T18" fmla="*/ 70 w 73"/>
                  <a:gd name="T19"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35">
                    <a:moveTo>
                      <a:pt x="70" y="30"/>
                    </a:moveTo>
                    <a:cubicBezTo>
                      <a:pt x="56" y="28"/>
                      <a:pt x="43" y="27"/>
                      <a:pt x="29" y="32"/>
                    </a:cubicBezTo>
                    <a:cubicBezTo>
                      <a:pt x="18" y="35"/>
                      <a:pt x="10" y="25"/>
                      <a:pt x="4" y="18"/>
                    </a:cubicBezTo>
                    <a:cubicBezTo>
                      <a:pt x="0" y="8"/>
                      <a:pt x="1" y="0"/>
                      <a:pt x="14" y="3"/>
                    </a:cubicBezTo>
                    <a:cubicBezTo>
                      <a:pt x="14" y="3"/>
                      <a:pt x="14" y="3"/>
                      <a:pt x="14" y="3"/>
                    </a:cubicBezTo>
                    <a:cubicBezTo>
                      <a:pt x="20" y="7"/>
                      <a:pt x="24" y="4"/>
                      <a:pt x="29" y="2"/>
                    </a:cubicBezTo>
                    <a:cubicBezTo>
                      <a:pt x="37" y="8"/>
                      <a:pt x="46" y="10"/>
                      <a:pt x="56" y="5"/>
                    </a:cubicBezTo>
                    <a:cubicBezTo>
                      <a:pt x="60" y="5"/>
                      <a:pt x="62" y="6"/>
                      <a:pt x="64" y="9"/>
                    </a:cubicBezTo>
                    <a:cubicBezTo>
                      <a:pt x="67" y="13"/>
                      <a:pt x="67" y="18"/>
                      <a:pt x="70" y="21"/>
                    </a:cubicBezTo>
                    <a:cubicBezTo>
                      <a:pt x="71" y="24"/>
                      <a:pt x="73" y="27"/>
                      <a:pt x="7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22" name="Freeform 176"/>
              <p:cNvSpPr/>
              <p:nvPr/>
            </p:nvSpPr>
            <p:spPr bwMode="auto">
              <a:xfrm>
                <a:off x="1298" y="1348"/>
                <a:ext cx="143" cy="153"/>
              </a:xfrm>
              <a:custGeom>
                <a:avLst/>
                <a:gdLst>
                  <a:gd name="T0" fmla="*/ 59 w 75"/>
                  <a:gd name="T1" fmla="*/ 21 h 80"/>
                  <a:gd name="T2" fmla="*/ 50 w 75"/>
                  <a:gd name="T3" fmla="*/ 31 h 80"/>
                  <a:gd name="T4" fmla="*/ 10 w 75"/>
                  <a:gd name="T5" fmla="*/ 80 h 80"/>
                  <a:gd name="T6" fmla="*/ 0 w 75"/>
                  <a:gd name="T7" fmla="*/ 77 h 80"/>
                  <a:gd name="T8" fmla="*/ 27 w 75"/>
                  <a:gd name="T9" fmla="*/ 46 h 80"/>
                  <a:gd name="T10" fmla="*/ 26 w 75"/>
                  <a:gd name="T11" fmla="*/ 41 h 80"/>
                  <a:gd name="T12" fmla="*/ 48 w 75"/>
                  <a:gd name="T13" fmla="*/ 6 h 80"/>
                  <a:gd name="T14" fmla="*/ 65 w 75"/>
                  <a:gd name="T15" fmla="*/ 0 h 80"/>
                  <a:gd name="T16" fmla="*/ 72 w 75"/>
                  <a:gd name="T17" fmla="*/ 2 h 80"/>
                  <a:gd name="T18" fmla="*/ 72 w 75"/>
                  <a:gd name="T19" fmla="*/ 11 h 80"/>
                  <a:gd name="T20" fmla="*/ 59 w 75"/>
                  <a:gd name="T21"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80">
                    <a:moveTo>
                      <a:pt x="59" y="21"/>
                    </a:moveTo>
                    <a:cubicBezTo>
                      <a:pt x="54" y="23"/>
                      <a:pt x="51" y="27"/>
                      <a:pt x="50" y="31"/>
                    </a:cubicBezTo>
                    <a:cubicBezTo>
                      <a:pt x="47" y="56"/>
                      <a:pt x="26" y="66"/>
                      <a:pt x="10" y="80"/>
                    </a:cubicBezTo>
                    <a:cubicBezTo>
                      <a:pt x="6" y="80"/>
                      <a:pt x="2" y="80"/>
                      <a:pt x="0" y="77"/>
                    </a:cubicBezTo>
                    <a:cubicBezTo>
                      <a:pt x="8" y="65"/>
                      <a:pt x="25" y="62"/>
                      <a:pt x="27" y="46"/>
                    </a:cubicBezTo>
                    <a:cubicBezTo>
                      <a:pt x="26" y="44"/>
                      <a:pt x="26" y="43"/>
                      <a:pt x="26" y="41"/>
                    </a:cubicBezTo>
                    <a:cubicBezTo>
                      <a:pt x="28" y="26"/>
                      <a:pt x="42" y="18"/>
                      <a:pt x="48" y="6"/>
                    </a:cubicBezTo>
                    <a:cubicBezTo>
                      <a:pt x="53" y="2"/>
                      <a:pt x="59" y="2"/>
                      <a:pt x="65" y="0"/>
                    </a:cubicBezTo>
                    <a:cubicBezTo>
                      <a:pt x="67" y="0"/>
                      <a:pt x="70" y="1"/>
                      <a:pt x="72" y="2"/>
                    </a:cubicBezTo>
                    <a:cubicBezTo>
                      <a:pt x="75" y="5"/>
                      <a:pt x="73" y="8"/>
                      <a:pt x="72" y="11"/>
                    </a:cubicBezTo>
                    <a:cubicBezTo>
                      <a:pt x="68" y="15"/>
                      <a:pt x="64" y="19"/>
                      <a:pt x="5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23" name="Freeform 177"/>
              <p:cNvSpPr/>
              <p:nvPr/>
            </p:nvSpPr>
            <p:spPr bwMode="auto">
              <a:xfrm>
                <a:off x="4711" y="1076"/>
                <a:ext cx="74" cy="146"/>
              </a:xfrm>
              <a:custGeom>
                <a:avLst/>
                <a:gdLst>
                  <a:gd name="T0" fmla="*/ 28 w 39"/>
                  <a:gd name="T1" fmla="*/ 40 h 76"/>
                  <a:gd name="T2" fmla="*/ 30 w 39"/>
                  <a:gd name="T3" fmla="*/ 56 h 76"/>
                  <a:gd name="T4" fmla="*/ 36 w 39"/>
                  <a:gd name="T5" fmla="*/ 69 h 76"/>
                  <a:gd name="T6" fmla="*/ 21 w 39"/>
                  <a:gd name="T7" fmla="*/ 69 h 76"/>
                  <a:gd name="T8" fmla="*/ 5 w 39"/>
                  <a:gd name="T9" fmla="*/ 48 h 76"/>
                  <a:gd name="T10" fmla="*/ 3 w 39"/>
                  <a:gd name="T11" fmla="*/ 23 h 76"/>
                  <a:gd name="T12" fmla="*/ 20 w 39"/>
                  <a:gd name="T13" fmla="*/ 20 h 76"/>
                  <a:gd name="T14" fmla="*/ 28 w 39"/>
                  <a:gd name="T15" fmla="*/ 4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6">
                    <a:moveTo>
                      <a:pt x="28" y="40"/>
                    </a:moveTo>
                    <a:cubicBezTo>
                      <a:pt x="28" y="46"/>
                      <a:pt x="25" y="53"/>
                      <a:pt x="30" y="56"/>
                    </a:cubicBezTo>
                    <a:cubicBezTo>
                      <a:pt x="36" y="60"/>
                      <a:pt x="39" y="64"/>
                      <a:pt x="36" y="69"/>
                    </a:cubicBezTo>
                    <a:cubicBezTo>
                      <a:pt x="31" y="76"/>
                      <a:pt x="26" y="71"/>
                      <a:pt x="21" y="69"/>
                    </a:cubicBezTo>
                    <a:cubicBezTo>
                      <a:pt x="9" y="67"/>
                      <a:pt x="0" y="64"/>
                      <a:pt x="5" y="48"/>
                    </a:cubicBezTo>
                    <a:cubicBezTo>
                      <a:pt x="8" y="41"/>
                      <a:pt x="4" y="32"/>
                      <a:pt x="3" y="23"/>
                    </a:cubicBezTo>
                    <a:cubicBezTo>
                      <a:pt x="8" y="19"/>
                      <a:pt x="10" y="0"/>
                      <a:pt x="20" y="20"/>
                    </a:cubicBezTo>
                    <a:cubicBezTo>
                      <a:pt x="23" y="27"/>
                      <a:pt x="25" y="33"/>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24" name="Freeform 178"/>
              <p:cNvSpPr/>
              <p:nvPr/>
            </p:nvSpPr>
            <p:spPr bwMode="auto">
              <a:xfrm>
                <a:off x="5980" y="1076"/>
                <a:ext cx="139" cy="84"/>
              </a:xfrm>
              <a:custGeom>
                <a:avLst/>
                <a:gdLst>
                  <a:gd name="T0" fmla="*/ 73 w 73"/>
                  <a:gd name="T1" fmla="*/ 14 h 44"/>
                  <a:gd name="T2" fmla="*/ 48 w 73"/>
                  <a:gd name="T3" fmla="*/ 37 h 44"/>
                  <a:gd name="T4" fmla="*/ 33 w 73"/>
                  <a:gd name="T5" fmla="*/ 38 h 44"/>
                  <a:gd name="T6" fmla="*/ 15 w 73"/>
                  <a:gd name="T7" fmla="*/ 44 h 44"/>
                  <a:gd name="T8" fmla="*/ 7 w 73"/>
                  <a:gd name="T9" fmla="*/ 33 h 44"/>
                  <a:gd name="T10" fmla="*/ 26 w 73"/>
                  <a:gd name="T11" fmla="*/ 2 h 44"/>
                  <a:gd name="T12" fmla="*/ 33 w 73"/>
                  <a:gd name="T13" fmla="*/ 3 h 44"/>
                  <a:gd name="T14" fmla="*/ 52 w 73"/>
                  <a:gd name="T15" fmla="*/ 13 h 44"/>
                  <a:gd name="T16" fmla="*/ 73 w 73"/>
                  <a:gd name="T17"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44">
                    <a:moveTo>
                      <a:pt x="73" y="14"/>
                    </a:moveTo>
                    <a:cubicBezTo>
                      <a:pt x="73" y="31"/>
                      <a:pt x="57" y="31"/>
                      <a:pt x="48" y="37"/>
                    </a:cubicBezTo>
                    <a:cubicBezTo>
                      <a:pt x="43" y="38"/>
                      <a:pt x="38" y="40"/>
                      <a:pt x="33" y="38"/>
                    </a:cubicBezTo>
                    <a:cubicBezTo>
                      <a:pt x="26" y="35"/>
                      <a:pt x="22" y="44"/>
                      <a:pt x="15" y="44"/>
                    </a:cubicBezTo>
                    <a:cubicBezTo>
                      <a:pt x="8" y="44"/>
                      <a:pt x="0" y="39"/>
                      <a:pt x="7" y="33"/>
                    </a:cubicBezTo>
                    <a:cubicBezTo>
                      <a:pt x="18" y="25"/>
                      <a:pt x="18" y="11"/>
                      <a:pt x="26" y="2"/>
                    </a:cubicBezTo>
                    <a:cubicBezTo>
                      <a:pt x="29" y="0"/>
                      <a:pt x="31" y="1"/>
                      <a:pt x="33" y="3"/>
                    </a:cubicBezTo>
                    <a:cubicBezTo>
                      <a:pt x="36" y="13"/>
                      <a:pt x="44" y="13"/>
                      <a:pt x="52" y="13"/>
                    </a:cubicBezTo>
                    <a:cubicBezTo>
                      <a:pt x="59" y="13"/>
                      <a:pt x="66" y="13"/>
                      <a:pt x="7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25" name="Freeform 179"/>
              <p:cNvSpPr/>
              <p:nvPr/>
            </p:nvSpPr>
            <p:spPr bwMode="auto">
              <a:xfrm>
                <a:off x="5766" y="2681"/>
                <a:ext cx="99" cy="83"/>
              </a:xfrm>
              <a:custGeom>
                <a:avLst/>
                <a:gdLst>
                  <a:gd name="T0" fmla="*/ 17 w 52"/>
                  <a:gd name="T1" fmla="*/ 38 h 43"/>
                  <a:gd name="T2" fmla="*/ 0 w 52"/>
                  <a:gd name="T3" fmla="*/ 28 h 43"/>
                  <a:gd name="T4" fmla="*/ 21 w 52"/>
                  <a:gd name="T5" fmla="*/ 0 h 43"/>
                  <a:gd name="T6" fmla="*/ 51 w 52"/>
                  <a:gd name="T7" fmla="*/ 26 h 43"/>
                  <a:gd name="T8" fmla="*/ 49 w 52"/>
                  <a:gd name="T9" fmla="*/ 34 h 43"/>
                  <a:gd name="T10" fmla="*/ 38 w 52"/>
                  <a:gd name="T11" fmla="*/ 42 h 43"/>
                  <a:gd name="T12" fmla="*/ 24 w 52"/>
                  <a:gd name="T13" fmla="*/ 38 h 43"/>
                  <a:gd name="T14" fmla="*/ 17 w 52"/>
                  <a:gd name="T15" fmla="*/ 38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3">
                    <a:moveTo>
                      <a:pt x="17" y="38"/>
                    </a:moveTo>
                    <a:cubicBezTo>
                      <a:pt x="17" y="26"/>
                      <a:pt x="11" y="24"/>
                      <a:pt x="0" y="28"/>
                    </a:cubicBezTo>
                    <a:cubicBezTo>
                      <a:pt x="2" y="14"/>
                      <a:pt x="16" y="10"/>
                      <a:pt x="21" y="0"/>
                    </a:cubicBezTo>
                    <a:cubicBezTo>
                      <a:pt x="35" y="3"/>
                      <a:pt x="39" y="19"/>
                      <a:pt x="51" y="26"/>
                    </a:cubicBezTo>
                    <a:cubicBezTo>
                      <a:pt x="52" y="26"/>
                      <a:pt x="50" y="31"/>
                      <a:pt x="49" y="34"/>
                    </a:cubicBezTo>
                    <a:cubicBezTo>
                      <a:pt x="50" y="43"/>
                      <a:pt x="44" y="43"/>
                      <a:pt x="38" y="42"/>
                    </a:cubicBezTo>
                    <a:cubicBezTo>
                      <a:pt x="34" y="39"/>
                      <a:pt x="29" y="37"/>
                      <a:pt x="24" y="38"/>
                    </a:cubicBezTo>
                    <a:cubicBezTo>
                      <a:pt x="22" y="40"/>
                      <a:pt x="20" y="40"/>
                      <a:pt x="1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26" name="Freeform 180"/>
              <p:cNvSpPr/>
              <p:nvPr/>
            </p:nvSpPr>
            <p:spPr bwMode="auto">
              <a:xfrm>
                <a:off x="3935" y="715"/>
                <a:ext cx="139" cy="67"/>
              </a:xfrm>
              <a:custGeom>
                <a:avLst/>
                <a:gdLst>
                  <a:gd name="T0" fmla="*/ 6 w 73"/>
                  <a:gd name="T1" fmla="*/ 17 h 35"/>
                  <a:gd name="T2" fmla="*/ 4 w 73"/>
                  <a:gd name="T3" fmla="*/ 14 h 35"/>
                  <a:gd name="T4" fmla="*/ 15 w 73"/>
                  <a:gd name="T5" fmla="*/ 1 h 35"/>
                  <a:gd name="T6" fmla="*/ 60 w 73"/>
                  <a:gd name="T7" fmla="*/ 4 h 35"/>
                  <a:gd name="T8" fmla="*/ 70 w 73"/>
                  <a:gd name="T9" fmla="*/ 10 h 35"/>
                  <a:gd name="T10" fmla="*/ 64 w 73"/>
                  <a:gd name="T11" fmla="*/ 19 h 35"/>
                  <a:gd name="T12" fmla="*/ 34 w 73"/>
                  <a:gd name="T13" fmla="*/ 24 h 35"/>
                  <a:gd name="T14" fmla="*/ 15 w 73"/>
                  <a:gd name="T15" fmla="*/ 14 h 35"/>
                  <a:gd name="T16" fmla="*/ 6 w 73"/>
                  <a:gd name="T1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5">
                    <a:moveTo>
                      <a:pt x="6" y="17"/>
                    </a:moveTo>
                    <a:cubicBezTo>
                      <a:pt x="5" y="16"/>
                      <a:pt x="4" y="15"/>
                      <a:pt x="4" y="14"/>
                    </a:cubicBezTo>
                    <a:cubicBezTo>
                      <a:pt x="0" y="3"/>
                      <a:pt x="12" y="0"/>
                      <a:pt x="15" y="1"/>
                    </a:cubicBezTo>
                    <a:cubicBezTo>
                      <a:pt x="30" y="6"/>
                      <a:pt x="45" y="2"/>
                      <a:pt x="60" y="4"/>
                    </a:cubicBezTo>
                    <a:cubicBezTo>
                      <a:pt x="65" y="4"/>
                      <a:pt x="68" y="6"/>
                      <a:pt x="70" y="10"/>
                    </a:cubicBezTo>
                    <a:cubicBezTo>
                      <a:pt x="73" y="15"/>
                      <a:pt x="67" y="17"/>
                      <a:pt x="64" y="19"/>
                    </a:cubicBezTo>
                    <a:cubicBezTo>
                      <a:pt x="55" y="25"/>
                      <a:pt x="46" y="35"/>
                      <a:pt x="34" y="24"/>
                    </a:cubicBezTo>
                    <a:cubicBezTo>
                      <a:pt x="26" y="23"/>
                      <a:pt x="19" y="22"/>
                      <a:pt x="15" y="14"/>
                    </a:cubicBezTo>
                    <a:cubicBezTo>
                      <a:pt x="12" y="15"/>
                      <a:pt x="9" y="16"/>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27" name="Freeform 181"/>
              <p:cNvSpPr/>
              <p:nvPr/>
            </p:nvSpPr>
            <p:spPr bwMode="auto">
              <a:xfrm>
                <a:off x="5707" y="873"/>
                <a:ext cx="120" cy="58"/>
              </a:xfrm>
              <a:custGeom>
                <a:avLst/>
                <a:gdLst>
                  <a:gd name="T0" fmla="*/ 16 w 63"/>
                  <a:gd name="T1" fmla="*/ 28 h 30"/>
                  <a:gd name="T2" fmla="*/ 3 w 63"/>
                  <a:gd name="T3" fmla="*/ 20 h 30"/>
                  <a:gd name="T4" fmla="*/ 6 w 63"/>
                  <a:gd name="T5" fmla="*/ 5 h 30"/>
                  <a:gd name="T6" fmla="*/ 22 w 63"/>
                  <a:gd name="T7" fmla="*/ 6 h 30"/>
                  <a:gd name="T8" fmla="*/ 32 w 63"/>
                  <a:gd name="T9" fmla="*/ 6 h 30"/>
                  <a:gd name="T10" fmla="*/ 58 w 63"/>
                  <a:gd name="T11" fmla="*/ 12 h 30"/>
                  <a:gd name="T12" fmla="*/ 51 w 63"/>
                  <a:gd name="T13" fmla="*/ 24 h 30"/>
                  <a:gd name="T14" fmla="*/ 16 w 63"/>
                  <a:gd name="T15" fmla="*/ 2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16" y="28"/>
                    </a:moveTo>
                    <a:cubicBezTo>
                      <a:pt x="9" y="30"/>
                      <a:pt x="5" y="27"/>
                      <a:pt x="3" y="20"/>
                    </a:cubicBezTo>
                    <a:cubicBezTo>
                      <a:pt x="0" y="14"/>
                      <a:pt x="1" y="9"/>
                      <a:pt x="6" y="5"/>
                    </a:cubicBezTo>
                    <a:cubicBezTo>
                      <a:pt x="12" y="0"/>
                      <a:pt x="17" y="1"/>
                      <a:pt x="22" y="6"/>
                    </a:cubicBezTo>
                    <a:cubicBezTo>
                      <a:pt x="25" y="10"/>
                      <a:pt x="27" y="10"/>
                      <a:pt x="32" y="6"/>
                    </a:cubicBezTo>
                    <a:cubicBezTo>
                      <a:pt x="41" y="0"/>
                      <a:pt x="52" y="7"/>
                      <a:pt x="58" y="12"/>
                    </a:cubicBezTo>
                    <a:cubicBezTo>
                      <a:pt x="63" y="16"/>
                      <a:pt x="57" y="23"/>
                      <a:pt x="51" y="24"/>
                    </a:cubicBezTo>
                    <a:cubicBezTo>
                      <a:pt x="39" y="26"/>
                      <a:pt x="28" y="27"/>
                      <a:pt x="1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28" name="Freeform 182"/>
              <p:cNvSpPr/>
              <p:nvPr/>
            </p:nvSpPr>
            <p:spPr bwMode="auto">
              <a:xfrm>
                <a:off x="6065" y="1329"/>
                <a:ext cx="122" cy="90"/>
              </a:xfrm>
              <a:custGeom>
                <a:avLst/>
                <a:gdLst>
                  <a:gd name="T0" fmla="*/ 52 w 64"/>
                  <a:gd name="T1" fmla="*/ 27 h 47"/>
                  <a:gd name="T2" fmla="*/ 19 w 64"/>
                  <a:gd name="T3" fmla="*/ 42 h 47"/>
                  <a:gd name="T4" fmla="*/ 0 w 64"/>
                  <a:gd name="T5" fmla="*/ 25 h 47"/>
                  <a:gd name="T6" fmla="*/ 25 w 64"/>
                  <a:gd name="T7" fmla="*/ 6 h 47"/>
                  <a:gd name="T8" fmla="*/ 59 w 64"/>
                  <a:gd name="T9" fmla="*/ 17 h 47"/>
                  <a:gd name="T10" fmla="*/ 52 w 64"/>
                  <a:gd name="T11" fmla="*/ 27 h 47"/>
                </a:gdLst>
                <a:ahLst/>
                <a:cxnLst>
                  <a:cxn ang="0">
                    <a:pos x="T0" y="T1"/>
                  </a:cxn>
                  <a:cxn ang="0">
                    <a:pos x="T2" y="T3"/>
                  </a:cxn>
                  <a:cxn ang="0">
                    <a:pos x="T4" y="T5"/>
                  </a:cxn>
                  <a:cxn ang="0">
                    <a:pos x="T6" y="T7"/>
                  </a:cxn>
                  <a:cxn ang="0">
                    <a:pos x="T8" y="T9"/>
                  </a:cxn>
                  <a:cxn ang="0">
                    <a:pos x="T10" y="T11"/>
                  </a:cxn>
                </a:cxnLst>
                <a:rect l="0" t="0" r="r" b="b"/>
                <a:pathLst>
                  <a:path w="64" h="47">
                    <a:moveTo>
                      <a:pt x="52" y="27"/>
                    </a:moveTo>
                    <a:cubicBezTo>
                      <a:pt x="35" y="19"/>
                      <a:pt x="27" y="31"/>
                      <a:pt x="19" y="42"/>
                    </a:cubicBezTo>
                    <a:cubicBezTo>
                      <a:pt x="4" y="47"/>
                      <a:pt x="2" y="45"/>
                      <a:pt x="0" y="25"/>
                    </a:cubicBezTo>
                    <a:cubicBezTo>
                      <a:pt x="9" y="20"/>
                      <a:pt x="19" y="16"/>
                      <a:pt x="25" y="6"/>
                    </a:cubicBezTo>
                    <a:cubicBezTo>
                      <a:pt x="40" y="0"/>
                      <a:pt x="55" y="4"/>
                      <a:pt x="59" y="17"/>
                    </a:cubicBezTo>
                    <a:cubicBezTo>
                      <a:pt x="61" y="22"/>
                      <a:pt x="64" y="30"/>
                      <a:pt x="5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29" name="Freeform 183"/>
              <p:cNvSpPr/>
              <p:nvPr/>
            </p:nvSpPr>
            <p:spPr bwMode="auto">
              <a:xfrm>
                <a:off x="5774" y="1338"/>
                <a:ext cx="137" cy="69"/>
              </a:xfrm>
              <a:custGeom>
                <a:avLst/>
                <a:gdLst>
                  <a:gd name="T0" fmla="*/ 52 w 72"/>
                  <a:gd name="T1" fmla="*/ 29 h 36"/>
                  <a:gd name="T2" fmla="*/ 6 w 72"/>
                  <a:gd name="T3" fmla="*/ 36 h 36"/>
                  <a:gd name="T4" fmla="*/ 5 w 72"/>
                  <a:gd name="T5" fmla="*/ 35 h 36"/>
                  <a:gd name="T6" fmla="*/ 18 w 72"/>
                  <a:gd name="T7" fmla="*/ 12 h 36"/>
                  <a:gd name="T8" fmla="*/ 43 w 72"/>
                  <a:gd name="T9" fmla="*/ 1 h 36"/>
                  <a:gd name="T10" fmla="*/ 47 w 72"/>
                  <a:gd name="T11" fmla="*/ 0 h 36"/>
                  <a:gd name="T12" fmla="*/ 57 w 72"/>
                  <a:gd name="T13" fmla="*/ 3 h 36"/>
                  <a:gd name="T14" fmla="*/ 52 w 72"/>
                  <a:gd name="T15" fmla="*/ 2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36">
                    <a:moveTo>
                      <a:pt x="52" y="29"/>
                    </a:moveTo>
                    <a:cubicBezTo>
                      <a:pt x="37" y="31"/>
                      <a:pt x="21" y="34"/>
                      <a:pt x="6" y="36"/>
                    </a:cubicBezTo>
                    <a:cubicBezTo>
                      <a:pt x="6" y="36"/>
                      <a:pt x="5" y="35"/>
                      <a:pt x="5" y="35"/>
                    </a:cubicBezTo>
                    <a:cubicBezTo>
                      <a:pt x="0" y="16"/>
                      <a:pt x="0" y="16"/>
                      <a:pt x="18" y="12"/>
                    </a:cubicBezTo>
                    <a:cubicBezTo>
                      <a:pt x="27" y="10"/>
                      <a:pt x="35" y="7"/>
                      <a:pt x="43" y="1"/>
                    </a:cubicBezTo>
                    <a:cubicBezTo>
                      <a:pt x="44" y="0"/>
                      <a:pt x="46" y="0"/>
                      <a:pt x="47" y="0"/>
                    </a:cubicBezTo>
                    <a:cubicBezTo>
                      <a:pt x="51" y="0"/>
                      <a:pt x="54" y="1"/>
                      <a:pt x="57" y="3"/>
                    </a:cubicBezTo>
                    <a:cubicBezTo>
                      <a:pt x="72" y="16"/>
                      <a:pt x="72" y="19"/>
                      <a:pt x="5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30" name="Freeform 184"/>
              <p:cNvSpPr/>
              <p:nvPr/>
            </p:nvSpPr>
            <p:spPr bwMode="auto">
              <a:xfrm>
                <a:off x="3535" y="1832"/>
                <a:ext cx="99" cy="94"/>
              </a:xfrm>
              <a:custGeom>
                <a:avLst/>
                <a:gdLst>
                  <a:gd name="T0" fmla="*/ 42 w 52"/>
                  <a:gd name="T1" fmla="*/ 40 h 49"/>
                  <a:gd name="T2" fmla="*/ 17 w 52"/>
                  <a:gd name="T3" fmla="*/ 47 h 49"/>
                  <a:gd name="T4" fmla="*/ 1 w 52"/>
                  <a:gd name="T5" fmla="*/ 27 h 49"/>
                  <a:gd name="T6" fmla="*/ 6 w 52"/>
                  <a:gd name="T7" fmla="*/ 0 h 49"/>
                  <a:gd name="T8" fmla="*/ 31 w 52"/>
                  <a:gd name="T9" fmla="*/ 21 h 49"/>
                  <a:gd name="T10" fmla="*/ 45 w 52"/>
                  <a:gd name="T11" fmla="*/ 29 h 49"/>
                  <a:gd name="T12" fmla="*/ 49 w 52"/>
                  <a:gd name="T13" fmla="*/ 39 h 49"/>
                  <a:gd name="T14" fmla="*/ 42 w 52"/>
                  <a:gd name="T15" fmla="*/ 4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9">
                    <a:moveTo>
                      <a:pt x="42" y="40"/>
                    </a:moveTo>
                    <a:cubicBezTo>
                      <a:pt x="33" y="39"/>
                      <a:pt x="24" y="41"/>
                      <a:pt x="17" y="47"/>
                    </a:cubicBezTo>
                    <a:cubicBezTo>
                      <a:pt x="7" y="49"/>
                      <a:pt x="0" y="41"/>
                      <a:pt x="1" y="27"/>
                    </a:cubicBezTo>
                    <a:cubicBezTo>
                      <a:pt x="2" y="18"/>
                      <a:pt x="5" y="9"/>
                      <a:pt x="6" y="0"/>
                    </a:cubicBezTo>
                    <a:cubicBezTo>
                      <a:pt x="13" y="10"/>
                      <a:pt x="15" y="22"/>
                      <a:pt x="31" y="21"/>
                    </a:cubicBezTo>
                    <a:cubicBezTo>
                      <a:pt x="36" y="21"/>
                      <a:pt x="43" y="23"/>
                      <a:pt x="45" y="29"/>
                    </a:cubicBezTo>
                    <a:cubicBezTo>
                      <a:pt x="49" y="32"/>
                      <a:pt x="52" y="34"/>
                      <a:pt x="49" y="39"/>
                    </a:cubicBezTo>
                    <a:cubicBezTo>
                      <a:pt x="47" y="42"/>
                      <a:pt x="44" y="42"/>
                      <a:pt x="42"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31" name="Freeform 185"/>
              <p:cNvSpPr/>
              <p:nvPr/>
            </p:nvSpPr>
            <p:spPr bwMode="auto">
              <a:xfrm>
                <a:off x="2480" y="1497"/>
                <a:ext cx="112" cy="103"/>
              </a:xfrm>
              <a:custGeom>
                <a:avLst/>
                <a:gdLst>
                  <a:gd name="T0" fmla="*/ 17 w 59"/>
                  <a:gd name="T1" fmla="*/ 51 h 54"/>
                  <a:gd name="T2" fmla="*/ 14 w 59"/>
                  <a:gd name="T3" fmla="*/ 47 h 54"/>
                  <a:gd name="T4" fmla="*/ 14 w 59"/>
                  <a:gd name="T5" fmla="*/ 16 h 54"/>
                  <a:gd name="T6" fmla="*/ 41 w 59"/>
                  <a:gd name="T7" fmla="*/ 0 h 54"/>
                  <a:gd name="T8" fmla="*/ 56 w 59"/>
                  <a:gd name="T9" fmla="*/ 7 h 54"/>
                  <a:gd name="T10" fmla="*/ 48 w 59"/>
                  <a:gd name="T11" fmla="*/ 18 h 54"/>
                  <a:gd name="T12" fmla="*/ 43 w 59"/>
                  <a:gd name="T13" fmla="*/ 34 h 54"/>
                  <a:gd name="T14" fmla="*/ 27 w 59"/>
                  <a:gd name="T15" fmla="*/ 53 h 54"/>
                  <a:gd name="T16" fmla="*/ 17 w 59"/>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54">
                    <a:moveTo>
                      <a:pt x="17" y="51"/>
                    </a:moveTo>
                    <a:cubicBezTo>
                      <a:pt x="16" y="50"/>
                      <a:pt x="15" y="49"/>
                      <a:pt x="14" y="47"/>
                    </a:cubicBezTo>
                    <a:cubicBezTo>
                      <a:pt x="15" y="37"/>
                      <a:pt x="0" y="27"/>
                      <a:pt x="14" y="16"/>
                    </a:cubicBezTo>
                    <a:cubicBezTo>
                      <a:pt x="24" y="12"/>
                      <a:pt x="29" y="1"/>
                      <a:pt x="41" y="0"/>
                    </a:cubicBezTo>
                    <a:cubicBezTo>
                      <a:pt x="46" y="1"/>
                      <a:pt x="53" y="1"/>
                      <a:pt x="56" y="7"/>
                    </a:cubicBezTo>
                    <a:cubicBezTo>
                      <a:pt x="59" y="14"/>
                      <a:pt x="52" y="15"/>
                      <a:pt x="48" y="18"/>
                    </a:cubicBezTo>
                    <a:cubicBezTo>
                      <a:pt x="42" y="22"/>
                      <a:pt x="43" y="28"/>
                      <a:pt x="43" y="34"/>
                    </a:cubicBezTo>
                    <a:cubicBezTo>
                      <a:pt x="39" y="41"/>
                      <a:pt x="34" y="48"/>
                      <a:pt x="27" y="53"/>
                    </a:cubicBezTo>
                    <a:cubicBezTo>
                      <a:pt x="23" y="54"/>
                      <a:pt x="20" y="54"/>
                      <a:pt x="17"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32" name="Freeform 186"/>
              <p:cNvSpPr/>
              <p:nvPr/>
            </p:nvSpPr>
            <p:spPr bwMode="auto">
              <a:xfrm>
                <a:off x="3274" y="741"/>
                <a:ext cx="109" cy="148"/>
              </a:xfrm>
              <a:custGeom>
                <a:avLst/>
                <a:gdLst>
                  <a:gd name="T0" fmla="*/ 4 w 57"/>
                  <a:gd name="T1" fmla="*/ 10 h 77"/>
                  <a:gd name="T2" fmla="*/ 8 w 57"/>
                  <a:gd name="T3" fmla="*/ 0 h 77"/>
                  <a:gd name="T4" fmla="*/ 18 w 57"/>
                  <a:gd name="T5" fmla="*/ 8 h 77"/>
                  <a:gd name="T6" fmla="*/ 33 w 57"/>
                  <a:gd name="T7" fmla="*/ 20 h 77"/>
                  <a:gd name="T8" fmla="*/ 36 w 57"/>
                  <a:gd name="T9" fmla="*/ 29 h 77"/>
                  <a:gd name="T10" fmla="*/ 43 w 57"/>
                  <a:gd name="T11" fmla="*/ 38 h 77"/>
                  <a:gd name="T12" fmla="*/ 46 w 57"/>
                  <a:gd name="T13" fmla="*/ 63 h 77"/>
                  <a:gd name="T14" fmla="*/ 47 w 57"/>
                  <a:gd name="T15" fmla="*/ 73 h 77"/>
                  <a:gd name="T16" fmla="*/ 35 w 57"/>
                  <a:gd name="T17" fmla="*/ 72 h 77"/>
                  <a:gd name="T18" fmla="*/ 20 w 57"/>
                  <a:gd name="T19" fmla="*/ 45 h 77"/>
                  <a:gd name="T20" fmla="*/ 7 w 57"/>
                  <a:gd name="T21" fmla="*/ 25 h 77"/>
                  <a:gd name="T22" fmla="*/ 4 w 57"/>
                  <a:gd name="T23" fmla="*/ 1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77">
                    <a:moveTo>
                      <a:pt x="4" y="10"/>
                    </a:moveTo>
                    <a:cubicBezTo>
                      <a:pt x="6" y="7"/>
                      <a:pt x="7" y="3"/>
                      <a:pt x="8" y="0"/>
                    </a:cubicBezTo>
                    <a:cubicBezTo>
                      <a:pt x="12" y="2"/>
                      <a:pt x="18" y="3"/>
                      <a:pt x="18" y="8"/>
                    </a:cubicBezTo>
                    <a:cubicBezTo>
                      <a:pt x="17" y="21"/>
                      <a:pt x="21" y="23"/>
                      <a:pt x="33" y="20"/>
                    </a:cubicBezTo>
                    <a:cubicBezTo>
                      <a:pt x="39" y="18"/>
                      <a:pt x="40" y="24"/>
                      <a:pt x="36" y="29"/>
                    </a:cubicBezTo>
                    <a:cubicBezTo>
                      <a:pt x="31" y="36"/>
                      <a:pt x="37" y="37"/>
                      <a:pt x="43" y="38"/>
                    </a:cubicBezTo>
                    <a:cubicBezTo>
                      <a:pt x="57" y="44"/>
                      <a:pt x="49" y="54"/>
                      <a:pt x="46" y="63"/>
                    </a:cubicBezTo>
                    <a:cubicBezTo>
                      <a:pt x="40" y="67"/>
                      <a:pt x="45" y="69"/>
                      <a:pt x="47" y="73"/>
                    </a:cubicBezTo>
                    <a:cubicBezTo>
                      <a:pt x="43" y="77"/>
                      <a:pt x="39" y="74"/>
                      <a:pt x="35" y="72"/>
                    </a:cubicBezTo>
                    <a:cubicBezTo>
                      <a:pt x="28" y="64"/>
                      <a:pt x="26" y="54"/>
                      <a:pt x="20" y="45"/>
                    </a:cubicBezTo>
                    <a:cubicBezTo>
                      <a:pt x="16" y="38"/>
                      <a:pt x="12" y="32"/>
                      <a:pt x="7" y="25"/>
                    </a:cubicBezTo>
                    <a:cubicBezTo>
                      <a:pt x="5" y="21"/>
                      <a:pt x="0" y="16"/>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33" name="Freeform 187"/>
              <p:cNvSpPr/>
              <p:nvPr/>
            </p:nvSpPr>
            <p:spPr bwMode="auto">
              <a:xfrm>
                <a:off x="4324" y="2433"/>
                <a:ext cx="95" cy="88"/>
              </a:xfrm>
              <a:custGeom>
                <a:avLst/>
                <a:gdLst>
                  <a:gd name="T0" fmla="*/ 8 w 50"/>
                  <a:gd name="T1" fmla="*/ 22 h 46"/>
                  <a:gd name="T2" fmla="*/ 8 w 50"/>
                  <a:gd name="T3" fmla="*/ 11 h 46"/>
                  <a:gd name="T4" fmla="*/ 28 w 50"/>
                  <a:gd name="T5" fmla="*/ 12 h 46"/>
                  <a:gd name="T6" fmla="*/ 31 w 50"/>
                  <a:gd name="T7" fmla="*/ 31 h 46"/>
                  <a:gd name="T8" fmla="*/ 32 w 50"/>
                  <a:gd name="T9" fmla="*/ 16 h 46"/>
                  <a:gd name="T10" fmla="*/ 39 w 50"/>
                  <a:gd name="T11" fmla="*/ 1 h 46"/>
                  <a:gd name="T12" fmla="*/ 50 w 50"/>
                  <a:gd name="T13" fmla="*/ 14 h 46"/>
                  <a:gd name="T14" fmla="*/ 49 w 50"/>
                  <a:gd name="T15" fmla="*/ 19 h 46"/>
                  <a:gd name="T16" fmla="*/ 36 w 50"/>
                  <a:gd name="T17" fmla="*/ 46 h 46"/>
                  <a:gd name="T18" fmla="*/ 9 w 50"/>
                  <a:gd name="T19" fmla="*/ 40 h 46"/>
                  <a:gd name="T20" fmla="*/ 4 w 50"/>
                  <a:gd name="T21" fmla="*/ 32 h 46"/>
                  <a:gd name="T22" fmla="*/ 8 w 50"/>
                  <a:gd name="T23" fmla="*/ 2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46">
                    <a:moveTo>
                      <a:pt x="8" y="22"/>
                    </a:moveTo>
                    <a:cubicBezTo>
                      <a:pt x="8" y="18"/>
                      <a:pt x="13" y="15"/>
                      <a:pt x="8" y="11"/>
                    </a:cubicBezTo>
                    <a:cubicBezTo>
                      <a:pt x="15" y="3"/>
                      <a:pt x="23" y="3"/>
                      <a:pt x="28" y="12"/>
                    </a:cubicBezTo>
                    <a:cubicBezTo>
                      <a:pt x="30" y="18"/>
                      <a:pt x="31" y="24"/>
                      <a:pt x="31" y="31"/>
                    </a:cubicBezTo>
                    <a:cubicBezTo>
                      <a:pt x="33" y="26"/>
                      <a:pt x="32" y="21"/>
                      <a:pt x="32" y="16"/>
                    </a:cubicBezTo>
                    <a:cubicBezTo>
                      <a:pt x="31" y="9"/>
                      <a:pt x="30" y="1"/>
                      <a:pt x="39" y="1"/>
                    </a:cubicBezTo>
                    <a:cubicBezTo>
                      <a:pt x="46" y="0"/>
                      <a:pt x="49" y="7"/>
                      <a:pt x="50" y="14"/>
                    </a:cubicBezTo>
                    <a:cubicBezTo>
                      <a:pt x="50" y="15"/>
                      <a:pt x="50" y="17"/>
                      <a:pt x="49" y="19"/>
                    </a:cubicBezTo>
                    <a:cubicBezTo>
                      <a:pt x="47" y="29"/>
                      <a:pt x="43" y="38"/>
                      <a:pt x="36" y="46"/>
                    </a:cubicBezTo>
                    <a:cubicBezTo>
                      <a:pt x="28" y="41"/>
                      <a:pt x="18" y="44"/>
                      <a:pt x="9" y="40"/>
                    </a:cubicBezTo>
                    <a:cubicBezTo>
                      <a:pt x="5" y="38"/>
                      <a:pt x="1" y="38"/>
                      <a:pt x="4" y="32"/>
                    </a:cubicBezTo>
                    <a:cubicBezTo>
                      <a:pt x="0" y="27"/>
                      <a:pt x="4" y="25"/>
                      <a:pt x="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34" name="Freeform 188"/>
              <p:cNvSpPr/>
              <p:nvPr/>
            </p:nvSpPr>
            <p:spPr bwMode="auto">
              <a:xfrm>
                <a:off x="3840" y="2672"/>
                <a:ext cx="80" cy="155"/>
              </a:xfrm>
              <a:custGeom>
                <a:avLst/>
                <a:gdLst>
                  <a:gd name="T0" fmla="*/ 39 w 42"/>
                  <a:gd name="T1" fmla="*/ 64 h 81"/>
                  <a:gd name="T2" fmla="*/ 22 w 42"/>
                  <a:gd name="T3" fmla="*/ 81 h 81"/>
                  <a:gd name="T4" fmla="*/ 18 w 42"/>
                  <a:gd name="T5" fmla="*/ 75 h 81"/>
                  <a:gd name="T6" fmla="*/ 8 w 42"/>
                  <a:gd name="T7" fmla="*/ 26 h 81"/>
                  <a:gd name="T8" fmla="*/ 3 w 42"/>
                  <a:gd name="T9" fmla="*/ 16 h 81"/>
                  <a:gd name="T10" fmla="*/ 0 w 42"/>
                  <a:gd name="T11" fmla="*/ 12 h 81"/>
                  <a:gd name="T12" fmla="*/ 6 w 42"/>
                  <a:gd name="T13" fmla="*/ 6 h 81"/>
                  <a:gd name="T14" fmla="*/ 11 w 42"/>
                  <a:gd name="T15" fmla="*/ 5 h 81"/>
                  <a:gd name="T16" fmla="*/ 37 w 42"/>
                  <a:gd name="T17" fmla="*/ 14 h 81"/>
                  <a:gd name="T18" fmla="*/ 21 w 42"/>
                  <a:gd name="T19" fmla="*/ 32 h 81"/>
                  <a:gd name="T20" fmla="*/ 39 w 42"/>
                  <a:gd name="T21" fmla="*/ 6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81">
                    <a:moveTo>
                      <a:pt x="39" y="64"/>
                    </a:moveTo>
                    <a:cubicBezTo>
                      <a:pt x="40" y="77"/>
                      <a:pt x="24" y="72"/>
                      <a:pt x="22" y="81"/>
                    </a:cubicBezTo>
                    <a:cubicBezTo>
                      <a:pt x="18" y="80"/>
                      <a:pt x="20" y="76"/>
                      <a:pt x="18" y="75"/>
                    </a:cubicBezTo>
                    <a:cubicBezTo>
                      <a:pt x="15" y="58"/>
                      <a:pt x="11" y="42"/>
                      <a:pt x="8" y="26"/>
                    </a:cubicBezTo>
                    <a:cubicBezTo>
                      <a:pt x="9" y="21"/>
                      <a:pt x="7" y="18"/>
                      <a:pt x="3" y="16"/>
                    </a:cubicBezTo>
                    <a:cubicBezTo>
                      <a:pt x="2" y="14"/>
                      <a:pt x="1" y="13"/>
                      <a:pt x="0" y="12"/>
                    </a:cubicBezTo>
                    <a:cubicBezTo>
                      <a:pt x="1" y="9"/>
                      <a:pt x="3" y="7"/>
                      <a:pt x="6" y="6"/>
                    </a:cubicBezTo>
                    <a:cubicBezTo>
                      <a:pt x="8" y="6"/>
                      <a:pt x="9" y="5"/>
                      <a:pt x="11" y="5"/>
                    </a:cubicBezTo>
                    <a:cubicBezTo>
                      <a:pt x="23" y="0"/>
                      <a:pt x="31" y="4"/>
                      <a:pt x="37" y="14"/>
                    </a:cubicBezTo>
                    <a:cubicBezTo>
                      <a:pt x="42" y="29"/>
                      <a:pt x="41" y="30"/>
                      <a:pt x="21" y="32"/>
                    </a:cubicBezTo>
                    <a:cubicBezTo>
                      <a:pt x="33" y="41"/>
                      <a:pt x="26" y="57"/>
                      <a:pt x="3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35" name="Freeform 189"/>
              <p:cNvSpPr/>
              <p:nvPr/>
            </p:nvSpPr>
            <p:spPr bwMode="auto">
              <a:xfrm>
                <a:off x="5351" y="2492"/>
                <a:ext cx="95" cy="111"/>
              </a:xfrm>
              <a:custGeom>
                <a:avLst/>
                <a:gdLst>
                  <a:gd name="T0" fmla="*/ 38 w 50"/>
                  <a:gd name="T1" fmla="*/ 58 h 58"/>
                  <a:gd name="T2" fmla="*/ 36 w 50"/>
                  <a:gd name="T3" fmla="*/ 57 h 58"/>
                  <a:gd name="T4" fmla="*/ 0 w 50"/>
                  <a:gd name="T5" fmla="*/ 36 h 58"/>
                  <a:gd name="T6" fmla="*/ 27 w 50"/>
                  <a:gd name="T7" fmla="*/ 3 h 58"/>
                  <a:gd name="T8" fmla="*/ 34 w 50"/>
                  <a:gd name="T9" fmla="*/ 3 h 58"/>
                  <a:gd name="T10" fmla="*/ 44 w 50"/>
                  <a:gd name="T11" fmla="*/ 19 h 58"/>
                  <a:gd name="T12" fmla="*/ 42 w 50"/>
                  <a:gd name="T13" fmla="*/ 54 h 58"/>
                  <a:gd name="T14" fmla="*/ 38 w 50"/>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58">
                    <a:moveTo>
                      <a:pt x="38" y="58"/>
                    </a:moveTo>
                    <a:cubicBezTo>
                      <a:pt x="37" y="57"/>
                      <a:pt x="36" y="57"/>
                      <a:pt x="36" y="57"/>
                    </a:cubicBezTo>
                    <a:cubicBezTo>
                      <a:pt x="31" y="38"/>
                      <a:pt x="15" y="39"/>
                      <a:pt x="0" y="36"/>
                    </a:cubicBezTo>
                    <a:cubicBezTo>
                      <a:pt x="4" y="20"/>
                      <a:pt x="23" y="18"/>
                      <a:pt x="27" y="3"/>
                    </a:cubicBezTo>
                    <a:cubicBezTo>
                      <a:pt x="28" y="1"/>
                      <a:pt x="35" y="0"/>
                      <a:pt x="34" y="3"/>
                    </a:cubicBezTo>
                    <a:cubicBezTo>
                      <a:pt x="33" y="12"/>
                      <a:pt x="50" y="14"/>
                      <a:pt x="44" y="19"/>
                    </a:cubicBezTo>
                    <a:cubicBezTo>
                      <a:pt x="30" y="31"/>
                      <a:pt x="35" y="42"/>
                      <a:pt x="42" y="54"/>
                    </a:cubicBezTo>
                    <a:cubicBezTo>
                      <a:pt x="43" y="55"/>
                      <a:pt x="40" y="57"/>
                      <a:pt x="3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36" name="Freeform 190"/>
              <p:cNvSpPr/>
              <p:nvPr/>
            </p:nvSpPr>
            <p:spPr bwMode="auto">
              <a:xfrm>
                <a:off x="5143" y="2207"/>
                <a:ext cx="99" cy="99"/>
              </a:xfrm>
              <a:custGeom>
                <a:avLst/>
                <a:gdLst>
                  <a:gd name="T0" fmla="*/ 52 w 52"/>
                  <a:gd name="T1" fmla="*/ 25 h 52"/>
                  <a:gd name="T2" fmla="*/ 51 w 52"/>
                  <a:gd name="T3" fmla="*/ 32 h 52"/>
                  <a:gd name="T4" fmla="*/ 32 w 52"/>
                  <a:gd name="T5" fmla="*/ 46 h 52"/>
                  <a:gd name="T6" fmla="*/ 11 w 52"/>
                  <a:gd name="T7" fmla="*/ 51 h 52"/>
                  <a:gd name="T8" fmla="*/ 8 w 52"/>
                  <a:gd name="T9" fmla="*/ 48 h 52"/>
                  <a:gd name="T10" fmla="*/ 8 w 52"/>
                  <a:gd name="T11" fmla="*/ 35 h 52"/>
                  <a:gd name="T12" fmla="*/ 2 w 52"/>
                  <a:gd name="T13" fmla="*/ 19 h 52"/>
                  <a:gd name="T14" fmla="*/ 12 w 52"/>
                  <a:gd name="T15" fmla="*/ 3 h 52"/>
                  <a:gd name="T16" fmla="*/ 32 w 52"/>
                  <a:gd name="T17" fmla="*/ 8 h 52"/>
                  <a:gd name="T18" fmla="*/ 52 w 52"/>
                  <a:gd name="T19"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52" y="25"/>
                    </a:moveTo>
                    <a:cubicBezTo>
                      <a:pt x="52" y="27"/>
                      <a:pt x="51" y="30"/>
                      <a:pt x="51" y="32"/>
                    </a:cubicBezTo>
                    <a:cubicBezTo>
                      <a:pt x="51" y="49"/>
                      <a:pt x="51" y="49"/>
                      <a:pt x="32" y="46"/>
                    </a:cubicBezTo>
                    <a:cubicBezTo>
                      <a:pt x="24" y="46"/>
                      <a:pt x="19" y="52"/>
                      <a:pt x="11" y="51"/>
                    </a:cubicBezTo>
                    <a:cubicBezTo>
                      <a:pt x="10" y="51"/>
                      <a:pt x="9" y="50"/>
                      <a:pt x="8" y="48"/>
                    </a:cubicBezTo>
                    <a:cubicBezTo>
                      <a:pt x="6" y="44"/>
                      <a:pt x="6" y="39"/>
                      <a:pt x="8" y="35"/>
                    </a:cubicBezTo>
                    <a:cubicBezTo>
                      <a:pt x="13" y="27"/>
                      <a:pt x="9" y="23"/>
                      <a:pt x="2" y="19"/>
                    </a:cubicBezTo>
                    <a:cubicBezTo>
                      <a:pt x="0" y="11"/>
                      <a:pt x="6" y="7"/>
                      <a:pt x="12" y="3"/>
                    </a:cubicBezTo>
                    <a:cubicBezTo>
                      <a:pt x="20" y="0"/>
                      <a:pt x="29" y="1"/>
                      <a:pt x="32" y="8"/>
                    </a:cubicBezTo>
                    <a:cubicBezTo>
                      <a:pt x="36" y="18"/>
                      <a:pt x="45" y="20"/>
                      <a:pt x="5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37" name="Freeform 191"/>
              <p:cNvSpPr/>
              <p:nvPr/>
            </p:nvSpPr>
            <p:spPr bwMode="auto">
              <a:xfrm>
                <a:off x="2699" y="1553"/>
                <a:ext cx="95" cy="89"/>
              </a:xfrm>
              <a:custGeom>
                <a:avLst/>
                <a:gdLst>
                  <a:gd name="T0" fmla="*/ 3 w 50"/>
                  <a:gd name="T1" fmla="*/ 43 h 47"/>
                  <a:gd name="T2" fmla="*/ 3 w 50"/>
                  <a:gd name="T3" fmla="*/ 35 h 47"/>
                  <a:gd name="T4" fmla="*/ 17 w 50"/>
                  <a:gd name="T5" fmla="*/ 4 h 47"/>
                  <a:gd name="T6" fmla="*/ 26 w 50"/>
                  <a:gd name="T7" fmla="*/ 3 h 47"/>
                  <a:gd name="T8" fmla="*/ 41 w 50"/>
                  <a:gd name="T9" fmla="*/ 7 h 47"/>
                  <a:gd name="T10" fmla="*/ 43 w 50"/>
                  <a:gd name="T11" fmla="*/ 13 h 47"/>
                  <a:gd name="T12" fmla="*/ 41 w 50"/>
                  <a:gd name="T13" fmla="*/ 16 h 47"/>
                  <a:gd name="T14" fmla="*/ 43 w 50"/>
                  <a:gd name="T15" fmla="*/ 16 h 47"/>
                  <a:gd name="T16" fmla="*/ 50 w 50"/>
                  <a:gd name="T17" fmla="*/ 20 h 47"/>
                  <a:gd name="T18" fmla="*/ 23 w 50"/>
                  <a:gd name="T19" fmla="*/ 43 h 47"/>
                  <a:gd name="T20" fmla="*/ 3 w 50"/>
                  <a:gd name="T21"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7">
                    <a:moveTo>
                      <a:pt x="3" y="43"/>
                    </a:moveTo>
                    <a:cubicBezTo>
                      <a:pt x="2" y="40"/>
                      <a:pt x="0" y="37"/>
                      <a:pt x="3" y="35"/>
                    </a:cubicBezTo>
                    <a:cubicBezTo>
                      <a:pt x="15" y="28"/>
                      <a:pt x="14" y="15"/>
                      <a:pt x="17" y="4"/>
                    </a:cubicBezTo>
                    <a:cubicBezTo>
                      <a:pt x="19" y="0"/>
                      <a:pt x="19" y="0"/>
                      <a:pt x="26" y="3"/>
                    </a:cubicBezTo>
                    <a:cubicBezTo>
                      <a:pt x="31" y="5"/>
                      <a:pt x="36" y="6"/>
                      <a:pt x="41" y="7"/>
                    </a:cubicBezTo>
                    <a:cubicBezTo>
                      <a:pt x="43" y="9"/>
                      <a:pt x="43" y="10"/>
                      <a:pt x="43" y="13"/>
                    </a:cubicBezTo>
                    <a:cubicBezTo>
                      <a:pt x="43" y="14"/>
                      <a:pt x="41" y="15"/>
                      <a:pt x="41" y="16"/>
                    </a:cubicBezTo>
                    <a:cubicBezTo>
                      <a:pt x="41" y="17"/>
                      <a:pt x="42" y="16"/>
                      <a:pt x="43" y="16"/>
                    </a:cubicBezTo>
                    <a:cubicBezTo>
                      <a:pt x="46" y="16"/>
                      <a:pt x="48" y="17"/>
                      <a:pt x="50" y="20"/>
                    </a:cubicBezTo>
                    <a:cubicBezTo>
                      <a:pt x="45" y="32"/>
                      <a:pt x="42" y="47"/>
                      <a:pt x="23" y="43"/>
                    </a:cubicBezTo>
                    <a:cubicBezTo>
                      <a:pt x="17" y="43"/>
                      <a:pt x="10" y="43"/>
                      <a:pt x="3"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38" name="Freeform 192"/>
              <p:cNvSpPr/>
              <p:nvPr/>
            </p:nvSpPr>
            <p:spPr bwMode="auto">
              <a:xfrm>
                <a:off x="3400" y="646"/>
                <a:ext cx="91" cy="80"/>
              </a:xfrm>
              <a:custGeom>
                <a:avLst/>
                <a:gdLst>
                  <a:gd name="T0" fmla="*/ 5 w 48"/>
                  <a:gd name="T1" fmla="*/ 39 h 42"/>
                  <a:gd name="T2" fmla="*/ 4 w 48"/>
                  <a:gd name="T3" fmla="*/ 10 h 42"/>
                  <a:gd name="T4" fmla="*/ 31 w 48"/>
                  <a:gd name="T5" fmla="*/ 1 h 42"/>
                  <a:gd name="T6" fmla="*/ 45 w 48"/>
                  <a:gd name="T7" fmla="*/ 10 h 42"/>
                  <a:gd name="T8" fmla="*/ 37 w 48"/>
                  <a:gd name="T9" fmla="*/ 21 h 42"/>
                  <a:gd name="T10" fmla="*/ 13 w 48"/>
                  <a:gd name="T11" fmla="*/ 40 h 42"/>
                  <a:gd name="T12" fmla="*/ 5 w 48"/>
                  <a:gd name="T13" fmla="*/ 39 h 42"/>
                </a:gdLst>
                <a:ahLst/>
                <a:cxnLst>
                  <a:cxn ang="0">
                    <a:pos x="T0" y="T1"/>
                  </a:cxn>
                  <a:cxn ang="0">
                    <a:pos x="T2" y="T3"/>
                  </a:cxn>
                  <a:cxn ang="0">
                    <a:pos x="T4" y="T5"/>
                  </a:cxn>
                  <a:cxn ang="0">
                    <a:pos x="T6" y="T7"/>
                  </a:cxn>
                  <a:cxn ang="0">
                    <a:pos x="T8" y="T9"/>
                  </a:cxn>
                  <a:cxn ang="0">
                    <a:pos x="T10" y="T11"/>
                  </a:cxn>
                  <a:cxn ang="0">
                    <a:pos x="T12" y="T13"/>
                  </a:cxn>
                </a:cxnLst>
                <a:rect l="0" t="0" r="r" b="b"/>
                <a:pathLst>
                  <a:path w="48" h="42">
                    <a:moveTo>
                      <a:pt x="5" y="39"/>
                    </a:moveTo>
                    <a:cubicBezTo>
                      <a:pt x="7" y="29"/>
                      <a:pt x="0" y="20"/>
                      <a:pt x="4" y="10"/>
                    </a:cubicBezTo>
                    <a:cubicBezTo>
                      <a:pt x="11" y="1"/>
                      <a:pt x="22" y="5"/>
                      <a:pt x="31" y="1"/>
                    </a:cubicBezTo>
                    <a:cubicBezTo>
                      <a:pt x="36" y="0"/>
                      <a:pt x="43" y="5"/>
                      <a:pt x="45" y="10"/>
                    </a:cubicBezTo>
                    <a:cubicBezTo>
                      <a:pt x="48" y="17"/>
                      <a:pt x="41" y="18"/>
                      <a:pt x="37" y="21"/>
                    </a:cubicBezTo>
                    <a:cubicBezTo>
                      <a:pt x="28" y="26"/>
                      <a:pt x="20" y="32"/>
                      <a:pt x="13" y="40"/>
                    </a:cubicBezTo>
                    <a:cubicBezTo>
                      <a:pt x="10" y="41"/>
                      <a:pt x="7" y="42"/>
                      <a:pt x="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39" name="Freeform 193"/>
              <p:cNvSpPr/>
              <p:nvPr/>
            </p:nvSpPr>
            <p:spPr bwMode="auto">
              <a:xfrm>
                <a:off x="3813" y="1260"/>
                <a:ext cx="111" cy="69"/>
              </a:xfrm>
              <a:custGeom>
                <a:avLst/>
                <a:gdLst>
                  <a:gd name="T0" fmla="*/ 10 w 58"/>
                  <a:gd name="T1" fmla="*/ 4 h 36"/>
                  <a:gd name="T2" fmla="*/ 58 w 58"/>
                  <a:gd name="T3" fmla="*/ 15 h 36"/>
                  <a:gd name="T4" fmla="*/ 42 w 58"/>
                  <a:gd name="T5" fmla="*/ 28 h 36"/>
                  <a:gd name="T6" fmla="*/ 14 w 58"/>
                  <a:gd name="T7" fmla="*/ 29 h 36"/>
                  <a:gd name="T8" fmla="*/ 2 w 58"/>
                  <a:gd name="T9" fmla="*/ 22 h 36"/>
                  <a:gd name="T10" fmla="*/ 3 w 58"/>
                  <a:gd name="T11" fmla="*/ 10 h 36"/>
                  <a:gd name="T12" fmla="*/ 10 w 58"/>
                  <a:gd name="T13" fmla="*/ 4 h 36"/>
                </a:gdLst>
                <a:ahLst/>
                <a:cxnLst>
                  <a:cxn ang="0">
                    <a:pos x="T0" y="T1"/>
                  </a:cxn>
                  <a:cxn ang="0">
                    <a:pos x="T2" y="T3"/>
                  </a:cxn>
                  <a:cxn ang="0">
                    <a:pos x="T4" y="T5"/>
                  </a:cxn>
                  <a:cxn ang="0">
                    <a:pos x="T6" y="T7"/>
                  </a:cxn>
                  <a:cxn ang="0">
                    <a:pos x="T8" y="T9"/>
                  </a:cxn>
                  <a:cxn ang="0">
                    <a:pos x="T10" y="T11"/>
                  </a:cxn>
                  <a:cxn ang="0">
                    <a:pos x="T12" y="T13"/>
                  </a:cxn>
                </a:cxnLst>
                <a:rect l="0" t="0" r="r" b="b"/>
                <a:pathLst>
                  <a:path w="58" h="36">
                    <a:moveTo>
                      <a:pt x="10" y="4"/>
                    </a:moveTo>
                    <a:cubicBezTo>
                      <a:pt x="27" y="1"/>
                      <a:pt x="44" y="0"/>
                      <a:pt x="58" y="15"/>
                    </a:cubicBezTo>
                    <a:cubicBezTo>
                      <a:pt x="54" y="22"/>
                      <a:pt x="44" y="21"/>
                      <a:pt x="42" y="28"/>
                    </a:cubicBezTo>
                    <a:cubicBezTo>
                      <a:pt x="33" y="36"/>
                      <a:pt x="24" y="29"/>
                      <a:pt x="14" y="29"/>
                    </a:cubicBezTo>
                    <a:cubicBezTo>
                      <a:pt x="9" y="28"/>
                      <a:pt x="5" y="26"/>
                      <a:pt x="2" y="22"/>
                    </a:cubicBezTo>
                    <a:cubicBezTo>
                      <a:pt x="0" y="17"/>
                      <a:pt x="1" y="14"/>
                      <a:pt x="3" y="10"/>
                    </a:cubicBezTo>
                    <a:cubicBezTo>
                      <a:pt x="6" y="8"/>
                      <a:pt x="8" y="6"/>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40" name="Freeform 194"/>
              <p:cNvSpPr/>
              <p:nvPr/>
            </p:nvSpPr>
            <p:spPr bwMode="auto">
              <a:xfrm>
                <a:off x="2419" y="1047"/>
                <a:ext cx="110" cy="77"/>
              </a:xfrm>
              <a:custGeom>
                <a:avLst/>
                <a:gdLst>
                  <a:gd name="T0" fmla="*/ 14 w 58"/>
                  <a:gd name="T1" fmla="*/ 10 h 40"/>
                  <a:gd name="T2" fmla="*/ 49 w 58"/>
                  <a:gd name="T3" fmla="*/ 4 h 40"/>
                  <a:gd name="T4" fmla="*/ 58 w 58"/>
                  <a:gd name="T5" fmla="*/ 12 h 40"/>
                  <a:gd name="T6" fmla="*/ 46 w 58"/>
                  <a:gd name="T7" fmla="*/ 25 h 40"/>
                  <a:gd name="T8" fmla="*/ 24 w 58"/>
                  <a:gd name="T9" fmla="*/ 30 h 40"/>
                  <a:gd name="T10" fmla="*/ 0 w 58"/>
                  <a:gd name="T11" fmla="*/ 28 h 40"/>
                  <a:gd name="T12" fmla="*/ 14 w 58"/>
                  <a:gd name="T13" fmla="*/ 10 h 40"/>
                </a:gdLst>
                <a:ahLst/>
                <a:cxnLst>
                  <a:cxn ang="0">
                    <a:pos x="T0" y="T1"/>
                  </a:cxn>
                  <a:cxn ang="0">
                    <a:pos x="T2" y="T3"/>
                  </a:cxn>
                  <a:cxn ang="0">
                    <a:pos x="T4" y="T5"/>
                  </a:cxn>
                  <a:cxn ang="0">
                    <a:pos x="T6" y="T7"/>
                  </a:cxn>
                  <a:cxn ang="0">
                    <a:pos x="T8" y="T9"/>
                  </a:cxn>
                  <a:cxn ang="0">
                    <a:pos x="T10" y="T11"/>
                  </a:cxn>
                  <a:cxn ang="0">
                    <a:pos x="T12" y="T13"/>
                  </a:cxn>
                </a:cxnLst>
                <a:rect l="0" t="0" r="r" b="b"/>
                <a:pathLst>
                  <a:path w="58" h="40">
                    <a:moveTo>
                      <a:pt x="14" y="10"/>
                    </a:moveTo>
                    <a:cubicBezTo>
                      <a:pt x="26" y="9"/>
                      <a:pt x="37" y="3"/>
                      <a:pt x="49" y="4"/>
                    </a:cubicBezTo>
                    <a:cubicBezTo>
                      <a:pt x="58" y="0"/>
                      <a:pt x="58" y="5"/>
                      <a:pt x="58" y="12"/>
                    </a:cubicBezTo>
                    <a:cubicBezTo>
                      <a:pt x="57" y="19"/>
                      <a:pt x="51" y="22"/>
                      <a:pt x="46" y="25"/>
                    </a:cubicBezTo>
                    <a:cubicBezTo>
                      <a:pt x="40" y="31"/>
                      <a:pt x="35" y="40"/>
                      <a:pt x="24" y="30"/>
                    </a:cubicBezTo>
                    <a:cubicBezTo>
                      <a:pt x="19" y="26"/>
                      <a:pt x="8" y="29"/>
                      <a:pt x="0" y="28"/>
                    </a:cubicBezTo>
                    <a:cubicBezTo>
                      <a:pt x="1" y="19"/>
                      <a:pt x="8" y="15"/>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41" name="Freeform 195"/>
              <p:cNvSpPr/>
              <p:nvPr/>
            </p:nvSpPr>
            <p:spPr bwMode="auto">
              <a:xfrm>
                <a:off x="5753" y="2917"/>
                <a:ext cx="99" cy="80"/>
              </a:xfrm>
              <a:custGeom>
                <a:avLst/>
                <a:gdLst>
                  <a:gd name="T0" fmla="*/ 52 w 52"/>
                  <a:gd name="T1" fmla="*/ 27 h 42"/>
                  <a:gd name="T2" fmla="*/ 21 w 52"/>
                  <a:gd name="T3" fmla="*/ 32 h 42"/>
                  <a:gd name="T4" fmla="*/ 3 w 52"/>
                  <a:gd name="T5" fmla="*/ 22 h 42"/>
                  <a:gd name="T6" fmla="*/ 0 w 52"/>
                  <a:gd name="T7" fmla="*/ 13 h 42"/>
                  <a:gd name="T8" fmla="*/ 11 w 52"/>
                  <a:gd name="T9" fmla="*/ 2 h 42"/>
                  <a:gd name="T10" fmla="*/ 15 w 52"/>
                  <a:gd name="T11" fmla="*/ 0 h 42"/>
                  <a:gd name="T12" fmla="*/ 45 w 52"/>
                  <a:gd name="T13" fmla="*/ 6 h 42"/>
                  <a:gd name="T14" fmla="*/ 52 w 52"/>
                  <a:gd name="T15" fmla="*/ 27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2">
                    <a:moveTo>
                      <a:pt x="52" y="27"/>
                    </a:moveTo>
                    <a:cubicBezTo>
                      <a:pt x="41" y="24"/>
                      <a:pt x="31" y="24"/>
                      <a:pt x="21" y="32"/>
                    </a:cubicBezTo>
                    <a:cubicBezTo>
                      <a:pt x="8" y="42"/>
                      <a:pt x="4" y="39"/>
                      <a:pt x="3" y="22"/>
                    </a:cubicBezTo>
                    <a:cubicBezTo>
                      <a:pt x="3" y="19"/>
                      <a:pt x="1" y="16"/>
                      <a:pt x="0" y="13"/>
                    </a:cubicBezTo>
                    <a:cubicBezTo>
                      <a:pt x="7" y="12"/>
                      <a:pt x="8" y="7"/>
                      <a:pt x="11" y="2"/>
                    </a:cubicBezTo>
                    <a:cubicBezTo>
                      <a:pt x="12" y="1"/>
                      <a:pt x="13" y="1"/>
                      <a:pt x="15" y="0"/>
                    </a:cubicBezTo>
                    <a:cubicBezTo>
                      <a:pt x="24" y="4"/>
                      <a:pt x="35" y="4"/>
                      <a:pt x="45" y="6"/>
                    </a:cubicBezTo>
                    <a:cubicBezTo>
                      <a:pt x="47" y="13"/>
                      <a:pt x="50" y="20"/>
                      <a:pt x="5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42" name="Freeform 196"/>
              <p:cNvSpPr/>
              <p:nvPr/>
            </p:nvSpPr>
            <p:spPr bwMode="auto">
              <a:xfrm>
                <a:off x="2504" y="1034"/>
                <a:ext cx="88" cy="84"/>
              </a:xfrm>
              <a:custGeom>
                <a:avLst/>
                <a:gdLst>
                  <a:gd name="T0" fmla="*/ 1 w 46"/>
                  <a:gd name="T1" fmla="*/ 32 h 44"/>
                  <a:gd name="T2" fmla="*/ 4 w 46"/>
                  <a:gd name="T3" fmla="*/ 11 h 44"/>
                  <a:gd name="T4" fmla="*/ 31 w 46"/>
                  <a:gd name="T5" fmla="*/ 0 h 44"/>
                  <a:gd name="T6" fmla="*/ 40 w 46"/>
                  <a:gd name="T7" fmla="*/ 10 h 44"/>
                  <a:gd name="T8" fmla="*/ 43 w 46"/>
                  <a:gd name="T9" fmla="*/ 19 h 44"/>
                  <a:gd name="T10" fmla="*/ 39 w 46"/>
                  <a:gd name="T11" fmla="*/ 28 h 44"/>
                  <a:gd name="T12" fmla="*/ 25 w 46"/>
                  <a:gd name="T13" fmla="*/ 40 h 44"/>
                  <a:gd name="T14" fmla="*/ 14 w 46"/>
                  <a:gd name="T15" fmla="*/ 42 h 44"/>
                  <a:gd name="T16" fmla="*/ 1 w 46"/>
                  <a:gd name="T17"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4">
                    <a:moveTo>
                      <a:pt x="1" y="32"/>
                    </a:moveTo>
                    <a:cubicBezTo>
                      <a:pt x="0" y="24"/>
                      <a:pt x="20" y="20"/>
                      <a:pt x="4" y="11"/>
                    </a:cubicBezTo>
                    <a:cubicBezTo>
                      <a:pt x="12" y="3"/>
                      <a:pt x="23" y="5"/>
                      <a:pt x="31" y="0"/>
                    </a:cubicBezTo>
                    <a:cubicBezTo>
                      <a:pt x="34" y="3"/>
                      <a:pt x="37" y="7"/>
                      <a:pt x="40" y="10"/>
                    </a:cubicBezTo>
                    <a:cubicBezTo>
                      <a:pt x="35" y="15"/>
                      <a:pt x="42" y="16"/>
                      <a:pt x="43" y="19"/>
                    </a:cubicBezTo>
                    <a:cubicBezTo>
                      <a:pt x="45" y="24"/>
                      <a:pt x="46" y="27"/>
                      <a:pt x="39" y="28"/>
                    </a:cubicBezTo>
                    <a:cubicBezTo>
                      <a:pt x="29" y="30"/>
                      <a:pt x="29" y="30"/>
                      <a:pt x="25" y="40"/>
                    </a:cubicBezTo>
                    <a:cubicBezTo>
                      <a:pt x="23" y="44"/>
                      <a:pt x="18" y="41"/>
                      <a:pt x="14" y="42"/>
                    </a:cubicBezTo>
                    <a:cubicBezTo>
                      <a:pt x="10" y="39"/>
                      <a:pt x="5" y="35"/>
                      <a:pt x="1"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43" name="Freeform 197"/>
              <p:cNvSpPr/>
              <p:nvPr/>
            </p:nvSpPr>
            <p:spPr bwMode="auto">
              <a:xfrm>
                <a:off x="6084" y="1254"/>
                <a:ext cx="94" cy="92"/>
              </a:xfrm>
              <a:custGeom>
                <a:avLst/>
                <a:gdLst>
                  <a:gd name="T0" fmla="*/ 7 w 49"/>
                  <a:gd name="T1" fmla="*/ 35 h 48"/>
                  <a:gd name="T2" fmla="*/ 0 w 49"/>
                  <a:gd name="T3" fmla="*/ 18 h 48"/>
                  <a:gd name="T4" fmla="*/ 0 w 49"/>
                  <a:gd name="T5" fmla="*/ 11 h 48"/>
                  <a:gd name="T6" fmla="*/ 3 w 49"/>
                  <a:gd name="T7" fmla="*/ 8 h 48"/>
                  <a:gd name="T8" fmla="*/ 39 w 49"/>
                  <a:gd name="T9" fmla="*/ 1 h 48"/>
                  <a:gd name="T10" fmla="*/ 48 w 49"/>
                  <a:gd name="T11" fmla="*/ 5 h 48"/>
                  <a:gd name="T12" fmla="*/ 43 w 49"/>
                  <a:gd name="T13" fmla="*/ 38 h 48"/>
                  <a:gd name="T14" fmla="*/ 15 w 49"/>
                  <a:gd name="T15" fmla="*/ 42 h 48"/>
                  <a:gd name="T16" fmla="*/ 7 w 49"/>
                  <a:gd name="T17" fmla="*/ 3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8">
                    <a:moveTo>
                      <a:pt x="7" y="35"/>
                    </a:moveTo>
                    <a:cubicBezTo>
                      <a:pt x="13" y="18"/>
                      <a:pt x="12" y="16"/>
                      <a:pt x="0" y="18"/>
                    </a:cubicBezTo>
                    <a:cubicBezTo>
                      <a:pt x="0" y="15"/>
                      <a:pt x="0" y="13"/>
                      <a:pt x="0" y="11"/>
                    </a:cubicBezTo>
                    <a:cubicBezTo>
                      <a:pt x="1" y="10"/>
                      <a:pt x="2" y="9"/>
                      <a:pt x="3" y="8"/>
                    </a:cubicBezTo>
                    <a:cubicBezTo>
                      <a:pt x="15" y="6"/>
                      <a:pt x="29" y="17"/>
                      <a:pt x="39" y="1"/>
                    </a:cubicBezTo>
                    <a:cubicBezTo>
                      <a:pt x="40" y="0"/>
                      <a:pt x="46" y="2"/>
                      <a:pt x="48" y="5"/>
                    </a:cubicBezTo>
                    <a:cubicBezTo>
                      <a:pt x="48" y="16"/>
                      <a:pt x="49" y="28"/>
                      <a:pt x="43" y="38"/>
                    </a:cubicBezTo>
                    <a:cubicBezTo>
                      <a:pt x="35" y="48"/>
                      <a:pt x="25" y="44"/>
                      <a:pt x="15" y="42"/>
                    </a:cubicBezTo>
                    <a:cubicBezTo>
                      <a:pt x="14" y="38"/>
                      <a:pt x="12" y="35"/>
                      <a:pt x="7"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44" name="Freeform 198"/>
              <p:cNvSpPr/>
              <p:nvPr/>
            </p:nvSpPr>
            <p:spPr bwMode="auto">
              <a:xfrm>
                <a:off x="5052" y="709"/>
                <a:ext cx="106" cy="78"/>
              </a:xfrm>
              <a:custGeom>
                <a:avLst/>
                <a:gdLst>
                  <a:gd name="T0" fmla="*/ 30 w 56"/>
                  <a:gd name="T1" fmla="*/ 10 h 41"/>
                  <a:gd name="T2" fmla="*/ 44 w 56"/>
                  <a:gd name="T3" fmla="*/ 13 h 41"/>
                  <a:gd name="T4" fmla="*/ 53 w 56"/>
                  <a:gd name="T5" fmla="*/ 25 h 41"/>
                  <a:gd name="T6" fmla="*/ 40 w 56"/>
                  <a:gd name="T7" fmla="*/ 38 h 41"/>
                  <a:gd name="T8" fmla="*/ 2 w 56"/>
                  <a:gd name="T9" fmla="*/ 24 h 41"/>
                  <a:gd name="T10" fmla="*/ 11 w 56"/>
                  <a:gd name="T11" fmla="*/ 12 h 41"/>
                  <a:gd name="T12" fmla="*/ 30 w 56"/>
                  <a:gd name="T13" fmla="*/ 10 h 41"/>
                </a:gdLst>
                <a:ahLst/>
                <a:cxnLst>
                  <a:cxn ang="0">
                    <a:pos x="T0" y="T1"/>
                  </a:cxn>
                  <a:cxn ang="0">
                    <a:pos x="T2" y="T3"/>
                  </a:cxn>
                  <a:cxn ang="0">
                    <a:pos x="T4" y="T5"/>
                  </a:cxn>
                  <a:cxn ang="0">
                    <a:pos x="T6" y="T7"/>
                  </a:cxn>
                  <a:cxn ang="0">
                    <a:pos x="T8" y="T9"/>
                  </a:cxn>
                  <a:cxn ang="0">
                    <a:pos x="T10" y="T11"/>
                  </a:cxn>
                  <a:cxn ang="0">
                    <a:pos x="T12" y="T13"/>
                  </a:cxn>
                </a:cxnLst>
                <a:rect l="0" t="0" r="r" b="b"/>
                <a:pathLst>
                  <a:path w="56" h="41">
                    <a:moveTo>
                      <a:pt x="30" y="10"/>
                    </a:moveTo>
                    <a:cubicBezTo>
                      <a:pt x="35" y="11"/>
                      <a:pt x="39" y="12"/>
                      <a:pt x="44" y="13"/>
                    </a:cubicBezTo>
                    <a:cubicBezTo>
                      <a:pt x="52" y="13"/>
                      <a:pt x="56" y="17"/>
                      <a:pt x="53" y="25"/>
                    </a:cubicBezTo>
                    <a:cubicBezTo>
                      <a:pt x="50" y="31"/>
                      <a:pt x="52" y="41"/>
                      <a:pt x="40" y="38"/>
                    </a:cubicBezTo>
                    <a:cubicBezTo>
                      <a:pt x="27" y="35"/>
                      <a:pt x="12" y="34"/>
                      <a:pt x="2" y="24"/>
                    </a:cubicBezTo>
                    <a:cubicBezTo>
                      <a:pt x="0" y="16"/>
                      <a:pt x="5" y="14"/>
                      <a:pt x="11" y="12"/>
                    </a:cubicBezTo>
                    <a:cubicBezTo>
                      <a:pt x="18" y="14"/>
                      <a:pt x="23" y="0"/>
                      <a:pt x="3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45" name="Freeform 199"/>
              <p:cNvSpPr/>
              <p:nvPr/>
            </p:nvSpPr>
            <p:spPr bwMode="auto">
              <a:xfrm>
                <a:off x="5176" y="2153"/>
                <a:ext cx="118" cy="94"/>
              </a:xfrm>
              <a:custGeom>
                <a:avLst/>
                <a:gdLst>
                  <a:gd name="T0" fmla="*/ 62 w 62"/>
                  <a:gd name="T1" fmla="*/ 28 h 49"/>
                  <a:gd name="T2" fmla="*/ 55 w 62"/>
                  <a:gd name="T3" fmla="*/ 36 h 49"/>
                  <a:gd name="T4" fmla="*/ 38 w 62"/>
                  <a:gd name="T5" fmla="*/ 49 h 49"/>
                  <a:gd name="T6" fmla="*/ 4 w 62"/>
                  <a:gd name="T7" fmla="*/ 29 h 49"/>
                  <a:gd name="T8" fmla="*/ 5 w 62"/>
                  <a:gd name="T9" fmla="*/ 20 h 49"/>
                  <a:gd name="T10" fmla="*/ 14 w 62"/>
                  <a:gd name="T11" fmla="*/ 13 h 49"/>
                  <a:gd name="T12" fmla="*/ 26 w 62"/>
                  <a:gd name="T13" fmla="*/ 3 h 49"/>
                  <a:gd name="T14" fmla="*/ 38 w 62"/>
                  <a:gd name="T15" fmla="*/ 5 h 49"/>
                  <a:gd name="T16" fmla="*/ 62 w 62"/>
                  <a:gd name="T17" fmla="*/ 2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9">
                    <a:moveTo>
                      <a:pt x="62" y="28"/>
                    </a:moveTo>
                    <a:cubicBezTo>
                      <a:pt x="62" y="33"/>
                      <a:pt x="59" y="35"/>
                      <a:pt x="55" y="36"/>
                    </a:cubicBezTo>
                    <a:cubicBezTo>
                      <a:pt x="49" y="40"/>
                      <a:pt x="45" y="47"/>
                      <a:pt x="38" y="49"/>
                    </a:cubicBezTo>
                    <a:cubicBezTo>
                      <a:pt x="23" y="49"/>
                      <a:pt x="17" y="33"/>
                      <a:pt x="4" y="29"/>
                    </a:cubicBezTo>
                    <a:cubicBezTo>
                      <a:pt x="0" y="27"/>
                      <a:pt x="1" y="22"/>
                      <a:pt x="5" y="20"/>
                    </a:cubicBezTo>
                    <a:cubicBezTo>
                      <a:pt x="9" y="18"/>
                      <a:pt x="12" y="16"/>
                      <a:pt x="14" y="13"/>
                    </a:cubicBezTo>
                    <a:cubicBezTo>
                      <a:pt x="19" y="10"/>
                      <a:pt x="22" y="6"/>
                      <a:pt x="26" y="3"/>
                    </a:cubicBezTo>
                    <a:cubicBezTo>
                      <a:pt x="30" y="0"/>
                      <a:pt x="38" y="1"/>
                      <a:pt x="38" y="5"/>
                    </a:cubicBezTo>
                    <a:cubicBezTo>
                      <a:pt x="37" y="23"/>
                      <a:pt x="53" y="21"/>
                      <a:pt x="62"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46" name="Freeform 200"/>
              <p:cNvSpPr/>
              <p:nvPr/>
            </p:nvSpPr>
            <p:spPr bwMode="auto">
              <a:xfrm>
                <a:off x="1317" y="1049"/>
                <a:ext cx="134" cy="77"/>
              </a:xfrm>
              <a:custGeom>
                <a:avLst/>
                <a:gdLst>
                  <a:gd name="T0" fmla="*/ 0 w 70"/>
                  <a:gd name="T1" fmla="*/ 20 h 40"/>
                  <a:gd name="T2" fmla="*/ 0 w 70"/>
                  <a:gd name="T3" fmla="*/ 17 h 40"/>
                  <a:gd name="T4" fmla="*/ 50 w 70"/>
                  <a:gd name="T5" fmla="*/ 19 h 40"/>
                  <a:gd name="T6" fmla="*/ 70 w 70"/>
                  <a:gd name="T7" fmla="*/ 23 h 40"/>
                  <a:gd name="T8" fmla="*/ 53 w 70"/>
                  <a:gd name="T9" fmla="*/ 40 h 40"/>
                  <a:gd name="T10" fmla="*/ 0 w 70"/>
                  <a:gd name="T11" fmla="*/ 20 h 40"/>
                </a:gdLst>
                <a:ahLst/>
                <a:cxnLst>
                  <a:cxn ang="0">
                    <a:pos x="T0" y="T1"/>
                  </a:cxn>
                  <a:cxn ang="0">
                    <a:pos x="T2" y="T3"/>
                  </a:cxn>
                  <a:cxn ang="0">
                    <a:pos x="T4" y="T5"/>
                  </a:cxn>
                  <a:cxn ang="0">
                    <a:pos x="T6" y="T7"/>
                  </a:cxn>
                  <a:cxn ang="0">
                    <a:pos x="T8" y="T9"/>
                  </a:cxn>
                  <a:cxn ang="0">
                    <a:pos x="T10" y="T11"/>
                  </a:cxn>
                </a:cxnLst>
                <a:rect l="0" t="0" r="r" b="b"/>
                <a:pathLst>
                  <a:path w="70" h="40">
                    <a:moveTo>
                      <a:pt x="0" y="20"/>
                    </a:moveTo>
                    <a:cubicBezTo>
                      <a:pt x="0" y="19"/>
                      <a:pt x="0" y="18"/>
                      <a:pt x="0" y="17"/>
                    </a:cubicBezTo>
                    <a:cubicBezTo>
                      <a:pt x="17" y="0"/>
                      <a:pt x="34" y="18"/>
                      <a:pt x="50" y="19"/>
                    </a:cubicBezTo>
                    <a:cubicBezTo>
                      <a:pt x="56" y="20"/>
                      <a:pt x="63" y="21"/>
                      <a:pt x="70" y="23"/>
                    </a:cubicBezTo>
                    <a:cubicBezTo>
                      <a:pt x="70" y="35"/>
                      <a:pt x="60" y="37"/>
                      <a:pt x="53" y="40"/>
                    </a:cubicBezTo>
                    <a:cubicBezTo>
                      <a:pt x="33" y="39"/>
                      <a:pt x="14" y="37"/>
                      <a:pt x="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47" name="Freeform 201"/>
              <p:cNvSpPr/>
              <p:nvPr/>
            </p:nvSpPr>
            <p:spPr bwMode="auto">
              <a:xfrm>
                <a:off x="5776" y="2991"/>
                <a:ext cx="139" cy="63"/>
              </a:xfrm>
              <a:custGeom>
                <a:avLst/>
                <a:gdLst>
                  <a:gd name="T0" fmla="*/ 2 w 73"/>
                  <a:gd name="T1" fmla="*/ 12 h 33"/>
                  <a:gd name="T2" fmla="*/ 37 w 73"/>
                  <a:gd name="T3" fmla="*/ 20 h 33"/>
                  <a:gd name="T4" fmla="*/ 40 w 73"/>
                  <a:gd name="T5" fmla="*/ 2 h 33"/>
                  <a:gd name="T6" fmla="*/ 57 w 73"/>
                  <a:gd name="T7" fmla="*/ 8 h 33"/>
                  <a:gd name="T8" fmla="*/ 58 w 73"/>
                  <a:gd name="T9" fmla="*/ 4 h 33"/>
                  <a:gd name="T10" fmla="*/ 73 w 73"/>
                  <a:gd name="T11" fmla="*/ 29 h 33"/>
                  <a:gd name="T12" fmla="*/ 47 w 73"/>
                  <a:gd name="T13" fmla="*/ 33 h 33"/>
                  <a:gd name="T14" fmla="*/ 17 w 73"/>
                  <a:gd name="T15" fmla="*/ 29 h 33"/>
                  <a:gd name="T16" fmla="*/ 3 w 73"/>
                  <a:gd name="T17" fmla="*/ 19 h 33"/>
                  <a:gd name="T18" fmla="*/ 2 w 73"/>
                  <a:gd name="T19"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33">
                    <a:moveTo>
                      <a:pt x="2" y="12"/>
                    </a:moveTo>
                    <a:cubicBezTo>
                      <a:pt x="14" y="13"/>
                      <a:pt x="26" y="14"/>
                      <a:pt x="37" y="20"/>
                    </a:cubicBezTo>
                    <a:cubicBezTo>
                      <a:pt x="43" y="15"/>
                      <a:pt x="28" y="6"/>
                      <a:pt x="40" y="2"/>
                    </a:cubicBezTo>
                    <a:cubicBezTo>
                      <a:pt x="47" y="0"/>
                      <a:pt x="52" y="3"/>
                      <a:pt x="57" y="8"/>
                    </a:cubicBezTo>
                    <a:cubicBezTo>
                      <a:pt x="57" y="7"/>
                      <a:pt x="58" y="5"/>
                      <a:pt x="58" y="4"/>
                    </a:cubicBezTo>
                    <a:cubicBezTo>
                      <a:pt x="59" y="14"/>
                      <a:pt x="72" y="18"/>
                      <a:pt x="73" y="29"/>
                    </a:cubicBezTo>
                    <a:cubicBezTo>
                      <a:pt x="64" y="30"/>
                      <a:pt x="55" y="28"/>
                      <a:pt x="47" y="33"/>
                    </a:cubicBezTo>
                    <a:cubicBezTo>
                      <a:pt x="38" y="29"/>
                      <a:pt x="27" y="31"/>
                      <a:pt x="17" y="29"/>
                    </a:cubicBezTo>
                    <a:cubicBezTo>
                      <a:pt x="11" y="27"/>
                      <a:pt x="6" y="25"/>
                      <a:pt x="3" y="19"/>
                    </a:cubicBezTo>
                    <a:cubicBezTo>
                      <a:pt x="1" y="17"/>
                      <a:pt x="0" y="15"/>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48" name="Freeform 202"/>
              <p:cNvSpPr/>
              <p:nvPr/>
            </p:nvSpPr>
            <p:spPr bwMode="auto">
              <a:xfrm>
                <a:off x="4332" y="2406"/>
                <a:ext cx="102" cy="99"/>
              </a:xfrm>
              <a:custGeom>
                <a:avLst/>
                <a:gdLst>
                  <a:gd name="T0" fmla="*/ 45 w 54"/>
                  <a:gd name="T1" fmla="*/ 33 h 52"/>
                  <a:gd name="T2" fmla="*/ 42 w 54"/>
                  <a:gd name="T3" fmla="*/ 25 h 52"/>
                  <a:gd name="T4" fmla="*/ 34 w 54"/>
                  <a:gd name="T5" fmla="*/ 18 h 52"/>
                  <a:gd name="T6" fmla="*/ 31 w 54"/>
                  <a:gd name="T7" fmla="*/ 28 h 52"/>
                  <a:gd name="T8" fmla="*/ 26 w 54"/>
                  <a:gd name="T9" fmla="*/ 52 h 52"/>
                  <a:gd name="T10" fmla="*/ 4 w 54"/>
                  <a:gd name="T11" fmla="*/ 25 h 52"/>
                  <a:gd name="T12" fmla="*/ 0 w 54"/>
                  <a:gd name="T13" fmla="*/ 16 h 52"/>
                  <a:gd name="T14" fmla="*/ 51 w 54"/>
                  <a:gd name="T15" fmla="*/ 0 h 52"/>
                  <a:gd name="T16" fmla="*/ 45 w 54"/>
                  <a:gd name="T17" fmla="*/ 3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2">
                    <a:moveTo>
                      <a:pt x="45" y="33"/>
                    </a:moveTo>
                    <a:cubicBezTo>
                      <a:pt x="44" y="30"/>
                      <a:pt x="43" y="27"/>
                      <a:pt x="42" y="25"/>
                    </a:cubicBezTo>
                    <a:cubicBezTo>
                      <a:pt x="41" y="20"/>
                      <a:pt x="38" y="16"/>
                      <a:pt x="34" y="18"/>
                    </a:cubicBezTo>
                    <a:cubicBezTo>
                      <a:pt x="30" y="19"/>
                      <a:pt x="29" y="25"/>
                      <a:pt x="31" y="28"/>
                    </a:cubicBezTo>
                    <a:cubicBezTo>
                      <a:pt x="40" y="39"/>
                      <a:pt x="28" y="44"/>
                      <a:pt x="26" y="52"/>
                    </a:cubicBezTo>
                    <a:cubicBezTo>
                      <a:pt x="21" y="22"/>
                      <a:pt x="20" y="21"/>
                      <a:pt x="4" y="25"/>
                    </a:cubicBezTo>
                    <a:cubicBezTo>
                      <a:pt x="0" y="23"/>
                      <a:pt x="0" y="19"/>
                      <a:pt x="0" y="16"/>
                    </a:cubicBezTo>
                    <a:cubicBezTo>
                      <a:pt x="16" y="8"/>
                      <a:pt x="34" y="9"/>
                      <a:pt x="51" y="0"/>
                    </a:cubicBezTo>
                    <a:cubicBezTo>
                      <a:pt x="54" y="13"/>
                      <a:pt x="51" y="23"/>
                      <a:pt x="4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49" name="Freeform 203"/>
              <p:cNvSpPr/>
              <p:nvPr/>
            </p:nvSpPr>
            <p:spPr bwMode="auto">
              <a:xfrm>
                <a:off x="5576" y="1746"/>
                <a:ext cx="97" cy="105"/>
              </a:xfrm>
              <a:custGeom>
                <a:avLst/>
                <a:gdLst>
                  <a:gd name="T0" fmla="*/ 3 w 51"/>
                  <a:gd name="T1" fmla="*/ 55 h 55"/>
                  <a:gd name="T2" fmla="*/ 20 w 51"/>
                  <a:gd name="T3" fmla="*/ 8 h 55"/>
                  <a:gd name="T4" fmla="*/ 48 w 51"/>
                  <a:gd name="T5" fmla="*/ 4 h 55"/>
                  <a:gd name="T6" fmla="*/ 47 w 51"/>
                  <a:gd name="T7" fmla="*/ 28 h 55"/>
                  <a:gd name="T8" fmla="*/ 3 w 51"/>
                  <a:gd name="T9" fmla="*/ 55 h 55"/>
                </a:gdLst>
                <a:ahLst/>
                <a:cxnLst>
                  <a:cxn ang="0">
                    <a:pos x="T0" y="T1"/>
                  </a:cxn>
                  <a:cxn ang="0">
                    <a:pos x="T2" y="T3"/>
                  </a:cxn>
                  <a:cxn ang="0">
                    <a:pos x="T4" y="T5"/>
                  </a:cxn>
                  <a:cxn ang="0">
                    <a:pos x="T6" y="T7"/>
                  </a:cxn>
                  <a:cxn ang="0">
                    <a:pos x="T8" y="T9"/>
                  </a:cxn>
                </a:cxnLst>
                <a:rect l="0" t="0" r="r" b="b"/>
                <a:pathLst>
                  <a:path w="51" h="55">
                    <a:moveTo>
                      <a:pt x="3" y="55"/>
                    </a:moveTo>
                    <a:cubicBezTo>
                      <a:pt x="1" y="37"/>
                      <a:pt x="0" y="18"/>
                      <a:pt x="20" y="8"/>
                    </a:cubicBezTo>
                    <a:cubicBezTo>
                      <a:pt x="29" y="7"/>
                      <a:pt x="38" y="0"/>
                      <a:pt x="48" y="4"/>
                    </a:cubicBezTo>
                    <a:cubicBezTo>
                      <a:pt x="51" y="12"/>
                      <a:pt x="49" y="20"/>
                      <a:pt x="47" y="28"/>
                    </a:cubicBezTo>
                    <a:cubicBezTo>
                      <a:pt x="25" y="25"/>
                      <a:pt x="13" y="39"/>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50" name="Freeform 204"/>
              <p:cNvSpPr/>
              <p:nvPr/>
            </p:nvSpPr>
            <p:spPr bwMode="auto">
              <a:xfrm>
                <a:off x="3768" y="1352"/>
                <a:ext cx="116" cy="76"/>
              </a:xfrm>
              <a:custGeom>
                <a:avLst/>
                <a:gdLst>
                  <a:gd name="T0" fmla="*/ 59 w 61"/>
                  <a:gd name="T1" fmla="*/ 36 h 40"/>
                  <a:gd name="T2" fmla="*/ 36 w 61"/>
                  <a:gd name="T3" fmla="*/ 29 h 40"/>
                  <a:gd name="T4" fmla="*/ 24 w 61"/>
                  <a:gd name="T5" fmla="*/ 33 h 40"/>
                  <a:gd name="T6" fmla="*/ 0 w 61"/>
                  <a:gd name="T7" fmla="*/ 26 h 40"/>
                  <a:gd name="T8" fmla="*/ 41 w 61"/>
                  <a:gd name="T9" fmla="*/ 17 h 40"/>
                  <a:gd name="T10" fmla="*/ 56 w 61"/>
                  <a:gd name="T11" fmla="*/ 26 h 40"/>
                  <a:gd name="T12" fmla="*/ 61 w 61"/>
                  <a:gd name="T13" fmla="*/ 32 h 40"/>
                  <a:gd name="T14" fmla="*/ 59 w 61"/>
                  <a:gd name="T15" fmla="*/ 36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40">
                    <a:moveTo>
                      <a:pt x="59" y="36"/>
                    </a:moveTo>
                    <a:cubicBezTo>
                      <a:pt x="51" y="34"/>
                      <a:pt x="44" y="32"/>
                      <a:pt x="36" y="29"/>
                    </a:cubicBezTo>
                    <a:cubicBezTo>
                      <a:pt x="30" y="23"/>
                      <a:pt x="27" y="29"/>
                      <a:pt x="24" y="33"/>
                    </a:cubicBezTo>
                    <a:cubicBezTo>
                      <a:pt x="7" y="40"/>
                      <a:pt x="2" y="39"/>
                      <a:pt x="0" y="26"/>
                    </a:cubicBezTo>
                    <a:cubicBezTo>
                      <a:pt x="10" y="2"/>
                      <a:pt x="18" y="0"/>
                      <a:pt x="41" y="17"/>
                    </a:cubicBezTo>
                    <a:cubicBezTo>
                      <a:pt x="46" y="20"/>
                      <a:pt x="49" y="26"/>
                      <a:pt x="56" y="26"/>
                    </a:cubicBezTo>
                    <a:cubicBezTo>
                      <a:pt x="59" y="27"/>
                      <a:pt x="60" y="29"/>
                      <a:pt x="61" y="32"/>
                    </a:cubicBezTo>
                    <a:cubicBezTo>
                      <a:pt x="61" y="34"/>
                      <a:pt x="60" y="35"/>
                      <a:pt x="59"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9" name="Group 406"/>
            <p:cNvGrpSpPr/>
            <p:nvPr/>
          </p:nvGrpSpPr>
          <p:grpSpPr bwMode="auto">
            <a:xfrm>
              <a:off x="2012961" y="906465"/>
              <a:ext cx="8018505" cy="5057787"/>
              <a:chOff x="1268" y="571"/>
              <a:chExt cx="5051" cy="3186"/>
            </a:xfrm>
            <a:solidFill>
              <a:schemeClr val="bg1">
                <a:lumMod val="75000"/>
              </a:schemeClr>
            </a:solidFill>
          </p:grpSpPr>
          <p:sp>
            <p:nvSpPr>
              <p:cNvPr id="1352" name="Freeform 206"/>
              <p:cNvSpPr/>
              <p:nvPr/>
            </p:nvSpPr>
            <p:spPr bwMode="auto">
              <a:xfrm>
                <a:off x="3798" y="2517"/>
                <a:ext cx="59" cy="157"/>
              </a:xfrm>
              <a:custGeom>
                <a:avLst/>
                <a:gdLst>
                  <a:gd name="T0" fmla="*/ 11 w 31"/>
                  <a:gd name="T1" fmla="*/ 79 h 82"/>
                  <a:gd name="T2" fmla="*/ 7 w 31"/>
                  <a:gd name="T3" fmla="*/ 52 h 82"/>
                  <a:gd name="T4" fmla="*/ 1 w 31"/>
                  <a:gd name="T5" fmla="*/ 15 h 82"/>
                  <a:gd name="T6" fmla="*/ 2 w 31"/>
                  <a:gd name="T7" fmla="*/ 11 h 82"/>
                  <a:gd name="T8" fmla="*/ 13 w 31"/>
                  <a:gd name="T9" fmla="*/ 5 h 82"/>
                  <a:gd name="T10" fmla="*/ 17 w 31"/>
                  <a:gd name="T11" fmla="*/ 7 h 82"/>
                  <a:gd name="T12" fmla="*/ 17 w 31"/>
                  <a:gd name="T13" fmla="*/ 10 h 82"/>
                  <a:gd name="T14" fmla="*/ 18 w 31"/>
                  <a:gd name="T15" fmla="*/ 9 h 82"/>
                  <a:gd name="T16" fmla="*/ 24 w 31"/>
                  <a:gd name="T17" fmla="*/ 1 h 82"/>
                  <a:gd name="T18" fmla="*/ 31 w 31"/>
                  <a:gd name="T19" fmla="*/ 6 h 82"/>
                  <a:gd name="T20" fmla="*/ 26 w 31"/>
                  <a:gd name="T21" fmla="*/ 77 h 82"/>
                  <a:gd name="T22" fmla="*/ 11 w 31"/>
                  <a:gd name="T23" fmla="*/ 7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82">
                    <a:moveTo>
                      <a:pt x="11" y="79"/>
                    </a:moveTo>
                    <a:cubicBezTo>
                      <a:pt x="3" y="71"/>
                      <a:pt x="4" y="63"/>
                      <a:pt x="7" y="52"/>
                    </a:cubicBezTo>
                    <a:cubicBezTo>
                      <a:pt x="11" y="40"/>
                      <a:pt x="18" y="25"/>
                      <a:pt x="1" y="15"/>
                    </a:cubicBezTo>
                    <a:cubicBezTo>
                      <a:pt x="0" y="14"/>
                      <a:pt x="1" y="13"/>
                      <a:pt x="2" y="11"/>
                    </a:cubicBezTo>
                    <a:cubicBezTo>
                      <a:pt x="5" y="9"/>
                      <a:pt x="9" y="6"/>
                      <a:pt x="13" y="5"/>
                    </a:cubicBezTo>
                    <a:cubicBezTo>
                      <a:pt x="15" y="5"/>
                      <a:pt x="16" y="6"/>
                      <a:pt x="17" y="7"/>
                    </a:cubicBezTo>
                    <a:cubicBezTo>
                      <a:pt x="17" y="8"/>
                      <a:pt x="17" y="9"/>
                      <a:pt x="17" y="10"/>
                    </a:cubicBezTo>
                    <a:cubicBezTo>
                      <a:pt x="18" y="11"/>
                      <a:pt x="18" y="11"/>
                      <a:pt x="18" y="9"/>
                    </a:cubicBezTo>
                    <a:cubicBezTo>
                      <a:pt x="19" y="6"/>
                      <a:pt x="20" y="2"/>
                      <a:pt x="24" y="1"/>
                    </a:cubicBezTo>
                    <a:cubicBezTo>
                      <a:pt x="28" y="0"/>
                      <a:pt x="30" y="2"/>
                      <a:pt x="31" y="6"/>
                    </a:cubicBezTo>
                    <a:cubicBezTo>
                      <a:pt x="22" y="29"/>
                      <a:pt x="28" y="53"/>
                      <a:pt x="26" y="77"/>
                    </a:cubicBezTo>
                    <a:cubicBezTo>
                      <a:pt x="21" y="80"/>
                      <a:pt x="16" y="82"/>
                      <a:pt x="11"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53" name="Freeform 207"/>
              <p:cNvSpPr/>
              <p:nvPr/>
            </p:nvSpPr>
            <p:spPr bwMode="auto">
              <a:xfrm>
                <a:off x="3051" y="2674"/>
                <a:ext cx="120" cy="101"/>
              </a:xfrm>
              <a:custGeom>
                <a:avLst/>
                <a:gdLst>
                  <a:gd name="T0" fmla="*/ 3 w 63"/>
                  <a:gd name="T1" fmla="*/ 25 h 53"/>
                  <a:gd name="T2" fmla="*/ 7 w 63"/>
                  <a:gd name="T3" fmla="*/ 22 h 53"/>
                  <a:gd name="T4" fmla="*/ 0 w 63"/>
                  <a:gd name="T5" fmla="*/ 3 h 53"/>
                  <a:gd name="T6" fmla="*/ 32 w 63"/>
                  <a:gd name="T7" fmla="*/ 14 h 53"/>
                  <a:gd name="T8" fmla="*/ 41 w 63"/>
                  <a:gd name="T9" fmla="*/ 21 h 53"/>
                  <a:gd name="T10" fmla="*/ 55 w 63"/>
                  <a:gd name="T11" fmla="*/ 53 h 53"/>
                  <a:gd name="T12" fmla="*/ 55 w 63"/>
                  <a:gd name="T13" fmla="*/ 49 h 53"/>
                  <a:gd name="T14" fmla="*/ 32 w 63"/>
                  <a:gd name="T15" fmla="*/ 35 h 53"/>
                  <a:gd name="T16" fmla="*/ 20 w 63"/>
                  <a:gd name="T17" fmla="*/ 35 h 53"/>
                  <a:gd name="T18" fmla="*/ 22 w 63"/>
                  <a:gd name="T19" fmla="*/ 28 h 53"/>
                  <a:gd name="T20" fmla="*/ 6 w 63"/>
                  <a:gd name="T21" fmla="*/ 32 h 53"/>
                  <a:gd name="T22" fmla="*/ 3 w 63"/>
                  <a:gd name="T23" fmla="*/ 2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53">
                    <a:moveTo>
                      <a:pt x="3" y="25"/>
                    </a:moveTo>
                    <a:cubicBezTo>
                      <a:pt x="5" y="24"/>
                      <a:pt x="9" y="23"/>
                      <a:pt x="7" y="22"/>
                    </a:cubicBezTo>
                    <a:cubicBezTo>
                      <a:pt x="0" y="17"/>
                      <a:pt x="3" y="9"/>
                      <a:pt x="0" y="3"/>
                    </a:cubicBezTo>
                    <a:cubicBezTo>
                      <a:pt x="13" y="0"/>
                      <a:pt x="24" y="2"/>
                      <a:pt x="32" y="14"/>
                    </a:cubicBezTo>
                    <a:cubicBezTo>
                      <a:pt x="34" y="17"/>
                      <a:pt x="38" y="21"/>
                      <a:pt x="41" y="21"/>
                    </a:cubicBezTo>
                    <a:cubicBezTo>
                      <a:pt x="63" y="24"/>
                      <a:pt x="60" y="38"/>
                      <a:pt x="55" y="53"/>
                    </a:cubicBezTo>
                    <a:cubicBezTo>
                      <a:pt x="55" y="52"/>
                      <a:pt x="55" y="50"/>
                      <a:pt x="55" y="49"/>
                    </a:cubicBezTo>
                    <a:cubicBezTo>
                      <a:pt x="53" y="35"/>
                      <a:pt x="45" y="30"/>
                      <a:pt x="32" y="35"/>
                    </a:cubicBezTo>
                    <a:cubicBezTo>
                      <a:pt x="28" y="36"/>
                      <a:pt x="24" y="39"/>
                      <a:pt x="20" y="35"/>
                    </a:cubicBezTo>
                    <a:cubicBezTo>
                      <a:pt x="21" y="33"/>
                      <a:pt x="22" y="30"/>
                      <a:pt x="22" y="28"/>
                    </a:cubicBezTo>
                    <a:cubicBezTo>
                      <a:pt x="16" y="27"/>
                      <a:pt x="11" y="29"/>
                      <a:pt x="6" y="32"/>
                    </a:cubicBezTo>
                    <a:cubicBezTo>
                      <a:pt x="3" y="30"/>
                      <a:pt x="1" y="29"/>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54" name="Freeform 208"/>
              <p:cNvSpPr/>
              <p:nvPr/>
            </p:nvSpPr>
            <p:spPr bwMode="auto">
              <a:xfrm>
                <a:off x="5890" y="1304"/>
                <a:ext cx="93" cy="103"/>
              </a:xfrm>
              <a:custGeom>
                <a:avLst/>
                <a:gdLst>
                  <a:gd name="T0" fmla="*/ 47 w 49"/>
                  <a:gd name="T1" fmla="*/ 30 h 54"/>
                  <a:gd name="T2" fmla="*/ 39 w 49"/>
                  <a:gd name="T3" fmla="*/ 51 h 54"/>
                  <a:gd name="T4" fmla="*/ 22 w 49"/>
                  <a:gd name="T5" fmla="*/ 44 h 54"/>
                  <a:gd name="T6" fmla="*/ 6 w 49"/>
                  <a:gd name="T7" fmla="*/ 21 h 54"/>
                  <a:gd name="T8" fmla="*/ 16 w 49"/>
                  <a:gd name="T9" fmla="*/ 2 h 54"/>
                  <a:gd name="T10" fmla="*/ 40 w 49"/>
                  <a:gd name="T11" fmla="*/ 0 h 54"/>
                  <a:gd name="T12" fmla="*/ 32 w 49"/>
                  <a:gd name="T13" fmla="*/ 19 h 54"/>
                  <a:gd name="T14" fmla="*/ 47 w 49"/>
                  <a:gd name="T15" fmla="*/ 3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4">
                    <a:moveTo>
                      <a:pt x="47" y="30"/>
                    </a:moveTo>
                    <a:cubicBezTo>
                      <a:pt x="44" y="37"/>
                      <a:pt x="41" y="44"/>
                      <a:pt x="39" y="51"/>
                    </a:cubicBezTo>
                    <a:cubicBezTo>
                      <a:pt x="31" y="54"/>
                      <a:pt x="24" y="54"/>
                      <a:pt x="22" y="44"/>
                    </a:cubicBezTo>
                    <a:cubicBezTo>
                      <a:pt x="20" y="33"/>
                      <a:pt x="13" y="27"/>
                      <a:pt x="6" y="21"/>
                    </a:cubicBezTo>
                    <a:cubicBezTo>
                      <a:pt x="0" y="6"/>
                      <a:pt x="1" y="4"/>
                      <a:pt x="16" y="2"/>
                    </a:cubicBezTo>
                    <a:cubicBezTo>
                      <a:pt x="24" y="1"/>
                      <a:pt x="32" y="0"/>
                      <a:pt x="40" y="0"/>
                    </a:cubicBezTo>
                    <a:cubicBezTo>
                      <a:pt x="49" y="13"/>
                      <a:pt x="48" y="16"/>
                      <a:pt x="32" y="19"/>
                    </a:cubicBezTo>
                    <a:cubicBezTo>
                      <a:pt x="36" y="23"/>
                      <a:pt x="47" y="19"/>
                      <a:pt x="4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55" name="Freeform 209"/>
              <p:cNvSpPr/>
              <p:nvPr/>
            </p:nvSpPr>
            <p:spPr bwMode="auto">
              <a:xfrm>
                <a:off x="4372" y="2134"/>
                <a:ext cx="152" cy="84"/>
              </a:xfrm>
              <a:custGeom>
                <a:avLst/>
                <a:gdLst>
                  <a:gd name="T0" fmla="*/ 31 w 80"/>
                  <a:gd name="T1" fmla="*/ 21 h 44"/>
                  <a:gd name="T2" fmla="*/ 69 w 80"/>
                  <a:gd name="T3" fmla="*/ 5 h 44"/>
                  <a:gd name="T4" fmla="*/ 80 w 80"/>
                  <a:gd name="T5" fmla="*/ 26 h 44"/>
                  <a:gd name="T6" fmla="*/ 71 w 80"/>
                  <a:gd name="T7" fmla="*/ 33 h 44"/>
                  <a:gd name="T8" fmla="*/ 54 w 80"/>
                  <a:gd name="T9" fmla="*/ 43 h 44"/>
                  <a:gd name="T10" fmla="*/ 41 w 80"/>
                  <a:gd name="T11" fmla="*/ 38 h 44"/>
                  <a:gd name="T12" fmla="*/ 7 w 80"/>
                  <a:gd name="T13" fmla="*/ 23 h 44"/>
                  <a:gd name="T14" fmla="*/ 10 w 80"/>
                  <a:gd name="T15" fmla="*/ 0 h 44"/>
                  <a:gd name="T16" fmla="*/ 31 w 80"/>
                  <a:gd name="T17"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44">
                    <a:moveTo>
                      <a:pt x="31" y="21"/>
                    </a:moveTo>
                    <a:cubicBezTo>
                      <a:pt x="49" y="31"/>
                      <a:pt x="58" y="17"/>
                      <a:pt x="69" y="5"/>
                    </a:cubicBezTo>
                    <a:cubicBezTo>
                      <a:pt x="71" y="13"/>
                      <a:pt x="73" y="21"/>
                      <a:pt x="80" y="26"/>
                    </a:cubicBezTo>
                    <a:cubicBezTo>
                      <a:pt x="80" y="32"/>
                      <a:pt x="74" y="34"/>
                      <a:pt x="71" y="33"/>
                    </a:cubicBezTo>
                    <a:cubicBezTo>
                      <a:pt x="59" y="27"/>
                      <a:pt x="58" y="38"/>
                      <a:pt x="54" y="43"/>
                    </a:cubicBezTo>
                    <a:cubicBezTo>
                      <a:pt x="48" y="44"/>
                      <a:pt x="45" y="40"/>
                      <a:pt x="41" y="38"/>
                    </a:cubicBezTo>
                    <a:cubicBezTo>
                      <a:pt x="29" y="34"/>
                      <a:pt x="15" y="35"/>
                      <a:pt x="7" y="23"/>
                    </a:cubicBezTo>
                    <a:cubicBezTo>
                      <a:pt x="0" y="14"/>
                      <a:pt x="11" y="8"/>
                      <a:pt x="10" y="0"/>
                    </a:cubicBezTo>
                    <a:cubicBezTo>
                      <a:pt x="23" y="1"/>
                      <a:pt x="28" y="10"/>
                      <a:pt x="3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56" name="Freeform 210"/>
              <p:cNvSpPr/>
              <p:nvPr/>
            </p:nvSpPr>
            <p:spPr bwMode="auto">
              <a:xfrm>
                <a:off x="1535" y="1334"/>
                <a:ext cx="118" cy="75"/>
              </a:xfrm>
              <a:custGeom>
                <a:avLst/>
                <a:gdLst>
                  <a:gd name="T0" fmla="*/ 36 w 62"/>
                  <a:gd name="T1" fmla="*/ 7 h 39"/>
                  <a:gd name="T2" fmla="*/ 49 w 62"/>
                  <a:gd name="T3" fmla="*/ 12 h 39"/>
                  <a:gd name="T4" fmla="*/ 44 w 62"/>
                  <a:gd name="T5" fmla="*/ 32 h 39"/>
                  <a:gd name="T6" fmla="*/ 32 w 62"/>
                  <a:gd name="T7" fmla="*/ 39 h 39"/>
                  <a:gd name="T8" fmla="*/ 18 w 62"/>
                  <a:gd name="T9" fmla="*/ 34 h 39"/>
                  <a:gd name="T10" fmla="*/ 14 w 62"/>
                  <a:gd name="T11" fmla="*/ 12 h 39"/>
                  <a:gd name="T12" fmla="*/ 36 w 62"/>
                  <a:gd name="T13" fmla="*/ 7 h 39"/>
                </a:gdLst>
                <a:ahLst/>
                <a:cxnLst>
                  <a:cxn ang="0">
                    <a:pos x="T0" y="T1"/>
                  </a:cxn>
                  <a:cxn ang="0">
                    <a:pos x="T2" y="T3"/>
                  </a:cxn>
                  <a:cxn ang="0">
                    <a:pos x="T4" y="T5"/>
                  </a:cxn>
                  <a:cxn ang="0">
                    <a:pos x="T6" y="T7"/>
                  </a:cxn>
                  <a:cxn ang="0">
                    <a:pos x="T8" y="T9"/>
                  </a:cxn>
                  <a:cxn ang="0">
                    <a:pos x="T10" y="T11"/>
                  </a:cxn>
                  <a:cxn ang="0">
                    <a:pos x="T12" y="T13"/>
                  </a:cxn>
                </a:cxnLst>
                <a:rect l="0" t="0" r="r" b="b"/>
                <a:pathLst>
                  <a:path w="62" h="39">
                    <a:moveTo>
                      <a:pt x="36" y="7"/>
                    </a:moveTo>
                    <a:cubicBezTo>
                      <a:pt x="39" y="12"/>
                      <a:pt x="44" y="7"/>
                      <a:pt x="49" y="12"/>
                    </a:cubicBezTo>
                    <a:cubicBezTo>
                      <a:pt x="62" y="25"/>
                      <a:pt x="54" y="28"/>
                      <a:pt x="44" y="32"/>
                    </a:cubicBezTo>
                    <a:cubicBezTo>
                      <a:pt x="40" y="34"/>
                      <a:pt x="34" y="32"/>
                      <a:pt x="32" y="39"/>
                    </a:cubicBezTo>
                    <a:cubicBezTo>
                      <a:pt x="27" y="39"/>
                      <a:pt x="22" y="37"/>
                      <a:pt x="18" y="34"/>
                    </a:cubicBezTo>
                    <a:cubicBezTo>
                      <a:pt x="0" y="31"/>
                      <a:pt x="0" y="30"/>
                      <a:pt x="14" y="12"/>
                    </a:cubicBezTo>
                    <a:cubicBezTo>
                      <a:pt x="21" y="8"/>
                      <a:pt x="27" y="0"/>
                      <a:pt x="3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57" name="Freeform 211"/>
              <p:cNvSpPr/>
              <p:nvPr/>
            </p:nvSpPr>
            <p:spPr bwMode="auto">
              <a:xfrm>
                <a:off x="5151" y="2480"/>
                <a:ext cx="70" cy="113"/>
              </a:xfrm>
              <a:custGeom>
                <a:avLst/>
                <a:gdLst>
                  <a:gd name="T0" fmla="*/ 6 w 37"/>
                  <a:gd name="T1" fmla="*/ 0 h 59"/>
                  <a:gd name="T2" fmla="*/ 35 w 37"/>
                  <a:gd name="T3" fmla="*/ 50 h 59"/>
                  <a:gd name="T4" fmla="*/ 31 w 37"/>
                  <a:gd name="T5" fmla="*/ 59 h 59"/>
                  <a:gd name="T6" fmla="*/ 16 w 37"/>
                  <a:gd name="T7" fmla="*/ 49 h 59"/>
                  <a:gd name="T8" fmla="*/ 2 w 37"/>
                  <a:gd name="T9" fmla="*/ 5 h 59"/>
                  <a:gd name="T10" fmla="*/ 6 w 37"/>
                  <a:gd name="T11" fmla="*/ 0 h 59"/>
                </a:gdLst>
                <a:ahLst/>
                <a:cxnLst>
                  <a:cxn ang="0">
                    <a:pos x="T0" y="T1"/>
                  </a:cxn>
                  <a:cxn ang="0">
                    <a:pos x="T2" y="T3"/>
                  </a:cxn>
                  <a:cxn ang="0">
                    <a:pos x="T4" y="T5"/>
                  </a:cxn>
                  <a:cxn ang="0">
                    <a:pos x="T6" y="T7"/>
                  </a:cxn>
                  <a:cxn ang="0">
                    <a:pos x="T8" y="T9"/>
                  </a:cxn>
                  <a:cxn ang="0">
                    <a:pos x="T10" y="T11"/>
                  </a:cxn>
                </a:cxnLst>
                <a:rect l="0" t="0" r="r" b="b"/>
                <a:pathLst>
                  <a:path w="37" h="59">
                    <a:moveTo>
                      <a:pt x="6" y="0"/>
                    </a:moveTo>
                    <a:cubicBezTo>
                      <a:pt x="27" y="10"/>
                      <a:pt x="30" y="30"/>
                      <a:pt x="35" y="50"/>
                    </a:cubicBezTo>
                    <a:cubicBezTo>
                      <a:pt x="37" y="55"/>
                      <a:pt x="35" y="57"/>
                      <a:pt x="31" y="59"/>
                    </a:cubicBezTo>
                    <a:cubicBezTo>
                      <a:pt x="25" y="58"/>
                      <a:pt x="19" y="56"/>
                      <a:pt x="16" y="49"/>
                    </a:cubicBezTo>
                    <a:cubicBezTo>
                      <a:pt x="7" y="36"/>
                      <a:pt x="5" y="20"/>
                      <a:pt x="2" y="5"/>
                    </a:cubicBezTo>
                    <a:cubicBezTo>
                      <a:pt x="0" y="1"/>
                      <a:pt x="2"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58" name="Freeform 212"/>
              <p:cNvSpPr/>
              <p:nvPr/>
            </p:nvSpPr>
            <p:spPr bwMode="auto">
              <a:xfrm>
                <a:off x="2640" y="1688"/>
                <a:ext cx="104" cy="106"/>
              </a:xfrm>
              <a:custGeom>
                <a:avLst/>
                <a:gdLst>
                  <a:gd name="T0" fmla="*/ 17 w 55"/>
                  <a:gd name="T1" fmla="*/ 24 h 55"/>
                  <a:gd name="T2" fmla="*/ 36 w 55"/>
                  <a:gd name="T3" fmla="*/ 0 h 55"/>
                  <a:gd name="T4" fmla="*/ 52 w 55"/>
                  <a:gd name="T5" fmla="*/ 27 h 55"/>
                  <a:gd name="T6" fmla="*/ 42 w 55"/>
                  <a:gd name="T7" fmla="*/ 46 h 55"/>
                  <a:gd name="T8" fmla="*/ 32 w 55"/>
                  <a:gd name="T9" fmla="*/ 52 h 55"/>
                  <a:gd name="T10" fmla="*/ 31 w 55"/>
                  <a:gd name="T11" fmla="*/ 38 h 55"/>
                  <a:gd name="T12" fmla="*/ 21 w 55"/>
                  <a:gd name="T13" fmla="*/ 38 h 55"/>
                  <a:gd name="T14" fmla="*/ 3 w 55"/>
                  <a:gd name="T15" fmla="*/ 47 h 55"/>
                  <a:gd name="T16" fmla="*/ 17 w 55"/>
                  <a:gd name="T17"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5">
                    <a:moveTo>
                      <a:pt x="17" y="24"/>
                    </a:moveTo>
                    <a:cubicBezTo>
                      <a:pt x="21" y="15"/>
                      <a:pt x="26" y="5"/>
                      <a:pt x="36" y="0"/>
                    </a:cubicBezTo>
                    <a:cubicBezTo>
                      <a:pt x="37" y="11"/>
                      <a:pt x="42" y="21"/>
                      <a:pt x="52" y="27"/>
                    </a:cubicBezTo>
                    <a:cubicBezTo>
                      <a:pt x="55" y="37"/>
                      <a:pt x="45" y="40"/>
                      <a:pt x="42" y="46"/>
                    </a:cubicBezTo>
                    <a:cubicBezTo>
                      <a:pt x="39" y="49"/>
                      <a:pt x="37" y="55"/>
                      <a:pt x="32" y="52"/>
                    </a:cubicBezTo>
                    <a:cubicBezTo>
                      <a:pt x="26" y="49"/>
                      <a:pt x="29" y="43"/>
                      <a:pt x="31" y="38"/>
                    </a:cubicBezTo>
                    <a:cubicBezTo>
                      <a:pt x="28" y="35"/>
                      <a:pt x="24" y="35"/>
                      <a:pt x="21" y="38"/>
                    </a:cubicBezTo>
                    <a:cubicBezTo>
                      <a:pt x="18" y="48"/>
                      <a:pt x="8" y="43"/>
                      <a:pt x="3" y="47"/>
                    </a:cubicBezTo>
                    <a:cubicBezTo>
                      <a:pt x="0" y="35"/>
                      <a:pt x="13" y="32"/>
                      <a:pt x="1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59" name="Freeform 213"/>
              <p:cNvSpPr/>
              <p:nvPr/>
            </p:nvSpPr>
            <p:spPr bwMode="auto">
              <a:xfrm>
                <a:off x="5162" y="814"/>
                <a:ext cx="147" cy="98"/>
              </a:xfrm>
              <a:custGeom>
                <a:avLst/>
                <a:gdLst>
                  <a:gd name="T0" fmla="*/ 10 w 77"/>
                  <a:gd name="T1" fmla="*/ 20 h 51"/>
                  <a:gd name="T2" fmla="*/ 52 w 77"/>
                  <a:gd name="T3" fmla="*/ 25 h 51"/>
                  <a:gd name="T4" fmla="*/ 60 w 77"/>
                  <a:gd name="T5" fmla="*/ 39 h 51"/>
                  <a:gd name="T6" fmla="*/ 28 w 77"/>
                  <a:gd name="T7" fmla="*/ 28 h 51"/>
                  <a:gd name="T8" fmla="*/ 20 w 77"/>
                  <a:gd name="T9" fmla="*/ 50 h 51"/>
                  <a:gd name="T10" fmla="*/ 12 w 77"/>
                  <a:gd name="T11" fmla="*/ 50 h 51"/>
                  <a:gd name="T12" fmla="*/ 10 w 77"/>
                  <a:gd name="T13" fmla="*/ 20 h 51"/>
                </a:gdLst>
                <a:ahLst/>
                <a:cxnLst>
                  <a:cxn ang="0">
                    <a:pos x="T0" y="T1"/>
                  </a:cxn>
                  <a:cxn ang="0">
                    <a:pos x="T2" y="T3"/>
                  </a:cxn>
                  <a:cxn ang="0">
                    <a:pos x="T4" y="T5"/>
                  </a:cxn>
                  <a:cxn ang="0">
                    <a:pos x="T6" y="T7"/>
                  </a:cxn>
                  <a:cxn ang="0">
                    <a:pos x="T8" y="T9"/>
                  </a:cxn>
                  <a:cxn ang="0">
                    <a:pos x="T10" y="T11"/>
                  </a:cxn>
                  <a:cxn ang="0">
                    <a:pos x="T12" y="T13"/>
                  </a:cxn>
                </a:cxnLst>
                <a:rect l="0" t="0" r="r" b="b"/>
                <a:pathLst>
                  <a:path w="77" h="51">
                    <a:moveTo>
                      <a:pt x="10" y="20"/>
                    </a:moveTo>
                    <a:cubicBezTo>
                      <a:pt x="26" y="0"/>
                      <a:pt x="38" y="2"/>
                      <a:pt x="52" y="25"/>
                    </a:cubicBezTo>
                    <a:cubicBezTo>
                      <a:pt x="56" y="28"/>
                      <a:pt x="77" y="23"/>
                      <a:pt x="60" y="39"/>
                    </a:cubicBezTo>
                    <a:cubicBezTo>
                      <a:pt x="48" y="42"/>
                      <a:pt x="38" y="35"/>
                      <a:pt x="28" y="28"/>
                    </a:cubicBezTo>
                    <a:cubicBezTo>
                      <a:pt x="23" y="34"/>
                      <a:pt x="25" y="44"/>
                      <a:pt x="20" y="50"/>
                    </a:cubicBezTo>
                    <a:cubicBezTo>
                      <a:pt x="17" y="51"/>
                      <a:pt x="14" y="51"/>
                      <a:pt x="12" y="50"/>
                    </a:cubicBezTo>
                    <a:cubicBezTo>
                      <a:pt x="0" y="40"/>
                      <a:pt x="5" y="30"/>
                      <a:pt x="1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0" name="Freeform 214"/>
              <p:cNvSpPr/>
              <p:nvPr/>
            </p:nvSpPr>
            <p:spPr bwMode="auto">
              <a:xfrm>
                <a:off x="2683" y="1442"/>
                <a:ext cx="84" cy="103"/>
              </a:xfrm>
              <a:custGeom>
                <a:avLst/>
                <a:gdLst>
                  <a:gd name="T0" fmla="*/ 4 w 44"/>
                  <a:gd name="T1" fmla="*/ 3 h 54"/>
                  <a:gd name="T2" fmla="*/ 8 w 44"/>
                  <a:gd name="T3" fmla="*/ 3 h 54"/>
                  <a:gd name="T4" fmla="*/ 39 w 44"/>
                  <a:gd name="T5" fmla="*/ 14 h 54"/>
                  <a:gd name="T6" fmla="*/ 40 w 44"/>
                  <a:gd name="T7" fmla="*/ 26 h 54"/>
                  <a:gd name="T8" fmla="*/ 38 w 44"/>
                  <a:gd name="T9" fmla="*/ 45 h 54"/>
                  <a:gd name="T10" fmla="*/ 8 w 44"/>
                  <a:gd name="T11" fmla="*/ 33 h 54"/>
                  <a:gd name="T12" fmla="*/ 4 w 44"/>
                  <a:gd name="T13" fmla="*/ 3 h 54"/>
                </a:gdLst>
                <a:ahLst/>
                <a:cxnLst>
                  <a:cxn ang="0">
                    <a:pos x="T0" y="T1"/>
                  </a:cxn>
                  <a:cxn ang="0">
                    <a:pos x="T2" y="T3"/>
                  </a:cxn>
                  <a:cxn ang="0">
                    <a:pos x="T4" y="T5"/>
                  </a:cxn>
                  <a:cxn ang="0">
                    <a:pos x="T6" y="T7"/>
                  </a:cxn>
                  <a:cxn ang="0">
                    <a:pos x="T8" y="T9"/>
                  </a:cxn>
                  <a:cxn ang="0">
                    <a:pos x="T10" y="T11"/>
                  </a:cxn>
                  <a:cxn ang="0">
                    <a:pos x="T12" y="T13"/>
                  </a:cxn>
                </a:cxnLst>
                <a:rect l="0" t="0" r="r" b="b"/>
                <a:pathLst>
                  <a:path w="44" h="54">
                    <a:moveTo>
                      <a:pt x="4" y="3"/>
                    </a:moveTo>
                    <a:cubicBezTo>
                      <a:pt x="5" y="3"/>
                      <a:pt x="7" y="3"/>
                      <a:pt x="8" y="3"/>
                    </a:cubicBezTo>
                    <a:cubicBezTo>
                      <a:pt x="20" y="2"/>
                      <a:pt x="32" y="0"/>
                      <a:pt x="39" y="14"/>
                    </a:cubicBezTo>
                    <a:cubicBezTo>
                      <a:pt x="39" y="18"/>
                      <a:pt x="39" y="22"/>
                      <a:pt x="40" y="26"/>
                    </a:cubicBezTo>
                    <a:cubicBezTo>
                      <a:pt x="43" y="33"/>
                      <a:pt x="44" y="39"/>
                      <a:pt x="38" y="45"/>
                    </a:cubicBezTo>
                    <a:cubicBezTo>
                      <a:pt x="23" y="54"/>
                      <a:pt x="16" y="41"/>
                      <a:pt x="8" y="33"/>
                    </a:cubicBezTo>
                    <a:cubicBezTo>
                      <a:pt x="6" y="23"/>
                      <a:pt x="0" y="14"/>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1" name="Freeform 215"/>
              <p:cNvSpPr/>
              <p:nvPr/>
            </p:nvSpPr>
            <p:spPr bwMode="auto">
              <a:xfrm>
                <a:off x="3735" y="1568"/>
                <a:ext cx="105" cy="101"/>
              </a:xfrm>
              <a:custGeom>
                <a:avLst/>
                <a:gdLst>
                  <a:gd name="T0" fmla="*/ 0 w 55"/>
                  <a:gd name="T1" fmla="*/ 21 h 53"/>
                  <a:gd name="T2" fmla="*/ 7 w 55"/>
                  <a:gd name="T3" fmla="*/ 3 h 53"/>
                  <a:gd name="T4" fmla="*/ 16 w 55"/>
                  <a:gd name="T5" fmla="*/ 5 h 53"/>
                  <a:gd name="T6" fmla="*/ 38 w 55"/>
                  <a:gd name="T7" fmla="*/ 16 h 53"/>
                  <a:gd name="T8" fmla="*/ 55 w 55"/>
                  <a:gd name="T9" fmla="*/ 31 h 53"/>
                  <a:gd name="T10" fmla="*/ 50 w 55"/>
                  <a:gd name="T11" fmla="*/ 42 h 53"/>
                  <a:gd name="T12" fmla="*/ 28 w 55"/>
                  <a:gd name="T13" fmla="*/ 44 h 53"/>
                  <a:gd name="T14" fmla="*/ 4 w 55"/>
                  <a:gd name="T15" fmla="*/ 46 h 53"/>
                  <a:gd name="T16" fmla="*/ 3 w 55"/>
                  <a:gd name="T17" fmla="*/ 40 h 53"/>
                  <a:gd name="T18" fmla="*/ 6 w 55"/>
                  <a:gd name="T19" fmla="*/ 36 h 53"/>
                  <a:gd name="T20" fmla="*/ 6 w 55"/>
                  <a:gd name="T21" fmla="*/ 29 h 53"/>
                  <a:gd name="T22" fmla="*/ 0 w 55"/>
                  <a:gd name="T23"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53">
                    <a:moveTo>
                      <a:pt x="0" y="21"/>
                    </a:moveTo>
                    <a:cubicBezTo>
                      <a:pt x="3" y="16"/>
                      <a:pt x="0" y="7"/>
                      <a:pt x="7" y="3"/>
                    </a:cubicBezTo>
                    <a:cubicBezTo>
                      <a:pt x="11" y="0"/>
                      <a:pt x="14" y="2"/>
                      <a:pt x="16" y="5"/>
                    </a:cubicBezTo>
                    <a:cubicBezTo>
                      <a:pt x="22" y="12"/>
                      <a:pt x="29" y="14"/>
                      <a:pt x="38" y="16"/>
                    </a:cubicBezTo>
                    <a:cubicBezTo>
                      <a:pt x="47" y="17"/>
                      <a:pt x="51" y="24"/>
                      <a:pt x="55" y="31"/>
                    </a:cubicBezTo>
                    <a:cubicBezTo>
                      <a:pt x="55" y="36"/>
                      <a:pt x="55" y="40"/>
                      <a:pt x="50" y="42"/>
                    </a:cubicBezTo>
                    <a:cubicBezTo>
                      <a:pt x="43" y="38"/>
                      <a:pt x="35" y="34"/>
                      <a:pt x="28" y="44"/>
                    </a:cubicBezTo>
                    <a:cubicBezTo>
                      <a:pt x="21" y="53"/>
                      <a:pt x="13" y="53"/>
                      <a:pt x="4" y="46"/>
                    </a:cubicBezTo>
                    <a:cubicBezTo>
                      <a:pt x="2" y="44"/>
                      <a:pt x="2" y="42"/>
                      <a:pt x="3" y="40"/>
                    </a:cubicBezTo>
                    <a:cubicBezTo>
                      <a:pt x="4" y="38"/>
                      <a:pt x="5" y="37"/>
                      <a:pt x="6" y="36"/>
                    </a:cubicBezTo>
                    <a:cubicBezTo>
                      <a:pt x="8" y="34"/>
                      <a:pt x="12" y="32"/>
                      <a:pt x="6" y="29"/>
                    </a:cubicBezTo>
                    <a:cubicBezTo>
                      <a:pt x="3" y="27"/>
                      <a:pt x="0" y="25"/>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2" name="Freeform 216"/>
              <p:cNvSpPr/>
              <p:nvPr/>
            </p:nvSpPr>
            <p:spPr bwMode="auto">
              <a:xfrm>
                <a:off x="2247" y="1468"/>
                <a:ext cx="132" cy="65"/>
              </a:xfrm>
              <a:custGeom>
                <a:avLst/>
                <a:gdLst>
                  <a:gd name="T0" fmla="*/ 35 w 69"/>
                  <a:gd name="T1" fmla="*/ 14 h 34"/>
                  <a:gd name="T2" fmla="*/ 13 w 69"/>
                  <a:gd name="T3" fmla="*/ 30 h 34"/>
                  <a:gd name="T4" fmla="*/ 3 w 69"/>
                  <a:gd name="T5" fmla="*/ 26 h 34"/>
                  <a:gd name="T6" fmla="*/ 24 w 69"/>
                  <a:gd name="T7" fmla="*/ 0 h 34"/>
                  <a:gd name="T8" fmla="*/ 69 w 69"/>
                  <a:gd name="T9" fmla="*/ 17 h 34"/>
                  <a:gd name="T10" fmla="*/ 55 w 69"/>
                  <a:gd name="T11" fmla="*/ 17 h 34"/>
                  <a:gd name="T12" fmla="*/ 35 w 69"/>
                  <a:gd name="T13" fmla="*/ 14 h 34"/>
                </a:gdLst>
                <a:ahLst/>
                <a:cxnLst>
                  <a:cxn ang="0">
                    <a:pos x="T0" y="T1"/>
                  </a:cxn>
                  <a:cxn ang="0">
                    <a:pos x="T2" y="T3"/>
                  </a:cxn>
                  <a:cxn ang="0">
                    <a:pos x="T4" y="T5"/>
                  </a:cxn>
                  <a:cxn ang="0">
                    <a:pos x="T6" y="T7"/>
                  </a:cxn>
                  <a:cxn ang="0">
                    <a:pos x="T8" y="T9"/>
                  </a:cxn>
                  <a:cxn ang="0">
                    <a:pos x="T10" y="T11"/>
                  </a:cxn>
                  <a:cxn ang="0">
                    <a:pos x="T12" y="T13"/>
                  </a:cxn>
                </a:cxnLst>
                <a:rect l="0" t="0" r="r" b="b"/>
                <a:pathLst>
                  <a:path w="69" h="34">
                    <a:moveTo>
                      <a:pt x="35" y="14"/>
                    </a:moveTo>
                    <a:cubicBezTo>
                      <a:pt x="22" y="12"/>
                      <a:pt x="21" y="25"/>
                      <a:pt x="13" y="30"/>
                    </a:cubicBezTo>
                    <a:cubicBezTo>
                      <a:pt x="6" y="34"/>
                      <a:pt x="5" y="34"/>
                      <a:pt x="3" y="26"/>
                    </a:cubicBezTo>
                    <a:cubicBezTo>
                      <a:pt x="0" y="9"/>
                      <a:pt x="8" y="1"/>
                      <a:pt x="24" y="0"/>
                    </a:cubicBezTo>
                    <a:cubicBezTo>
                      <a:pt x="41" y="0"/>
                      <a:pt x="56" y="7"/>
                      <a:pt x="69" y="17"/>
                    </a:cubicBezTo>
                    <a:cubicBezTo>
                      <a:pt x="64" y="25"/>
                      <a:pt x="59" y="20"/>
                      <a:pt x="55" y="17"/>
                    </a:cubicBezTo>
                    <a:cubicBezTo>
                      <a:pt x="49" y="11"/>
                      <a:pt x="42" y="11"/>
                      <a:pt x="3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3" name="Freeform 217"/>
              <p:cNvSpPr/>
              <p:nvPr/>
            </p:nvSpPr>
            <p:spPr bwMode="auto">
              <a:xfrm>
                <a:off x="2733" y="2498"/>
                <a:ext cx="99" cy="132"/>
              </a:xfrm>
              <a:custGeom>
                <a:avLst/>
                <a:gdLst>
                  <a:gd name="T0" fmla="*/ 52 w 52"/>
                  <a:gd name="T1" fmla="*/ 12 h 69"/>
                  <a:gd name="T2" fmla="*/ 34 w 52"/>
                  <a:gd name="T3" fmla="*/ 33 h 69"/>
                  <a:gd name="T4" fmla="*/ 38 w 52"/>
                  <a:gd name="T5" fmla="*/ 65 h 69"/>
                  <a:gd name="T6" fmla="*/ 15 w 52"/>
                  <a:gd name="T7" fmla="*/ 55 h 69"/>
                  <a:gd name="T8" fmla="*/ 29 w 52"/>
                  <a:gd name="T9" fmla="*/ 4 h 69"/>
                  <a:gd name="T10" fmla="*/ 41 w 52"/>
                  <a:gd name="T11" fmla="*/ 2 h 69"/>
                  <a:gd name="T12" fmla="*/ 52 w 52"/>
                  <a:gd name="T13" fmla="*/ 12 h 69"/>
                </a:gdLst>
                <a:ahLst/>
                <a:cxnLst>
                  <a:cxn ang="0">
                    <a:pos x="T0" y="T1"/>
                  </a:cxn>
                  <a:cxn ang="0">
                    <a:pos x="T2" y="T3"/>
                  </a:cxn>
                  <a:cxn ang="0">
                    <a:pos x="T4" y="T5"/>
                  </a:cxn>
                  <a:cxn ang="0">
                    <a:pos x="T6" y="T7"/>
                  </a:cxn>
                  <a:cxn ang="0">
                    <a:pos x="T8" y="T9"/>
                  </a:cxn>
                  <a:cxn ang="0">
                    <a:pos x="T10" y="T11"/>
                  </a:cxn>
                  <a:cxn ang="0">
                    <a:pos x="T12" y="T13"/>
                  </a:cxn>
                </a:cxnLst>
                <a:rect l="0" t="0" r="r" b="b"/>
                <a:pathLst>
                  <a:path w="52" h="69">
                    <a:moveTo>
                      <a:pt x="52" y="12"/>
                    </a:moveTo>
                    <a:cubicBezTo>
                      <a:pt x="41" y="15"/>
                      <a:pt x="33" y="20"/>
                      <a:pt x="34" y="33"/>
                    </a:cubicBezTo>
                    <a:cubicBezTo>
                      <a:pt x="27" y="45"/>
                      <a:pt x="43" y="53"/>
                      <a:pt x="38" y="65"/>
                    </a:cubicBezTo>
                    <a:cubicBezTo>
                      <a:pt x="27" y="69"/>
                      <a:pt x="23" y="57"/>
                      <a:pt x="15" y="55"/>
                    </a:cubicBezTo>
                    <a:cubicBezTo>
                      <a:pt x="0" y="32"/>
                      <a:pt x="17" y="19"/>
                      <a:pt x="29" y="4"/>
                    </a:cubicBezTo>
                    <a:cubicBezTo>
                      <a:pt x="32" y="2"/>
                      <a:pt x="36" y="0"/>
                      <a:pt x="41" y="2"/>
                    </a:cubicBezTo>
                    <a:cubicBezTo>
                      <a:pt x="44" y="5"/>
                      <a:pt x="48" y="9"/>
                      <a:pt x="5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4" name="Freeform 218"/>
              <p:cNvSpPr/>
              <p:nvPr/>
            </p:nvSpPr>
            <p:spPr bwMode="auto">
              <a:xfrm>
                <a:off x="2394" y="1968"/>
                <a:ext cx="95" cy="107"/>
              </a:xfrm>
              <a:custGeom>
                <a:avLst/>
                <a:gdLst>
                  <a:gd name="T0" fmla="*/ 48 w 50"/>
                  <a:gd name="T1" fmla="*/ 24 h 56"/>
                  <a:gd name="T2" fmla="*/ 36 w 50"/>
                  <a:gd name="T3" fmla="*/ 49 h 56"/>
                  <a:gd name="T4" fmla="*/ 34 w 50"/>
                  <a:gd name="T5" fmla="*/ 53 h 56"/>
                  <a:gd name="T6" fmla="*/ 21 w 50"/>
                  <a:gd name="T7" fmla="*/ 55 h 56"/>
                  <a:gd name="T8" fmla="*/ 14 w 50"/>
                  <a:gd name="T9" fmla="*/ 53 h 56"/>
                  <a:gd name="T10" fmla="*/ 2 w 50"/>
                  <a:gd name="T11" fmla="*/ 27 h 56"/>
                  <a:gd name="T12" fmla="*/ 30 w 50"/>
                  <a:gd name="T13" fmla="*/ 11 h 56"/>
                  <a:gd name="T14" fmla="*/ 46 w 50"/>
                  <a:gd name="T15" fmla="*/ 4 h 56"/>
                  <a:gd name="T16" fmla="*/ 48 w 50"/>
                  <a:gd name="T17" fmla="*/ 2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6">
                    <a:moveTo>
                      <a:pt x="48" y="24"/>
                    </a:moveTo>
                    <a:cubicBezTo>
                      <a:pt x="42" y="32"/>
                      <a:pt x="37" y="40"/>
                      <a:pt x="36" y="49"/>
                    </a:cubicBezTo>
                    <a:cubicBezTo>
                      <a:pt x="36" y="51"/>
                      <a:pt x="36" y="52"/>
                      <a:pt x="34" y="53"/>
                    </a:cubicBezTo>
                    <a:cubicBezTo>
                      <a:pt x="30" y="56"/>
                      <a:pt x="25" y="55"/>
                      <a:pt x="21" y="55"/>
                    </a:cubicBezTo>
                    <a:cubicBezTo>
                      <a:pt x="18" y="55"/>
                      <a:pt x="16" y="54"/>
                      <a:pt x="14" y="53"/>
                    </a:cubicBezTo>
                    <a:cubicBezTo>
                      <a:pt x="12" y="44"/>
                      <a:pt x="0" y="39"/>
                      <a:pt x="2" y="27"/>
                    </a:cubicBezTo>
                    <a:cubicBezTo>
                      <a:pt x="16" y="30"/>
                      <a:pt x="22" y="19"/>
                      <a:pt x="30" y="11"/>
                    </a:cubicBezTo>
                    <a:cubicBezTo>
                      <a:pt x="34" y="7"/>
                      <a:pt x="38" y="0"/>
                      <a:pt x="46" y="4"/>
                    </a:cubicBezTo>
                    <a:cubicBezTo>
                      <a:pt x="50" y="11"/>
                      <a:pt x="49" y="18"/>
                      <a:pt x="4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5" name="Freeform 219"/>
              <p:cNvSpPr/>
              <p:nvPr/>
            </p:nvSpPr>
            <p:spPr bwMode="auto">
              <a:xfrm>
                <a:off x="5654" y="1700"/>
                <a:ext cx="76" cy="99"/>
              </a:xfrm>
              <a:custGeom>
                <a:avLst/>
                <a:gdLst>
                  <a:gd name="T0" fmla="*/ 6 w 40"/>
                  <a:gd name="T1" fmla="*/ 52 h 52"/>
                  <a:gd name="T2" fmla="*/ 7 w 40"/>
                  <a:gd name="T3" fmla="*/ 28 h 52"/>
                  <a:gd name="T4" fmla="*/ 7 w 40"/>
                  <a:gd name="T5" fmla="*/ 7 h 52"/>
                  <a:gd name="T6" fmla="*/ 24 w 40"/>
                  <a:gd name="T7" fmla="*/ 1 h 52"/>
                  <a:gd name="T8" fmla="*/ 40 w 40"/>
                  <a:gd name="T9" fmla="*/ 4 h 52"/>
                  <a:gd name="T10" fmla="*/ 6 w 40"/>
                  <a:gd name="T11" fmla="*/ 52 h 52"/>
                </a:gdLst>
                <a:ahLst/>
                <a:cxnLst>
                  <a:cxn ang="0">
                    <a:pos x="T0" y="T1"/>
                  </a:cxn>
                  <a:cxn ang="0">
                    <a:pos x="T2" y="T3"/>
                  </a:cxn>
                  <a:cxn ang="0">
                    <a:pos x="T4" y="T5"/>
                  </a:cxn>
                  <a:cxn ang="0">
                    <a:pos x="T6" y="T7"/>
                  </a:cxn>
                  <a:cxn ang="0">
                    <a:pos x="T8" y="T9"/>
                  </a:cxn>
                  <a:cxn ang="0">
                    <a:pos x="T10" y="T11"/>
                  </a:cxn>
                </a:cxnLst>
                <a:rect l="0" t="0" r="r" b="b"/>
                <a:pathLst>
                  <a:path w="40" h="52">
                    <a:moveTo>
                      <a:pt x="6" y="52"/>
                    </a:moveTo>
                    <a:cubicBezTo>
                      <a:pt x="0" y="44"/>
                      <a:pt x="5" y="36"/>
                      <a:pt x="7" y="28"/>
                    </a:cubicBezTo>
                    <a:cubicBezTo>
                      <a:pt x="4" y="21"/>
                      <a:pt x="6" y="14"/>
                      <a:pt x="7" y="7"/>
                    </a:cubicBezTo>
                    <a:cubicBezTo>
                      <a:pt x="11" y="0"/>
                      <a:pt x="18" y="1"/>
                      <a:pt x="24" y="1"/>
                    </a:cubicBezTo>
                    <a:cubicBezTo>
                      <a:pt x="29" y="2"/>
                      <a:pt x="35" y="3"/>
                      <a:pt x="40" y="4"/>
                    </a:cubicBezTo>
                    <a:cubicBezTo>
                      <a:pt x="29" y="20"/>
                      <a:pt x="24" y="41"/>
                      <a:pt x="6"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6" name="Freeform 220"/>
              <p:cNvSpPr/>
              <p:nvPr/>
            </p:nvSpPr>
            <p:spPr bwMode="auto">
              <a:xfrm>
                <a:off x="2518" y="2729"/>
                <a:ext cx="89" cy="113"/>
              </a:xfrm>
              <a:custGeom>
                <a:avLst/>
                <a:gdLst>
                  <a:gd name="T0" fmla="*/ 0 w 47"/>
                  <a:gd name="T1" fmla="*/ 45 h 59"/>
                  <a:gd name="T2" fmla="*/ 4 w 47"/>
                  <a:gd name="T3" fmla="*/ 13 h 59"/>
                  <a:gd name="T4" fmla="*/ 16 w 47"/>
                  <a:gd name="T5" fmla="*/ 2 h 59"/>
                  <a:gd name="T6" fmla="*/ 44 w 47"/>
                  <a:gd name="T7" fmla="*/ 11 h 59"/>
                  <a:gd name="T8" fmla="*/ 46 w 47"/>
                  <a:gd name="T9" fmla="*/ 23 h 59"/>
                  <a:gd name="T10" fmla="*/ 44 w 47"/>
                  <a:gd name="T11" fmla="*/ 28 h 59"/>
                  <a:gd name="T12" fmla="*/ 26 w 47"/>
                  <a:gd name="T13" fmla="*/ 36 h 59"/>
                  <a:gd name="T14" fmla="*/ 7 w 47"/>
                  <a:gd name="T15" fmla="*/ 59 h 59"/>
                  <a:gd name="T16" fmla="*/ 0 w 47"/>
                  <a:gd name="T1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9">
                    <a:moveTo>
                      <a:pt x="0" y="45"/>
                    </a:moveTo>
                    <a:cubicBezTo>
                      <a:pt x="14" y="36"/>
                      <a:pt x="11" y="25"/>
                      <a:pt x="4" y="13"/>
                    </a:cubicBezTo>
                    <a:cubicBezTo>
                      <a:pt x="5" y="7"/>
                      <a:pt x="11" y="4"/>
                      <a:pt x="16" y="2"/>
                    </a:cubicBezTo>
                    <a:cubicBezTo>
                      <a:pt x="27" y="0"/>
                      <a:pt x="34" y="9"/>
                      <a:pt x="44" y="11"/>
                    </a:cubicBezTo>
                    <a:cubicBezTo>
                      <a:pt x="46" y="15"/>
                      <a:pt x="47" y="19"/>
                      <a:pt x="46" y="23"/>
                    </a:cubicBezTo>
                    <a:cubicBezTo>
                      <a:pt x="45" y="25"/>
                      <a:pt x="45" y="26"/>
                      <a:pt x="44" y="28"/>
                    </a:cubicBezTo>
                    <a:cubicBezTo>
                      <a:pt x="39" y="33"/>
                      <a:pt x="29" y="29"/>
                      <a:pt x="26" y="36"/>
                    </a:cubicBezTo>
                    <a:cubicBezTo>
                      <a:pt x="17" y="42"/>
                      <a:pt x="16" y="54"/>
                      <a:pt x="7" y="59"/>
                    </a:cubicBezTo>
                    <a:cubicBezTo>
                      <a:pt x="4" y="55"/>
                      <a:pt x="2" y="50"/>
                      <a:pt x="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7" name="Freeform 221"/>
              <p:cNvSpPr/>
              <p:nvPr/>
            </p:nvSpPr>
            <p:spPr bwMode="auto">
              <a:xfrm>
                <a:off x="2243" y="958"/>
                <a:ext cx="82" cy="78"/>
              </a:xfrm>
              <a:custGeom>
                <a:avLst/>
                <a:gdLst>
                  <a:gd name="T0" fmla="*/ 43 w 43"/>
                  <a:gd name="T1" fmla="*/ 6 h 41"/>
                  <a:gd name="T2" fmla="*/ 15 w 43"/>
                  <a:gd name="T3" fmla="*/ 38 h 41"/>
                  <a:gd name="T4" fmla="*/ 8 w 43"/>
                  <a:gd name="T5" fmla="*/ 37 h 41"/>
                  <a:gd name="T6" fmla="*/ 5 w 43"/>
                  <a:gd name="T7" fmla="*/ 11 h 41"/>
                  <a:gd name="T8" fmla="*/ 29 w 43"/>
                  <a:gd name="T9" fmla="*/ 4 h 41"/>
                  <a:gd name="T10" fmla="*/ 43 w 43"/>
                  <a:gd name="T11" fmla="*/ 6 h 41"/>
                </a:gdLst>
                <a:ahLst/>
                <a:cxnLst>
                  <a:cxn ang="0">
                    <a:pos x="T0" y="T1"/>
                  </a:cxn>
                  <a:cxn ang="0">
                    <a:pos x="T2" y="T3"/>
                  </a:cxn>
                  <a:cxn ang="0">
                    <a:pos x="T4" y="T5"/>
                  </a:cxn>
                  <a:cxn ang="0">
                    <a:pos x="T6" y="T7"/>
                  </a:cxn>
                  <a:cxn ang="0">
                    <a:pos x="T8" y="T9"/>
                  </a:cxn>
                  <a:cxn ang="0">
                    <a:pos x="T10" y="T11"/>
                  </a:cxn>
                </a:cxnLst>
                <a:rect l="0" t="0" r="r" b="b"/>
                <a:pathLst>
                  <a:path w="43" h="41">
                    <a:moveTo>
                      <a:pt x="43" y="6"/>
                    </a:moveTo>
                    <a:cubicBezTo>
                      <a:pt x="40" y="25"/>
                      <a:pt x="22" y="26"/>
                      <a:pt x="15" y="38"/>
                    </a:cubicBezTo>
                    <a:cubicBezTo>
                      <a:pt x="14" y="41"/>
                      <a:pt x="9" y="41"/>
                      <a:pt x="8" y="37"/>
                    </a:cubicBezTo>
                    <a:cubicBezTo>
                      <a:pt x="6" y="29"/>
                      <a:pt x="0" y="20"/>
                      <a:pt x="5" y="11"/>
                    </a:cubicBezTo>
                    <a:cubicBezTo>
                      <a:pt x="11" y="2"/>
                      <a:pt x="19" y="0"/>
                      <a:pt x="29" y="4"/>
                    </a:cubicBezTo>
                    <a:cubicBezTo>
                      <a:pt x="33" y="5"/>
                      <a:pt x="38" y="6"/>
                      <a:pt x="4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8" name="Freeform 222"/>
              <p:cNvSpPr/>
              <p:nvPr/>
            </p:nvSpPr>
            <p:spPr bwMode="auto">
              <a:xfrm>
                <a:off x="2392" y="898"/>
                <a:ext cx="95" cy="52"/>
              </a:xfrm>
              <a:custGeom>
                <a:avLst/>
                <a:gdLst>
                  <a:gd name="T0" fmla="*/ 4 w 50"/>
                  <a:gd name="T1" fmla="*/ 10 h 27"/>
                  <a:gd name="T2" fmla="*/ 37 w 50"/>
                  <a:gd name="T3" fmla="*/ 3 h 27"/>
                  <a:gd name="T4" fmla="*/ 49 w 50"/>
                  <a:gd name="T5" fmla="*/ 17 h 27"/>
                  <a:gd name="T6" fmla="*/ 36 w 50"/>
                  <a:gd name="T7" fmla="*/ 27 h 27"/>
                  <a:gd name="T8" fmla="*/ 4 w 50"/>
                  <a:gd name="T9" fmla="*/ 26 h 27"/>
                  <a:gd name="T10" fmla="*/ 4 w 50"/>
                  <a:gd name="T11" fmla="*/ 10 h 27"/>
                </a:gdLst>
                <a:ahLst/>
                <a:cxnLst>
                  <a:cxn ang="0">
                    <a:pos x="T0" y="T1"/>
                  </a:cxn>
                  <a:cxn ang="0">
                    <a:pos x="T2" y="T3"/>
                  </a:cxn>
                  <a:cxn ang="0">
                    <a:pos x="T4" y="T5"/>
                  </a:cxn>
                  <a:cxn ang="0">
                    <a:pos x="T6" y="T7"/>
                  </a:cxn>
                  <a:cxn ang="0">
                    <a:pos x="T8" y="T9"/>
                  </a:cxn>
                  <a:cxn ang="0">
                    <a:pos x="T10" y="T11"/>
                  </a:cxn>
                </a:cxnLst>
                <a:rect l="0" t="0" r="r" b="b"/>
                <a:pathLst>
                  <a:path w="50" h="27">
                    <a:moveTo>
                      <a:pt x="4" y="10"/>
                    </a:moveTo>
                    <a:cubicBezTo>
                      <a:pt x="15" y="5"/>
                      <a:pt x="25" y="0"/>
                      <a:pt x="37" y="3"/>
                    </a:cubicBezTo>
                    <a:cubicBezTo>
                      <a:pt x="45" y="4"/>
                      <a:pt x="50" y="8"/>
                      <a:pt x="49" y="17"/>
                    </a:cubicBezTo>
                    <a:cubicBezTo>
                      <a:pt x="49" y="25"/>
                      <a:pt x="42" y="26"/>
                      <a:pt x="36" y="27"/>
                    </a:cubicBezTo>
                    <a:cubicBezTo>
                      <a:pt x="25" y="27"/>
                      <a:pt x="15" y="26"/>
                      <a:pt x="4" y="26"/>
                    </a:cubicBezTo>
                    <a:cubicBezTo>
                      <a:pt x="0" y="20"/>
                      <a:pt x="0" y="15"/>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9" name="Freeform 223"/>
              <p:cNvSpPr/>
              <p:nvPr/>
            </p:nvSpPr>
            <p:spPr bwMode="auto">
              <a:xfrm>
                <a:off x="2596" y="1727"/>
                <a:ext cx="86" cy="74"/>
              </a:xfrm>
              <a:custGeom>
                <a:avLst/>
                <a:gdLst>
                  <a:gd name="T0" fmla="*/ 40 w 45"/>
                  <a:gd name="T1" fmla="*/ 4 h 39"/>
                  <a:gd name="T2" fmla="*/ 26 w 45"/>
                  <a:gd name="T3" fmla="*/ 27 h 39"/>
                  <a:gd name="T4" fmla="*/ 16 w 45"/>
                  <a:gd name="T5" fmla="*/ 39 h 39"/>
                  <a:gd name="T6" fmla="*/ 2 w 45"/>
                  <a:gd name="T7" fmla="*/ 15 h 39"/>
                  <a:gd name="T8" fmla="*/ 26 w 45"/>
                  <a:gd name="T9" fmla="*/ 1 h 39"/>
                  <a:gd name="T10" fmla="*/ 36 w 45"/>
                  <a:gd name="T11" fmla="*/ 4 h 39"/>
                  <a:gd name="T12" fmla="*/ 40 w 45"/>
                  <a:gd name="T13" fmla="*/ 4 h 39"/>
                </a:gdLst>
                <a:ahLst/>
                <a:cxnLst>
                  <a:cxn ang="0">
                    <a:pos x="T0" y="T1"/>
                  </a:cxn>
                  <a:cxn ang="0">
                    <a:pos x="T2" y="T3"/>
                  </a:cxn>
                  <a:cxn ang="0">
                    <a:pos x="T4" y="T5"/>
                  </a:cxn>
                  <a:cxn ang="0">
                    <a:pos x="T6" y="T7"/>
                  </a:cxn>
                  <a:cxn ang="0">
                    <a:pos x="T8" y="T9"/>
                  </a:cxn>
                  <a:cxn ang="0">
                    <a:pos x="T10" y="T11"/>
                  </a:cxn>
                  <a:cxn ang="0">
                    <a:pos x="T12" y="T13"/>
                  </a:cxn>
                </a:cxnLst>
                <a:rect l="0" t="0" r="r" b="b"/>
                <a:pathLst>
                  <a:path w="45" h="39">
                    <a:moveTo>
                      <a:pt x="40" y="4"/>
                    </a:moveTo>
                    <a:cubicBezTo>
                      <a:pt x="45" y="18"/>
                      <a:pt x="26" y="17"/>
                      <a:pt x="26" y="27"/>
                    </a:cubicBezTo>
                    <a:cubicBezTo>
                      <a:pt x="23" y="31"/>
                      <a:pt x="19" y="35"/>
                      <a:pt x="16" y="39"/>
                    </a:cubicBezTo>
                    <a:cubicBezTo>
                      <a:pt x="3" y="36"/>
                      <a:pt x="0" y="26"/>
                      <a:pt x="2" y="15"/>
                    </a:cubicBezTo>
                    <a:cubicBezTo>
                      <a:pt x="4" y="2"/>
                      <a:pt x="17" y="4"/>
                      <a:pt x="26" y="1"/>
                    </a:cubicBezTo>
                    <a:cubicBezTo>
                      <a:pt x="30" y="0"/>
                      <a:pt x="34" y="1"/>
                      <a:pt x="36" y="4"/>
                    </a:cubicBezTo>
                    <a:cubicBezTo>
                      <a:pt x="38" y="4"/>
                      <a:pt x="39" y="4"/>
                      <a:pt x="4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0" name="Freeform 224"/>
              <p:cNvSpPr/>
              <p:nvPr/>
            </p:nvSpPr>
            <p:spPr bwMode="auto">
              <a:xfrm>
                <a:off x="1413" y="1090"/>
                <a:ext cx="78" cy="103"/>
              </a:xfrm>
              <a:custGeom>
                <a:avLst/>
                <a:gdLst>
                  <a:gd name="T0" fmla="*/ 2 w 41"/>
                  <a:gd name="T1" fmla="*/ 16 h 54"/>
                  <a:gd name="T2" fmla="*/ 20 w 41"/>
                  <a:gd name="T3" fmla="*/ 2 h 54"/>
                  <a:gd name="T4" fmla="*/ 37 w 41"/>
                  <a:gd name="T5" fmla="*/ 7 h 54"/>
                  <a:gd name="T6" fmla="*/ 41 w 41"/>
                  <a:gd name="T7" fmla="*/ 32 h 54"/>
                  <a:gd name="T8" fmla="*/ 35 w 41"/>
                  <a:gd name="T9" fmla="*/ 51 h 54"/>
                  <a:gd name="T10" fmla="*/ 30 w 41"/>
                  <a:gd name="T11" fmla="*/ 54 h 54"/>
                  <a:gd name="T12" fmla="*/ 23 w 41"/>
                  <a:gd name="T13" fmla="*/ 51 h 54"/>
                  <a:gd name="T14" fmla="*/ 9 w 41"/>
                  <a:gd name="T15" fmla="*/ 27 h 54"/>
                  <a:gd name="T16" fmla="*/ 2 w 41"/>
                  <a:gd name="T17" fmla="*/ 1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4">
                    <a:moveTo>
                      <a:pt x="2" y="16"/>
                    </a:moveTo>
                    <a:cubicBezTo>
                      <a:pt x="8" y="12"/>
                      <a:pt x="16" y="10"/>
                      <a:pt x="20" y="2"/>
                    </a:cubicBezTo>
                    <a:cubicBezTo>
                      <a:pt x="26" y="0"/>
                      <a:pt x="31" y="5"/>
                      <a:pt x="37" y="7"/>
                    </a:cubicBezTo>
                    <a:cubicBezTo>
                      <a:pt x="34" y="16"/>
                      <a:pt x="36" y="24"/>
                      <a:pt x="41" y="32"/>
                    </a:cubicBezTo>
                    <a:cubicBezTo>
                      <a:pt x="41" y="39"/>
                      <a:pt x="39" y="45"/>
                      <a:pt x="35" y="51"/>
                    </a:cubicBezTo>
                    <a:cubicBezTo>
                      <a:pt x="34" y="53"/>
                      <a:pt x="32" y="53"/>
                      <a:pt x="30" y="54"/>
                    </a:cubicBezTo>
                    <a:cubicBezTo>
                      <a:pt x="28" y="54"/>
                      <a:pt x="25" y="53"/>
                      <a:pt x="23" y="51"/>
                    </a:cubicBezTo>
                    <a:cubicBezTo>
                      <a:pt x="19" y="43"/>
                      <a:pt x="24" y="29"/>
                      <a:pt x="9" y="27"/>
                    </a:cubicBezTo>
                    <a:cubicBezTo>
                      <a:pt x="5" y="25"/>
                      <a:pt x="0" y="23"/>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1" name="Freeform 225"/>
              <p:cNvSpPr/>
              <p:nvPr/>
            </p:nvSpPr>
            <p:spPr bwMode="auto">
              <a:xfrm>
                <a:off x="5391" y="2974"/>
                <a:ext cx="101" cy="61"/>
              </a:xfrm>
              <a:custGeom>
                <a:avLst/>
                <a:gdLst>
                  <a:gd name="T0" fmla="*/ 29 w 53"/>
                  <a:gd name="T1" fmla="*/ 32 h 32"/>
                  <a:gd name="T2" fmla="*/ 19 w 53"/>
                  <a:gd name="T3" fmla="*/ 31 h 32"/>
                  <a:gd name="T4" fmla="*/ 1 w 53"/>
                  <a:gd name="T5" fmla="*/ 14 h 32"/>
                  <a:gd name="T6" fmla="*/ 40 w 53"/>
                  <a:gd name="T7" fmla="*/ 0 h 32"/>
                  <a:gd name="T8" fmla="*/ 40 w 53"/>
                  <a:gd name="T9" fmla="*/ 28 h 32"/>
                  <a:gd name="T10" fmla="*/ 29 w 53"/>
                  <a:gd name="T11" fmla="*/ 32 h 32"/>
                </a:gdLst>
                <a:ahLst/>
                <a:cxnLst>
                  <a:cxn ang="0">
                    <a:pos x="T0" y="T1"/>
                  </a:cxn>
                  <a:cxn ang="0">
                    <a:pos x="T2" y="T3"/>
                  </a:cxn>
                  <a:cxn ang="0">
                    <a:pos x="T4" y="T5"/>
                  </a:cxn>
                  <a:cxn ang="0">
                    <a:pos x="T6" y="T7"/>
                  </a:cxn>
                  <a:cxn ang="0">
                    <a:pos x="T8" y="T9"/>
                  </a:cxn>
                  <a:cxn ang="0">
                    <a:pos x="T10" y="T11"/>
                  </a:cxn>
                </a:cxnLst>
                <a:rect l="0" t="0" r="r" b="b"/>
                <a:pathLst>
                  <a:path w="53" h="32">
                    <a:moveTo>
                      <a:pt x="29" y="32"/>
                    </a:moveTo>
                    <a:cubicBezTo>
                      <a:pt x="26" y="32"/>
                      <a:pt x="23" y="31"/>
                      <a:pt x="19" y="31"/>
                    </a:cubicBezTo>
                    <a:cubicBezTo>
                      <a:pt x="7" y="32"/>
                      <a:pt x="0" y="27"/>
                      <a:pt x="1" y="14"/>
                    </a:cubicBezTo>
                    <a:cubicBezTo>
                      <a:pt x="13" y="6"/>
                      <a:pt x="28" y="7"/>
                      <a:pt x="40" y="0"/>
                    </a:cubicBezTo>
                    <a:cubicBezTo>
                      <a:pt x="53" y="10"/>
                      <a:pt x="44" y="19"/>
                      <a:pt x="40" y="28"/>
                    </a:cubicBezTo>
                    <a:cubicBezTo>
                      <a:pt x="37" y="32"/>
                      <a:pt x="34" y="32"/>
                      <a:pt x="2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2" name="Freeform 226"/>
              <p:cNvSpPr/>
              <p:nvPr/>
            </p:nvSpPr>
            <p:spPr bwMode="auto">
              <a:xfrm>
                <a:off x="1839" y="833"/>
                <a:ext cx="105" cy="82"/>
              </a:xfrm>
              <a:custGeom>
                <a:avLst/>
                <a:gdLst>
                  <a:gd name="T0" fmla="*/ 0 w 55"/>
                  <a:gd name="T1" fmla="*/ 28 h 43"/>
                  <a:gd name="T2" fmla="*/ 42 w 55"/>
                  <a:gd name="T3" fmla="*/ 4 h 43"/>
                  <a:gd name="T4" fmla="*/ 54 w 55"/>
                  <a:gd name="T5" fmla="*/ 8 h 43"/>
                  <a:gd name="T6" fmla="*/ 46 w 55"/>
                  <a:gd name="T7" fmla="*/ 25 h 43"/>
                  <a:gd name="T8" fmla="*/ 0 w 55"/>
                  <a:gd name="T9" fmla="*/ 28 h 43"/>
                </a:gdLst>
                <a:ahLst/>
                <a:cxnLst>
                  <a:cxn ang="0">
                    <a:pos x="T0" y="T1"/>
                  </a:cxn>
                  <a:cxn ang="0">
                    <a:pos x="T2" y="T3"/>
                  </a:cxn>
                  <a:cxn ang="0">
                    <a:pos x="T4" y="T5"/>
                  </a:cxn>
                  <a:cxn ang="0">
                    <a:pos x="T6" y="T7"/>
                  </a:cxn>
                  <a:cxn ang="0">
                    <a:pos x="T8" y="T9"/>
                  </a:cxn>
                </a:cxnLst>
                <a:rect l="0" t="0" r="r" b="b"/>
                <a:pathLst>
                  <a:path w="55" h="43">
                    <a:moveTo>
                      <a:pt x="0" y="28"/>
                    </a:moveTo>
                    <a:cubicBezTo>
                      <a:pt x="16" y="23"/>
                      <a:pt x="23" y="5"/>
                      <a:pt x="42" y="4"/>
                    </a:cubicBezTo>
                    <a:cubicBezTo>
                      <a:pt x="46" y="4"/>
                      <a:pt x="53" y="0"/>
                      <a:pt x="54" y="8"/>
                    </a:cubicBezTo>
                    <a:cubicBezTo>
                      <a:pt x="55" y="14"/>
                      <a:pt x="53" y="25"/>
                      <a:pt x="46" y="25"/>
                    </a:cubicBezTo>
                    <a:cubicBezTo>
                      <a:pt x="31" y="25"/>
                      <a:pt x="19" y="43"/>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3" name="Freeform 227"/>
              <p:cNvSpPr/>
              <p:nvPr/>
            </p:nvSpPr>
            <p:spPr bwMode="auto">
              <a:xfrm>
                <a:off x="5743" y="998"/>
                <a:ext cx="79" cy="78"/>
              </a:xfrm>
              <a:custGeom>
                <a:avLst/>
                <a:gdLst>
                  <a:gd name="T0" fmla="*/ 40 w 41"/>
                  <a:gd name="T1" fmla="*/ 2 h 41"/>
                  <a:gd name="T2" fmla="*/ 39 w 41"/>
                  <a:gd name="T3" fmla="*/ 12 h 41"/>
                  <a:gd name="T4" fmla="*/ 35 w 41"/>
                  <a:gd name="T5" fmla="*/ 24 h 41"/>
                  <a:gd name="T6" fmla="*/ 19 w 41"/>
                  <a:gd name="T7" fmla="*/ 36 h 41"/>
                  <a:gd name="T8" fmla="*/ 1 w 41"/>
                  <a:gd name="T9" fmla="*/ 31 h 41"/>
                  <a:gd name="T10" fmla="*/ 1 w 41"/>
                  <a:gd name="T11" fmla="*/ 26 h 41"/>
                  <a:gd name="T12" fmla="*/ 40 w 41"/>
                  <a:gd name="T13" fmla="*/ 2 h 41"/>
                </a:gdLst>
                <a:ahLst/>
                <a:cxnLst>
                  <a:cxn ang="0">
                    <a:pos x="T0" y="T1"/>
                  </a:cxn>
                  <a:cxn ang="0">
                    <a:pos x="T2" y="T3"/>
                  </a:cxn>
                  <a:cxn ang="0">
                    <a:pos x="T4" y="T5"/>
                  </a:cxn>
                  <a:cxn ang="0">
                    <a:pos x="T6" y="T7"/>
                  </a:cxn>
                  <a:cxn ang="0">
                    <a:pos x="T8" y="T9"/>
                  </a:cxn>
                  <a:cxn ang="0">
                    <a:pos x="T10" y="T11"/>
                  </a:cxn>
                  <a:cxn ang="0">
                    <a:pos x="T12" y="T13"/>
                  </a:cxn>
                </a:cxnLst>
                <a:rect l="0" t="0" r="r" b="b"/>
                <a:pathLst>
                  <a:path w="41" h="41">
                    <a:moveTo>
                      <a:pt x="40" y="2"/>
                    </a:moveTo>
                    <a:cubicBezTo>
                      <a:pt x="36" y="6"/>
                      <a:pt x="37" y="7"/>
                      <a:pt x="39" y="12"/>
                    </a:cubicBezTo>
                    <a:cubicBezTo>
                      <a:pt x="41" y="17"/>
                      <a:pt x="39" y="20"/>
                      <a:pt x="35" y="24"/>
                    </a:cubicBezTo>
                    <a:cubicBezTo>
                      <a:pt x="29" y="28"/>
                      <a:pt x="22" y="30"/>
                      <a:pt x="19" y="36"/>
                    </a:cubicBezTo>
                    <a:cubicBezTo>
                      <a:pt x="11" y="41"/>
                      <a:pt x="6" y="36"/>
                      <a:pt x="1" y="31"/>
                    </a:cubicBezTo>
                    <a:cubicBezTo>
                      <a:pt x="0" y="29"/>
                      <a:pt x="0" y="28"/>
                      <a:pt x="1" y="26"/>
                    </a:cubicBezTo>
                    <a:cubicBezTo>
                      <a:pt x="8" y="2"/>
                      <a:pt x="12" y="0"/>
                      <a:pt x="4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4" name="Freeform 228"/>
              <p:cNvSpPr/>
              <p:nvPr/>
            </p:nvSpPr>
            <p:spPr bwMode="auto">
              <a:xfrm>
                <a:off x="3192" y="571"/>
                <a:ext cx="86" cy="82"/>
              </a:xfrm>
              <a:custGeom>
                <a:avLst/>
                <a:gdLst>
                  <a:gd name="T0" fmla="*/ 13 w 45"/>
                  <a:gd name="T1" fmla="*/ 39 h 43"/>
                  <a:gd name="T2" fmla="*/ 11 w 45"/>
                  <a:gd name="T3" fmla="*/ 19 h 43"/>
                  <a:gd name="T4" fmla="*/ 19 w 45"/>
                  <a:gd name="T5" fmla="*/ 2 h 43"/>
                  <a:gd name="T6" fmla="*/ 40 w 45"/>
                  <a:gd name="T7" fmla="*/ 12 h 43"/>
                  <a:gd name="T8" fmla="*/ 45 w 45"/>
                  <a:gd name="T9" fmla="*/ 36 h 43"/>
                  <a:gd name="T10" fmla="*/ 35 w 45"/>
                  <a:gd name="T11" fmla="*/ 42 h 43"/>
                  <a:gd name="T12" fmla="*/ 21 w 45"/>
                  <a:gd name="T13" fmla="*/ 43 h 43"/>
                  <a:gd name="T14" fmla="*/ 13 w 45"/>
                  <a:gd name="T15" fmla="*/ 39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43">
                    <a:moveTo>
                      <a:pt x="13" y="39"/>
                    </a:moveTo>
                    <a:cubicBezTo>
                      <a:pt x="4" y="33"/>
                      <a:pt x="0" y="23"/>
                      <a:pt x="11" y="19"/>
                    </a:cubicBezTo>
                    <a:cubicBezTo>
                      <a:pt x="20" y="15"/>
                      <a:pt x="18" y="9"/>
                      <a:pt x="19" y="2"/>
                    </a:cubicBezTo>
                    <a:cubicBezTo>
                      <a:pt x="29" y="0"/>
                      <a:pt x="33" y="11"/>
                      <a:pt x="40" y="12"/>
                    </a:cubicBezTo>
                    <a:cubicBezTo>
                      <a:pt x="40" y="21"/>
                      <a:pt x="42" y="29"/>
                      <a:pt x="45" y="36"/>
                    </a:cubicBezTo>
                    <a:cubicBezTo>
                      <a:pt x="42" y="40"/>
                      <a:pt x="39" y="41"/>
                      <a:pt x="35" y="42"/>
                    </a:cubicBezTo>
                    <a:cubicBezTo>
                      <a:pt x="30" y="41"/>
                      <a:pt x="25" y="42"/>
                      <a:pt x="21" y="43"/>
                    </a:cubicBezTo>
                    <a:cubicBezTo>
                      <a:pt x="17" y="43"/>
                      <a:pt x="14" y="43"/>
                      <a:pt x="13"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5" name="Freeform 229"/>
              <p:cNvSpPr/>
              <p:nvPr/>
            </p:nvSpPr>
            <p:spPr bwMode="auto">
              <a:xfrm>
                <a:off x="5149" y="751"/>
                <a:ext cx="86" cy="63"/>
              </a:xfrm>
              <a:custGeom>
                <a:avLst/>
                <a:gdLst>
                  <a:gd name="T0" fmla="*/ 45 w 45"/>
                  <a:gd name="T1" fmla="*/ 18 h 33"/>
                  <a:gd name="T2" fmla="*/ 41 w 45"/>
                  <a:gd name="T3" fmla="*/ 25 h 33"/>
                  <a:gd name="T4" fmla="*/ 4 w 45"/>
                  <a:gd name="T5" fmla="*/ 33 h 33"/>
                  <a:gd name="T6" fmla="*/ 0 w 45"/>
                  <a:gd name="T7" fmla="*/ 31 h 33"/>
                  <a:gd name="T8" fmla="*/ 13 w 45"/>
                  <a:gd name="T9" fmla="*/ 8 h 33"/>
                  <a:gd name="T10" fmla="*/ 28 w 45"/>
                  <a:gd name="T11" fmla="*/ 4 h 33"/>
                  <a:gd name="T12" fmla="*/ 45 w 45"/>
                  <a:gd name="T13" fmla="*/ 18 h 33"/>
                </a:gdLst>
                <a:ahLst/>
                <a:cxnLst>
                  <a:cxn ang="0">
                    <a:pos x="T0" y="T1"/>
                  </a:cxn>
                  <a:cxn ang="0">
                    <a:pos x="T2" y="T3"/>
                  </a:cxn>
                  <a:cxn ang="0">
                    <a:pos x="T4" y="T5"/>
                  </a:cxn>
                  <a:cxn ang="0">
                    <a:pos x="T6" y="T7"/>
                  </a:cxn>
                  <a:cxn ang="0">
                    <a:pos x="T8" y="T9"/>
                  </a:cxn>
                  <a:cxn ang="0">
                    <a:pos x="T10" y="T11"/>
                  </a:cxn>
                  <a:cxn ang="0">
                    <a:pos x="T12" y="T13"/>
                  </a:cxn>
                </a:cxnLst>
                <a:rect l="0" t="0" r="r" b="b"/>
                <a:pathLst>
                  <a:path w="45" h="33">
                    <a:moveTo>
                      <a:pt x="45" y="18"/>
                    </a:moveTo>
                    <a:cubicBezTo>
                      <a:pt x="45" y="22"/>
                      <a:pt x="44" y="25"/>
                      <a:pt x="41" y="25"/>
                    </a:cubicBezTo>
                    <a:cubicBezTo>
                      <a:pt x="29" y="28"/>
                      <a:pt x="16" y="31"/>
                      <a:pt x="4" y="33"/>
                    </a:cubicBezTo>
                    <a:cubicBezTo>
                      <a:pt x="3" y="33"/>
                      <a:pt x="0" y="31"/>
                      <a:pt x="0" y="31"/>
                    </a:cubicBezTo>
                    <a:cubicBezTo>
                      <a:pt x="0" y="20"/>
                      <a:pt x="9" y="15"/>
                      <a:pt x="13" y="8"/>
                    </a:cubicBezTo>
                    <a:cubicBezTo>
                      <a:pt x="16" y="3"/>
                      <a:pt x="21" y="0"/>
                      <a:pt x="28" y="4"/>
                    </a:cubicBezTo>
                    <a:cubicBezTo>
                      <a:pt x="34" y="9"/>
                      <a:pt x="43" y="9"/>
                      <a:pt x="4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6" name="Freeform 230"/>
              <p:cNvSpPr/>
              <p:nvPr/>
            </p:nvSpPr>
            <p:spPr bwMode="auto">
              <a:xfrm>
                <a:off x="2845" y="621"/>
                <a:ext cx="79" cy="92"/>
              </a:xfrm>
              <a:custGeom>
                <a:avLst/>
                <a:gdLst>
                  <a:gd name="T0" fmla="*/ 31 w 41"/>
                  <a:gd name="T1" fmla="*/ 45 h 48"/>
                  <a:gd name="T2" fmla="*/ 22 w 41"/>
                  <a:gd name="T3" fmla="*/ 36 h 48"/>
                  <a:gd name="T4" fmla="*/ 0 w 41"/>
                  <a:gd name="T5" fmla="*/ 8 h 48"/>
                  <a:gd name="T6" fmla="*/ 24 w 41"/>
                  <a:gd name="T7" fmla="*/ 13 h 48"/>
                  <a:gd name="T8" fmla="*/ 38 w 41"/>
                  <a:gd name="T9" fmla="*/ 4 h 48"/>
                  <a:gd name="T10" fmla="*/ 41 w 41"/>
                  <a:gd name="T11" fmla="*/ 42 h 48"/>
                  <a:gd name="T12" fmla="*/ 31 w 41"/>
                  <a:gd name="T13" fmla="*/ 45 h 48"/>
                </a:gdLst>
                <a:ahLst/>
                <a:cxnLst>
                  <a:cxn ang="0">
                    <a:pos x="T0" y="T1"/>
                  </a:cxn>
                  <a:cxn ang="0">
                    <a:pos x="T2" y="T3"/>
                  </a:cxn>
                  <a:cxn ang="0">
                    <a:pos x="T4" y="T5"/>
                  </a:cxn>
                  <a:cxn ang="0">
                    <a:pos x="T6" y="T7"/>
                  </a:cxn>
                  <a:cxn ang="0">
                    <a:pos x="T8" y="T9"/>
                  </a:cxn>
                  <a:cxn ang="0">
                    <a:pos x="T10" y="T11"/>
                  </a:cxn>
                  <a:cxn ang="0">
                    <a:pos x="T12" y="T13"/>
                  </a:cxn>
                </a:cxnLst>
                <a:rect l="0" t="0" r="r" b="b"/>
                <a:pathLst>
                  <a:path w="41" h="48">
                    <a:moveTo>
                      <a:pt x="31" y="45"/>
                    </a:moveTo>
                    <a:cubicBezTo>
                      <a:pt x="28" y="42"/>
                      <a:pt x="28" y="37"/>
                      <a:pt x="22" y="36"/>
                    </a:cubicBezTo>
                    <a:cubicBezTo>
                      <a:pt x="6" y="34"/>
                      <a:pt x="4" y="20"/>
                      <a:pt x="0" y="8"/>
                    </a:cubicBezTo>
                    <a:cubicBezTo>
                      <a:pt x="8" y="10"/>
                      <a:pt x="16" y="10"/>
                      <a:pt x="24" y="13"/>
                    </a:cubicBezTo>
                    <a:cubicBezTo>
                      <a:pt x="35" y="18"/>
                      <a:pt x="29" y="0"/>
                      <a:pt x="38" y="4"/>
                    </a:cubicBezTo>
                    <a:cubicBezTo>
                      <a:pt x="29" y="18"/>
                      <a:pt x="40" y="29"/>
                      <a:pt x="41" y="42"/>
                    </a:cubicBezTo>
                    <a:cubicBezTo>
                      <a:pt x="38" y="45"/>
                      <a:pt x="36" y="48"/>
                      <a:pt x="31"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7" name="Freeform 231"/>
              <p:cNvSpPr/>
              <p:nvPr/>
            </p:nvSpPr>
            <p:spPr bwMode="auto">
              <a:xfrm>
                <a:off x="2304" y="634"/>
                <a:ext cx="88" cy="82"/>
              </a:xfrm>
              <a:custGeom>
                <a:avLst/>
                <a:gdLst>
                  <a:gd name="T0" fmla="*/ 46 w 46"/>
                  <a:gd name="T1" fmla="*/ 0 h 43"/>
                  <a:gd name="T2" fmla="*/ 36 w 46"/>
                  <a:gd name="T3" fmla="*/ 41 h 43"/>
                  <a:gd name="T4" fmla="*/ 21 w 46"/>
                  <a:gd name="T5" fmla="*/ 33 h 43"/>
                  <a:gd name="T6" fmla="*/ 0 w 46"/>
                  <a:gd name="T7" fmla="*/ 22 h 43"/>
                  <a:gd name="T8" fmla="*/ 46 w 46"/>
                  <a:gd name="T9" fmla="*/ 0 h 43"/>
                </a:gdLst>
                <a:ahLst/>
                <a:cxnLst>
                  <a:cxn ang="0">
                    <a:pos x="T0" y="T1"/>
                  </a:cxn>
                  <a:cxn ang="0">
                    <a:pos x="T2" y="T3"/>
                  </a:cxn>
                  <a:cxn ang="0">
                    <a:pos x="T4" y="T5"/>
                  </a:cxn>
                  <a:cxn ang="0">
                    <a:pos x="T6" y="T7"/>
                  </a:cxn>
                  <a:cxn ang="0">
                    <a:pos x="T8" y="T9"/>
                  </a:cxn>
                </a:cxnLst>
                <a:rect l="0" t="0" r="r" b="b"/>
                <a:pathLst>
                  <a:path w="46" h="43">
                    <a:moveTo>
                      <a:pt x="46" y="0"/>
                    </a:moveTo>
                    <a:cubicBezTo>
                      <a:pt x="43" y="14"/>
                      <a:pt x="40" y="28"/>
                      <a:pt x="36" y="41"/>
                    </a:cubicBezTo>
                    <a:cubicBezTo>
                      <a:pt x="29" y="43"/>
                      <a:pt x="26" y="38"/>
                      <a:pt x="21" y="33"/>
                    </a:cubicBezTo>
                    <a:cubicBezTo>
                      <a:pt x="15" y="28"/>
                      <a:pt x="14" y="17"/>
                      <a:pt x="0" y="22"/>
                    </a:cubicBezTo>
                    <a:cubicBezTo>
                      <a:pt x="14" y="5"/>
                      <a:pt x="35" y="14"/>
                      <a:pt x="4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8" name="Freeform 232"/>
              <p:cNvSpPr/>
              <p:nvPr/>
            </p:nvSpPr>
            <p:spPr bwMode="auto">
              <a:xfrm>
                <a:off x="2743" y="1545"/>
                <a:ext cx="108" cy="97"/>
              </a:xfrm>
              <a:custGeom>
                <a:avLst/>
                <a:gdLst>
                  <a:gd name="T0" fmla="*/ 0 w 57"/>
                  <a:gd name="T1" fmla="*/ 47 h 51"/>
                  <a:gd name="T2" fmla="*/ 26 w 57"/>
                  <a:gd name="T3" fmla="*/ 22 h 51"/>
                  <a:gd name="T4" fmla="*/ 25 w 57"/>
                  <a:gd name="T5" fmla="*/ 12 h 51"/>
                  <a:gd name="T6" fmla="*/ 27 w 57"/>
                  <a:gd name="T7" fmla="*/ 8 h 51"/>
                  <a:gd name="T8" fmla="*/ 31 w 57"/>
                  <a:gd name="T9" fmla="*/ 2 h 51"/>
                  <a:gd name="T10" fmla="*/ 36 w 57"/>
                  <a:gd name="T11" fmla="*/ 1 h 51"/>
                  <a:gd name="T12" fmla="*/ 43 w 57"/>
                  <a:gd name="T13" fmla="*/ 2 h 51"/>
                  <a:gd name="T14" fmla="*/ 42 w 57"/>
                  <a:gd name="T15" fmla="*/ 18 h 51"/>
                  <a:gd name="T16" fmla="*/ 50 w 57"/>
                  <a:gd name="T17" fmla="*/ 8 h 51"/>
                  <a:gd name="T18" fmla="*/ 50 w 57"/>
                  <a:gd name="T19" fmla="*/ 33 h 51"/>
                  <a:gd name="T20" fmla="*/ 50 w 57"/>
                  <a:gd name="T21" fmla="*/ 33 h 51"/>
                  <a:gd name="T22" fmla="*/ 30 w 57"/>
                  <a:gd name="T23" fmla="*/ 41 h 51"/>
                  <a:gd name="T24" fmla="*/ 0 w 57"/>
                  <a:gd name="T25"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51">
                    <a:moveTo>
                      <a:pt x="0" y="47"/>
                    </a:moveTo>
                    <a:cubicBezTo>
                      <a:pt x="16" y="46"/>
                      <a:pt x="17" y="31"/>
                      <a:pt x="26" y="22"/>
                    </a:cubicBezTo>
                    <a:cubicBezTo>
                      <a:pt x="22" y="19"/>
                      <a:pt x="24" y="15"/>
                      <a:pt x="25" y="12"/>
                    </a:cubicBezTo>
                    <a:cubicBezTo>
                      <a:pt x="25" y="11"/>
                      <a:pt x="26" y="9"/>
                      <a:pt x="27" y="8"/>
                    </a:cubicBezTo>
                    <a:cubicBezTo>
                      <a:pt x="28" y="6"/>
                      <a:pt x="29" y="4"/>
                      <a:pt x="31" y="2"/>
                    </a:cubicBezTo>
                    <a:cubicBezTo>
                      <a:pt x="32" y="1"/>
                      <a:pt x="34" y="0"/>
                      <a:pt x="36" y="1"/>
                    </a:cubicBezTo>
                    <a:cubicBezTo>
                      <a:pt x="39" y="1"/>
                      <a:pt x="41" y="2"/>
                      <a:pt x="43" y="2"/>
                    </a:cubicBezTo>
                    <a:cubicBezTo>
                      <a:pt x="49" y="8"/>
                      <a:pt x="46" y="13"/>
                      <a:pt x="42" y="18"/>
                    </a:cubicBezTo>
                    <a:cubicBezTo>
                      <a:pt x="46" y="16"/>
                      <a:pt x="46" y="10"/>
                      <a:pt x="50" y="8"/>
                    </a:cubicBezTo>
                    <a:cubicBezTo>
                      <a:pt x="57" y="17"/>
                      <a:pt x="54" y="25"/>
                      <a:pt x="50" y="33"/>
                    </a:cubicBezTo>
                    <a:cubicBezTo>
                      <a:pt x="50" y="33"/>
                      <a:pt x="50" y="33"/>
                      <a:pt x="50" y="33"/>
                    </a:cubicBezTo>
                    <a:cubicBezTo>
                      <a:pt x="42" y="33"/>
                      <a:pt x="35" y="35"/>
                      <a:pt x="30" y="41"/>
                    </a:cubicBezTo>
                    <a:cubicBezTo>
                      <a:pt x="21" y="51"/>
                      <a:pt x="11" y="51"/>
                      <a:pt x="0"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9" name="Freeform 233"/>
              <p:cNvSpPr/>
              <p:nvPr/>
            </p:nvSpPr>
            <p:spPr bwMode="auto">
              <a:xfrm>
                <a:off x="1801" y="1101"/>
                <a:ext cx="78" cy="90"/>
              </a:xfrm>
              <a:custGeom>
                <a:avLst/>
                <a:gdLst>
                  <a:gd name="T0" fmla="*/ 18 w 41"/>
                  <a:gd name="T1" fmla="*/ 45 h 47"/>
                  <a:gd name="T2" fmla="*/ 11 w 41"/>
                  <a:gd name="T3" fmla="*/ 33 h 47"/>
                  <a:gd name="T4" fmla="*/ 0 w 41"/>
                  <a:gd name="T5" fmla="*/ 10 h 47"/>
                  <a:gd name="T6" fmla="*/ 10 w 41"/>
                  <a:gd name="T7" fmla="*/ 5 h 47"/>
                  <a:gd name="T8" fmla="*/ 28 w 41"/>
                  <a:gd name="T9" fmla="*/ 7 h 47"/>
                  <a:gd name="T10" fmla="*/ 37 w 41"/>
                  <a:gd name="T11" fmla="*/ 34 h 47"/>
                  <a:gd name="T12" fmla="*/ 31 w 41"/>
                  <a:gd name="T13" fmla="*/ 44 h 47"/>
                  <a:gd name="T14" fmla="*/ 18 w 41"/>
                  <a:gd name="T15" fmla="*/ 45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7">
                    <a:moveTo>
                      <a:pt x="18" y="45"/>
                    </a:moveTo>
                    <a:cubicBezTo>
                      <a:pt x="6" y="47"/>
                      <a:pt x="9" y="37"/>
                      <a:pt x="11" y="33"/>
                    </a:cubicBezTo>
                    <a:cubicBezTo>
                      <a:pt x="19" y="19"/>
                      <a:pt x="13" y="13"/>
                      <a:pt x="0" y="10"/>
                    </a:cubicBezTo>
                    <a:cubicBezTo>
                      <a:pt x="3" y="7"/>
                      <a:pt x="6" y="0"/>
                      <a:pt x="10" y="5"/>
                    </a:cubicBezTo>
                    <a:cubicBezTo>
                      <a:pt x="16" y="12"/>
                      <a:pt x="22" y="5"/>
                      <a:pt x="28" y="7"/>
                    </a:cubicBezTo>
                    <a:cubicBezTo>
                      <a:pt x="33" y="15"/>
                      <a:pt x="29" y="26"/>
                      <a:pt x="37" y="34"/>
                    </a:cubicBezTo>
                    <a:cubicBezTo>
                      <a:pt x="41" y="38"/>
                      <a:pt x="37" y="45"/>
                      <a:pt x="31" y="44"/>
                    </a:cubicBezTo>
                    <a:cubicBezTo>
                      <a:pt x="26" y="43"/>
                      <a:pt x="22" y="43"/>
                      <a:pt x="18"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80" name="Freeform 234"/>
              <p:cNvSpPr/>
              <p:nvPr/>
            </p:nvSpPr>
            <p:spPr bwMode="auto">
              <a:xfrm>
                <a:off x="5240" y="2720"/>
                <a:ext cx="145" cy="55"/>
              </a:xfrm>
              <a:custGeom>
                <a:avLst/>
                <a:gdLst>
                  <a:gd name="T0" fmla="*/ 76 w 76"/>
                  <a:gd name="T1" fmla="*/ 27 h 29"/>
                  <a:gd name="T2" fmla="*/ 9 w 76"/>
                  <a:gd name="T3" fmla="*/ 17 h 29"/>
                  <a:gd name="T4" fmla="*/ 2 w 76"/>
                  <a:gd name="T5" fmla="*/ 7 h 29"/>
                  <a:gd name="T6" fmla="*/ 15 w 76"/>
                  <a:gd name="T7" fmla="*/ 2 h 29"/>
                  <a:gd name="T8" fmla="*/ 76 w 76"/>
                  <a:gd name="T9" fmla="*/ 27 h 29"/>
                </a:gdLst>
                <a:ahLst/>
                <a:cxnLst>
                  <a:cxn ang="0">
                    <a:pos x="T0" y="T1"/>
                  </a:cxn>
                  <a:cxn ang="0">
                    <a:pos x="T2" y="T3"/>
                  </a:cxn>
                  <a:cxn ang="0">
                    <a:pos x="T4" y="T5"/>
                  </a:cxn>
                  <a:cxn ang="0">
                    <a:pos x="T6" y="T7"/>
                  </a:cxn>
                  <a:cxn ang="0">
                    <a:pos x="T8" y="T9"/>
                  </a:cxn>
                </a:cxnLst>
                <a:rect l="0" t="0" r="r" b="b"/>
                <a:pathLst>
                  <a:path w="76" h="29">
                    <a:moveTo>
                      <a:pt x="76" y="27"/>
                    </a:moveTo>
                    <a:cubicBezTo>
                      <a:pt x="53" y="29"/>
                      <a:pt x="32" y="20"/>
                      <a:pt x="9" y="17"/>
                    </a:cubicBezTo>
                    <a:cubicBezTo>
                      <a:pt x="6" y="16"/>
                      <a:pt x="0" y="12"/>
                      <a:pt x="2" y="7"/>
                    </a:cubicBezTo>
                    <a:cubicBezTo>
                      <a:pt x="4" y="1"/>
                      <a:pt x="11" y="0"/>
                      <a:pt x="15" y="2"/>
                    </a:cubicBezTo>
                    <a:cubicBezTo>
                      <a:pt x="34" y="15"/>
                      <a:pt x="60" y="7"/>
                      <a:pt x="76"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81" name="Freeform 235"/>
              <p:cNvSpPr/>
              <p:nvPr/>
            </p:nvSpPr>
            <p:spPr bwMode="auto">
              <a:xfrm>
                <a:off x="2114" y="866"/>
                <a:ext cx="106" cy="67"/>
              </a:xfrm>
              <a:custGeom>
                <a:avLst/>
                <a:gdLst>
                  <a:gd name="T0" fmla="*/ 28 w 56"/>
                  <a:gd name="T1" fmla="*/ 4 h 35"/>
                  <a:gd name="T2" fmla="*/ 42 w 56"/>
                  <a:gd name="T3" fmla="*/ 5 h 35"/>
                  <a:gd name="T4" fmla="*/ 54 w 56"/>
                  <a:gd name="T5" fmla="*/ 15 h 35"/>
                  <a:gd name="T6" fmla="*/ 40 w 56"/>
                  <a:gd name="T7" fmla="*/ 34 h 35"/>
                  <a:gd name="T8" fmla="*/ 37 w 56"/>
                  <a:gd name="T9" fmla="*/ 34 h 35"/>
                  <a:gd name="T10" fmla="*/ 12 w 56"/>
                  <a:gd name="T11" fmla="*/ 19 h 35"/>
                  <a:gd name="T12" fmla="*/ 4 w 56"/>
                  <a:gd name="T13" fmla="*/ 7 h 35"/>
                  <a:gd name="T14" fmla="*/ 15 w 56"/>
                  <a:gd name="T15" fmla="*/ 11 h 35"/>
                  <a:gd name="T16" fmla="*/ 21 w 56"/>
                  <a:gd name="T17" fmla="*/ 8 h 35"/>
                  <a:gd name="T18" fmla="*/ 28 w 56"/>
                  <a:gd name="T1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35">
                    <a:moveTo>
                      <a:pt x="28" y="4"/>
                    </a:moveTo>
                    <a:cubicBezTo>
                      <a:pt x="33" y="5"/>
                      <a:pt x="37" y="5"/>
                      <a:pt x="42" y="5"/>
                    </a:cubicBezTo>
                    <a:cubicBezTo>
                      <a:pt x="50" y="4"/>
                      <a:pt x="56" y="5"/>
                      <a:pt x="54" y="15"/>
                    </a:cubicBezTo>
                    <a:cubicBezTo>
                      <a:pt x="52" y="23"/>
                      <a:pt x="55" y="35"/>
                      <a:pt x="40" y="34"/>
                    </a:cubicBezTo>
                    <a:cubicBezTo>
                      <a:pt x="39" y="34"/>
                      <a:pt x="37" y="34"/>
                      <a:pt x="37" y="34"/>
                    </a:cubicBezTo>
                    <a:cubicBezTo>
                      <a:pt x="35" y="18"/>
                      <a:pt x="19" y="25"/>
                      <a:pt x="12" y="19"/>
                    </a:cubicBezTo>
                    <a:cubicBezTo>
                      <a:pt x="8" y="15"/>
                      <a:pt x="0" y="13"/>
                      <a:pt x="4" y="7"/>
                    </a:cubicBezTo>
                    <a:cubicBezTo>
                      <a:pt x="9" y="0"/>
                      <a:pt x="12" y="8"/>
                      <a:pt x="15" y="11"/>
                    </a:cubicBezTo>
                    <a:cubicBezTo>
                      <a:pt x="20" y="15"/>
                      <a:pt x="21" y="12"/>
                      <a:pt x="21" y="8"/>
                    </a:cubicBezTo>
                    <a:cubicBezTo>
                      <a:pt x="23" y="6"/>
                      <a:pt x="28" y="10"/>
                      <a:pt x="2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82" name="Freeform 236"/>
              <p:cNvSpPr/>
              <p:nvPr/>
            </p:nvSpPr>
            <p:spPr bwMode="auto">
              <a:xfrm>
                <a:off x="3487" y="2061"/>
                <a:ext cx="121" cy="75"/>
              </a:xfrm>
              <a:custGeom>
                <a:avLst/>
                <a:gdLst>
                  <a:gd name="T0" fmla="*/ 7 w 63"/>
                  <a:gd name="T1" fmla="*/ 35 h 39"/>
                  <a:gd name="T2" fmla="*/ 0 w 63"/>
                  <a:gd name="T3" fmla="*/ 27 h 39"/>
                  <a:gd name="T4" fmla="*/ 25 w 63"/>
                  <a:gd name="T5" fmla="*/ 0 h 39"/>
                  <a:gd name="T6" fmla="*/ 63 w 63"/>
                  <a:gd name="T7" fmla="*/ 21 h 39"/>
                  <a:gd name="T8" fmla="*/ 36 w 63"/>
                  <a:gd name="T9" fmla="*/ 38 h 39"/>
                  <a:gd name="T10" fmla="*/ 30 w 63"/>
                  <a:gd name="T11" fmla="*/ 33 h 39"/>
                  <a:gd name="T12" fmla="*/ 19 w 63"/>
                  <a:gd name="T13" fmla="*/ 31 h 39"/>
                  <a:gd name="T14" fmla="*/ 7 w 63"/>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9">
                    <a:moveTo>
                      <a:pt x="7" y="35"/>
                    </a:moveTo>
                    <a:cubicBezTo>
                      <a:pt x="4" y="33"/>
                      <a:pt x="2" y="31"/>
                      <a:pt x="0" y="27"/>
                    </a:cubicBezTo>
                    <a:cubicBezTo>
                      <a:pt x="12" y="21"/>
                      <a:pt x="23" y="15"/>
                      <a:pt x="25" y="0"/>
                    </a:cubicBezTo>
                    <a:cubicBezTo>
                      <a:pt x="38" y="7"/>
                      <a:pt x="51" y="14"/>
                      <a:pt x="63" y="21"/>
                    </a:cubicBezTo>
                    <a:cubicBezTo>
                      <a:pt x="57" y="31"/>
                      <a:pt x="44" y="30"/>
                      <a:pt x="36" y="38"/>
                    </a:cubicBezTo>
                    <a:cubicBezTo>
                      <a:pt x="35" y="39"/>
                      <a:pt x="32" y="35"/>
                      <a:pt x="30" y="33"/>
                    </a:cubicBezTo>
                    <a:cubicBezTo>
                      <a:pt x="27" y="28"/>
                      <a:pt x="24" y="27"/>
                      <a:pt x="19" y="31"/>
                    </a:cubicBezTo>
                    <a:cubicBezTo>
                      <a:pt x="16" y="33"/>
                      <a:pt x="13" y="37"/>
                      <a:pt x="7"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83" name="Freeform 237"/>
              <p:cNvSpPr/>
              <p:nvPr/>
            </p:nvSpPr>
            <p:spPr bwMode="auto">
              <a:xfrm>
                <a:off x="4351" y="1964"/>
                <a:ext cx="89" cy="115"/>
              </a:xfrm>
              <a:custGeom>
                <a:avLst/>
                <a:gdLst>
                  <a:gd name="T0" fmla="*/ 31 w 47"/>
                  <a:gd name="T1" fmla="*/ 51 h 60"/>
                  <a:gd name="T2" fmla="*/ 21 w 47"/>
                  <a:gd name="T3" fmla="*/ 51 h 60"/>
                  <a:gd name="T4" fmla="*/ 4 w 47"/>
                  <a:gd name="T5" fmla="*/ 58 h 60"/>
                  <a:gd name="T6" fmla="*/ 8 w 47"/>
                  <a:gd name="T7" fmla="*/ 43 h 60"/>
                  <a:gd name="T8" fmla="*/ 14 w 47"/>
                  <a:gd name="T9" fmla="*/ 28 h 60"/>
                  <a:gd name="T10" fmla="*/ 17 w 47"/>
                  <a:gd name="T11" fmla="*/ 17 h 60"/>
                  <a:gd name="T12" fmla="*/ 17 w 47"/>
                  <a:gd name="T13" fmla="*/ 8 h 60"/>
                  <a:gd name="T14" fmla="*/ 25 w 47"/>
                  <a:gd name="T15" fmla="*/ 3 h 60"/>
                  <a:gd name="T16" fmla="*/ 35 w 47"/>
                  <a:gd name="T17" fmla="*/ 6 h 60"/>
                  <a:gd name="T18" fmla="*/ 43 w 47"/>
                  <a:gd name="T19" fmla="*/ 28 h 60"/>
                  <a:gd name="T20" fmla="*/ 46 w 47"/>
                  <a:gd name="T21" fmla="*/ 40 h 60"/>
                  <a:gd name="T22" fmla="*/ 31 w 47"/>
                  <a:gd name="T23"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0">
                    <a:moveTo>
                      <a:pt x="31" y="51"/>
                    </a:moveTo>
                    <a:cubicBezTo>
                      <a:pt x="28" y="51"/>
                      <a:pt x="25" y="51"/>
                      <a:pt x="21" y="51"/>
                    </a:cubicBezTo>
                    <a:cubicBezTo>
                      <a:pt x="16" y="53"/>
                      <a:pt x="12" y="60"/>
                      <a:pt x="4" y="58"/>
                    </a:cubicBezTo>
                    <a:cubicBezTo>
                      <a:pt x="0" y="52"/>
                      <a:pt x="4" y="47"/>
                      <a:pt x="8" y="43"/>
                    </a:cubicBezTo>
                    <a:cubicBezTo>
                      <a:pt x="12" y="39"/>
                      <a:pt x="14" y="34"/>
                      <a:pt x="14" y="28"/>
                    </a:cubicBezTo>
                    <a:cubicBezTo>
                      <a:pt x="15" y="24"/>
                      <a:pt x="16" y="21"/>
                      <a:pt x="17" y="17"/>
                    </a:cubicBezTo>
                    <a:cubicBezTo>
                      <a:pt x="16" y="14"/>
                      <a:pt x="16" y="11"/>
                      <a:pt x="17" y="8"/>
                    </a:cubicBezTo>
                    <a:cubicBezTo>
                      <a:pt x="20" y="6"/>
                      <a:pt x="22" y="4"/>
                      <a:pt x="25" y="3"/>
                    </a:cubicBezTo>
                    <a:cubicBezTo>
                      <a:pt x="30" y="0"/>
                      <a:pt x="33" y="1"/>
                      <a:pt x="35" y="6"/>
                    </a:cubicBezTo>
                    <a:cubicBezTo>
                      <a:pt x="35" y="14"/>
                      <a:pt x="33" y="23"/>
                      <a:pt x="43" y="28"/>
                    </a:cubicBezTo>
                    <a:cubicBezTo>
                      <a:pt x="47" y="29"/>
                      <a:pt x="47" y="35"/>
                      <a:pt x="46" y="40"/>
                    </a:cubicBezTo>
                    <a:cubicBezTo>
                      <a:pt x="44" y="48"/>
                      <a:pt x="42" y="55"/>
                      <a:pt x="31"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84" name="Freeform 238"/>
              <p:cNvSpPr/>
              <p:nvPr/>
            </p:nvSpPr>
            <p:spPr bwMode="auto">
              <a:xfrm>
                <a:off x="5943" y="1267"/>
                <a:ext cx="90" cy="94"/>
              </a:xfrm>
              <a:custGeom>
                <a:avLst/>
                <a:gdLst>
                  <a:gd name="T0" fmla="*/ 19 w 47"/>
                  <a:gd name="T1" fmla="*/ 49 h 49"/>
                  <a:gd name="T2" fmla="*/ 0 w 47"/>
                  <a:gd name="T3" fmla="*/ 40 h 49"/>
                  <a:gd name="T4" fmla="*/ 11 w 47"/>
                  <a:gd name="T5" fmla="*/ 21 h 49"/>
                  <a:gd name="T6" fmla="*/ 6 w 47"/>
                  <a:gd name="T7" fmla="*/ 9 h 49"/>
                  <a:gd name="T8" fmla="*/ 25 w 47"/>
                  <a:gd name="T9" fmla="*/ 17 h 49"/>
                  <a:gd name="T10" fmla="*/ 46 w 47"/>
                  <a:gd name="T11" fmla="*/ 35 h 49"/>
                  <a:gd name="T12" fmla="*/ 47 w 47"/>
                  <a:gd name="T13" fmla="*/ 37 h 49"/>
                  <a:gd name="T14" fmla="*/ 46 w 47"/>
                  <a:gd name="T15" fmla="*/ 38 h 49"/>
                  <a:gd name="T16" fmla="*/ 19 w 47"/>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9">
                    <a:moveTo>
                      <a:pt x="19" y="49"/>
                    </a:moveTo>
                    <a:cubicBezTo>
                      <a:pt x="14" y="43"/>
                      <a:pt x="6" y="45"/>
                      <a:pt x="0" y="40"/>
                    </a:cubicBezTo>
                    <a:cubicBezTo>
                      <a:pt x="3" y="33"/>
                      <a:pt x="23" y="36"/>
                      <a:pt x="11" y="21"/>
                    </a:cubicBezTo>
                    <a:cubicBezTo>
                      <a:pt x="1" y="21"/>
                      <a:pt x="3" y="15"/>
                      <a:pt x="6" y="9"/>
                    </a:cubicBezTo>
                    <a:cubicBezTo>
                      <a:pt x="17" y="0"/>
                      <a:pt x="21" y="9"/>
                      <a:pt x="25" y="17"/>
                    </a:cubicBezTo>
                    <a:cubicBezTo>
                      <a:pt x="33" y="22"/>
                      <a:pt x="41" y="27"/>
                      <a:pt x="46" y="35"/>
                    </a:cubicBezTo>
                    <a:cubicBezTo>
                      <a:pt x="47" y="36"/>
                      <a:pt x="47" y="36"/>
                      <a:pt x="47" y="37"/>
                    </a:cubicBezTo>
                    <a:cubicBezTo>
                      <a:pt x="47" y="37"/>
                      <a:pt x="46" y="38"/>
                      <a:pt x="46" y="38"/>
                    </a:cubicBezTo>
                    <a:cubicBezTo>
                      <a:pt x="36" y="38"/>
                      <a:pt x="26" y="42"/>
                      <a:pt x="19"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85" name="Freeform 239"/>
              <p:cNvSpPr/>
              <p:nvPr/>
            </p:nvSpPr>
            <p:spPr bwMode="auto">
              <a:xfrm>
                <a:off x="5778" y="1537"/>
                <a:ext cx="42" cy="180"/>
              </a:xfrm>
              <a:custGeom>
                <a:avLst/>
                <a:gdLst>
                  <a:gd name="T0" fmla="*/ 11 w 22"/>
                  <a:gd name="T1" fmla="*/ 3 h 94"/>
                  <a:gd name="T2" fmla="*/ 20 w 22"/>
                  <a:gd name="T3" fmla="*/ 54 h 94"/>
                  <a:gd name="T4" fmla="*/ 19 w 22"/>
                  <a:gd name="T5" fmla="*/ 59 h 94"/>
                  <a:gd name="T6" fmla="*/ 12 w 22"/>
                  <a:gd name="T7" fmla="*/ 86 h 94"/>
                  <a:gd name="T8" fmla="*/ 8 w 22"/>
                  <a:gd name="T9" fmla="*/ 93 h 94"/>
                  <a:gd name="T10" fmla="*/ 4 w 22"/>
                  <a:gd name="T11" fmla="*/ 91 h 94"/>
                  <a:gd name="T12" fmla="*/ 3 w 22"/>
                  <a:gd name="T13" fmla="*/ 9 h 94"/>
                  <a:gd name="T14" fmla="*/ 5 w 22"/>
                  <a:gd name="T15" fmla="*/ 6 h 94"/>
                  <a:gd name="T16" fmla="*/ 11 w 22"/>
                  <a:gd name="T17"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94">
                    <a:moveTo>
                      <a:pt x="11" y="3"/>
                    </a:moveTo>
                    <a:cubicBezTo>
                      <a:pt x="14" y="20"/>
                      <a:pt x="12" y="37"/>
                      <a:pt x="20" y="54"/>
                    </a:cubicBezTo>
                    <a:cubicBezTo>
                      <a:pt x="20" y="55"/>
                      <a:pt x="22" y="58"/>
                      <a:pt x="19" y="59"/>
                    </a:cubicBezTo>
                    <a:cubicBezTo>
                      <a:pt x="4" y="65"/>
                      <a:pt x="7" y="75"/>
                      <a:pt x="12" y="86"/>
                    </a:cubicBezTo>
                    <a:cubicBezTo>
                      <a:pt x="13" y="90"/>
                      <a:pt x="13" y="92"/>
                      <a:pt x="8" y="93"/>
                    </a:cubicBezTo>
                    <a:cubicBezTo>
                      <a:pt x="5" y="94"/>
                      <a:pt x="4" y="94"/>
                      <a:pt x="4" y="91"/>
                    </a:cubicBezTo>
                    <a:cubicBezTo>
                      <a:pt x="6" y="64"/>
                      <a:pt x="0" y="36"/>
                      <a:pt x="3" y="9"/>
                    </a:cubicBezTo>
                    <a:cubicBezTo>
                      <a:pt x="4" y="8"/>
                      <a:pt x="4" y="7"/>
                      <a:pt x="5" y="6"/>
                    </a:cubicBezTo>
                    <a:cubicBezTo>
                      <a:pt x="6" y="4"/>
                      <a:pt x="6" y="0"/>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86" name="Freeform 240"/>
              <p:cNvSpPr/>
              <p:nvPr/>
            </p:nvSpPr>
            <p:spPr bwMode="auto">
              <a:xfrm>
                <a:off x="5378" y="1905"/>
                <a:ext cx="112" cy="68"/>
              </a:xfrm>
              <a:custGeom>
                <a:avLst/>
                <a:gdLst>
                  <a:gd name="T0" fmla="*/ 37 w 59"/>
                  <a:gd name="T1" fmla="*/ 36 h 36"/>
                  <a:gd name="T2" fmla="*/ 5 w 59"/>
                  <a:gd name="T3" fmla="*/ 19 h 36"/>
                  <a:gd name="T4" fmla="*/ 0 w 59"/>
                  <a:gd name="T5" fmla="*/ 14 h 36"/>
                  <a:gd name="T6" fmla="*/ 11 w 59"/>
                  <a:gd name="T7" fmla="*/ 3 h 36"/>
                  <a:gd name="T8" fmla="*/ 35 w 59"/>
                  <a:gd name="T9" fmla="*/ 8 h 36"/>
                  <a:gd name="T10" fmla="*/ 59 w 59"/>
                  <a:gd name="T11" fmla="*/ 7 h 36"/>
                  <a:gd name="T12" fmla="*/ 37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37" y="36"/>
                    </a:moveTo>
                    <a:cubicBezTo>
                      <a:pt x="30" y="24"/>
                      <a:pt x="14" y="28"/>
                      <a:pt x="5" y="19"/>
                    </a:cubicBezTo>
                    <a:cubicBezTo>
                      <a:pt x="2" y="18"/>
                      <a:pt x="1" y="17"/>
                      <a:pt x="0" y="14"/>
                    </a:cubicBezTo>
                    <a:cubicBezTo>
                      <a:pt x="0" y="6"/>
                      <a:pt x="5" y="4"/>
                      <a:pt x="11" y="3"/>
                    </a:cubicBezTo>
                    <a:cubicBezTo>
                      <a:pt x="19" y="6"/>
                      <a:pt x="28" y="1"/>
                      <a:pt x="35" y="8"/>
                    </a:cubicBezTo>
                    <a:cubicBezTo>
                      <a:pt x="43" y="3"/>
                      <a:pt x="51" y="0"/>
                      <a:pt x="59" y="7"/>
                    </a:cubicBezTo>
                    <a:cubicBezTo>
                      <a:pt x="51" y="16"/>
                      <a:pt x="34" y="19"/>
                      <a:pt x="37"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87" name="Freeform 241"/>
              <p:cNvSpPr/>
              <p:nvPr/>
            </p:nvSpPr>
            <p:spPr bwMode="auto">
              <a:xfrm>
                <a:off x="5139" y="2153"/>
                <a:ext cx="109" cy="107"/>
              </a:xfrm>
              <a:custGeom>
                <a:avLst/>
                <a:gdLst>
                  <a:gd name="T0" fmla="*/ 33 w 57"/>
                  <a:gd name="T1" fmla="*/ 14 h 56"/>
                  <a:gd name="T2" fmla="*/ 20 w 57"/>
                  <a:gd name="T3" fmla="*/ 25 h 56"/>
                  <a:gd name="T4" fmla="*/ 57 w 57"/>
                  <a:gd name="T5" fmla="*/ 49 h 56"/>
                  <a:gd name="T6" fmla="*/ 54 w 57"/>
                  <a:gd name="T7" fmla="*/ 53 h 56"/>
                  <a:gd name="T8" fmla="*/ 31 w 57"/>
                  <a:gd name="T9" fmla="*/ 39 h 56"/>
                  <a:gd name="T10" fmla="*/ 15 w 57"/>
                  <a:gd name="T11" fmla="*/ 35 h 56"/>
                  <a:gd name="T12" fmla="*/ 13 w 57"/>
                  <a:gd name="T13" fmla="*/ 10 h 56"/>
                  <a:gd name="T14" fmla="*/ 20 w 57"/>
                  <a:gd name="T15" fmla="*/ 2 h 56"/>
                  <a:gd name="T16" fmla="*/ 33 w 57"/>
                  <a:gd name="T17" fmla="*/ 3 h 56"/>
                  <a:gd name="T18" fmla="*/ 33 w 57"/>
                  <a:gd name="T19" fmla="*/ 1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33" y="14"/>
                    </a:moveTo>
                    <a:cubicBezTo>
                      <a:pt x="40" y="28"/>
                      <a:pt x="28" y="22"/>
                      <a:pt x="20" y="25"/>
                    </a:cubicBezTo>
                    <a:cubicBezTo>
                      <a:pt x="37" y="30"/>
                      <a:pt x="45" y="41"/>
                      <a:pt x="57" y="49"/>
                    </a:cubicBezTo>
                    <a:cubicBezTo>
                      <a:pt x="56" y="50"/>
                      <a:pt x="55" y="52"/>
                      <a:pt x="54" y="53"/>
                    </a:cubicBezTo>
                    <a:cubicBezTo>
                      <a:pt x="43" y="53"/>
                      <a:pt x="32" y="56"/>
                      <a:pt x="31" y="39"/>
                    </a:cubicBezTo>
                    <a:cubicBezTo>
                      <a:pt x="30" y="32"/>
                      <a:pt x="22" y="31"/>
                      <a:pt x="15" y="35"/>
                    </a:cubicBezTo>
                    <a:cubicBezTo>
                      <a:pt x="0" y="24"/>
                      <a:pt x="0" y="24"/>
                      <a:pt x="13" y="10"/>
                    </a:cubicBezTo>
                    <a:cubicBezTo>
                      <a:pt x="15" y="7"/>
                      <a:pt x="17" y="4"/>
                      <a:pt x="20" y="2"/>
                    </a:cubicBezTo>
                    <a:cubicBezTo>
                      <a:pt x="25" y="0"/>
                      <a:pt x="29" y="0"/>
                      <a:pt x="33" y="3"/>
                    </a:cubicBezTo>
                    <a:cubicBezTo>
                      <a:pt x="36" y="7"/>
                      <a:pt x="35" y="11"/>
                      <a:pt x="3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88" name="Freeform 242"/>
              <p:cNvSpPr/>
              <p:nvPr/>
            </p:nvSpPr>
            <p:spPr bwMode="auto">
              <a:xfrm>
                <a:off x="2184" y="2056"/>
                <a:ext cx="92" cy="107"/>
              </a:xfrm>
              <a:custGeom>
                <a:avLst/>
                <a:gdLst>
                  <a:gd name="T0" fmla="*/ 22 w 48"/>
                  <a:gd name="T1" fmla="*/ 52 h 56"/>
                  <a:gd name="T2" fmla="*/ 5 w 48"/>
                  <a:gd name="T3" fmla="*/ 55 h 56"/>
                  <a:gd name="T4" fmla="*/ 1 w 48"/>
                  <a:gd name="T5" fmla="*/ 52 h 56"/>
                  <a:gd name="T6" fmla="*/ 7 w 48"/>
                  <a:gd name="T7" fmla="*/ 11 h 56"/>
                  <a:gd name="T8" fmla="*/ 11 w 48"/>
                  <a:gd name="T9" fmla="*/ 6 h 56"/>
                  <a:gd name="T10" fmla="*/ 46 w 48"/>
                  <a:gd name="T11" fmla="*/ 6 h 56"/>
                  <a:gd name="T12" fmla="*/ 48 w 48"/>
                  <a:gd name="T13" fmla="*/ 11 h 56"/>
                  <a:gd name="T14" fmla="*/ 31 w 48"/>
                  <a:gd name="T15" fmla="*/ 25 h 56"/>
                  <a:gd name="T16" fmla="*/ 22 w 48"/>
                  <a:gd name="T17"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22" y="52"/>
                    </a:moveTo>
                    <a:cubicBezTo>
                      <a:pt x="16" y="53"/>
                      <a:pt x="11" y="54"/>
                      <a:pt x="5" y="55"/>
                    </a:cubicBezTo>
                    <a:cubicBezTo>
                      <a:pt x="2" y="56"/>
                      <a:pt x="0" y="54"/>
                      <a:pt x="1" y="52"/>
                    </a:cubicBezTo>
                    <a:cubicBezTo>
                      <a:pt x="8" y="39"/>
                      <a:pt x="15" y="26"/>
                      <a:pt x="7" y="11"/>
                    </a:cubicBezTo>
                    <a:cubicBezTo>
                      <a:pt x="6" y="10"/>
                      <a:pt x="9" y="7"/>
                      <a:pt x="11" y="6"/>
                    </a:cubicBezTo>
                    <a:cubicBezTo>
                      <a:pt x="22" y="0"/>
                      <a:pt x="34" y="0"/>
                      <a:pt x="46" y="6"/>
                    </a:cubicBezTo>
                    <a:cubicBezTo>
                      <a:pt x="47" y="8"/>
                      <a:pt x="47" y="9"/>
                      <a:pt x="48" y="11"/>
                    </a:cubicBezTo>
                    <a:cubicBezTo>
                      <a:pt x="42" y="15"/>
                      <a:pt x="39" y="22"/>
                      <a:pt x="31" y="25"/>
                    </a:cubicBezTo>
                    <a:cubicBezTo>
                      <a:pt x="19" y="29"/>
                      <a:pt x="23" y="42"/>
                      <a:pt x="22"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89" name="Freeform 243"/>
              <p:cNvSpPr/>
              <p:nvPr/>
            </p:nvSpPr>
            <p:spPr bwMode="auto">
              <a:xfrm>
                <a:off x="3638" y="2479"/>
                <a:ext cx="139" cy="63"/>
              </a:xfrm>
              <a:custGeom>
                <a:avLst/>
                <a:gdLst>
                  <a:gd name="T0" fmla="*/ 5 w 73"/>
                  <a:gd name="T1" fmla="*/ 32 h 33"/>
                  <a:gd name="T2" fmla="*/ 2 w 73"/>
                  <a:gd name="T3" fmla="*/ 26 h 33"/>
                  <a:gd name="T4" fmla="*/ 12 w 73"/>
                  <a:gd name="T5" fmla="*/ 13 h 33"/>
                  <a:gd name="T6" fmla="*/ 30 w 73"/>
                  <a:gd name="T7" fmla="*/ 2 h 33"/>
                  <a:gd name="T8" fmla="*/ 34 w 73"/>
                  <a:gd name="T9" fmla="*/ 0 h 33"/>
                  <a:gd name="T10" fmla="*/ 50 w 73"/>
                  <a:gd name="T11" fmla="*/ 2 h 33"/>
                  <a:gd name="T12" fmla="*/ 62 w 73"/>
                  <a:gd name="T13" fmla="*/ 3 h 33"/>
                  <a:gd name="T14" fmla="*/ 68 w 73"/>
                  <a:gd name="T15" fmla="*/ 8 h 33"/>
                  <a:gd name="T16" fmla="*/ 71 w 73"/>
                  <a:gd name="T17" fmla="*/ 30 h 33"/>
                  <a:gd name="T18" fmla="*/ 67 w 73"/>
                  <a:gd name="T19" fmla="*/ 33 h 33"/>
                  <a:gd name="T20" fmla="*/ 5 w 73"/>
                  <a:gd name="T21"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33">
                    <a:moveTo>
                      <a:pt x="5" y="32"/>
                    </a:moveTo>
                    <a:cubicBezTo>
                      <a:pt x="5" y="29"/>
                      <a:pt x="4" y="27"/>
                      <a:pt x="2" y="26"/>
                    </a:cubicBezTo>
                    <a:cubicBezTo>
                      <a:pt x="0" y="17"/>
                      <a:pt x="7" y="16"/>
                      <a:pt x="12" y="13"/>
                    </a:cubicBezTo>
                    <a:cubicBezTo>
                      <a:pt x="18" y="9"/>
                      <a:pt x="25" y="6"/>
                      <a:pt x="30" y="2"/>
                    </a:cubicBezTo>
                    <a:cubicBezTo>
                      <a:pt x="31" y="1"/>
                      <a:pt x="33" y="0"/>
                      <a:pt x="34" y="0"/>
                    </a:cubicBezTo>
                    <a:cubicBezTo>
                      <a:pt x="39" y="0"/>
                      <a:pt x="44" y="3"/>
                      <a:pt x="50" y="2"/>
                    </a:cubicBezTo>
                    <a:cubicBezTo>
                      <a:pt x="54" y="0"/>
                      <a:pt x="59" y="0"/>
                      <a:pt x="62" y="3"/>
                    </a:cubicBezTo>
                    <a:cubicBezTo>
                      <a:pt x="64" y="5"/>
                      <a:pt x="66" y="6"/>
                      <a:pt x="68" y="8"/>
                    </a:cubicBezTo>
                    <a:cubicBezTo>
                      <a:pt x="72" y="15"/>
                      <a:pt x="73" y="22"/>
                      <a:pt x="71" y="30"/>
                    </a:cubicBezTo>
                    <a:cubicBezTo>
                      <a:pt x="70" y="31"/>
                      <a:pt x="69" y="32"/>
                      <a:pt x="67" y="33"/>
                    </a:cubicBezTo>
                    <a:cubicBezTo>
                      <a:pt x="47" y="5"/>
                      <a:pt x="26" y="20"/>
                      <a:pt x="5"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90" name="Freeform 244"/>
              <p:cNvSpPr/>
              <p:nvPr/>
            </p:nvSpPr>
            <p:spPr bwMode="auto">
              <a:xfrm>
                <a:off x="4316" y="2974"/>
                <a:ext cx="71" cy="119"/>
              </a:xfrm>
              <a:custGeom>
                <a:avLst/>
                <a:gdLst>
                  <a:gd name="T0" fmla="*/ 1 w 37"/>
                  <a:gd name="T1" fmla="*/ 42 h 62"/>
                  <a:gd name="T2" fmla="*/ 8 w 37"/>
                  <a:gd name="T3" fmla="*/ 29 h 62"/>
                  <a:gd name="T4" fmla="*/ 14 w 37"/>
                  <a:gd name="T5" fmla="*/ 18 h 62"/>
                  <a:gd name="T6" fmla="*/ 21 w 37"/>
                  <a:gd name="T7" fmla="*/ 0 h 62"/>
                  <a:gd name="T8" fmla="*/ 37 w 37"/>
                  <a:gd name="T9" fmla="*/ 22 h 62"/>
                  <a:gd name="T10" fmla="*/ 37 w 37"/>
                  <a:gd name="T11" fmla="*/ 21 h 62"/>
                  <a:gd name="T12" fmla="*/ 19 w 37"/>
                  <a:gd name="T13" fmla="*/ 30 h 62"/>
                  <a:gd name="T14" fmla="*/ 29 w 37"/>
                  <a:gd name="T15" fmla="*/ 46 h 62"/>
                  <a:gd name="T16" fmla="*/ 12 w 37"/>
                  <a:gd name="T17" fmla="*/ 61 h 62"/>
                  <a:gd name="T18" fmla="*/ 1 w 37"/>
                  <a:gd name="T19" fmla="*/ 4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62">
                    <a:moveTo>
                      <a:pt x="1" y="42"/>
                    </a:moveTo>
                    <a:cubicBezTo>
                      <a:pt x="10" y="41"/>
                      <a:pt x="8" y="34"/>
                      <a:pt x="8" y="29"/>
                    </a:cubicBezTo>
                    <a:cubicBezTo>
                      <a:pt x="8" y="24"/>
                      <a:pt x="7" y="18"/>
                      <a:pt x="14" y="18"/>
                    </a:cubicBezTo>
                    <a:cubicBezTo>
                      <a:pt x="26" y="18"/>
                      <a:pt x="28" y="13"/>
                      <a:pt x="21" y="0"/>
                    </a:cubicBezTo>
                    <a:cubicBezTo>
                      <a:pt x="35" y="5"/>
                      <a:pt x="35" y="14"/>
                      <a:pt x="37" y="22"/>
                    </a:cubicBezTo>
                    <a:cubicBezTo>
                      <a:pt x="37" y="21"/>
                      <a:pt x="37" y="21"/>
                      <a:pt x="37" y="21"/>
                    </a:cubicBezTo>
                    <a:cubicBezTo>
                      <a:pt x="34" y="33"/>
                      <a:pt x="22" y="24"/>
                      <a:pt x="19" y="30"/>
                    </a:cubicBezTo>
                    <a:cubicBezTo>
                      <a:pt x="14" y="39"/>
                      <a:pt x="36" y="34"/>
                      <a:pt x="29" y="46"/>
                    </a:cubicBezTo>
                    <a:cubicBezTo>
                      <a:pt x="27" y="55"/>
                      <a:pt x="22" y="62"/>
                      <a:pt x="12" y="61"/>
                    </a:cubicBezTo>
                    <a:cubicBezTo>
                      <a:pt x="2" y="59"/>
                      <a:pt x="0" y="51"/>
                      <a:pt x="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91" name="Freeform 245"/>
              <p:cNvSpPr/>
              <p:nvPr/>
            </p:nvSpPr>
            <p:spPr bwMode="auto">
              <a:xfrm>
                <a:off x="5118" y="2303"/>
                <a:ext cx="119" cy="74"/>
              </a:xfrm>
              <a:custGeom>
                <a:avLst/>
                <a:gdLst>
                  <a:gd name="T0" fmla="*/ 26 w 62"/>
                  <a:gd name="T1" fmla="*/ 39 h 39"/>
                  <a:gd name="T2" fmla="*/ 20 w 62"/>
                  <a:gd name="T3" fmla="*/ 38 h 39"/>
                  <a:gd name="T4" fmla="*/ 16 w 62"/>
                  <a:gd name="T5" fmla="*/ 37 h 39"/>
                  <a:gd name="T6" fmla="*/ 2 w 62"/>
                  <a:gd name="T7" fmla="*/ 10 h 39"/>
                  <a:gd name="T8" fmla="*/ 2 w 62"/>
                  <a:gd name="T9" fmla="*/ 10 h 39"/>
                  <a:gd name="T10" fmla="*/ 1 w 62"/>
                  <a:gd name="T11" fmla="*/ 3 h 39"/>
                  <a:gd name="T12" fmla="*/ 24 w 62"/>
                  <a:gd name="T13" fmla="*/ 1 h 39"/>
                  <a:gd name="T14" fmla="*/ 62 w 62"/>
                  <a:gd name="T15" fmla="*/ 20 h 39"/>
                  <a:gd name="T16" fmla="*/ 37 w 62"/>
                  <a:gd name="T17" fmla="*/ 30 h 39"/>
                  <a:gd name="T18" fmla="*/ 26 w 62"/>
                  <a:gd name="T1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39">
                    <a:moveTo>
                      <a:pt x="26" y="39"/>
                    </a:moveTo>
                    <a:cubicBezTo>
                      <a:pt x="24" y="38"/>
                      <a:pt x="22" y="38"/>
                      <a:pt x="20" y="38"/>
                    </a:cubicBezTo>
                    <a:cubicBezTo>
                      <a:pt x="18" y="39"/>
                      <a:pt x="16" y="38"/>
                      <a:pt x="16" y="37"/>
                    </a:cubicBezTo>
                    <a:cubicBezTo>
                      <a:pt x="19" y="23"/>
                      <a:pt x="11" y="16"/>
                      <a:pt x="2" y="10"/>
                    </a:cubicBezTo>
                    <a:cubicBezTo>
                      <a:pt x="2" y="10"/>
                      <a:pt x="2" y="10"/>
                      <a:pt x="2" y="10"/>
                    </a:cubicBezTo>
                    <a:cubicBezTo>
                      <a:pt x="0" y="8"/>
                      <a:pt x="0" y="5"/>
                      <a:pt x="1" y="3"/>
                    </a:cubicBezTo>
                    <a:cubicBezTo>
                      <a:pt x="8" y="0"/>
                      <a:pt x="16" y="0"/>
                      <a:pt x="24" y="1"/>
                    </a:cubicBezTo>
                    <a:cubicBezTo>
                      <a:pt x="38" y="4"/>
                      <a:pt x="55" y="3"/>
                      <a:pt x="62" y="20"/>
                    </a:cubicBezTo>
                    <a:cubicBezTo>
                      <a:pt x="57" y="31"/>
                      <a:pt x="44" y="24"/>
                      <a:pt x="37" y="30"/>
                    </a:cubicBezTo>
                    <a:cubicBezTo>
                      <a:pt x="33" y="32"/>
                      <a:pt x="30" y="37"/>
                      <a:pt x="26"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92" name="Freeform 246"/>
              <p:cNvSpPr/>
              <p:nvPr/>
            </p:nvSpPr>
            <p:spPr bwMode="auto">
              <a:xfrm>
                <a:off x="1820" y="1740"/>
                <a:ext cx="84" cy="88"/>
              </a:xfrm>
              <a:custGeom>
                <a:avLst/>
                <a:gdLst>
                  <a:gd name="T0" fmla="*/ 7 w 44"/>
                  <a:gd name="T1" fmla="*/ 0 h 46"/>
                  <a:gd name="T2" fmla="*/ 18 w 44"/>
                  <a:gd name="T3" fmla="*/ 8 h 46"/>
                  <a:gd name="T4" fmla="*/ 21 w 44"/>
                  <a:gd name="T5" fmla="*/ 13 h 46"/>
                  <a:gd name="T6" fmla="*/ 25 w 44"/>
                  <a:gd name="T7" fmla="*/ 20 h 46"/>
                  <a:gd name="T8" fmla="*/ 29 w 44"/>
                  <a:gd name="T9" fmla="*/ 14 h 46"/>
                  <a:gd name="T10" fmla="*/ 43 w 44"/>
                  <a:gd name="T11" fmla="*/ 34 h 46"/>
                  <a:gd name="T12" fmla="*/ 43 w 44"/>
                  <a:gd name="T13" fmla="*/ 39 h 46"/>
                  <a:gd name="T14" fmla="*/ 37 w 44"/>
                  <a:gd name="T15" fmla="*/ 43 h 46"/>
                  <a:gd name="T16" fmla="*/ 5 w 44"/>
                  <a:gd name="T17" fmla="*/ 46 h 46"/>
                  <a:gd name="T18" fmla="*/ 7 w 44"/>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6">
                    <a:moveTo>
                      <a:pt x="7" y="0"/>
                    </a:moveTo>
                    <a:cubicBezTo>
                      <a:pt x="8" y="7"/>
                      <a:pt x="13" y="8"/>
                      <a:pt x="18" y="8"/>
                    </a:cubicBezTo>
                    <a:cubicBezTo>
                      <a:pt x="19" y="9"/>
                      <a:pt x="20" y="11"/>
                      <a:pt x="21" y="13"/>
                    </a:cubicBezTo>
                    <a:cubicBezTo>
                      <a:pt x="22" y="16"/>
                      <a:pt x="21" y="19"/>
                      <a:pt x="25" y="20"/>
                    </a:cubicBezTo>
                    <a:cubicBezTo>
                      <a:pt x="26" y="18"/>
                      <a:pt x="26" y="15"/>
                      <a:pt x="29" y="14"/>
                    </a:cubicBezTo>
                    <a:cubicBezTo>
                      <a:pt x="39" y="17"/>
                      <a:pt x="37" y="29"/>
                      <a:pt x="43" y="34"/>
                    </a:cubicBezTo>
                    <a:cubicBezTo>
                      <a:pt x="44" y="36"/>
                      <a:pt x="44" y="37"/>
                      <a:pt x="43" y="39"/>
                    </a:cubicBezTo>
                    <a:cubicBezTo>
                      <a:pt x="42" y="41"/>
                      <a:pt x="40" y="42"/>
                      <a:pt x="37" y="43"/>
                    </a:cubicBezTo>
                    <a:cubicBezTo>
                      <a:pt x="27" y="46"/>
                      <a:pt x="16" y="45"/>
                      <a:pt x="5" y="46"/>
                    </a:cubicBezTo>
                    <a:cubicBezTo>
                      <a:pt x="3" y="30"/>
                      <a:pt x="0" y="15"/>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93" name="Freeform 247"/>
              <p:cNvSpPr/>
              <p:nvPr/>
            </p:nvSpPr>
            <p:spPr bwMode="auto">
              <a:xfrm>
                <a:off x="2390" y="1118"/>
                <a:ext cx="71" cy="86"/>
              </a:xfrm>
              <a:custGeom>
                <a:avLst/>
                <a:gdLst>
                  <a:gd name="T0" fmla="*/ 8 w 37"/>
                  <a:gd name="T1" fmla="*/ 43 h 45"/>
                  <a:gd name="T2" fmla="*/ 1 w 37"/>
                  <a:gd name="T3" fmla="*/ 28 h 45"/>
                  <a:gd name="T4" fmla="*/ 10 w 37"/>
                  <a:gd name="T5" fmla="*/ 12 h 45"/>
                  <a:gd name="T6" fmla="*/ 21 w 37"/>
                  <a:gd name="T7" fmla="*/ 1 h 45"/>
                  <a:gd name="T8" fmla="*/ 33 w 37"/>
                  <a:gd name="T9" fmla="*/ 19 h 45"/>
                  <a:gd name="T10" fmla="*/ 37 w 37"/>
                  <a:gd name="T11" fmla="*/ 32 h 45"/>
                  <a:gd name="T12" fmla="*/ 8 w 37"/>
                  <a:gd name="T13" fmla="*/ 43 h 45"/>
                </a:gdLst>
                <a:ahLst/>
                <a:cxnLst>
                  <a:cxn ang="0">
                    <a:pos x="T0" y="T1"/>
                  </a:cxn>
                  <a:cxn ang="0">
                    <a:pos x="T2" y="T3"/>
                  </a:cxn>
                  <a:cxn ang="0">
                    <a:pos x="T4" y="T5"/>
                  </a:cxn>
                  <a:cxn ang="0">
                    <a:pos x="T6" y="T7"/>
                  </a:cxn>
                  <a:cxn ang="0">
                    <a:pos x="T8" y="T9"/>
                  </a:cxn>
                  <a:cxn ang="0">
                    <a:pos x="T10" y="T11"/>
                  </a:cxn>
                  <a:cxn ang="0">
                    <a:pos x="T12" y="T13"/>
                  </a:cxn>
                </a:cxnLst>
                <a:rect l="0" t="0" r="r" b="b"/>
                <a:pathLst>
                  <a:path w="37" h="45">
                    <a:moveTo>
                      <a:pt x="8" y="43"/>
                    </a:moveTo>
                    <a:cubicBezTo>
                      <a:pt x="6" y="38"/>
                      <a:pt x="3" y="33"/>
                      <a:pt x="1" y="28"/>
                    </a:cubicBezTo>
                    <a:cubicBezTo>
                      <a:pt x="0" y="21"/>
                      <a:pt x="3" y="15"/>
                      <a:pt x="10" y="12"/>
                    </a:cubicBezTo>
                    <a:cubicBezTo>
                      <a:pt x="12" y="6"/>
                      <a:pt x="15" y="0"/>
                      <a:pt x="21" y="1"/>
                    </a:cubicBezTo>
                    <a:cubicBezTo>
                      <a:pt x="30" y="3"/>
                      <a:pt x="30" y="12"/>
                      <a:pt x="33" y="19"/>
                    </a:cubicBezTo>
                    <a:cubicBezTo>
                      <a:pt x="32" y="24"/>
                      <a:pt x="35" y="28"/>
                      <a:pt x="37" y="32"/>
                    </a:cubicBezTo>
                    <a:cubicBezTo>
                      <a:pt x="30" y="41"/>
                      <a:pt x="20" y="45"/>
                      <a:pt x="8"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94" name="Freeform 248"/>
              <p:cNvSpPr/>
              <p:nvPr/>
            </p:nvSpPr>
            <p:spPr bwMode="auto">
              <a:xfrm>
                <a:off x="3749" y="1556"/>
                <a:ext cx="114" cy="71"/>
              </a:xfrm>
              <a:custGeom>
                <a:avLst/>
                <a:gdLst>
                  <a:gd name="T0" fmla="*/ 45 w 60"/>
                  <a:gd name="T1" fmla="*/ 37 h 37"/>
                  <a:gd name="T2" fmla="*/ 22 w 60"/>
                  <a:gd name="T3" fmla="*/ 25 h 37"/>
                  <a:gd name="T4" fmla="*/ 0 w 60"/>
                  <a:gd name="T5" fmla="*/ 9 h 37"/>
                  <a:gd name="T6" fmla="*/ 23 w 60"/>
                  <a:gd name="T7" fmla="*/ 2 h 37"/>
                  <a:gd name="T8" fmla="*/ 30 w 60"/>
                  <a:gd name="T9" fmla="*/ 1 h 37"/>
                  <a:gd name="T10" fmla="*/ 52 w 60"/>
                  <a:gd name="T11" fmla="*/ 19 h 37"/>
                  <a:gd name="T12" fmla="*/ 45 w 60"/>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60" h="37">
                    <a:moveTo>
                      <a:pt x="45" y="37"/>
                    </a:moveTo>
                    <a:cubicBezTo>
                      <a:pt x="38" y="31"/>
                      <a:pt x="34" y="22"/>
                      <a:pt x="22" y="25"/>
                    </a:cubicBezTo>
                    <a:cubicBezTo>
                      <a:pt x="10" y="28"/>
                      <a:pt x="11" y="10"/>
                      <a:pt x="0" y="9"/>
                    </a:cubicBezTo>
                    <a:cubicBezTo>
                      <a:pt x="7" y="5"/>
                      <a:pt x="15" y="2"/>
                      <a:pt x="23" y="2"/>
                    </a:cubicBezTo>
                    <a:cubicBezTo>
                      <a:pt x="25" y="1"/>
                      <a:pt x="28" y="0"/>
                      <a:pt x="30" y="1"/>
                    </a:cubicBezTo>
                    <a:cubicBezTo>
                      <a:pt x="35" y="10"/>
                      <a:pt x="47" y="10"/>
                      <a:pt x="52" y="19"/>
                    </a:cubicBezTo>
                    <a:cubicBezTo>
                      <a:pt x="60" y="33"/>
                      <a:pt x="59" y="35"/>
                      <a:pt x="4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95" name="Freeform 249"/>
              <p:cNvSpPr/>
              <p:nvPr/>
            </p:nvSpPr>
            <p:spPr bwMode="auto">
              <a:xfrm>
                <a:off x="2386" y="1231"/>
                <a:ext cx="90" cy="79"/>
              </a:xfrm>
              <a:custGeom>
                <a:avLst/>
                <a:gdLst>
                  <a:gd name="T0" fmla="*/ 3 w 47"/>
                  <a:gd name="T1" fmla="*/ 8 h 41"/>
                  <a:gd name="T2" fmla="*/ 9 w 47"/>
                  <a:gd name="T3" fmla="*/ 3 h 41"/>
                  <a:gd name="T4" fmla="*/ 47 w 47"/>
                  <a:gd name="T5" fmla="*/ 32 h 41"/>
                  <a:gd name="T6" fmla="*/ 15 w 47"/>
                  <a:gd name="T7" fmla="*/ 37 h 41"/>
                  <a:gd name="T8" fmla="*/ 3 w 47"/>
                  <a:gd name="T9" fmla="*/ 28 h 41"/>
                  <a:gd name="T10" fmla="*/ 3 w 47"/>
                  <a:gd name="T11" fmla="*/ 8 h 41"/>
                </a:gdLst>
                <a:ahLst/>
                <a:cxnLst>
                  <a:cxn ang="0">
                    <a:pos x="T0" y="T1"/>
                  </a:cxn>
                  <a:cxn ang="0">
                    <a:pos x="T2" y="T3"/>
                  </a:cxn>
                  <a:cxn ang="0">
                    <a:pos x="T4" y="T5"/>
                  </a:cxn>
                  <a:cxn ang="0">
                    <a:pos x="T6" y="T7"/>
                  </a:cxn>
                  <a:cxn ang="0">
                    <a:pos x="T8" y="T9"/>
                  </a:cxn>
                  <a:cxn ang="0">
                    <a:pos x="T10" y="T11"/>
                  </a:cxn>
                </a:cxnLst>
                <a:rect l="0" t="0" r="r" b="b"/>
                <a:pathLst>
                  <a:path w="47" h="41">
                    <a:moveTo>
                      <a:pt x="3" y="8"/>
                    </a:moveTo>
                    <a:cubicBezTo>
                      <a:pt x="3" y="4"/>
                      <a:pt x="5" y="0"/>
                      <a:pt x="9" y="3"/>
                    </a:cubicBezTo>
                    <a:cubicBezTo>
                      <a:pt x="22" y="11"/>
                      <a:pt x="39" y="16"/>
                      <a:pt x="47" y="32"/>
                    </a:cubicBezTo>
                    <a:cubicBezTo>
                      <a:pt x="37" y="39"/>
                      <a:pt x="23" y="24"/>
                      <a:pt x="15" y="37"/>
                    </a:cubicBezTo>
                    <a:cubicBezTo>
                      <a:pt x="6" y="41"/>
                      <a:pt x="4" y="33"/>
                      <a:pt x="3" y="28"/>
                    </a:cubicBezTo>
                    <a:cubicBezTo>
                      <a:pt x="3" y="22"/>
                      <a:pt x="0" y="15"/>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96" name="Freeform 250"/>
              <p:cNvSpPr/>
              <p:nvPr/>
            </p:nvSpPr>
            <p:spPr bwMode="auto">
              <a:xfrm>
                <a:off x="5122" y="852"/>
                <a:ext cx="99" cy="104"/>
              </a:xfrm>
              <a:custGeom>
                <a:avLst/>
                <a:gdLst>
                  <a:gd name="T0" fmla="*/ 31 w 52"/>
                  <a:gd name="T1" fmla="*/ 0 h 54"/>
                  <a:gd name="T2" fmla="*/ 35 w 52"/>
                  <a:gd name="T3" fmla="*/ 29 h 54"/>
                  <a:gd name="T4" fmla="*/ 42 w 52"/>
                  <a:gd name="T5" fmla="*/ 33 h 54"/>
                  <a:gd name="T6" fmla="*/ 50 w 52"/>
                  <a:gd name="T7" fmla="*/ 46 h 54"/>
                  <a:gd name="T8" fmla="*/ 35 w 52"/>
                  <a:gd name="T9" fmla="*/ 52 h 54"/>
                  <a:gd name="T10" fmla="*/ 17 w 52"/>
                  <a:gd name="T11" fmla="*/ 43 h 54"/>
                  <a:gd name="T12" fmla="*/ 9 w 52"/>
                  <a:gd name="T13" fmla="*/ 27 h 54"/>
                  <a:gd name="T14" fmla="*/ 2 w 52"/>
                  <a:gd name="T15" fmla="*/ 18 h 54"/>
                  <a:gd name="T16" fmla="*/ 31 w 5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4">
                    <a:moveTo>
                      <a:pt x="31" y="0"/>
                    </a:moveTo>
                    <a:cubicBezTo>
                      <a:pt x="31" y="10"/>
                      <a:pt x="27" y="20"/>
                      <a:pt x="35" y="29"/>
                    </a:cubicBezTo>
                    <a:cubicBezTo>
                      <a:pt x="36" y="31"/>
                      <a:pt x="39" y="32"/>
                      <a:pt x="42" y="33"/>
                    </a:cubicBezTo>
                    <a:cubicBezTo>
                      <a:pt x="47" y="36"/>
                      <a:pt x="52" y="39"/>
                      <a:pt x="50" y="46"/>
                    </a:cubicBezTo>
                    <a:cubicBezTo>
                      <a:pt x="48" y="54"/>
                      <a:pt x="41" y="54"/>
                      <a:pt x="35" y="52"/>
                    </a:cubicBezTo>
                    <a:cubicBezTo>
                      <a:pt x="29" y="49"/>
                      <a:pt x="22" y="48"/>
                      <a:pt x="17" y="43"/>
                    </a:cubicBezTo>
                    <a:cubicBezTo>
                      <a:pt x="24" y="28"/>
                      <a:pt x="24" y="27"/>
                      <a:pt x="9" y="27"/>
                    </a:cubicBezTo>
                    <a:cubicBezTo>
                      <a:pt x="0" y="27"/>
                      <a:pt x="8" y="18"/>
                      <a:pt x="2" y="18"/>
                    </a:cubicBezTo>
                    <a:cubicBezTo>
                      <a:pt x="12" y="12"/>
                      <a:pt x="23" y="8"/>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97" name="Freeform 251"/>
              <p:cNvSpPr/>
              <p:nvPr/>
            </p:nvSpPr>
            <p:spPr bwMode="auto">
              <a:xfrm>
                <a:off x="4410" y="1981"/>
                <a:ext cx="104" cy="103"/>
              </a:xfrm>
              <a:custGeom>
                <a:avLst/>
                <a:gdLst>
                  <a:gd name="T0" fmla="*/ 0 w 55"/>
                  <a:gd name="T1" fmla="*/ 42 h 54"/>
                  <a:gd name="T2" fmla="*/ 11 w 55"/>
                  <a:gd name="T3" fmla="*/ 28 h 54"/>
                  <a:gd name="T4" fmla="*/ 26 w 55"/>
                  <a:gd name="T5" fmla="*/ 11 h 54"/>
                  <a:gd name="T6" fmla="*/ 32 w 55"/>
                  <a:gd name="T7" fmla="*/ 4 h 54"/>
                  <a:gd name="T8" fmla="*/ 46 w 55"/>
                  <a:gd name="T9" fmla="*/ 8 h 54"/>
                  <a:gd name="T10" fmla="*/ 55 w 55"/>
                  <a:gd name="T11" fmla="*/ 23 h 54"/>
                  <a:gd name="T12" fmla="*/ 25 w 55"/>
                  <a:gd name="T13" fmla="*/ 42 h 54"/>
                  <a:gd name="T14" fmla="*/ 26 w 55"/>
                  <a:gd name="T15" fmla="*/ 52 h 54"/>
                  <a:gd name="T16" fmla="*/ 25 w 55"/>
                  <a:gd name="T17" fmla="*/ 53 h 54"/>
                  <a:gd name="T18" fmla="*/ 21 w 55"/>
                  <a:gd name="T19" fmla="*/ 54 h 54"/>
                  <a:gd name="T20" fmla="*/ 6 w 55"/>
                  <a:gd name="T21" fmla="*/ 49 h 54"/>
                  <a:gd name="T22" fmla="*/ 0 w 55"/>
                  <a:gd name="T23"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54">
                    <a:moveTo>
                      <a:pt x="0" y="42"/>
                    </a:moveTo>
                    <a:cubicBezTo>
                      <a:pt x="9" y="41"/>
                      <a:pt x="12" y="36"/>
                      <a:pt x="11" y="28"/>
                    </a:cubicBezTo>
                    <a:cubicBezTo>
                      <a:pt x="15" y="21"/>
                      <a:pt x="19" y="14"/>
                      <a:pt x="26" y="11"/>
                    </a:cubicBezTo>
                    <a:cubicBezTo>
                      <a:pt x="28" y="9"/>
                      <a:pt x="30" y="6"/>
                      <a:pt x="32" y="4"/>
                    </a:cubicBezTo>
                    <a:cubicBezTo>
                      <a:pt x="39" y="0"/>
                      <a:pt x="43" y="1"/>
                      <a:pt x="46" y="8"/>
                    </a:cubicBezTo>
                    <a:cubicBezTo>
                      <a:pt x="49" y="13"/>
                      <a:pt x="53" y="17"/>
                      <a:pt x="55" y="23"/>
                    </a:cubicBezTo>
                    <a:cubicBezTo>
                      <a:pt x="48" y="34"/>
                      <a:pt x="33" y="33"/>
                      <a:pt x="25" y="42"/>
                    </a:cubicBezTo>
                    <a:cubicBezTo>
                      <a:pt x="25" y="45"/>
                      <a:pt x="27" y="48"/>
                      <a:pt x="26" y="52"/>
                    </a:cubicBezTo>
                    <a:cubicBezTo>
                      <a:pt x="26" y="52"/>
                      <a:pt x="25" y="53"/>
                      <a:pt x="25" y="53"/>
                    </a:cubicBezTo>
                    <a:cubicBezTo>
                      <a:pt x="24" y="54"/>
                      <a:pt x="22" y="54"/>
                      <a:pt x="21" y="54"/>
                    </a:cubicBezTo>
                    <a:cubicBezTo>
                      <a:pt x="16" y="53"/>
                      <a:pt x="11" y="51"/>
                      <a:pt x="6" y="49"/>
                    </a:cubicBezTo>
                    <a:cubicBezTo>
                      <a:pt x="4" y="47"/>
                      <a:pt x="2" y="45"/>
                      <a:pt x="0"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98" name="Freeform 252"/>
              <p:cNvSpPr/>
              <p:nvPr/>
            </p:nvSpPr>
            <p:spPr bwMode="auto">
              <a:xfrm>
                <a:off x="5425" y="2624"/>
                <a:ext cx="76" cy="101"/>
              </a:xfrm>
              <a:custGeom>
                <a:avLst/>
                <a:gdLst>
                  <a:gd name="T0" fmla="*/ 19 w 40"/>
                  <a:gd name="T1" fmla="*/ 44 h 53"/>
                  <a:gd name="T2" fmla="*/ 12 w 40"/>
                  <a:gd name="T3" fmla="*/ 47 h 53"/>
                  <a:gd name="T4" fmla="*/ 12 w 40"/>
                  <a:gd name="T5" fmla="*/ 6 h 53"/>
                  <a:gd name="T6" fmla="*/ 18 w 40"/>
                  <a:gd name="T7" fmla="*/ 6 h 53"/>
                  <a:gd name="T8" fmla="*/ 40 w 40"/>
                  <a:gd name="T9" fmla="*/ 4 h 53"/>
                  <a:gd name="T10" fmla="*/ 33 w 40"/>
                  <a:gd name="T11" fmla="*/ 31 h 53"/>
                  <a:gd name="T12" fmla="*/ 25 w 40"/>
                  <a:gd name="T13" fmla="*/ 37 h 53"/>
                  <a:gd name="T14" fmla="*/ 21 w 40"/>
                  <a:gd name="T15" fmla="*/ 34 h 53"/>
                  <a:gd name="T16" fmla="*/ 19 w 40"/>
                  <a:gd name="T17" fmla="*/ 4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3">
                    <a:moveTo>
                      <a:pt x="19" y="44"/>
                    </a:moveTo>
                    <a:cubicBezTo>
                      <a:pt x="18" y="47"/>
                      <a:pt x="13" y="53"/>
                      <a:pt x="12" y="47"/>
                    </a:cubicBezTo>
                    <a:cubicBezTo>
                      <a:pt x="10" y="33"/>
                      <a:pt x="0" y="19"/>
                      <a:pt x="12" y="6"/>
                    </a:cubicBezTo>
                    <a:cubicBezTo>
                      <a:pt x="14" y="3"/>
                      <a:pt x="16" y="3"/>
                      <a:pt x="18" y="6"/>
                    </a:cubicBezTo>
                    <a:cubicBezTo>
                      <a:pt x="25" y="13"/>
                      <a:pt x="31" y="0"/>
                      <a:pt x="40" y="4"/>
                    </a:cubicBezTo>
                    <a:cubicBezTo>
                      <a:pt x="29" y="11"/>
                      <a:pt x="28" y="20"/>
                      <a:pt x="33" y="31"/>
                    </a:cubicBezTo>
                    <a:cubicBezTo>
                      <a:pt x="37" y="40"/>
                      <a:pt x="34" y="45"/>
                      <a:pt x="25" y="37"/>
                    </a:cubicBezTo>
                    <a:cubicBezTo>
                      <a:pt x="23" y="37"/>
                      <a:pt x="23" y="34"/>
                      <a:pt x="21" y="34"/>
                    </a:cubicBezTo>
                    <a:cubicBezTo>
                      <a:pt x="21" y="37"/>
                      <a:pt x="20" y="40"/>
                      <a:pt x="19"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99" name="Freeform 253"/>
              <p:cNvSpPr/>
              <p:nvPr/>
            </p:nvSpPr>
            <p:spPr bwMode="auto">
              <a:xfrm>
                <a:off x="2098" y="2224"/>
                <a:ext cx="96" cy="79"/>
              </a:xfrm>
              <a:custGeom>
                <a:avLst/>
                <a:gdLst>
                  <a:gd name="T0" fmla="*/ 50 w 50"/>
                  <a:gd name="T1" fmla="*/ 26 h 41"/>
                  <a:gd name="T2" fmla="*/ 50 w 50"/>
                  <a:gd name="T3" fmla="*/ 30 h 41"/>
                  <a:gd name="T4" fmla="*/ 29 w 50"/>
                  <a:gd name="T5" fmla="*/ 41 h 41"/>
                  <a:gd name="T6" fmla="*/ 8 w 50"/>
                  <a:gd name="T7" fmla="*/ 9 h 41"/>
                  <a:gd name="T8" fmla="*/ 19 w 50"/>
                  <a:gd name="T9" fmla="*/ 8 h 41"/>
                  <a:gd name="T10" fmla="*/ 43 w 50"/>
                  <a:gd name="T11" fmla="*/ 19 h 41"/>
                  <a:gd name="T12" fmla="*/ 43 w 50"/>
                  <a:gd name="T13" fmla="*/ 19 h 41"/>
                  <a:gd name="T14" fmla="*/ 50 w 50"/>
                  <a:gd name="T15" fmla="*/ 26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1">
                    <a:moveTo>
                      <a:pt x="50" y="26"/>
                    </a:moveTo>
                    <a:cubicBezTo>
                      <a:pt x="50" y="27"/>
                      <a:pt x="50" y="29"/>
                      <a:pt x="50" y="30"/>
                    </a:cubicBezTo>
                    <a:cubicBezTo>
                      <a:pt x="45" y="37"/>
                      <a:pt x="37" y="39"/>
                      <a:pt x="29" y="41"/>
                    </a:cubicBezTo>
                    <a:cubicBezTo>
                      <a:pt x="16" y="34"/>
                      <a:pt x="0" y="30"/>
                      <a:pt x="8" y="9"/>
                    </a:cubicBezTo>
                    <a:cubicBezTo>
                      <a:pt x="12" y="6"/>
                      <a:pt x="16" y="0"/>
                      <a:pt x="19" y="8"/>
                    </a:cubicBezTo>
                    <a:cubicBezTo>
                      <a:pt x="24" y="20"/>
                      <a:pt x="31" y="24"/>
                      <a:pt x="43" y="19"/>
                    </a:cubicBezTo>
                    <a:cubicBezTo>
                      <a:pt x="43" y="19"/>
                      <a:pt x="43" y="19"/>
                      <a:pt x="43" y="19"/>
                    </a:cubicBezTo>
                    <a:cubicBezTo>
                      <a:pt x="44" y="23"/>
                      <a:pt x="48" y="24"/>
                      <a:pt x="5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00" name="Freeform 254"/>
              <p:cNvSpPr/>
              <p:nvPr/>
            </p:nvSpPr>
            <p:spPr bwMode="auto">
              <a:xfrm>
                <a:off x="2424" y="2188"/>
                <a:ext cx="143" cy="82"/>
              </a:xfrm>
              <a:custGeom>
                <a:avLst/>
                <a:gdLst>
                  <a:gd name="T0" fmla="*/ 0 w 75"/>
                  <a:gd name="T1" fmla="*/ 17 h 43"/>
                  <a:gd name="T2" fmla="*/ 46 w 75"/>
                  <a:gd name="T3" fmla="*/ 18 h 43"/>
                  <a:gd name="T4" fmla="*/ 68 w 75"/>
                  <a:gd name="T5" fmla="*/ 31 h 43"/>
                  <a:gd name="T6" fmla="*/ 74 w 75"/>
                  <a:gd name="T7" fmla="*/ 38 h 43"/>
                  <a:gd name="T8" fmla="*/ 64 w 75"/>
                  <a:gd name="T9" fmla="*/ 42 h 43"/>
                  <a:gd name="T10" fmla="*/ 50 w 75"/>
                  <a:gd name="T11" fmla="*/ 35 h 43"/>
                  <a:gd name="T12" fmla="*/ 0 w 75"/>
                  <a:gd name="T13" fmla="*/ 17 h 43"/>
                </a:gdLst>
                <a:ahLst/>
                <a:cxnLst>
                  <a:cxn ang="0">
                    <a:pos x="T0" y="T1"/>
                  </a:cxn>
                  <a:cxn ang="0">
                    <a:pos x="T2" y="T3"/>
                  </a:cxn>
                  <a:cxn ang="0">
                    <a:pos x="T4" y="T5"/>
                  </a:cxn>
                  <a:cxn ang="0">
                    <a:pos x="T6" y="T7"/>
                  </a:cxn>
                  <a:cxn ang="0">
                    <a:pos x="T8" y="T9"/>
                  </a:cxn>
                  <a:cxn ang="0">
                    <a:pos x="T10" y="T11"/>
                  </a:cxn>
                  <a:cxn ang="0">
                    <a:pos x="T12" y="T13"/>
                  </a:cxn>
                </a:cxnLst>
                <a:rect l="0" t="0" r="r" b="b"/>
                <a:pathLst>
                  <a:path w="75" h="43">
                    <a:moveTo>
                      <a:pt x="0" y="17"/>
                    </a:moveTo>
                    <a:cubicBezTo>
                      <a:pt x="16" y="0"/>
                      <a:pt x="32" y="12"/>
                      <a:pt x="46" y="18"/>
                    </a:cubicBezTo>
                    <a:cubicBezTo>
                      <a:pt x="53" y="21"/>
                      <a:pt x="60" y="28"/>
                      <a:pt x="68" y="31"/>
                    </a:cubicBezTo>
                    <a:cubicBezTo>
                      <a:pt x="71" y="32"/>
                      <a:pt x="75" y="34"/>
                      <a:pt x="74" y="38"/>
                    </a:cubicBezTo>
                    <a:cubicBezTo>
                      <a:pt x="73" y="43"/>
                      <a:pt x="68" y="42"/>
                      <a:pt x="64" y="42"/>
                    </a:cubicBezTo>
                    <a:cubicBezTo>
                      <a:pt x="58" y="43"/>
                      <a:pt x="54" y="39"/>
                      <a:pt x="50" y="35"/>
                    </a:cubicBezTo>
                    <a:cubicBezTo>
                      <a:pt x="37" y="22"/>
                      <a:pt x="20" y="17"/>
                      <a:pt x="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01" name="Freeform 255"/>
              <p:cNvSpPr/>
              <p:nvPr/>
            </p:nvSpPr>
            <p:spPr bwMode="auto">
              <a:xfrm>
                <a:off x="3337" y="1210"/>
                <a:ext cx="114" cy="69"/>
              </a:xfrm>
              <a:custGeom>
                <a:avLst/>
                <a:gdLst>
                  <a:gd name="T0" fmla="*/ 12 w 60"/>
                  <a:gd name="T1" fmla="*/ 34 h 36"/>
                  <a:gd name="T2" fmla="*/ 2 w 60"/>
                  <a:gd name="T3" fmla="*/ 20 h 36"/>
                  <a:gd name="T4" fmla="*/ 4 w 60"/>
                  <a:gd name="T5" fmla="*/ 10 h 36"/>
                  <a:gd name="T6" fmla="*/ 7 w 60"/>
                  <a:gd name="T7" fmla="*/ 8 h 36"/>
                  <a:gd name="T8" fmla="*/ 55 w 60"/>
                  <a:gd name="T9" fmla="*/ 3 h 36"/>
                  <a:gd name="T10" fmla="*/ 46 w 60"/>
                  <a:gd name="T11" fmla="*/ 14 h 36"/>
                  <a:gd name="T12" fmla="*/ 24 w 60"/>
                  <a:gd name="T13" fmla="*/ 31 h 36"/>
                  <a:gd name="T14" fmla="*/ 12 w 60"/>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36">
                    <a:moveTo>
                      <a:pt x="12" y="34"/>
                    </a:moveTo>
                    <a:cubicBezTo>
                      <a:pt x="4" y="33"/>
                      <a:pt x="2" y="27"/>
                      <a:pt x="2" y="20"/>
                    </a:cubicBezTo>
                    <a:cubicBezTo>
                      <a:pt x="0" y="16"/>
                      <a:pt x="3" y="13"/>
                      <a:pt x="4" y="10"/>
                    </a:cubicBezTo>
                    <a:cubicBezTo>
                      <a:pt x="5" y="9"/>
                      <a:pt x="6" y="8"/>
                      <a:pt x="7" y="8"/>
                    </a:cubicBezTo>
                    <a:cubicBezTo>
                      <a:pt x="23" y="6"/>
                      <a:pt x="39" y="0"/>
                      <a:pt x="55" y="3"/>
                    </a:cubicBezTo>
                    <a:cubicBezTo>
                      <a:pt x="60" y="10"/>
                      <a:pt x="60" y="11"/>
                      <a:pt x="46" y="14"/>
                    </a:cubicBezTo>
                    <a:cubicBezTo>
                      <a:pt x="38" y="18"/>
                      <a:pt x="30" y="23"/>
                      <a:pt x="24" y="31"/>
                    </a:cubicBezTo>
                    <a:cubicBezTo>
                      <a:pt x="20" y="35"/>
                      <a:pt x="17" y="36"/>
                      <a:pt x="1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02" name="Freeform 256"/>
              <p:cNvSpPr/>
              <p:nvPr/>
            </p:nvSpPr>
            <p:spPr bwMode="auto">
              <a:xfrm>
                <a:off x="5690" y="2666"/>
                <a:ext cx="86" cy="65"/>
              </a:xfrm>
              <a:custGeom>
                <a:avLst/>
                <a:gdLst>
                  <a:gd name="T0" fmla="*/ 9 w 45"/>
                  <a:gd name="T1" fmla="*/ 8 h 34"/>
                  <a:gd name="T2" fmla="*/ 29 w 45"/>
                  <a:gd name="T3" fmla="*/ 3 h 34"/>
                  <a:gd name="T4" fmla="*/ 36 w 45"/>
                  <a:gd name="T5" fmla="*/ 22 h 34"/>
                  <a:gd name="T6" fmla="*/ 19 w 45"/>
                  <a:gd name="T7" fmla="*/ 29 h 34"/>
                  <a:gd name="T8" fmla="*/ 2 w 45"/>
                  <a:gd name="T9" fmla="*/ 18 h 34"/>
                  <a:gd name="T10" fmla="*/ 9 w 45"/>
                  <a:gd name="T11" fmla="*/ 8 h 34"/>
                </a:gdLst>
                <a:ahLst/>
                <a:cxnLst>
                  <a:cxn ang="0">
                    <a:pos x="T0" y="T1"/>
                  </a:cxn>
                  <a:cxn ang="0">
                    <a:pos x="T2" y="T3"/>
                  </a:cxn>
                  <a:cxn ang="0">
                    <a:pos x="T4" y="T5"/>
                  </a:cxn>
                  <a:cxn ang="0">
                    <a:pos x="T6" y="T7"/>
                  </a:cxn>
                  <a:cxn ang="0">
                    <a:pos x="T8" y="T9"/>
                  </a:cxn>
                  <a:cxn ang="0">
                    <a:pos x="T10" y="T11"/>
                  </a:cxn>
                </a:cxnLst>
                <a:rect l="0" t="0" r="r" b="b"/>
                <a:pathLst>
                  <a:path w="45" h="34">
                    <a:moveTo>
                      <a:pt x="9" y="8"/>
                    </a:moveTo>
                    <a:cubicBezTo>
                      <a:pt x="16" y="8"/>
                      <a:pt x="20" y="0"/>
                      <a:pt x="29" y="3"/>
                    </a:cubicBezTo>
                    <a:cubicBezTo>
                      <a:pt x="45" y="9"/>
                      <a:pt x="44" y="8"/>
                      <a:pt x="36" y="22"/>
                    </a:cubicBezTo>
                    <a:cubicBezTo>
                      <a:pt x="31" y="31"/>
                      <a:pt x="28" y="34"/>
                      <a:pt x="19" y="29"/>
                    </a:cubicBezTo>
                    <a:cubicBezTo>
                      <a:pt x="13" y="25"/>
                      <a:pt x="8" y="22"/>
                      <a:pt x="2" y="18"/>
                    </a:cubicBezTo>
                    <a:cubicBezTo>
                      <a:pt x="0" y="12"/>
                      <a:pt x="4"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03" name="Freeform 257"/>
              <p:cNvSpPr/>
              <p:nvPr/>
            </p:nvSpPr>
            <p:spPr bwMode="auto">
              <a:xfrm>
                <a:off x="2594" y="770"/>
                <a:ext cx="97" cy="71"/>
              </a:xfrm>
              <a:custGeom>
                <a:avLst/>
                <a:gdLst>
                  <a:gd name="T0" fmla="*/ 44 w 51"/>
                  <a:gd name="T1" fmla="*/ 6 h 37"/>
                  <a:gd name="T2" fmla="*/ 34 w 51"/>
                  <a:gd name="T3" fmla="*/ 34 h 37"/>
                  <a:gd name="T4" fmla="*/ 24 w 51"/>
                  <a:gd name="T5" fmla="*/ 34 h 37"/>
                  <a:gd name="T6" fmla="*/ 1 w 51"/>
                  <a:gd name="T7" fmla="*/ 19 h 37"/>
                  <a:gd name="T8" fmla="*/ 22 w 51"/>
                  <a:gd name="T9" fmla="*/ 8 h 37"/>
                  <a:gd name="T10" fmla="*/ 51 w 51"/>
                  <a:gd name="T11" fmla="*/ 2 h 37"/>
                  <a:gd name="T12" fmla="*/ 44 w 51"/>
                  <a:gd name="T13" fmla="*/ 6 h 37"/>
                </a:gdLst>
                <a:ahLst/>
                <a:cxnLst>
                  <a:cxn ang="0">
                    <a:pos x="T0" y="T1"/>
                  </a:cxn>
                  <a:cxn ang="0">
                    <a:pos x="T2" y="T3"/>
                  </a:cxn>
                  <a:cxn ang="0">
                    <a:pos x="T4" y="T5"/>
                  </a:cxn>
                  <a:cxn ang="0">
                    <a:pos x="T6" y="T7"/>
                  </a:cxn>
                  <a:cxn ang="0">
                    <a:pos x="T8" y="T9"/>
                  </a:cxn>
                  <a:cxn ang="0">
                    <a:pos x="T10" y="T11"/>
                  </a:cxn>
                  <a:cxn ang="0">
                    <a:pos x="T12" y="T13"/>
                  </a:cxn>
                </a:cxnLst>
                <a:rect l="0" t="0" r="r" b="b"/>
                <a:pathLst>
                  <a:path w="51" h="37">
                    <a:moveTo>
                      <a:pt x="44" y="6"/>
                    </a:moveTo>
                    <a:cubicBezTo>
                      <a:pt x="38" y="14"/>
                      <a:pt x="23" y="19"/>
                      <a:pt x="34" y="34"/>
                    </a:cubicBezTo>
                    <a:cubicBezTo>
                      <a:pt x="31" y="37"/>
                      <a:pt x="27" y="36"/>
                      <a:pt x="24" y="34"/>
                    </a:cubicBezTo>
                    <a:cubicBezTo>
                      <a:pt x="16" y="29"/>
                      <a:pt x="1" y="30"/>
                      <a:pt x="1" y="19"/>
                    </a:cubicBezTo>
                    <a:cubicBezTo>
                      <a:pt x="0" y="9"/>
                      <a:pt x="15" y="14"/>
                      <a:pt x="22" y="8"/>
                    </a:cubicBezTo>
                    <a:cubicBezTo>
                      <a:pt x="30" y="0"/>
                      <a:pt x="41" y="4"/>
                      <a:pt x="51" y="2"/>
                    </a:cubicBezTo>
                    <a:cubicBezTo>
                      <a:pt x="49" y="4"/>
                      <a:pt x="47" y="5"/>
                      <a:pt x="4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04" name="Freeform 258"/>
              <p:cNvSpPr/>
              <p:nvPr/>
            </p:nvSpPr>
            <p:spPr bwMode="auto">
              <a:xfrm>
                <a:off x="2531" y="2790"/>
                <a:ext cx="61" cy="100"/>
              </a:xfrm>
              <a:custGeom>
                <a:avLst/>
                <a:gdLst>
                  <a:gd name="T0" fmla="*/ 0 w 32"/>
                  <a:gd name="T1" fmla="*/ 27 h 52"/>
                  <a:gd name="T2" fmla="*/ 18 w 32"/>
                  <a:gd name="T3" fmla="*/ 2 h 52"/>
                  <a:gd name="T4" fmla="*/ 29 w 32"/>
                  <a:gd name="T5" fmla="*/ 4 h 52"/>
                  <a:gd name="T6" fmla="*/ 32 w 32"/>
                  <a:gd name="T7" fmla="*/ 9 h 52"/>
                  <a:gd name="T8" fmla="*/ 7 w 32"/>
                  <a:gd name="T9" fmla="*/ 52 h 52"/>
                  <a:gd name="T10" fmla="*/ 0 w 32"/>
                  <a:gd name="T11" fmla="*/ 27 h 52"/>
                </a:gdLst>
                <a:ahLst/>
                <a:cxnLst>
                  <a:cxn ang="0">
                    <a:pos x="T0" y="T1"/>
                  </a:cxn>
                  <a:cxn ang="0">
                    <a:pos x="T2" y="T3"/>
                  </a:cxn>
                  <a:cxn ang="0">
                    <a:pos x="T4" y="T5"/>
                  </a:cxn>
                  <a:cxn ang="0">
                    <a:pos x="T6" y="T7"/>
                  </a:cxn>
                  <a:cxn ang="0">
                    <a:pos x="T8" y="T9"/>
                  </a:cxn>
                  <a:cxn ang="0">
                    <a:pos x="T10" y="T11"/>
                  </a:cxn>
                </a:cxnLst>
                <a:rect l="0" t="0" r="r" b="b"/>
                <a:pathLst>
                  <a:path w="32" h="52">
                    <a:moveTo>
                      <a:pt x="0" y="27"/>
                    </a:moveTo>
                    <a:cubicBezTo>
                      <a:pt x="3" y="17"/>
                      <a:pt x="6" y="6"/>
                      <a:pt x="18" y="2"/>
                    </a:cubicBezTo>
                    <a:cubicBezTo>
                      <a:pt x="22" y="0"/>
                      <a:pt x="25" y="2"/>
                      <a:pt x="29" y="4"/>
                    </a:cubicBezTo>
                    <a:cubicBezTo>
                      <a:pt x="31" y="5"/>
                      <a:pt x="32" y="7"/>
                      <a:pt x="32" y="9"/>
                    </a:cubicBezTo>
                    <a:cubicBezTo>
                      <a:pt x="26" y="25"/>
                      <a:pt x="12" y="36"/>
                      <a:pt x="7" y="52"/>
                    </a:cubicBezTo>
                    <a:cubicBezTo>
                      <a:pt x="5" y="44"/>
                      <a:pt x="2" y="36"/>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05" name="Freeform 259"/>
              <p:cNvSpPr/>
              <p:nvPr/>
            </p:nvSpPr>
            <p:spPr bwMode="auto">
              <a:xfrm>
                <a:off x="5633" y="1453"/>
                <a:ext cx="88" cy="101"/>
              </a:xfrm>
              <a:custGeom>
                <a:avLst/>
                <a:gdLst>
                  <a:gd name="T0" fmla="*/ 46 w 46"/>
                  <a:gd name="T1" fmla="*/ 11 h 53"/>
                  <a:gd name="T2" fmla="*/ 39 w 46"/>
                  <a:gd name="T3" fmla="*/ 46 h 53"/>
                  <a:gd name="T4" fmla="*/ 38 w 46"/>
                  <a:gd name="T5" fmla="*/ 46 h 53"/>
                  <a:gd name="T6" fmla="*/ 10 w 46"/>
                  <a:gd name="T7" fmla="*/ 31 h 53"/>
                  <a:gd name="T8" fmla="*/ 7 w 46"/>
                  <a:gd name="T9" fmla="*/ 21 h 53"/>
                  <a:gd name="T10" fmla="*/ 4 w 46"/>
                  <a:gd name="T11" fmla="*/ 9 h 53"/>
                  <a:gd name="T12" fmla="*/ 18 w 46"/>
                  <a:gd name="T13" fmla="*/ 8 h 53"/>
                  <a:gd name="T14" fmla="*/ 18 w 46"/>
                  <a:gd name="T15" fmla="*/ 8 h 53"/>
                  <a:gd name="T16" fmla="*/ 46 w 46"/>
                  <a:gd name="T1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3">
                    <a:moveTo>
                      <a:pt x="46" y="11"/>
                    </a:moveTo>
                    <a:cubicBezTo>
                      <a:pt x="39" y="22"/>
                      <a:pt x="23" y="30"/>
                      <a:pt x="39" y="46"/>
                    </a:cubicBezTo>
                    <a:cubicBezTo>
                      <a:pt x="38" y="46"/>
                      <a:pt x="38" y="46"/>
                      <a:pt x="38" y="46"/>
                    </a:cubicBezTo>
                    <a:cubicBezTo>
                      <a:pt x="22" y="53"/>
                      <a:pt x="17" y="40"/>
                      <a:pt x="10" y="31"/>
                    </a:cubicBezTo>
                    <a:cubicBezTo>
                      <a:pt x="8" y="28"/>
                      <a:pt x="9" y="24"/>
                      <a:pt x="7" y="21"/>
                    </a:cubicBezTo>
                    <a:cubicBezTo>
                      <a:pt x="3" y="18"/>
                      <a:pt x="0" y="14"/>
                      <a:pt x="4" y="9"/>
                    </a:cubicBezTo>
                    <a:cubicBezTo>
                      <a:pt x="8" y="5"/>
                      <a:pt x="12" y="4"/>
                      <a:pt x="18" y="8"/>
                    </a:cubicBezTo>
                    <a:cubicBezTo>
                      <a:pt x="18" y="8"/>
                      <a:pt x="18" y="8"/>
                      <a:pt x="18" y="8"/>
                    </a:cubicBezTo>
                    <a:cubicBezTo>
                      <a:pt x="27" y="11"/>
                      <a:pt x="38" y="0"/>
                      <a:pt x="4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06" name="Freeform 260"/>
              <p:cNvSpPr/>
              <p:nvPr/>
            </p:nvSpPr>
            <p:spPr bwMode="auto">
              <a:xfrm>
                <a:off x="2283" y="2025"/>
                <a:ext cx="117" cy="71"/>
              </a:xfrm>
              <a:custGeom>
                <a:avLst/>
                <a:gdLst>
                  <a:gd name="T0" fmla="*/ 58 w 61"/>
                  <a:gd name="T1" fmla="*/ 21 h 37"/>
                  <a:gd name="T2" fmla="*/ 30 w 61"/>
                  <a:gd name="T3" fmla="*/ 30 h 37"/>
                  <a:gd name="T4" fmla="*/ 5 w 61"/>
                  <a:gd name="T5" fmla="*/ 26 h 37"/>
                  <a:gd name="T6" fmla="*/ 12 w 61"/>
                  <a:gd name="T7" fmla="*/ 6 h 37"/>
                  <a:gd name="T8" fmla="*/ 38 w 61"/>
                  <a:gd name="T9" fmla="*/ 6 h 37"/>
                  <a:gd name="T10" fmla="*/ 48 w 61"/>
                  <a:gd name="T11" fmla="*/ 0 h 37"/>
                  <a:gd name="T12" fmla="*/ 60 w 61"/>
                  <a:gd name="T13" fmla="*/ 12 h 37"/>
                  <a:gd name="T14" fmla="*/ 58 w 61"/>
                  <a:gd name="T15" fmla="*/ 2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7">
                    <a:moveTo>
                      <a:pt x="58" y="21"/>
                    </a:moveTo>
                    <a:cubicBezTo>
                      <a:pt x="48" y="23"/>
                      <a:pt x="38" y="16"/>
                      <a:pt x="30" y="30"/>
                    </a:cubicBezTo>
                    <a:cubicBezTo>
                      <a:pt x="27" y="37"/>
                      <a:pt x="14" y="27"/>
                      <a:pt x="5" y="26"/>
                    </a:cubicBezTo>
                    <a:cubicBezTo>
                      <a:pt x="10" y="20"/>
                      <a:pt x="0" y="9"/>
                      <a:pt x="12" y="6"/>
                    </a:cubicBezTo>
                    <a:cubicBezTo>
                      <a:pt x="21" y="2"/>
                      <a:pt x="29" y="12"/>
                      <a:pt x="38" y="6"/>
                    </a:cubicBezTo>
                    <a:cubicBezTo>
                      <a:pt x="42" y="4"/>
                      <a:pt x="44" y="1"/>
                      <a:pt x="48" y="0"/>
                    </a:cubicBezTo>
                    <a:cubicBezTo>
                      <a:pt x="54" y="2"/>
                      <a:pt x="57" y="7"/>
                      <a:pt x="60" y="12"/>
                    </a:cubicBezTo>
                    <a:cubicBezTo>
                      <a:pt x="60" y="16"/>
                      <a:pt x="61" y="19"/>
                      <a:pt x="5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07" name="Freeform 261"/>
              <p:cNvSpPr/>
              <p:nvPr/>
            </p:nvSpPr>
            <p:spPr bwMode="auto">
              <a:xfrm>
                <a:off x="3598" y="1574"/>
                <a:ext cx="107" cy="68"/>
              </a:xfrm>
              <a:custGeom>
                <a:avLst/>
                <a:gdLst>
                  <a:gd name="T0" fmla="*/ 26 w 56"/>
                  <a:gd name="T1" fmla="*/ 28 h 36"/>
                  <a:gd name="T2" fmla="*/ 0 w 56"/>
                  <a:gd name="T3" fmla="*/ 36 h 36"/>
                  <a:gd name="T4" fmla="*/ 3 w 56"/>
                  <a:gd name="T5" fmla="*/ 11 h 36"/>
                  <a:gd name="T6" fmla="*/ 8 w 56"/>
                  <a:gd name="T7" fmla="*/ 10 h 36"/>
                  <a:gd name="T8" fmla="*/ 32 w 56"/>
                  <a:gd name="T9" fmla="*/ 5 h 36"/>
                  <a:gd name="T10" fmla="*/ 47 w 56"/>
                  <a:gd name="T11" fmla="*/ 0 h 36"/>
                  <a:gd name="T12" fmla="*/ 45 w 56"/>
                  <a:gd name="T13" fmla="*/ 25 h 36"/>
                  <a:gd name="T14" fmla="*/ 26 w 56"/>
                  <a:gd name="T15" fmla="*/ 2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36">
                    <a:moveTo>
                      <a:pt x="26" y="28"/>
                    </a:moveTo>
                    <a:cubicBezTo>
                      <a:pt x="18" y="31"/>
                      <a:pt x="8" y="26"/>
                      <a:pt x="0" y="36"/>
                    </a:cubicBezTo>
                    <a:cubicBezTo>
                      <a:pt x="4" y="27"/>
                      <a:pt x="12" y="20"/>
                      <a:pt x="3" y="11"/>
                    </a:cubicBezTo>
                    <a:cubicBezTo>
                      <a:pt x="4" y="11"/>
                      <a:pt x="6" y="11"/>
                      <a:pt x="8" y="10"/>
                    </a:cubicBezTo>
                    <a:cubicBezTo>
                      <a:pt x="15" y="3"/>
                      <a:pt x="23" y="5"/>
                      <a:pt x="32" y="5"/>
                    </a:cubicBezTo>
                    <a:cubicBezTo>
                      <a:pt x="38" y="6"/>
                      <a:pt x="42" y="2"/>
                      <a:pt x="47" y="0"/>
                    </a:cubicBezTo>
                    <a:cubicBezTo>
                      <a:pt x="56" y="9"/>
                      <a:pt x="42" y="17"/>
                      <a:pt x="45" y="25"/>
                    </a:cubicBezTo>
                    <a:cubicBezTo>
                      <a:pt x="39" y="28"/>
                      <a:pt x="32" y="25"/>
                      <a:pt x="2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08" name="Freeform 262"/>
              <p:cNvSpPr/>
              <p:nvPr/>
            </p:nvSpPr>
            <p:spPr bwMode="auto">
              <a:xfrm>
                <a:off x="5873" y="1336"/>
                <a:ext cx="91" cy="79"/>
              </a:xfrm>
              <a:custGeom>
                <a:avLst/>
                <a:gdLst>
                  <a:gd name="T0" fmla="*/ 17 w 48"/>
                  <a:gd name="T1" fmla="*/ 2 h 41"/>
                  <a:gd name="T2" fmla="*/ 35 w 48"/>
                  <a:gd name="T3" fmla="*/ 25 h 41"/>
                  <a:gd name="T4" fmla="*/ 48 w 48"/>
                  <a:gd name="T5" fmla="*/ 34 h 41"/>
                  <a:gd name="T6" fmla="*/ 26 w 48"/>
                  <a:gd name="T7" fmla="*/ 35 h 41"/>
                  <a:gd name="T8" fmla="*/ 0 w 48"/>
                  <a:gd name="T9" fmla="*/ 30 h 41"/>
                  <a:gd name="T10" fmla="*/ 3 w 48"/>
                  <a:gd name="T11" fmla="*/ 24 h 41"/>
                  <a:gd name="T12" fmla="*/ 3 w 48"/>
                  <a:gd name="T13" fmla="*/ 6 h 41"/>
                  <a:gd name="T14" fmla="*/ 17 w 48"/>
                  <a:gd name="T15" fmla="*/ 2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1">
                    <a:moveTo>
                      <a:pt x="17" y="2"/>
                    </a:moveTo>
                    <a:cubicBezTo>
                      <a:pt x="27" y="7"/>
                      <a:pt x="36" y="12"/>
                      <a:pt x="35" y="25"/>
                    </a:cubicBezTo>
                    <a:cubicBezTo>
                      <a:pt x="34" y="35"/>
                      <a:pt x="41" y="34"/>
                      <a:pt x="48" y="34"/>
                    </a:cubicBezTo>
                    <a:cubicBezTo>
                      <a:pt x="41" y="41"/>
                      <a:pt x="33" y="38"/>
                      <a:pt x="26" y="35"/>
                    </a:cubicBezTo>
                    <a:cubicBezTo>
                      <a:pt x="17" y="31"/>
                      <a:pt x="9" y="30"/>
                      <a:pt x="0" y="30"/>
                    </a:cubicBezTo>
                    <a:cubicBezTo>
                      <a:pt x="1" y="28"/>
                      <a:pt x="1" y="25"/>
                      <a:pt x="3" y="24"/>
                    </a:cubicBezTo>
                    <a:cubicBezTo>
                      <a:pt x="20" y="19"/>
                      <a:pt x="10" y="12"/>
                      <a:pt x="3" y="6"/>
                    </a:cubicBezTo>
                    <a:cubicBezTo>
                      <a:pt x="7" y="1"/>
                      <a:pt x="12" y="0"/>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09" name="Freeform 263"/>
              <p:cNvSpPr/>
              <p:nvPr/>
            </p:nvSpPr>
            <p:spPr bwMode="auto">
              <a:xfrm>
                <a:off x="4480" y="2186"/>
                <a:ext cx="80" cy="101"/>
              </a:xfrm>
              <a:custGeom>
                <a:avLst/>
                <a:gdLst>
                  <a:gd name="T0" fmla="*/ 33 w 42"/>
                  <a:gd name="T1" fmla="*/ 5 h 53"/>
                  <a:gd name="T2" fmla="*/ 35 w 42"/>
                  <a:gd name="T3" fmla="*/ 28 h 53"/>
                  <a:gd name="T4" fmla="*/ 16 w 42"/>
                  <a:gd name="T5" fmla="*/ 53 h 53"/>
                  <a:gd name="T6" fmla="*/ 0 w 42"/>
                  <a:gd name="T7" fmla="*/ 34 h 53"/>
                  <a:gd name="T8" fmla="*/ 5 w 42"/>
                  <a:gd name="T9" fmla="*/ 29 h 53"/>
                  <a:gd name="T10" fmla="*/ 14 w 42"/>
                  <a:gd name="T11" fmla="*/ 20 h 53"/>
                  <a:gd name="T12" fmla="*/ 33 w 42"/>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42" h="53">
                    <a:moveTo>
                      <a:pt x="33" y="5"/>
                    </a:moveTo>
                    <a:cubicBezTo>
                      <a:pt x="41" y="12"/>
                      <a:pt x="42" y="19"/>
                      <a:pt x="35" y="28"/>
                    </a:cubicBezTo>
                    <a:cubicBezTo>
                      <a:pt x="28" y="36"/>
                      <a:pt x="22" y="45"/>
                      <a:pt x="16" y="53"/>
                    </a:cubicBezTo>
                    <a:cubicBezTo>
                      <a:pt x="3" y="53"/>
                      <a:pt x="2" y="43"/>
                      <a:pt x="0" y="34"/>
                    </a:cubicBezTo>
                    <a:cubicBezTo>
                      <a:pt x="1" y="31"/>
                      <a:pt x="2" y="27"/>
                      <a:pt x="5" y="29"/>
                    </a:cubicBezTo>
                    <a:cubicBezTo>
                      <a:pt x="17" y="34"/>
                      <a:pt x="13" y="25"/>
                      <a:pt x="14" y="20"/>
                    </a:cubicBezTo>
                    <a:cubicBezTo>
                      <a:pt x="17" y="11"/>
                      <a:pt x="19" y="0"/>
                      <a:pt x="3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10" name="Freeform 264"/>
              <p:cNvSpPr/>
              <p:nvPr/>
            </p:nvSpPr>
            <p:spPr bwMode="auto">
              <a:xfrm>
                <a:off x="2097" y="766"/>
                <a:ext cx="101" cy="63"/>
              </a:xfrm>
              <a:custGeom>
                <a:avLst/>
                <a:gdLst>
                  <a:gd name="T0" fmla="*/ 11 w 53"/>
                  <a:gd name="T1" fmla="*/ 0 h 33"/>
                  <a:gd name="T2" fmla="*/ 49 w 53"/>
                  <a:gd name="T3" fmla="*/ 21 h 33"/>
                  <a:gd name="T4" fmla="*/ 49 w 53"/>
                  <a:gd name="T5" fmla="*/ 30 h 33"/>
                  <a:gd name="T6" fmla="*/ 42 w 53"/>
                  <a:gd name="T7" fmla="*/ 29 h 33"/>
                  <a:gd name="T8" fmla="*/ 23 w 53"/>
                  <a:gd name="T9" fmla="*/ 22 h 33"/>
                  <a:gd name="T10" fmla="*/ 4 w 53"/>
                  <a:gd name="T11" fmla="*/ 6 h 33"/>
                  <a:gd name="T12" fmla="*/ 11 w 53"/>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53" h="33">
                    <a:moveTo>
                      <a:pt x="11" y="0"/>
                    </a:moveTo>
                    <a:cubicBezTo>
                      <a:pt x="23" y="8"/>
                      <a:pt x="43" y="2"/>
                      <a:pt x="49" y="21"/>
                    </a:cubicBezTo>
                    <a:cubicBezTo>
                      <a:pt x="50" y="25"/>
                      <a:pt x="53" y="28"/>
                      <a:pt x="49" y="30"/>
                    </a:cubicBezTo>
                    <a:cubicBezTo>
                      <a:pt x="46" y="33"/>
                      <a:pt x="44" y="31"/>
                      <a:pt x="42" y="29"/>
                    </a:cubicBezTo>
                    <a:cubicBezTo>
                      <a:pt x="36" y="23"/>
                      <a:pt x="29" y="21"/>
                      <a:pt x="23" y="22"/>
                    </a:cubicBezTo>
                    <a:cubicBezTo>
                      <a:pt x="9" y="25"/>
                      <a:pt x="9" y="12"/>
                      <a:pt x="4" y="6"/>
                    </a:cubicBezTo>
                    <a:cubicBezTo>
                      <a:pt x="0" y="2"/>
                      <a:pt x="7" y="1"/>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11" name="Freeform 265"/>
              <p:cNvSpPr/>
              <p:nvPr/>
            </p:nvSpPr>
            <p:spPr bwMode="auto">
              <a:xfrm>
                <a:off x="4284" y="1157"/>
                <a:ext cx="82" cy="93"/>
              </a:xfrm>
              <a:custGeom>
                <a:avLst/>
                <a:gdLst>
                  <a:gd name="T0" fmla="*/ 1 w 43"/>
                  <a:gd name="T1" fmla="*/ 31 h 49"/>
                  <a:gd name="T2" fmla="*/ 19 w 43"/>
                  <a:gd name="T3" fmla="*/ 27 h 49"/>
                  <a:gd name="T4" fmla="*/ 22 w 43"/>
                  <a:gd name="T5" fmla="*/ 3 h 49"/>
                  <a:gd name="T6" fmla="*/ 32 w 43"/>
                  <a:gd name="T7" fmla="*/ 9 h 49"/>
                  <a:gd name="T8" fmla="*/ 36 w 43"/>
                  <a:gd name="T9" fmla="*/ 17 h 49"/>
                  <a:gd name="T10" fmla="*/ 39 w 43"/>
                  <a:gd name="T11" fmla="*/ 34 h 49"/>
                  <a:gd name="T12" fmla="*/ 31 w 43"/>
                  <a:gd name="T13" fmla="*/ 45 h 49"/>
                  <a:gd name="T14" fmla="*/ 13 w 43"/>
                  <a:gd name="T15" fmla="*/ 48 h 49"/>
                  <a:gd name="T16" fmla="*/ 1 w 43"/>
                  <a:gd name="T17"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9">
                    <a:moveTo>
                      <a:pt x="1" y="31"/>
                    </a:moveTo>
                    <a:cubicBezTo>
                      <a:pt x="6" y="26"/>
                      <a:pt x="14" y="32"/>
                      <a:pt x="19" y="27"/>
                    </a:cubicBezTo>
                    <a:cubicBezTo>
                      <a:pt x="27" y="20"/>
                      <a:pt x="12" y="10"/>
                      <a:pt x="22" y="3"/>
                    </a:cubicBezTo>
                    <a:cubicBezTo>
                      <a:pt x="29" y="0"/>
                      <a:pt x="29" y="6"/>
                      <a:pt x="32" y="9"/>
                    </a:cubicBezTo>
                    <a:cubicBezTo>
                      <a:pt x="33" y="12"/>
                      <a:pt x="34" y="14"/>
                      <a:pt x="36" y="17"/>
                    </a:cubicBezTo>
                    <a:cubicBezTo>
                      <a:pt x="39" y="22"/>
                      <a:pt x="34" y="29"/>
                      <a:pt x="39" y="34"/>
                    </a:cubicBezTo>
                    <a:cubicBezTo>
                      <a:pt x="43" y="42"/>
                      <a:pt x="36" y="43"/>
                      <a:pt x="31" y="45"/>
                    </a:cubicBezTo>
                    <a:cubicBezTo>
                      <a:pt x="26" y="48"/>
                      <a:pt x="19" y="49"/>
                      <a:pt x="13" y="48"/>
                    </a:cubicBezTo>
                    <a:cubicBezTo>
                      <a:pt x="4" y="45"/>
                      <a:pt x="0" y="40"/>
                      <a:pt x="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12" name="Freeform 266"/>
              <p:cNvSpPr/>
              <p:nvPr/>
            </p:nvSpPr>
            <p:spPr bwMode="auto">
              <a:xfrm>
                <a:off x="3646" y="1696"/>
                <a:ext cx="104" cy="75"/>
              </a:xfrm>
              <a:custGeom>
                <a:avLst/>
                <a:gdLst>
                  <a:gd name="T0" fmla="*/ 9 w 55"/>
                  <a:gd name="T1" fmla="*/ 27 h 39"/>
                  <a:gd name="T2" fmla="*/ 0 w 55"/>
                  <a:gd name="T3" fmla="*/ 7 h 39"/>
                  <a:gd name="T4" fmla="*/ 19 w 55"/>
                  <a:gd name="T5" fmla="*/ 2 h 39"/>
                  <a:gd name="T6" fmla="*/ 42 w 55"/>
                  <a:gd name="T7" fmla="*/ 11 h 39"/>
                  <a:gd name="T8" fmla="*/ 46 w 55"/>
                  <a:gd name="T9" fmla="*/ 15 h 39"/>
                  <a:gd name="T10" fmla="*/ 53 w 55"/>
                  <a:gd name="T11" fmla="*/ 35 h 39"/>
                  <a:gd name="T12" fmla="*/ 44 w 55"/>
                  <a:gd name="T13" fmla="*/ 37 h 39"/>
                  <a:gd name="T14" fmla="*/ 25 w 55"/>
                  <a:gd name="T15" fmla="*/ 28 h 39"/>
                  <a:gd name="T16" fmla="*/ 22 w 55"/>
                  <a:gd name="T17" fmla="*/ 29 h 39"/>
                  <a:gd name="T18" fmla="*/ 9 w 55"/>
                  <a:gd name="T19"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9">
                    <a:moveTo>
                      <a:pt x="9" y="27"/>
                    </a:moveTo>
                    <a:cubicBezTo>
                      <a:pt x="10" y="18"/>
                      <a:pt x="0" y="14"/>
                      <a:pt x="0" y="7"/>
                    </a:cubicBezTo>
                    <a:cubicBezTo>
                      <a:pt x="5" y="0"/>
                      <a:pt x="12" y="2"/>
                      <a:pt x="19" y="2"/>
                    </a:cubicBezTo>
                    <a:cubicBezTo>
                      <a:pt x="27" y="3"/>
                      <a:pt x="35" y="7"/>
                      <a:pt x="42" y="11"/>
                    </a:cubicBezTo>
                    <a:cubicBezTo>
                      <a:pt x="44" y="12"/>
                      <a:pt x="45" y="13"/>
                      <a:pt x="46" y="15"/>
                    </a:cubicBezTo>
                    <a:cubicBezTo>
                      <a:pt x="47" y="22"/>
                      <a:pt x="55" y="26"/>
                      <a:pt x="53" y="35"/>
                    </a:cubicBezTo>
                    <a:cubicBezTo>
                      <a:pt x="51" y="37"/>
                      <a:pt x="47" y="38"/>
                      <a:pt x="44" y="37"/>
                    </a:cubicBezTo>
                    <a:cubicBezTo>
                      <a:pt x="37" y="35"/>
                      <a:pt x="27" y="39"/>
                      <a:pt x="25" y="28"/>
                    </a:cubicBezTo>
                    <a:cubicBezTo>
                      <a:pt x="24" y="23"/>
                      <a:pt x="22" y="28"/>
                      <a:pt x="22" y="29"/>
                    </a:cubicBezTo>
                    <a:cubicBezTo>
                      <a:pt x="17" y="33"/>
                      <a:pt x="12" y="31"/>
                      <a:pt x="9"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13" name="Freeform 267"/>
              <p:cNvSpPr/>
              <p:nvPr/>
            </p:nvSpPr>
            <p:spPr bwMode="auto">
              <a:xfrm>
                <a:off x="5282" y="2580"/>
                <a:ext cx="65" cy="92"/>
              </a:xfrm>
              <a:custGeom>
                <a:avLst/>
                <a:gdLst>
                  <a:gd name="T0" fmla="*/ 23 w 34"/>
                  <a:gd name="T1" fmla="*/ 0 h 48"/>
                  <a:gd name="T2" fmla="*/ 31 w 34"/>
                  <a:gd name="T3" fmla="*/ 25 h 48"/>
                  <a:gd name="T4" fmla="*/ 33 w 34"/>
                  <a:gd name="T5" fmla="*/ 38 h 48"/>
                  <a:gd name="T6" fmla="*/ 24 w 34"/>
                  <a:gd name="T7" fmla="*/ 46 h 48"/>
                  <a:gd name="T8" fmla="*/ 13 w 34"/>
                  <a:gd name="T9" fmla="*/ 39 h 48"/>
                  <a:gd name="T10" fmla="*/ 8 w 34"/>
                  <a:gd name="T11" fmla="*/ 25 h 48"/>
                  <a:gd name="T12" fmla="*/ 15 w 34"/>
                  <a:gd name="T13" fmla="*/ 8 h 48"/>
                  <a:gd name="T14" fmla="*/ 23 w 34"/>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48">
                    <a:moveTo>
                      <a:pt x="23" y="0"/>
                    </a:moveTo>
                    <a:cubicBezTo>
                      <a:pt x="30" y="7"/>
                      <a:pt x="24" y="18"/>
                      <a:pt x="31" y="25"/>
                    </a:cubicBezTo>
                    <a:cubicBezTo>
                      <a:pt x="33" y="29"/>
                      <a:pt x="34" y="33"/>
                      <a:pt x="33" y="38"/>
                    </a:cubicBezTo>
                    <a:cubicBezTo>
                      <a:pt x="32" y="42"/>
                      <a:pt x="28" y="44"/>
                      <a:pt x="24" y="46"/>
                    </a:cubicBezTo>
                    <a:cubicBezTo>
                      <a:pt x="18" y="48"/>
                      <a:pt x="13" y="47"/>
                      <a:pt x="13" y="39"/>
                    </a:cubicBezTo>
                    <a:cubicBezTo>
                      <a:pt x="13" y="34"/>
                      <a:pt x="10" y="30"/>
                      <a:pt x="8" y="25"/>
                    </a:cubicBezTo>
                    <a:cubicBezTo>
                      <a:pt x="4" y="17"/>
                      <a:pt x="0" y="8"/>
                      <a:pt x="15" y="8"/>
                    </a:cubicBezTo>
                    <a:cubicBezTo>
                      <a:pt x="20" y="8"/>
                      <a:pt x="20" y="2"/>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14" name="Freeform 268"/>
              <p:cNvSpPr/>
              <p:nvPr/>
            </p:nvSpPr>
            <p:spPr bwMode="auto">
              <a:xfrm>
                <a:off x="3301" y="860"/>
                <a:ext cx="82" cy="86"/>
              </a:xfrm>
              <a:custGeom>
                <a:avLst/>
                <a:gdLst>
                  <a:gd name="T0" fmla="*/ 22 w 43"/>
                  <a:gd name="T1" fmla="*/ 7 h 45"/>
                  <a:gd name="T2" fmla="*/ 33 w 43"/>
                  <a:gd name="T3" fmla="*/ 11 h 45"/>
                  <a:gd name="T4" fmla="*/ 43 w 43"/>
                  <a:gd name="T5" fmla="*/ 25 h 45"/>
                  <a:gd name="T6" fmla="*/ 15 w 43"/>
                  <a:gd name="T7" fmla="*/ 44 h 45"/>
                  <a:gd name="T8" fmla="*/ 8 w 43"/>
                  <a:gd name="T9" fmla="*/ 44 h 45"/>
                  <a:gd name="T10" fmla="*/ 11 w 43"/>
                  <a:gd name="T11" fmla="*/ 6 h 45"/>
                  <a:gd name="T12" fmla="*/ 22 w 43"/>
                  <a:gd name="T13" fmla="*/ 7 h 45"/>
                </a:gdLst>
                <a:ahLst/>
                <a:cxnLst>
                  <a:cxn ang="0">
                    <a:pos x="T0" y="T1"/>
                  </a:cxn>
                  <a:cxn ang="0">
                    <a:pos x="T2" y="T3"/>
                  </a:cxn>
                  <a:cxn ang="0">
                    <a:pos x="T4" y="T5"/>
                  </a:cxn>
                  <a:cxn ang="0">
                    <a:pos x="T6" y="T7"/>
                  </a:cxn>
                  <a:cxn ang="0">
                    <a:pos x="T8" y="T9"/>
                  </a:cxn>
                  <a:cxn ang="0">
                    <a:pos x="T10" y="T11"/>
                  </a:cxn>
                  <a:cxn ang="0">
                    <a:pos x="T12" y="T13"/>
                  </a:cxn>
                </a:cxnLst>
                <a:rect l="0" t="0" r="r" b="b"/>
                <a:pathLst>
                  <a:path w="43" h="45">
                    <a:moveTo>
                      <a:pt x="22" y="7"/>
                    </a:moveTo>
                    <a:cubicBezTo>
                      <a:pt x="26" y="8"/>
                      <a:pt x="29" y="10"/>
                      <a:pt x="33" y="11"/>
                    </a:cubicBezTo>
                    <a:cubicBezTo>
                      <a:pt x="42" y="11"/>
                      <a:pt x="42" y="18"/>
                      <a:pt x="43" y="25"/>
                    </a:cubicBezTo>
                    <a:cubicBezTo>
                      <a:pt x="37" y="36"/>
                      <a:pt x="26" y="40"/>
                      <a:pt x="15" y="44"/>
                    </a:cubicBezTo>
                    <a:cubicBezTo>
                      <a:pt x="13" y="45"/>
                      <a:pt x="10" y="45"/>
                      <a:pt x="8" y="44"/>
                    </a:cubicBezTo>
                    <a:cubicBezTo>
                      <a:pt x="0" y="31"/>
                      <a:pt x="10" y="18"/>
                      <a:pt x="11" y="6"/>
                    </a:cubicBezTo>
                    <a:cubicBezTo>
                      <a:pt x="11" y="0"/>
                      <a:pt x="18" y="4"/>
                      <a:pt x="2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15" name="Freeform 269"/>
              <p:cNvSpPr/>
              <p:nvPr/>
            </p:nvSpPr>
            <p:spPr bwMode="auto">
              <a:xfrm>
                <a:off x="3676" y="1627"/>
                <a:ext cx="103" cy="84"/>
              </a:xfrm>
              <a:custGeom>
                <a:avLst/>
                <a:gdLst>
                  <a:gd name="T0" fmla="*/ 37 w 54"/>
                  <a:gd name="T1" fmla="*/ 7 h 44"/>
                  <a:gd name="T2" fmla="*/ 34 w 54"/>
                  <a:gd name="T3" fmla="*/ 14 h 44"/>
                  <a:gd name="T4" fmla="*/ 34 w 54"/>
                  <a:gd name="T5" fmla="*/ 16 h 44"/>
                  <a:gd name="T6" fmla="*/ 36 w 54"/>
                  <a:gd name="T7" fmla="*/ 39 h 44"/>
                  <a:gd name="T8" fmla="*/ 32 w 54"/>
                  <a:gd name="T9" fmla="*/ 40 h 44"/>
                  <a:gd name="T10" fmla="*/ 7 w 54"/>
                  <a:gd name="T11" fmla="*/ 38 h 44"/>
                  <a:gd name="T12" fmla="*/ 4 w 54"/>
                  <a:gd name="T13" fmla="*/ 34 h 44"/>
                  <a:gd name="T14" fmla="*/ 2 w 54"/>
                  <a:gd name="T15" fmla="*/ 14 h 44"/>
                  <a:gd name="T16" fmla="*/ 13 w 54"/>
                  <a:gd name="T17" fmla="*/ 4 h 44"/>
                  <a:gd name="T18" fmla="*/ 37 w 54"/>
                  <a:gd name="T19"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4">
                    <a:moveTo>
                      <a:pt x="37" y="7"/>
                    </a:moveTo>
                    <a:cubicBezTo>
                      <a:pt x="36" y="10"/>
                      <a:pt x="35" y="12"/>
                      <a:pt x="34" y="14"/>
                    </a:cubicBezTo>
                    <a:cubicBezTo>
                      <a:pt x="34" y="15"/>
                      <a:pt x="34" y="16"/>
                      <a:pt x="34" y="16"/>
                    </a:cubicBezTo>
                    <a:cubicBezTo>
                      <a:pt x="35" y="24"/>
                      <a:pt x="54" y="29"/>
                      <a:pt x="36" y="39"/>
                    </a:cubicBezTo>
                    <a:cubicBezTo>
                      <a:pt x="35" y="39"/>
                      <a:pt x="33" y="40"/>
                      <a:pt x="32" y="40"/>
                    </a:cubicBezTo>
                    <a:cubicBezTo>
                      <a:pt x="23" y="44"/>
                      <a:pt x="15" y="43"/>
                      <a:pt x="7" y="38"/>
                    </a:cubicBezTo>
                    <a:cubicBezTo>
                      <a:pt x="5" y="37"/>
                      <a:pt x="5" y="36"/>
                      <a:pt x="4" y="34"/>
                    </a:cubicBezTo>
                    <a:cubicBezTo>
                      <a:pt x="4" y="27"/>
                      <a:pt x="0" y="21"/>
                      <a:pt x="2" y="14"/>
                    </a:cubicBezTo>
                    <a:cubicBezTo>
                      <a:pt x="6" y="10"/>
                      <a:pt x="9" y="7"/>
                      <a:pt x="13" y="4"/>
                    </a:cubicBezTo>
                    <a:cubicBezTo>
                      <a:pt x="20" y="11"/>
                      <a:pt x="30" y="0"/>
                      <a:pt x="3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16" name="Freeform 270"/>
              <p:cNvSpPr/>
              <p:nvPr/>
            </p:nvSpPr>
            <p:spPr bwMode="auto">
              <a:xfrm>
                <a:off x="2476" y="2647"/>
                <a:ext cx="126" cy="57"/>
              </a:xfrm>
              <a:custGeom>
                <a:avLst/>
                <a:gdLst>
                  <a:gd name="T0" fmla="*/ 26 w 66"/>
                  <a:gd name="T1" fmla="*/ 28 h 30"/>
                  <a:gd name="T2" fmla="*/ 24 w 66"/>
                  <a:gd name="T3" fmla="*/ 19 h 30"/>
                  <a:gd name="T4" fmla="*/ 5 w 66"/>
                  <a:gd name="T5" fmla="*/ 15 h 30"/>
                  <a:gd name="T6" fmla="*/ 1 w 66"/>
                  <a:gd name="T7" fmla="*/ 12 h 30"/>
                  <a:gd name="T8" fmla="*/ 4 w 66"/>
                  <a:gd name="T9" fmla="*/ 6 h 30"/>
                  <a:gd name="T10" fmla="*/ 19 w 66"/>
                  <a:gd name="T11" fmla="*/ 6 h 30"/>
                  <a:gd name="T12" fmla="*/ 36 w 66"/>
                  <a:gd name="T13" fmla="*/ 3 h 30"/>
                  <a:gd name="T14" fmla="*/ 45 w 66"/>
                  <a:gd name="T15" fmla="*/ 1 h 30"/>
                  <a:gd name="T16" fmla="*/ 62 w 66"/>
                  <a:gd name="T17" fmla="*/ 7 h 30"/>
                  <a:gd name="T18" fmla="*/ 48 w 66"/>
                  <a:gd name="T19" fmla="*/ 29 h 30"/>
                  <a:gd name="T20" fmla="*/ 31 w 66"/>
                  <a:gd name="T21" fmla="*/ 30 h 30"/>
                  <a:gd name="T22" fmla="*/ 26 w 66"/>
                  <a:gd name="T23"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30">
                    <a:moveTo>
                      <a:pt x="26" y="28"/>
                    </a:moveTo>
                    <a:cubicBezTo>
                      <a:pt x="24" y="25"/>
                      <a:pt x="31" y="19"/>
                      <a:pt x="24" y="19"/>
                    </a:cubicBezTo>
                    <a:cubicBezTo>
                      <a:pt x="17" y="20"/>
                      <a:pt x="12" y="14"/>
                      <a:pt x="5" y="15"/>
                    </a:cubicBezTo>
                    <a:cubicBezTo>
                      <a:pt x="4" y="14"/>
                      <a:pt x="2" y="13"/>
                      <a:pt x="1" y="12"/>
                    </a:cubicBezTo>
                    <a:cubicBezTo>
                      <a:pt x="0" y="9"/>
                      <a:pt x="1" y="7"/>
                      <a:pt x="4" y="6"/>
                    </a:cubicBezTo>
                    <a:cubicBezTo>
                      <a:pt x="9" y="6"/>
                      <a:pt x="14" y="7"/>
                      <a:pt x="19" y="6"/>
                    </a:cubicBezTo>
                    <a:cubicBezTo>
                      <a:pt x="25" y="6"/>
                      <a:pt x="30" y="5"/>
                      <a:pt x="36" y="3"/>
                    </a:cubicBezTo>
                    <a:cubicBezTo>
                      <a:pt x="39" y="3"/>
                      <a:pt x="42" y="2"/>
                      <a:pt x="45" y="1"/>
                    </a:cubicBezTo>
                    <a:cubicBezTo>
                      <a:pt x="52" y="0"/>
                      <a:pt x="58" y="1"/>
                      <a:pt x="62" y="7"/>
                    </a:cubicBezTo>
                    <a:cubicBezTo>
                      <a:pt x="58" y="15"/>
                      <a:pt x="66" y="30"/>
                      <a:pt x="48" y="29"/>
                    </a:cubicBezTo>
                    <a:cubicBezTo>
                      <a:pt x="43" y="29"/>
                      <a:pt x="37" y="29"/>
                      <a:pt x="31" y="30"/>
                    </a:cubicBezTo>
                    <a:cubicBezTo>
                      <a:pt x="29" y="30"/>
                      <a:pt x="27" y="29"/>
                      <a:pt x="2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17" name="Freeform 271"/>
              <p:cNvSpPr/>
              <p:nvPr/>
            </p:nvSpPr>
            <p:spPr bwMode="auto">
              <a:xfrm>
                <a:off x="5585" y="1046"/>
                <a:ext cx="113" cy="88"/>
              </a:xfrm>
              <a:custGeom>
                <a:avLst/>
                <a:gdLst>
                  <a:gd name="T0" fmla="*/ 11 w 59"/>
                  <a:gd name="T1" fmla="*/ 12 h 46"/>
                  <a:gd name="T2" fmla="*/ 11 w 59"/>
                  <a:gd name="T3" fmla="*/ 8 h 46"/>
                  <a:gd name="T4" fmla="*/ 22 w 59"/>
                  <a:gd name="T5" fmla="*/ 1 h 46"/>
                  <a:gd name="T6" fmla="*/ 31 w 59"/>
                  <a:gd name="T7" fmla="*/ 4 h 46"/>
                  <a:gd name="T8" fmla="*/ 34 w 59"/>
                  <a:gd name="T9" fmla="*/ 10 h 46"/>
                  <a:gd name="T10" fmla="*/ 48 w 59"/>
                  <a:gd name="T11" fmla="*/ 24 h 46"/>
                  <a:gd name="T12" fmla="*/ 47 w 59"/>
                  <a:gd name="T13" fmla="*/ 42 h 46"/>
                  <a:gd name="T14" fmla="*/ 32 w 59"/>
                  <a:gd name="T15" fmla="*/ 45 h 46"/>
                  <a:gd name="T16" fmla="*/ 12 w 59"/>
                  <a:gd name="T17" fmla="*/ 32 h 46"/>
                  <a:gd name="T18" fmla="*/ 11 w 59"/>
                  <a:gd name="T19"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6">
                    <a:moveTo>
                      <a:pt x="11" y="12"/>
                    </a:moveTo>
                    <a:cubicBezTo>
                      <a:pt x="11" y="10"/>
                      <a:pt x="11" y="9"/>
                      <a:pt x="11" y="8"/>
                    </a:cubicBezTo>
                    <a:cubicBezTo>
                      <a:pt x="17" y="9"/>
                      <a:pt x="20" y="5"/>
                      <a:pt x="22" y="1"/>
                    </a:cubicBezTo>
                    <a:cubicBezTo>
                      <a:pt x="26" y="0"/>
                      <a:pt x="28" y="2"/>
                      <a:pt x="31" y="4"/>
                    </a:cubicBezTo>
                    <a:cubicBezTo>
                      <a:pt x="32" y="6"/>
                      <a:pt x="34" y="8"/>
                      <a:pt x="34" y="10"/>
                    </a:cubicBezTo>
                    <a:cubicBezTo>
                      <a:pt x="29" y="24"/>
                      <a:pt x="38" y="25"/>
                      <a:pt x="48" y="24"/>
                    </a:cubicBezTo>
                    <a:cubicBezTo>
                      <a:pt x="59" y="31"/>
                      <a:pt x="55" y="36"/>
                      <a:pt x="47" y="42"/>
                    </a:cubicBezTo>
                    <a:cubicBezTo>
                      <a:pt x="43" y="44"/>
                      <a:pt x="38" y="46"/>
                      <a:pt x="32" y="45"/>
                    </a:cubicBezTo>
                    <a:cubicBezTo>
                      <a:pt x="25" y="42"/>
                      <a:pt x="19" y="35"/>
                      <a:pt x="12" y="32"/>
                    </a:cubicBezTo>
                    <a:cubicBezTo>
                      <a:pt x="0" y="26"/>
                      <a:pt x="0" y="19"/>
                      <a:pt x="1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18" name="Freeform 272"/>
              <p:cNvSpPr/>
              <p:nvPr/>
            </p:nvSpPr>
            <p:spPr bwMode="auto">
              <a:xfrm>
                <a:off x="1416" y="1327"/>
                <a:ext cx="79" cy="101"/>
              </a:xfrm>
              <a:custGeom>
                <a:avLst/>
                <a:gdLst>
                  <a:gd name="T0" fmla="*/ 7 w 41"/>
                  <a:gd name="T1" fmla="*/ 21 h 53"/>
                  <a:gd name="T2" fmla="*/ 11 w 41"/>
                  <a:gd name="T3" fmla="*/ 14 h 53"/>
                  <a:gd name="T4" fmla="*/ 26 w 41"/>
                  <a:gd name="T5" fmla="*/ 2 h 53"/>
                  <a:gd name="T6" fmla="*/ 41 w 41"/>
                  <a:gd name="T7" fmla="*/ 14 h 53"/>
                  <a:gd name="T8" fmla="*/ 38 w 41"/>
                  <a:gd name="T9" fmla="*/ 22 h 53"/>
                  <a:gd name="T10" fmla="*/ 28 w 41"/>
                  <a:gd name="T11" fmla="*/ 28 h 53"/>
                  <a:gd name="T12" fmla="*/ 11 w 41"/>
                  <a:gd name="T13" fmla="*/ 46 h 53"/>
                  <a:gd name="T14" fmla="*/ 0 w 41"/>
                  <a:gd name="T15" fmla="*/ 39 h 53"/>
                  <a:gd name="T16" fmla="*/ 7 w 41"/>
                  <a:gd name="T17"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3">
                    <a:moveTo>
                      <a:pt x="7" y="21"/>
                    </a:moveTo>
                    <a:cubicBezTo>
                      <a:pt x="8" y="19"/>
                      <a:pt x="9" y="16"/>
                      <a:pt x="11" y="14"/>
                    </a:cubicBezTo>
                    <a:cubicBezTo>
                      <a:pt x="11" y="5"/>
                      <a:pt x="20" y="5"/>
                      <a:pt x="26" y="2"/>
                    </a:cubicBezTo>
                    <a:cubicBezTo>
                      <a:pt x="36" y="0"/>
                      <a:pt x="39" y="6"/>
                      <a:pt x="41" y="14"/>
                    </a:cubicBezTo>
                    <a:cubicBezTo>
                      <a:pt x="41" y="17"/>
                      <a:pt x="41" y="20"/>
                      <a:pt x="38" y="22"/>
                    </a:cubicBezTo>
                    <a:cubicBezTo>
                      <a:pt x="35" y="24"/>
                      <a:pt x="30" y="24"/>
                      <a:pt x="28" y="28"/>
                    </a:cubicBezTo>
                    <a:cubicBezTo>
                      <a:pt x="25" y="37"/>
                      <a:pt x="14" y="38"/>
                      <a:pt x="11" y="46"/>
                    </a:cubicBezTo>
                    <a:cubicBezTo>
                      <a:pt x="1" y="53"/>
                      <a:pt x="0" y="47"/>
                      <a:pt x="0" y="39"/>
                    </a:cubicBezTo>
                    <a:cubicBezTo>
                      <a:pt x="1" y="32"/>
                      <a:pt x="7" y="28"/>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19" name="Freeform 273"/>
              <p:cNvSpPr/>
              <p:nvPr/>
            </p:nvSpPr>
            <p:spPr bwMode="auto">
              <a:xfrm>
                <a:off x="2683" y="1390"/>
                <a:ext cx="75" cy="78"/>
              </a:xfrm>
              <a:custGeom>
                <a:avLst/>
                <a:gdLst>
                  <a:gd name="T0" fmla="*/ 39 w 39"/>
                  <a:gd name="T1" fmla="*/ 41 h 41"/>
                  <a:gd name="T2" fmla="*/ 15 w 39"/>
                  <a:gd name="T3" fmla="*/ 36 h 41"/>
                  <a:gd name="T4" fmla="*/ 8 w 39"/>
                  <a:gd name="T5" fmla="*/ 30 h 41"/>
                  <a:gd name="T6" fmla="*/ 0 w 39"/>
                  <a:gd name="T7" fmla="*/ 22 h 41"/>
                  <a:gd name="T8" fmla="*/ 6 w 39"/>
                  <a:gd name="T9" fmla="*/ 14 h 41"/>
                  <a:gd name="T10" fmla="*/ 15 w 39"/>
                  <a:gd name="T11" fmla="*/ 0 h 41"/>
                  <a:gd name="T12" fmla="*/ 27 w 39"/>
                  <a:gd name="T13" fmla="*/ 13 h 41"/>
                  <a:gd name="T14" fmla="*/ 39 w 39"/>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41">
                    <a:moveTo>
                      <a:pt x="39" y="41"/>
                    </a:moveTo>
                    <a:cubicBezTo>
                      <a:pt x="32" y="37"/>
                      <a:pt x="25" y="28"/>
                      <a:pt x="15" y="36"/>
                    </a:cubicBezTo>
                    <a:cubicBezTo>
                      <a:pt x="12" y="38"/>
                      <a:pt x="9" y="33"/>
                      <a:pt x="8" y="30"/>
                    </a:cubicBezTo>
                    <a:cubicBezTo>
                      <a:pt x="5" y="27"/>
                      <a:pt x="3" y="25"/>
                      <a:pt x="0" y="22"/>
                    </a:cubicBezTo>
                    <a:cubicBezTo>
                      <a:pt x="2" y="19"/>
                      <a:pt x="4" y="17"/>
                      <a:pt x="6" y="14"/>
                    </a:cubicBezTo>
                    <a:cubicBezTo>
                      <a:pt x="10" y="9"/>
                      <a:pt x="8" y="0"/>
                      <a:pt x="15" y="0"/>
                    </a:cubicBezTo>
                    <a:cubicBezTo>
                      <a:pt x="22" y="0"/>
                      <a:pt x="26" y="9"/>
                      <a:pt x="27" y="13"/>
                    </a:cubicBezTo>
                    <a:cubicBezTo>
                      <a:pt x="29" y="24"/>
                      <a:pt x="38" y="30"/>
                      <a:pt x="3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20" name="Freeform 274"/>
              <p:cNvSpPr/>
              <p:nvPr/>
            </p:nvSpPr>
            <p:spPr bwMode="auto">
              <a:xfrm>
                <a:off x="4351" y="2058"/>
                <a:ext cx="83" cy="116"/>
              </a:xfrm>
              <a:custGeom>
                <a:avLst/>
                <a:gdLst>
                  <a:gd name="T0" fmla="*/ 4 w 44"/>
                  <a:gd name="T1" fmla="*/ 9 h 61"/>
                  <a:gd name="T2" fmla="*/ 21 w 44"/>
                  <a:gd name="T3" fmla="*/ 2 h 61"/>
                  <a:gd name="T4" fmla="*/ 35 w 44"/>
                  <a:gd name="T5" fmla="*/ 42 h 61"/>
                  <a:gd name="T6" fmla="*/ 42 w 44"/>
                  <a:gd name="T7" fmla="*/ 61 h 61"/>
                  <a:gd name="T8" fmla="*/ 22 w 44"/>
                  <a:gd name="T9" fmla="*/ 40 h 61"/>
                  <a:gd name="T10" fmla="*/ 0 w 44"/>
                  <a:gd name="T11" fmla="*/ 23 h 61"/>
                  <a:gd name="T12" fmla="*/ 1 w 44"/>
                  <a:gd name="T13" fmla="*/ 13 h 61"/>
                  <a:gd name="T14" fmla="*/ 4 w 44"/>
                  <a:gd name="T15" fmla="*/ 9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61">
                    <a:moveTo>
                      <a:pt x="4" y="9"/>
                    </a:moveTo>
                    <a:cubicBezTo>
                      <a:pt x="10" y="6"/>
                      <a:pt x="14" y="0"/>
                      <a:pt x="21" y="2"/>
                    </a:cubicBezTo>
                    <a:cubicBezTo>
                      <a:pt x="15" y="19"/>
                      <a:pt x="23" y="31"/>
                      <a:pt x="35" y="42"/>
                    </a:cubicBezTo>
                    <a:cubicBezTo>
                      <a:pt x="41" y="47"/>
                      <a:pt x="44" y="53"/>
                      <a:pt x="42" y="61"/>
                    </a:cubicBezTo>
                    <a:cubicBezTo>
                      <a:pt x="37" y="52"/>
                      <a:pt x="30" y="46"/>
                      <a:pt x="22" y="40"/>
                    </a:cubicBezTo>
                    <a:cubicBezTo>
                      <a:pt x="7" y="43"/>
                      <a:pt x="1" y="36"/>
                      <a:pt x="0" y="23"/>
                    </a:cubicBezTo>
                    <a:cubicBezTo>
                      <a:pt x="0" y="19"/>
                      <a:pt x="0" y="16"/>
                      <a:pt x="1" y="13"/>
                    </a:cubicBezTo>
                    <a:cubicBezTo>
                      <a:pt x="2" y="11"/>
                      <a:pt x="3" y="10"/>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21" name="Freeform 275"/>
              <p:cNvSpPr/>
              <p:nvPr/>
            </p:nvSpPr>
            <p:spPr bwMode="auto">
              <a:xfrm>
                <a:off x="4215" y="2708"/>
                <a:ext cx="61" cy="132"/>
              </a:xfrm>
              <a:custGeom>
                <a:avLst/>
                <a:gdLst>
                  <a:gd name="T0" fmla="*/ 16 w 32"/>
                  <a:gd name="T1" fmla="*/ 3 h 69"/>
                  <a:gd name="T2" fmla="*/ 20 w 32"/>
                  <a:gd name="T3" fmla="*/ 0 h 69"/>
                  <a:gd name="T4" fmla="*/ 28 w 32"/>
                  <a:gd name="T5" fmla="*/ 48 h 69"/>
                  <a:gd name="T6" fmla="*/ 29 w 32"/>
                  <a:gd name="T7" fmla="*/ 66 h 69"/>
                  <a:gd name="T8" fmla="*/ 16 w 32"/>
                  <a:gd name="T9" fmla="*/ 66 h 69"/>
                  <a:gd name="T10" fmla="*/ 8 w 32"/>
                  <a:gd name="T11" fmla="*/ 63 h 69"/>
                  <a:gd name="T12" fmla="*/ 1 w 32"/>
                  <a:gd name="T13" fmla="*/ 33 h 69"/>
                  <a:gd name="T14" fmla="*/ 3 w 32"/>
                  <a:gd name="T15" fmla="*/ 27 h 69"/>
                  <a:gd name="T16" fmla="*/ 7 w 32"/>
                  <a:gd name="T17" fmla="*/ 21 h 69"/>
                  <a:gd name="T18" fmla="*/ 16 w 32"/>
                  <a:gd name="T19"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69">
                    <a:moveTo>
                      <a:pt x="16" y="3"/>
                    </a:moveTo>
                    <a:cubicBezTo>
                      <a:pt x="17" y="2"/>
                      <a:pt x="19" y="1"/>
                      <a:pt x="20" y="0"/>
                    </a:cubicBezTo>
                    <a:cubicBezTo>
                      <a:pt x="19" y="17"/>
                      <a:pt x="18" y="33"/>
                      <a:pt x="28" y="48"/>
                    </a:cubicBezTo>
                    <a:cubicBezTo>
                      <a:pt x="32" y="54"/>
                      <a:pt x="30" y="60"/>
                      <a:pt x="29" y="66"/>
                    </a:cubicBezTo>
                    <a:cubicBezTo>
                      <a:pt x="25" y="66"/>
                      <a:pt x="20" y="66"/>
                      <a:pt x="16" y="66"/>
                    </a:cubicBezTo>
                    <a:cubicBezTo>
                      <a:pt x="11" y="69"/>
                      <a:pt x="6" y="66"/>
                      <a:pt x="8" y="63"/>
                    </a:cubicBezTo>
                    <a:cubicBezTo>
                      <a:pt x="15" y="50"/>
                      <a:pt x="4" y="43"/>
                      <a:pt x="1" y="33"/>
                    </a:cubicBezTo>
                    <a:cubicBezTo>
                      <a:pt x="0" y="31"/>
                      <a:pt x="1" y="29"/>
                      <a:pt x="3" y="27"/>
                    </a:cubicBezTo>
                    <a:cubicBezTo>
                      <a:pt x="4" y="25"/>
                      <a:pt x="6" y="23"/>
                      <a:pt x="7" y="21"/>
                    </a:cubicBezTo>
                    <a:cubicBezTo>
                      <a:pt x="11" y="16"/>
                      <a:pt x="11" y="8"/>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22" name="Freeform 276"/>
              <p:cNvSpPr/>
              <p:nvPr/>
            </p:nvSpPr>
            <p:spPr bwMode="auto">
              <a:xfrm>
                <a:off x="2657" y="1147"/>
                <a:ext cx="99" cy="84"/>
              </a:xfrm>
              <a:custGeom>
                <a:avLst/>
                <a:gdLst>
                  <a:gd name="T0" fmla="*/ 1 w 52"/>
                  <a:gd name="T1" fmla="*/ 7 h 44"/>
                  <a:gd name="T2" fmla="*/ 11 w 52"/>
                  <a:gd name="T3" fmla="*/ 0 h 44"/>
                  <a:gd name="T4" fmla="*/ 28 w 52"/>
                  <a:gd name="T5" fmla="*/ 18 h 44"/>
                  <a:gd name="T6" fmla="*/ 52 w 52"/>
                  <a:gd name="T7" fmla="*/ 35 h 44"/>
                  <a:gd name="T8" fmla="*/ 47 w 52"/>
                  <a:gd name="T9" fmla="*/ 39 h 44"/>
                  <a:gd name="T10" fmla="*/ 15 w 52"/>
                  <a:gd name="T11" fmla="*/ 32 h 44"/>
                  <a:gd name="T12" fmla="*/ 1 w 52"/>
                  <a:gd name="T13" fmla="*/ 7 h 44"/>
                </a:gdLst>
                <a:ahLst/>
                <a:cxnLst>
                  <a:cxn ang="0">
                    <a:pos x="T0" y="T1"/>
                  </a:cxn>
                  <a:cxn ang="0">
                    <a:pos x="T2" y="T3"/>
                  </a:cxn>
                  <a:cxn ang="0">
                    <a:pos x="T4" y="T5"/>
                  </a:cxn>
                  <a:cxn ang="0">
                    <a:pos x="T6" y="T7"/>
                  </a:cxn>
                  <a:cxn ang="0">
                    <a:pos x="T8" y="T9"/>
                  </a:cxn>
                  <a:cxn ang="0">
                    <a:pos x="T10" y="T11"/>
                  </a:cxn>
                  <a:cxn ang="0">
                    <a:pos x="T12" y="T13"/>
                  </a:cxn>
                </a:cxnLst>
                <a:rect l="0" t="0" r="r" b="b"/>
                <a:pathLst>
                  <a:path w="52" h="44">
                    <a:moveTo>
                      <a:pt x="1" y="7"/>
                    </a:moveTo>
                    <a:cubicBezTo>
                      <a:pt x="6" y="8"/>
                      <a:pt x="8" y="2"/>
                      <a:pt x="11" y="0"/>
                    </a:cubicBezTo>
                    <a:cubicBezTo>
                      <a:pt x="15" y="8"/>
                      <a:pt x="28" y="7"/>
                      <a:pt x="28" y="18"/>
                    </a:cubicBezTo>
                    <a:cubicBezTo>
                      <a:pt x="33" y="29"/>
                      <a:pt x="47" y="25"/>
                      <a:pt x="52" y="35"/>
                    </a:cubicBezTo>
                    <a:cubicBezTo>
                      <a:pt x="52" y="38"/>
                      <a:pt x="49" y="38"/>
                      <a:pt x="47" y="39"/>
                    </a:cubicBezTo>
                    <a:cubicBezTo>
                      <a:pt x="34" y="44"/>
                      <a:pt x="25" y="35"/>
                      <a:pt x="15" y="32"/>
                    </a:cubicBezTo>
                    <a:cubicBezTo>
                      <a:pt x="3" y="28"/>
                      <a:pt x="0" y="19"/>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23" name="Freeform 277"/>
              <p:cNvSpPr/>
              <p:nvPr/>
            </p:nvSpPr>
            <p:spPr bwMode="auto">
              <a:xfrm>
                <a:off x="5482" y="2442"/>
                <a:ext cx="80" cy="79"/>
              </a:xfrm>
              <a:custGeom>
                <a:avLst/>
                <a:gdLst>
                  <a:gd name="T0" fmla="*/ 27 w 42"/>
                  <a:gd name="T1" fmla="*/ 0 h 41"/>
                  <a:gd name="T2" fmla="*/ 33 w 42"/>
                  <a:gd name="T3" fmla="*/ 32 h 41"/>
                  <a:gd name="T4" fmla="*/ 19 w 42"/>
                  <a:gd name="T5" fmla="*/ 31 h 41"/>
                  <a:gd name="T6" fmla="*/ 4 w 42"/>
                  <a:gd name="T7" fmla="*/ 29 h 41"/>
                  <a:gd name="T8" fmla="*/ 10 w 42"/>
                  <a:gd name="T9" fmla="*/ 10 h 41"/>
                  <a:gd name="T10" fmla="*/ 25 w 42"/>
                  <a:gd name="T11" fmla="*/ 1 h 41"/>
                  <a:gd name="T12" fmla="*/ 27 w 42"/>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27" y="0"/>
                    </a:moveTo>
                    <a:cubicBezTo>
                      <a:pt x="36" y="9"/>
                      <a:pt x="42" y="18"/>
                      <a:pt x="33" y="32"/>
                    </a:cubicBezTo>
                    <a:cubicBezTo>
                      <a:pt x="26" y="41"/>
                      <a:pt x="21" y="39"/>
                      <a:pt x="19" y="31"/>
                    </a:cubicBezTo>
                    <a:cubicBezTo>
                      <a:pt x="15" y="19"/>
                      <a:pt x="10" y="24"/>
                      <a:pt x="4" y="29"/>
                    </a:cubicBezTo>
                    <a:cubicBezTo>
                      <a:pt x="0" y="21"/>
                      <a:pt x="7" y="16"/>
                      <a:pt x="10" y="10"/>
                    </a:cubicBezTo>
                    <a:cubicBezTo>
                      <a:pt x="14" y="6"/>
                      <a:pt x="21" y="6"/>
                      <a:pt x="25" y="1"/>
                    </a:cubicBezTo>
                    <a:cubicBezTo>
                      <a:pt x="26" y="0"/>
                      <a:pt x="26"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24" name="Freeform 278"/>
              <p:cNvSpPr/>
              <p:nvPr/>
            </p:nvSpPr>
            <p:spPr bwMode="auto">
              <a:xfrm>
                <a:off x="1489" y="1334"/>
                <a:ext cx="80" cy="67"/>
              </a:xfrm>
              <a:custGeom>
                <a:avLst/>
                <a:gdLst>
                  <a:gd name="T0" fmla="*/ 0 w 42"/>
                  <a:gd name="T1" fmla="*/ 18 h 35"/>
                  <a:gd name="T2" fmla="*/ 0 w 42"/>
                  <a:gd name="T3" fmla="*/ 11 h 35"/>
                  <a:gd name="T4" fmla="*/ 0 w 42"/>
                  <a:gd name="T5" fmla="*/ 9 h 35"/>
                  <a:gd name="T6" fmla="*/ 36 w 42"/>
                  <a:gd name="T7" fmla="*/ 7 h 35"/>
                  <a:gd name="T8" fmla="*/ 39 w 42"/>
                  <a:gd name="T9" fmla="*/ 14 h 35"/>
                  <a:gd name="T10" fmla="*/ 42 w 42"/>
                  <a:gd name="T11" fmla="*/ 34 h 35"/>
                  <a:gd name="T12" fmla="*/ 0 w 42"/>
                  <a:gd name="T13" fmla="*/ 18 h 35"/>
                </a:gdLst>
                <a:ahLst/>
                <a:cxnLst>
                  <a:cxn ang="0">
                    <a:pos x="T0" y="T1"/>
                  </a:cxn>
                  <a:cxn ang="0">
                    <a:pos x="T2" y="T3"/>
                  </a:cxn>
                  <a:cxn ang="0">
                    <a:pos x="T4" y="T5"/>
                  </a:cxn>
                  <a:cxn ang="0">
                    <a:pos x="T6" y="T7"/>
                  </a:cxn>
                  <a:cxn ang="0">
                    <a:pos x="T8" y="T9"/>
                  </a:cxn>
                  <a:cxn ang="0">
                    <a:pos x="T10" y="T11"/>
                  </a:cxn>
                  <a:cxn ang="0">
                    <a:pos x="T12" y="T13"/>
                  </a:cxn>
                </a:cxnLst>
                <a:rect l="0" t="0" r="r" b="b"/>
                <a:pathLst>
                  <a:path w="42" h="35">
                    <a:moveTo>
                      <a:pt x="0" y="18"/>
                    </a:moveTo>
                    <a:cubicBezTo>
                      <a:pt x="0" y="15"/>
                      <a:pt x="0" y="13"/>
                      <a:pt x="0" y="11"/>
                    </a:cubicBezTo>
                    <a:cubicBezTo>
                      <a:pt x="0" y="10"/>
                      <a:pt x="0" y="9"/>
                      <a:pt x="0" y="9"/>
                    </a:cubicBezTo>
                    <a:cubicBezTo>
                      <a:pt x="11" y="0"/>
                      <a:pt x="24" y="2"/>
                      <a:pt x="36" y="7"/>
                    </a:cubicBezTo>
                    <a:cubicBezTo>
                      <a:pt x="38" y="9"/>
                      <a:pt x="39" y="11"/>
                      <a:pt x="39" y="14"/>
                    </a:cubicBezTo>
                    <a:cubicBezTo>
                      <a:pt x="36" y="21"/>
                      <a:pt x="27" y="30"/>
                      <a:pt x="42" y="34"/>
                    </a:cubicBezTo>
                    <a:cubicBezTo>
                      <a:pt x="26" y="35"/>
                      <a:pt x="11" y="32"/>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25" name="Freeform 279"/>
              <p:cNvSpPr/>
              <p:nvPr/>
            </p:nvSpPr>
            <p:spPr bwMode="auto">
              <a:xfrm>
                <a:off x="5820" y="3382"/>
                <a:ext cx="61" cy="70"/>
              </a:xfrm>
              <a:custGeom>
                <a:avLst/>
                <a:gdLst>
                  <a:gd name="T0" fmla="*/ 12 w 32"/>
                  <a:gd name="T1" fmla="*/ 7 h 37"/>
                  <a:gd name="T2" fmla="*/ 30 w 32"/>
                  <a:gd name="T3" fmla="*/ 15 h 37"/>
                  <a:gd name="T4" fmla="*/ 18 w 32"/>
                  <a:gd name="T5" fmla="*/ 37 h 37"/>
                  <a:gd name="T6" fmla="*/ 1 w 32"/>
                  <a:gd name="T7" fmla="*/ 12 h 37"/>
                  <a:gd name="T8" fmla="*/ 12 w 32"/>
                  <a:gd name="T9" fmla="*/ 7 h 37"/>
                </a:gdLst>
                <a:ahLst/>
                <a:cxnLst>
                  <a:cxn ang="0">
                    <a:pos x="T0" y="T1"/>
                  </a:cxn>
                  <a:cxn ang="0">
                    <a:pos x="T2" y="T3"/>
                  </a:cxn>
                  <a:cxn ang="0">
                    <a:pos x="T4" y="T5"/>
                  </a:cxn>
                  <a:cxn ang="0">
                    <a:pos x="T6" y="T7"/>
                  </a:cxn>
                  <a:cxn ang="0">
                    <a:pos x="T8" y="T9"/>
                  </a:cxn>
                </a:cxnLst>
                <a:rect l="0" t="0" r="r" b="b"/>
                <a:pathLst>
                  <a:path w="32" h="37">
                    <a:moveTo>
                      <a:pt x="12" y="7"/>
                    </a:moveTo>
                    <a:cubicBezTo>
                      <a:pt x="22" y="6"/>
                      <a:pt x="32" y="2"/>
                      <a:pt x="30" y="15"/>
                    </a:cubicBezTo>
                    <a:cubicBezTo>
                      <a:pt x="30" y="24"/>
                      <a:pt x="27" y="37"/>
                      <a:pt x="18" y="37"/>
                    </a:cubicBezTo>
                    <a:cubicBezTo>
                      <a:pt x="5" y="37"/>
                      <a:pt x="3" y="22"/>
                      <a:pt x="1" y="12"/>
                    </a:cubicBezTo>
                    <a:cubicBezTo>
                      <a:pt x="0" y="0"/>
                      <a:pt x="10" y="8"/>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26" name="Freeform 280"/>
              <p:cNvSpPr/>
              <p:nvPr/>
            </p:nvSpPr>
            <p:spPr bwMode="auto">
              <a:xfrm>
                <a:off x="4825" y="2255"/>
                <a:ext cx="105" cy="59"/>
              </a:xfrm>
              <a:custGeom>
                <a:avLst/>
                <a:gdLst>
                  <a:gd name="T0" fmla="*/ 9 w 55"/>
                  <a:gd name="T1" fmla="*/ 31 h 31"/>
                  <a:gd name="T2" fmla="*/ 9 w 55"/>
                  <a:gd name="T3" fmla="*/ 0 h 31"/>
                  <a:gd name="T4" fmla="*/ 55 w 55"/>
                  <a:gd name="T5" fmla="*/ 7 h 31"/>
                  <a:gd name="T6" fmla="*/ 41 w 55"/>
                  <a:gd name="T7" fmla="*/ 22 h 31"/>
                  <a:gd name="T8" fmla="*/ 27 w 55"/>
                  <a:gd name="T9" fmla="*/ 22 h 31"/>
                  <a:gd name="T10" fmla="*/ 9 w 55"/>
                  <a:gd name="T11" fmla="*/ 31 h 31"/>
                </a:gdLst>
                <a:ahLst/>
                <a:cxnLst>
                  <a:cxn ang="0">
                    <a:pos x="T0" y="T1"/>
                  </a:cxn>
                  <a:cxn ang="0">
                    <a:pos x="T2" y="T3"/>
                  </a:cxn>
                  <a:cxn ang="0">
                    <a:pos x="T4" y="T5"/>
                  </a:cxn>
                  <a:cxn ang="0">
                    <a:pos x="T6" y="T7"/>
                  </a:cxn>
                  <a:cxn ang="0">
                    <a:pos x="T8" y="T9"/>
                  </a:cxn>
                  <a:cxn ang="0">
                    <a:pos x="T10" y="T11"/>
                  </a:cxn>
                </a:cxnLst>
                <a:rect l="0" t="0" r="r" b="b"/>
                <a:pathLst>
                  <a:path w="55" h="31">
                    <a:moveTo>
                      <a:pt x="9" y="31"/>
                    </a:moveTo>
                    <a:cubicBezTo>
                      <a:pt x="0" y="21"/>
                      <a:pt x="12" y="10"/>
                      <a:pt x="9" y="0"/>
                    </a:cubicBezTo>
                    <a:cubicBezTo>
                      <a:pt x="25" y="1"/>
                      <a:pt x="40" y="2"/>
                      <a:pt x="55" y="7"/>
                    </a:cubicBezTo>
                    <a:cubicBezTo>
                      <a:pt x="51" y="12"/>
                      <a:pt x="46" y="17"/>
                      <a:pt x="41" y="22"/>
                    </a:cubicBezTo>
                    <a:cubicBezTo>
                      <a:pt x="37" y="20"/>
                      <a:pt x="32" y="14"/>
                      <a:pt x="27" y="22"/>
                    </a:cubicBezTo>
                    <a:cubicBezTo>
                      <a:pt x="23" y="28"/>
                      <a:pt x="16" y="30"/>
                      <a:pt x="9"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27" name="Freeform 281"/>
              <p:cNvSpPr/>
              <p:nvPr/>
            </p:nvSpPr>
            <p:spPr bwMode="auto">
              <a:xfrm>
                <a:off x="2154" y="2281"/>
                <a:ext cx="89" cy="60"/>
              </a:xfrm>
              <a:custGeom>
                <a:avLst/>
                <a:gdLst>
                  <a:gd name="T0" fmla="*/ 0 w 47"/>
                  <a:gd name="T1" fmla="*/ 11 h 31"/>
                  <a:gd name="T2" fmla="*/ 21 w 47"/>
                  <a:gd name="T3" fmla="*/ 0 h 31"/>
                  <a:gd name="T4" fmla="*/ 47 w 47"/>
                  <a:gd name="T5" fmla="*/ 12 h 31"/>
                  <a:gd name="T6" fmla="*/ 38 w 47"/>
                  <a:gd name="T7" fmla="*/ 31 h 31"/>
                  <a:gd name="T8" fmla="*/ 0 w 47"/>
                  <a:gd name="T9" fmla="*/ 11 h 31"/>
                </a:gdLst>
                <a:ahLst/>
                <a:cxnLst>
                  <a:cxn ang="0">
                    <a:pos x="T0" y="T1"/>
                  </a:cxn>
                  <a:cxn ang="0">
                    <a:pos x="T2" y="T3"/>
                  </a:cxn>
                  <a:cxn ang="0">
                    <a:pos x="T4" y="T5"/>
                  </a:cxn>
                  <a:cxn ang="0">
                    <a:pos x="T6" y="T7"/>
                  </a:cxn>
                  <a:cxn ang="0">
                    <a:pos x="T8" y="T9"/>
                  </a:cxn>
                </a:cxnLst>
                <a:rect l="0" t="0" r="r" b="b"/>
                <a:pathLst>
                  <a:path w="47" h="31">
                    <a:moveTo>
                      <a:pt x="0" y="11"/>
                    </a:moveTo>
                    <a:cubicBezTo>
                      <a:pt x="5" y="4"/>
                      <a:pt x="13" y="1"/>
                      <a:pt x="21" y="0"/>
                    </a:cubicBezTo>
                    <a:cubicBezTo>
                      <a:pt x="30" y="3"/>
                      <a:pt x="33" y="18"/>
                      <a:pt x="47" y="12"/>
                    </a:cubicBezTo>
                    <a:cubicBezTo>
                      <a:pt x="42" y="17"/>
                      <a:pt x="40" y="24"/>
                      <a:pt x="38" y="31"/>
                    </a:cubicBezTo>
                    <a:cubicBezTo>
                      <a:pt x="25" y="26"/>
                      <a:pt x="11" y="20"/>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28" name="Freeform 282"/>
              <p:cNvSpPr/>
              <p:nvPr/>
            </p:nvSpPr>
            <p:spPr bwMode="auto">
              <a:xfrm>
                <a:off x="2501" y="1394"/>
                <a:ext cx="64" cy="84"/>
              </a:xfrm>
              <a:custGeom>
                <a:avLst/>
                <a:gdLst>
                  <a:gd name="T0" fmla="*/ 10 w 34"/>
                  <a:gd name="T1" fmla="*/ 0 h 44"/>
                  <a:gd name="T2" fmla="*/ 24 w 34"/>
                  <a:gd name="T3" fmla="*/ 4 h 44"/>
                  <a:gd name="T4" fmla="*/ 33 w 34"/>
                  <a:gd name="T5" fmla="*/ 28 h 44"/>
                  <a:gd name="T6" fmla="*/ 34 w 34"/>
                  <a:gd name="T7" fmla="*/ 33 h 44"/>
                  <a:gd name="T8" fmla="*/ 14 w 34"/>
                  <a:gd name="T9" fmla="*/ 39 h 44"/>
                  <a:gd name="T10" fmla="*/ 13 w 34"/>
                  <a:gd name="T11" fmla="*/ 36 h 44"/>
                  <a:gd name="T12" fmla="*/ 10 w 34"/>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34" h="44">
                    <a:moveTo>
                      <a:pt x="10" y="0"/>
                    </a:moveTo>
                    <a:cubicBezTo>
                      <a:pt x="14" y="3"/>
                      <a:pt x="19" y="4"/>
                      <a:pt x="24" y="4"/>
                    </a:cubicBezTo>
                    <a:cubicBezTo>
                      <a:pt x="33" y="10"/>
                      <a:pt x="24" y="22"/>
                      <a:pt x="33" y="28"/>
                    </a:cubicBezTo>
                    <a:cubicBezTo>
                      <a:pt x="34" y="30"/>
                      <a:pt x="34" y="31"/>
                      <a:pt x="34" y="33"/>
                    </a:cubicBezTo>
                    <a:cubicBezTo>
                      <a:pt x="24" y="43"/>
                      <a:pt x="22" y="44"/>
                      <a:pt x="14" y="39"/>
                    </a:cubicBezTo>
                    <a:cubicBezTo>
                      <a:pt x="14" y="38"/>
                      <a:pt x="13" y="36"/>
                      <a:pt x="13" y="36"/>
                    </a:cubicBezTo>
                    <a:cubicBezTo>
                      <a:pt x="3" y="24"/>
                      <a:pt x="0" y="13"/>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29" name="Freeform 283"/>
              <p:cNvSpPr/>
              <p:nvPr/>
            </p:nvSpPr>
            <p:spPr bwMode="auto">
              <a:xfrm>
                <a:off x="3324" y="908"/>
                <a:ext cx="64" cy="84"/>
              </a:xfrm>
              <a:custGeom>
                <a:avLst/>
                <a:gdLst>
                  <a:gd name="T0" fmla="*/ 3 w 34"/>
                  <a:gd name="T1" fmla="*/ 17 h 44"/>
                  <a:gd name="T2" fmla="*/ 31 w 34"/>
                  <a:gd name="T3" fmla="*/ 0 h 44"/>
                  <a:gd name="T4" fmla="*/ 33 w 34"/>
                  <a:gd name="T5" fmla="*/ 20 h 44"/>
                  <a:gd name="T6" fmla="*/ 10 w 34"/>
                  <a:gd name="T7" fmla="*/ 42 h 44"/>
                  <a:gd name="T8" fmla="*/ 3 w 34"/>
                  <a:gd name="T9" fmla="*/ 38 h 44"/>
                  <a:gd name="T10" fmla="*/ 3 w 34"/>
                  <a:gd name="T11" fmla="*/ 21 h 44"/>
                  <a:gd name="T12" fmla="*/ 2 w 34"/>
                  <a:gd name="T13" fmla="*/ 18 h 44"/>
                  <a:gd name="T14" fmla="*/ 3 w 34"/>
                  <a:gd name="T15" fmla="*/ 17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44">
                    <a:moveTo>
                      <a:pt x="3" y="17"/>
                    </a:moveTo>
                    <a:cubicBezTo>
                      <a:pt x="10" y="8"/>
                      <a:pt x="24" y="9"/>
                      <a:pt x="31" y="0"/>
                    </a:cubicBezTo>
                    <a:cubicBezTo>
                      <a:pt x="34" y="6"/>
                      <a:pt x="17" y="15"/>
                      <a:pt x="33" y="20"/>
                    </a:cubicBezTo>
                    <a:cubicBezTo>
                      <a:pt x="24" y="26"/>
                      <a:pt x="24" y="41"/>
                      <a:pt x="10" y="42"/>
                    </a:cubicBezTo>
                    <a:cubicBezTo>
                      <a:pt x="6" y="44"/>
                      <a:pt x="4" y="41"/>
                      <a:pt x="3" y="38"/>
                    </a:cubicBezTo>
                    <a:cubicBezTo>
                      <a:pt x="0" y="32"/>
                      <a:pt x="9" y="26"/>
                      <a:pt x="3" y="21"/>
                    </a:cubicBezTo>
                    <a:cubicBezTo>
                      <a:pt x="2" y="20"/>
                      <a:pt x="2" y="19"/>
                      <a:pt x="2" y="18"/>
                    </a:cubicBezTo>
                    <a:cubicBezTo>
                      <a:pt x="2" y="18"/>
                      <a:pt x="3" y="17"/>
                      <a:pt x="3"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30" name="Freeform 284"/>
              <p:cNvSpPr/>
              <p:nvPr/>
            </p:nvSpPr>
            <p:spPr bwMode="auto">
              <a:xfrm>
                <a:off x="2440" y="2061"/>
                <a:ext cx="47" cy="110"/>
              </a:xfrm>
              <a:custGeom>
                <a:avLst/>
                <a:gdLst>
                  <a:gd name="T0" fmla="*/ 10 w 25"/>
                  <a:gd name="T1" fmla="*/ 4 h 57"/>
                  <a:gd name="T2" fmla="*/ 12 w 25"/>
                  <a:gd name="T3" fmla="*/ 0 h 57"/>
                  <a:gd name="T4" fmla="*/ 23 w 25"/>
                  <a:gd name="T5" fmla="*/ 38 h 57"/>
                  <a:gd name="T6" fmla="*/ 19 w 25"/>
                  <a:gd name="T7" fmla="*/ 54 h 57"/>
                  <a:gd name="T8" fmla="*/ 10 w 25"/>
                  <a:gd name="T9" fmla="*/ 44 h 57"/>
                  <a:gd name="T10" fmla="*/ 1 w 25"/>
                  <a:gd name="T11" fmla="*/ 17 h 57"/>
                  <a:gd name="T12" fmla="*/ 10 w 25"/>
                  <a:gd name="T13" fmla="*/ 4 h 57"/>
                </a:gdLst>
                <a:ahLst/>
                <a:cxnLst>
                  <a:cxn ang="0">
                    <a:pos x="T0" y="T1"/>
                  </a:cxn>
                  <a:cxn ang="0">
                    <a:pos x="T2" y="T3"/>
                  </a:cxn>
                  <a:cxn ang="0">
                    <a:pos x="T4" y="T5"/>
                  </a:cxn>
                  <a:cxn ang="0">
                    <a:pos x="T6" y="T7"/>
                  </a:cxn>
                  <a:cxn ang="0">
                    <a:pos x="T8" y="T9"/>
                  </a:cxn>
                  <a:cxn ang="0">
                    <a:pos x="T10" y="T11"/>
                  </a:cxn>
                  <a:cxn ang="0">
                    <a:pos x="T12" y="T13"/>
                  </a:cxn>
                </a:cxnLst>
                <a:rect l="0" t="0" r="r" b="b"/>
                <a:pathLst>
                  <a:path w="25" h="57">
                    <a:moveTo>
                      <a:pt x="10" y="4"/>
                    </a:moveTo>
                    <a:cubicBezTo>
                      <a:pt x="11" y="2"/>
                      <a:pt x="11" y="1"/>
                      <a:pt x="12" y="0"/>
                    </a:cubicBezTo>
                    <a:cubicBezTo>
                      <a:pt x="16" y="13"/>
                      <a:pt x="20" y="25"/>
                      <a:pt x="23" y="38"/>
                    </a:cubicBezTo>
                    <a:cubicBezTo>
                      <a:pt x="25" y="44"/>
                      <a:pt x="25" y="51"/>
                      <a:pt x="19" y="54"/>
                    </a:cubicBezTo>
                    <a:cubicBezTo>
                      <a:pt x="12" y="57"/>
                      <a:pt x="13" y="48"/>
                      <a:pt x="10" y="44"/>
                    </a:cubicBezTo>
                    <a:cubicBezTo>
                      <a:pt x="3" y="36"/>
                      <a:pt x="0" y="27"/>
                      <a:pt x="1" y="17"/>
                    </a:cubicBezTo>
                    <a:cubicBezTo>
                      <a:pt x="2" y="12"/>
                      <a:pt x="6" y="7"/>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31" name="Freeform 285"/>
              <p:cNvSpPr/>
              <p:nvPr/>
            </p:nvSpPr>
            <p:spPr bwMode="auto">
              <a:xfrm>
                <a:off x="3613" y="1512"/>
                <a:ext cx="67" cy="85"/>
              </a:xfrm>
              <a:custGeom>
                <a:avLst/>
                <a:gdLst>
                  <a:gd name="T0" fmla="*/ 25 w 35"/>
                  <a:gd name="T1" fmla="*/ 39 h 44"/>
                  <a:gd name="T2" fmla="*/ 0 w 35"/>
                  <a:gd name="T3" fmla="*/ 42 h 44"/>
                  <a:gd name="T4" fmla="*/ 0 w 35"/>
                  <a:gd name="T5" fmla="*/ 33 h 44"/>
                  <a:gd name="T6" fmla="*/ 11 w 35"/>
                  <a:gd name="T7" fmla="*/ 21 h 44"/>
                  <a:gd name="T8" fmla="*/ 11 w 35"/>
                  <a:gd name="T9" fmla="*/ 16 h 44"/>
                  <a:gd name="T10" fmla="*/ 9 w 35"/>
                  <a:gd name="T11" fmla="*/ 4 h 44"/>
                  <a:gd name="T12" fmla="*/ 20 w 35"/>
                  <a:gd name="T13" fmla="*/ 8 h 44"/>
                  <a:gd name="T14" fmla="*/ 26 w 35"/>
                  <a:gd name="T15" fmla="*/ 11 h 44"/>
                  <a:gd name="T16" fmla="*/ 35 w 35"/>
                  <a:gd name="T17" fmla="*/ 29 h 44"/>
                  <a:gd name="T18" fmla="*/ 25 w 35"/>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4">
                    <a:moveTo>
                      <a:pt x="25" y="39"/>
                    </a:moveTo>
                    <a:cubicBezTo>
                      <a:pt x="17" y="44"/>
                      <a:pt x="8" y="39"/>
                      <a:pt x="0" y="42"/>
                    </a:cubicBezTo>
                    <a:cubicBezTo>
                      <a:pt x="0" y="39"/>
                      <a:pt x="0" y="36"/>
                      <a:pt x="0" y="33"/>
                    </a:cubicBezTo>
                    <a:cubicBezTo>
                      <a:pt x="0" y="26"/>
                      <a:pt x="12" y="29"/>
                      <a:pt x="11" y="21"/>
                    </a:cubicBezTo>
                    <a:cubicBezTo>
                      <a:pt x="11" y="19"/>
                      <a:pt x="11" y="18"/>
                      <a:pt x="11" y="16"/>
                    </a:cubicBezTo>
                    <a:cubicBezTo>
                      <a:pt x="10" y="12"/>
                      <a:pt x="4" y="9"/>
                      <a:pt x="9" y="4"/>
                    </a:cubicBezTo>
                    <a:cubicBezTo>
                      <a:pt x="13" y="0"/>
                      <a:pt x="17" y="5"/>
                      <a:pt x="20" y="8"/>
                    </a:cubicBezTo>
                    <a:cubicBezTo>
                      <a:pt x="22" y="9"/>
                      <a:pt x="24" y="10"/>
                      <a:pt x="26" y="11"/>
                    </a:cubicBezTo>
                    <a:cubicBezTo>
                      <a:pt x="33" y="15"/>
                      <a:pt x="34" y="22"/>
                      <a:pt x="35" y="29"/>
                    </a:cubicBezTo>
                    <a:cubicBezTo>
                      <a:pt x="34" y="34"/>
                      <a:pt x="31" y="38"/>
                      <a:pt x="2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32" name="Freeform 286"/>
              <p:cNvSpPr/>
              <p:nvPr/>
            </p:nvSpPr>
            <p:spPr bwMode="auto">
              <a:xfrm>
                <a:off x="2510" y="1220"/>
                <a:ext cx="86" cy="59"/>
              </a:xfrm>
              <a:custGeom>
                <a:avLst/>
                <a:gdLst>
                  <a:gd name="T0" fmla="*/ 40 w 45"/>
                  <a:gd name="T1" fmla="*/ 8 h 31"/>
                  <a:gd name="T2" fmla="*/ 39 w 45"/>
                  <a:gd name="T3" fmla="*/ 29 h 31"/>
                  <a:gd name="T4" fmla="*/ 17 w 45"/>
                  <a:gd name="T5" fmla="*/ 28 h 31"/>
                  <a:gd name="T6" fmla="*/ 2 w 45"/>
                  <a:gd name="T7" fmla="*/ 23 h 31"/>
                  <a:gd name="T8" fmla="*/ 14 w 45"/>
                  <a:gd name="T9" fmla="*/ 12 h 31"/>
                  <a:gd name="T10" fmla="*/ 32 w 45"/>
                  <a:gd name="T11" fmla="*/ 0 h 31"/>
                  <a:gd name="T12" fmla="*/ 40 w 45"/>
                  <a:gd name="T13" fmla="*/ 8 h 31"/>
                </a:gdLst>
                <a:ahLst/>
                <a:cxnLst>
                  <a:cxn ang="0">
                    <a:pos x="T0" y="T1"/>
                  </a:cxn>
                  <a:cxn ang="0">
                    <a:pos x="T2" y="T3"/>
                  </a:cxn>
                  <a:cxn ang="0">
                    <a:pos x="T4" y="T5"/>
                  </a:cxn>
                  <a:cxn ang="0">
                    <a:pos x="T6" y="T7"/>
                  </a:cxn>
                  <a:cxn ang="0">
                    <a:pos x="T8" y="T9"/>
                  </a:cxn>
                  <a:cxn ang="0">
                    <a:pos x="T10" y="T11"/>
                  </a:cxn>
                  <a:cxn ang="0">
                    <a:pos x="T12" y="T13"/>
                  </a:cxn>
                </a:cxnLst>
                <a:rect l="0" t="0" r="r" b="b"/>
                <a:pathLst>
                  <a:path w="45" h="31">
                    <a:moveTo>
                      <a:pt x="40" y="8"/>
                    </a:moveTo>
                    <a:cubicBezTo>
                      <a:pt x="41" y="15"/>
                      <a:pt x="45" y="22"/>
                      <a:pt x="39" y="29"/>
                    </a:cubicBezTo>
                    <a:cubicBezTo>
                      <a:pt x="32" y="23"/>
                      <a:pt x="24" y="26"/>
                      <a:pt x="17" y="28"/>
                    </a:cubicBezTo>
                    <a:cubicBezTo>
                      <a:pt x="10" y="31"/>
                      <a:pt x="4" y="30"/>
                      <a:pt x="2" y="23"/>
                    </a:cubicBezTo>
                    <a:cubicBezTo>
                      <a:pt x="0" y="15"/>
                      <a:pt x="8" y="13"/>
                      <a:pt x="14" y="12"/>
                    </a:cubicBezTo>
                    <a:cubicBezTo>
                      <a:pt x="21" y="11"/>
                      <a:pt x="33" y="16"/>
                      <a:pt x="32" y="0"/>
                    </a:cubicBezTo>
                    <a:cubicBezTo>
                      <a:pt x="36" y="2"/>
                      <a:pt x="38" y="4"/>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33" name="Freeform 287"/>
              <p:cNvSpPr/>
              <p:nvPr/>
            </p:nvSpPr>
            <p:spPr bwMode="auto">
              <a:xfrm>
                <a:off x="5328" y="2622"/>
                <a:ext cx="86" cy="78"/>
              </a:xfrm>
              <a:custGeom>
                <a:avLst/>
                <a:gdLst>
                  <a:gd name="T0" fmla="*/ 0 w 45"/>
                  <a:gd name="T1" fmla="*/ 24 h 41"/>
                  <a:gd name="T2" fmla="*/ 7 w 45"/>
                  <a:gd name="T3" fmla="*/ 17 h 41"/>
                  <a:gd name="T4" fmla="*/ 24 w 45"/>
                  <a:gd name="T5" fmla="*/ 10 h 41"/>
                  <a:gd name="T6" fmla="*/ 45 w 45"/>
                  <a:gd name="T7" fmla="*/ 0 h 41"/>
                  <a:gd name="T8" fmla="*/ 37 w 45"/>
                  <a:gd name="T9" fmla="*/ 27 h 41"/>
                  <a:gd name="T10" fmla="*/ 22 w 45"/>
                  <a:gd name="T11" fmla="*/ 31 h 41"/>
                  <a:gd name="T12" fmla="*/ 0 w 45"/>
                  <a:gd name="T13" fmla="*/ 24 h 41"/>
                </a:gdLst>
                <a:ahLst/>
                <a:cxnLst>
                  <a:cxn ang="0">
                    <a:pos x="T0" y="T1"/>
                  </a:cxn>
                  <a:cxn ang="0">
                    <a:pos x="T2" y="T3"/>
                  </a:cxn>
                  <a:cxn ang="0">
                    <a:pos x="T4" y="T5"/>
                  </a:cxn>
                  <a:cxn ang="0">
                    <a:pos x="T6" y="T7"/>
                  </a:cxn>
                  <a:cxn ang="0">
                    <a:pos x="T8" y="T9"/>
                  </a:cxn>
                  <a:cxn ang="0">
                    <a:pos x="T10" y="T11"/>
                  </a:cxn>
                  <a:cxn ang="0">
                    <a:pos x="T12" y="T13"/>
                  </a:cxn>
                </a:cxnLst>
                <a:rect l="0" t="0" r="r" b="b"/>
                <a:pathLst>
                  <a:path w="45" h="41">
                    <a:moveTo>
                      <a:pt x="0" y="24"/>
                    </a:moveTo>
                    <a:cubicBezTo>
                      <a:pt x="1" y="21"/>
                      <a:pt x="3" y="18"/>
                      <a:pt x="7" y="17"/>
                    </a:cubicBezTo>
                    <a:cubicBezTo>
                      <a:pt x="13" y="16"/>
                      <a:pt x="21" y="19"/>
                      <a:pt x="24" y="10"/>
                    </a:cubicBezTo>
                    <a:cubicBezTo>
                      <a:pt x="31" y="6"/>
                      <a:pt x="37" y="0"/>
                      <a:pt x="45" y="0"/>
                    </a:cubicBezTo>
                    <a:cubicBezTo>
                      <a:pt x="45" y="9"/>
                      <a:pt x="38" y="17"/>
                      <a:pt x="37" y="27"/>
                    </a:cubicBezTo>
                    <a:cubicBezTo>
                      <a:pt x="36" y="34"/>
                      <a:pt x="30" y="41"/>
                      <a:pt x="22" y="31"/>
                    </a:cubicBezTo>
                    <a:cubicBezTo>
                      <a:pt x="16" y="24"/>
                      <a:pt x="5" y="34"/>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34" name="Freeform 288"/>
              <p:cNvSpPr/>
              <p:nvPr/>
            </p:nvSpPr>
            <p:spPr bwMode="auto">
              <a:xfrm>
                <a:off x="5574" y="2831"/>
                <a:ext cx="137" cy="70"/>
              </a:xfrm>
              <a:custGeom>
                <a:avLst/>
                <a:gdLst>
                  <a:gd name="T0" fmla="*/ 59 w 72"/>
                  <a:gd name="T1" fmla="*/ 24 h 37"/>
                  <a:gd name="T2" fmla="*/ 33 w 72"/>
                  <a:gd name="T3" fmla="*/ 11 h 37"/>
                  <a:gd name="T4" fmla="*/ 18 w 72"/>
                  <a:gd name="T5" fmla="*/ 29 h 37"/>
                  <a:gd name="T6" fmla="*/ 0 w 72"/>
                  <a:gd name="T7" fmla="*/ 31 h 37"/>
                  <a:gd name="T8" fmla="*/ 11 w 72"/>
                  <a:gd name="T9" fmla="*/ 26 h 37"/>
                  <a:gd name="T10" fmla="*/ 50 w 72"/>
                  <a:gd name="T11" fmla="*/ 4 h 37"/>
                  <a:gd name="T12" fmla="*/ 55 w 72"/>
                  <a:gd name="T13" fmla="*/ 4 h 37"/>
                  <a:gd name="T14" fmla="*/ 63 w 72"/>
                  <a:gd name="T15" fmla="*/ 16 h 37"/>
                  <a:gd name="T16" fmla="*/ 59 w 72"/>
                  <a:gd name="T1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7">
                    <a:moveTo>
                      <a:pt x="59" y="24"/>
                    </a:moveTo>
                    <a:cubicBezTo>
                      <a:pt x="55" y="9"/>
                      <a:pt x="42" y="11"/>
                      <a:pt x="33" y="11"/>
                    </a:cubicBezTo>
                    <a:cubicBezTo>
                      <a:pt x="23" y="10"/>
                      <a:pt x="17" y="17"/>
                      <a:pt x="18" y="29"/>
                    </a:cubicBezTo>
                    <a:cubicBezTo>
                      <a:pt x="18" y="37"/>
                      <a:pt x="12" y="37"/>
                      <a:pt x="0" y="31"/>
                    </a:cubicBezTo>
                    <a:cubicBezTo>
                      <a:pt x="4" y="29"/>
                      <a:pt x="8" y="32"/>
                      <a:pt x="11" y="26"/>
                    </a:cubicBezTo>
                    <a:cubicBezTo>
                      <a:pt x="22" y="2"/>
                      <a:pt x="27" y="0"/>
                      <a:pt x="50" y="4"/>
                    </a:cubicBezTo>
                    <a:cubicBezTo>
                      <a:pt x="52" y="4"/>
                      <a:pt x="54" y="5"/>
                      <a:pt x="55" y="4"/>
                    </a:cubicBezTo>
                    <a:cubicBezTo>
                      <a:pt x="71" y="0"/>
                      <a:pt x="72" y="5"/>
                      <a:pt x="63" y="16"/>
                    </a:cubicBezTo>
                    <a:cubicBezTo>
                      <a:pt x="61" y="18"/>
                      <a:pt x="61" y="21"/>
                      <a:pt x="5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35" name="Freeform 289"/>
              <p:cNvSpPr/>
              <p:nvPr/>
            </p:nvSpPr>
            <p:spPr bwMode="auto">
              <a:xfrm>
                <a:off x="5543" y="1893"/>
                <a:ext cx="63" cy="80"/>
              </a:xfrm>
              <a:custGeom>
                <a:avLst/>
                <a:gdLst>
                  <a:gd name="T0" fmla="*/ 19 w 33"/>
                  <a:gd name="T1" fmla="*/ 1 h 42"/>
                  <a:gd name="T2" fmla="*/ 3 w 33"/>
                  <a:gd name="T3" fmla="*/ 42 h 42"/>
                  <a:gd name="T4" fmla="*/ 6 w 33"/>
                  <a:gd name="T5" fmla="*/ 11 h 42"/>
                  <a:gd name="T6" fmla="*/ 19 w 33"/>
                  <a:gd name="T7" fmla="*/ 1 h 42"/>
                </a:gdLst>
                <a:ahLst/>
                <a:cxnLst>
                  <a:cxn ang="0">
                    <a:pos x="T0" y="T1"/>
                  </a:cxn>
                  <a:cxn ang="0">
                    <a:pos x="T2" y="T3"/>
                  </a:cxn>
                  <a:cxn ang="0">
                    <a:pos x="T4" y="T5"/>
                  </a:cxn>
                  <a:cxn ang="0">
                    <a:pos x="T6" y="T7"/>
                  </a:cxn>
                </a:cxnLst>
                <a:rect l="0" t="0" r="r" b="b"/>
                <a:pathLst>
                  <a:path w="33" h="42">
                    <a:moveTo>
                      <a:pt x="19" y="1"/>
                    </a:moveTo>
                    <a:cubicBezTo>
                      <a:pt x="33" y="25"/>
                      <a:pt x="31" y="31"/>
                      <a:pt x="3" y="42"/>
                    </a:cubicBezTo>
                    <a:cubicBezTo>
                      <a:pt x="5" y="31"/>
                      <a:pt x="0" y="21"/>
                      <a:pt x="6" y="11"/>
                    </a:cubicBezTo>
                    <a:cubicBezTo>
                      <a:pt x="8" y="5"/>
                      <a:pt x="12" y="0"/>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36" name="Freeform 290"/>
              <p:cNvSpPr/>
              <p:nvPr/>
            </p:nvSpPr>
            <p:spPr bwMode="auto">
              <a:xfrm>
                <a:off x="4427" y="2257"/>
                <a:ext cx="72" cy="72"/>
              </a:xfrm>
              <a:custGeom>
                <a:avLst/>
                <a:gdLst>
                  <a:gd name="T0" fmla="*/ 6 w 38"/>
                  <a:gd name="T1" fmla="*/ 34 h 38"/>
                  <a:gd name="T2" fmla="*/ 6 w 38"/>
                  <a:gd name="T3" fmla="*/ 27 h 38"/>
                  <a:gd name="T4" fmla="*/ 15 w 38"/>
                  <a:gd name="T5" fmla="*/ 4 h 38"/>
                  <a:gd name="T6" fmla="*/ 38 w 38"/>
                  <a:gd name="T7" fmla="*/ 21 h 38"/>
                  <a:gd name="T8" fmla="*/ 10 w 38"/>
                  <a:gd name="T9" fmla="*/ 38 h 38"/>
                  <a:gd name="T10" fmla="*/ 6 w 38"/>
                  <a:gd name="T11" fmla="*/ 34 h 38"/>
                </a:gdLst>
                <a:ahLst/>
                <a:cxnLst>
                  <a:cxn ang="0">
                    <a:pos x="T0" y="T1"/>
                  </a:cxn>
                  <a:cxn ang="0">
                    <a:pos x="T2" y="T3"/>
                  </a:cxn>
                  <a:cxn ang="0">
                    <a:pos x="T4" y="T5"/>
                  </a:cxn>
                  <a:cxn ang="0">
                    <a:pos x="T6" y="T7"/>
                  </a:cxn>
                  <a:cxn ang="0">
                    <a:pos x="T8" y="T9"/>
                  </a:cxn>
                  <a:cxn ang="0">
                    <a:pos x="T10" y="T11"/>
                  </a:cxn>
                </a:cxnLst>
                <a:rect l="0" t="0" r="r" b="b"/>
                <a:pathLst>
                  <a:path w="38" h="38">
                    <a:moveTo>
                      <a:pt x="6" y="34"/>
                    </a:moveTo>
                    <a:cubicBezTo>
                      <a:pt x="6" y="31"/>
                      <a:pt x="6" y="29"/>
                      <a:pt x="6" y="27"/>
                    </a:cubicBezTo>
                    <a:cubicBezTo>
                      <a:pt x="0" y="15"/>
                      <a:pt x="5" y="7"/>
                      <a:pt x="15" y="4"/>
                    </a:cubicBezTo>
                    <a:cubicBezTo>
                      <a:pt x="29" y="0"/>
                      <a:pt x="35" y="9"/>
                      <a:pt x="38" y="21"/>
                    </a:cubicBezTo>
                    <a:cubicBezTo>
                      <a:pt x="33" y="34"/>
                      <a:pt x="18" y="31"/>
                      <a:pt x="10" y="38"/>
                    </a:cubicBezTo>
                    <a:cubicBezTo>
                      <a:pt x="8" y="37"/>
                      <a:pt x="6" y="36"/>
                      <a:pt x="6"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37" name="Freeform 291"/>
              <p:cNvSpPr/>
              <p:nvPr/>
            </p:nvSpPr>
            <p:spPr bwMode="auto">
              <a:xfrm>
                <a:off x="2624" y="3684"/>
                <a:ext cx="78" cy="73"/>
              </a:xfrm>
              <a:custGeom>
                <a:avLst/>
                <a:gdLst>
                  <a:gd name="T0" fmla="*/ 0 w 41"/>
                  <a:gd name="T1" fmla="*/ 20 h 38"/>
                  <a:gd name="T2" fmla="*/ 22 w 41"/>
                  <a:gd name="T3" fmla="*/ 6 h 38"/>
                  <a:gd name="T4" fmla="*/ 28 w 41"/>
                  <a:gd name="T5" fmla="*/ 13 h 38"/>
                  <a:gd name="T6" fmla="*/ 33 w 41"/>
                  <a:gd name="T7" fmla="*/ 29 h 38"/>
                  <a:gd name="T8" fmla="*/ 9 w 41"/>
                  <a:gd name="T9" fmla="*/ 27 h 38"/>
                  <a:gd name="T10" fmla="*/ 0 w 41"/>
                  <a:gd name="T11" fmla="*/ 20 h 38"/>
                </a:gdLst>
                <a:ahLst/>
                <a:cxnLst>
                  <a:cxn ang="0">
                    <a:pos x="T0" y="T1"/>
                  </a:cxn>
                  <a:cxn ang="0">
                    <a:pos x="T2" y="T3"/>
                  </a:cxn>
                  <a:cxn ang="0">
                    <a:pos x="T4" y="T5"/>
                  </a:cxn>
                  <a:cxn ang="0">
                    <a:pos x="T6" y="T7"/>
                  </a:cxn>
                  <a:cxn ang="0">
                    <a:pos x="T8" y="T9"/>
                  </a:cxn>
                  <a:cxn ang="0">
                    <a:pos x="T10" y="T11"/>
                  </a:cxn>
                </a:cxnLst>
                <a:rect l="0" t="0" r="r" b="b"/>
                <a:pathLst>
                  <a:path w="41" h="38">
                    <a:moveTo>
                      <a:pt x="0" y="20"/>
                    </a:moveTo>
                    <a:cubicBezTo>
                      <a:pt x="5" y="11"/>
                      <a:pt x="8" y="0"/>
                      <a:pt x="22" y="6"/>
                    </a:cubicBezTo>
                    <a:cubicBezTo>
                      <a:pt x="24" y="8"/>
                      <a:pt x="26" y="11"/>
                      <a:pt x="28" y="13"/>
                    </a:cubicBezTo>
                    <a:cubicBezTo>
                      <a:pt x="31" y="18"/>
                      <a:pt x="41" y="23"/>
                      <a:pt x="33" y="29"/>
                    </a:cubicBezTo>
                    <a:cubicBezTo>
                      <a:pt x="26" y="35"/>
                      <a:pt x="16" y="38"/>
                      <a:pt x="9" y="27"/>
                    </a:cubicBezTo>
                    <a:cubicBezTo>
                      <a:pt x="8" y="24"/>
                      <a:pt x="3" y="22"/>
                      <a:pt x="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38" name="Freeform 292"/>
              <p:cNvSpPr/>
              <p:nvPr/>
            </p:nvSpPr>
            <p:spPr bwMode="auto">
              <a:xfrm>
                <a:off x="2575" y="607"/>
                <a:ext cx="89" cy="67"/>
              </a:xfrm>
              <a:custGeom>
                <a:avLst/>
                <a:gdLst>
                  <a:gd name="T0" fmla="*/ 30 w 47"/>
                  <a:gd name="T1" fmla="*/ 0 h 35"/>
                  <a:gd name="T2" fmla="*/ 32 w 47"/>
                  <a:gd name="T3" fmla="*/ 7 h 35"/>
                  <a:gd name="T4" fmla="*/ 28 w 47"/>
                  <a:gd name="T5" fmla="*/ 27 h 35"/>
                  <a:gd name="T6" fmla="*/ 30 w 47"/>
                  <a:gd name="T7" fmla="*/ 31 h 35"/>
                  <a:gd name="T8" fmla="*/ 30 w 47"/>
                  <a:gd name="T9" fmla="*/ 35 h 35"/>
                  <a:gd name="T10" fmla="*/ 5 w 47"/>
                  <a:gd name="T11" fmla="*/ 18 h 35"/>
                  <a:gd name="T12" fmla="*/ 20 w 47"/>
                  <a:gd name="T13" fmla="*/ 17 h 35"/>
                  <a:gd name="T14" fmla="*/ 2 w 47"/>
                  <a:gd name="T15" fmla="*/ 12 h 35"/>
                  <a:gd name="T16" fmla="*/ 0 w 47"/>
                  <a:gd name="T17" fmla="*/ 10 h 35"/>
                  <a:gd name="T18" fmla="*/ 14 w 47"/>
                  <a:gd name="T19" fmla="*/ 7 h 35"/>
                  <a:gd name="T20" fmla="*/ 12 w 47"/>
                  <a:gd name="T21" fmla="*/ 0 h 35"/>
                  <a:gd name="T22" fmla="*/ 30 w 47"/>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5">
                    <a:moveTo>
                      <a:pt x="30" y="0"/>
                    </a:moveTo>
                    <a:cubicBezTo>
                      <a:pt x="30" y="2"/>
                      <a:pt x="31" y="4"/>
                      <a:pt x="32" y="7"/>
                    </a:cubicBezTo>
                    <a:cubicBezTo>
                      <a:pt x="33" y="14"/>
                      <a:pt x="47" y="23"/>
                      <a:pt x="28" y="27"/>
                    </a:cubicBezTo>
                    <a:cubicBezTo>
                      <a:pt x="29" y="29"/>
                      <a:pt x="29" y="30"/>
                      <a:pt x="30" y="31"/>
                    </a:cubicBezTo>
                    <a:cubicBezTo>
                      <a:pt x="30" y="33"/>
                      <a:pt x="30" y="34"/>
                      <a:pt x="30" y="35"/>
                    </a:cubicBezTo>
                    <a:cubicBezTo>
                      <a:pt x="18" y="35"/>
                      <a:pt x="11" y="27"/>
                      <a:pt x="5" y="18"/>
                    </a:cubicBezTo>
                    <a:cubicBezTo>
                      <a:pt x="10" y="18"/>
                      <a:pt x="14" y="17"/>
                      <a:pt x="20" y="17"/>
                    </a:cubicBezTo>
                    <a:cubicBezTo>
                      <a:pt x="14" y="12"/>
                      <a:pt x="9" y="10"/>
                      <a:pt x="2" y="12"/>
                    </a:cubicBezTo>
                    <a:cubicBezTo>
                      <a:pt x="2" y="12"/>
                      <a:pt x="1" y="11"/>
                      <a:pt x="0" y="10"/>
                    </a:cubicBezTo>
                    <a:cubicBezTo>
                      <a:pt x="4" y="4"/>
                      <a:pt x="10" y="9"/>
                      <a:pt x="14" y="7"/>
                    </a:cubicBezTo>
                    <a:cubicBezTo>
                      <a:pt x="20" y="4"/>
                      <a:pt x="12" y="2"/>
                      <a:pt x="12" y="0"/>
                    </a:cubicBezTo>
                    <a:cubicBezTo>
                      <a:pt x="18" y="0"/>
                      <a:pt x="24"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39" name="Freeform 293"/>
              <p:cNvSpPr/>
              <p:nvPr/>
            </p:nvSpPr>
            <p:spPr bwMode="auto">
              <a:xfrm>
                <a:off x="4408" y="2239"/>
                <a:ext cx="103" cy="69"/>
              </a:xfrm>
              <a:custGeom>
                <a:avLst/>
                <a:gdLst>
                  <a:gd name="T0" fmla="*/ 48 w 54"/>
                  <a:gd name="T1" fmla="*/ 30 h 36"/>
                  <a:gd name="T2" fmla="*/ 28 w 54"/>
                  <a:gd name="T3" fmla="*/ 15 h 36"/>
                  <a:gd name="T4" fmla="*/ 16 w 54"/>
                  <a:gd name="T5" fmla="*/ 36 h 36"/>
                  <a:gd name="T6" fmla="*/ 9 w 54"/>
                  <a:gd name="T7" fmla="*/ 22 h 36"/>
                  <a:gd name="T8" fmla="*/ 26 w 54"/>
                  <a:gd name="T9" fmla="*/ 0 h 36"/>
                  <a:gd name="T10" fmla="*/ 40 w 54"/>
                  <a:gd name="T11" fmla="*/ 4 h 36"/>
                  <a:gd name="T12" fmla="*/ 54 w 54"/>
                  <a:gd name="T13" fmla="*/ 25 h 36"/>
                  <a:gd name="T14" fmla="*/ 48 w 54"/>
                  <a:gd name="T15" fmla="*/ 3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6">
                    <a:moveTo>
                      <a:pt x="48" y="30"/>
                    </a:moveTo>
                    <a:cubicBezTo>
                      <a:pt x="43" y="22"/>
                      <a:pt x="38" y="14"/>
                      <a:pt x="28" y="15"/>
                    </a:cubicBezTo>
                    <a:cubicBezTo>
                      <a:pt x="17" y="17"/>
                      <a:pt x="16" y="27"/>
                      <a:pt x="16" y="36"/>
                    </a:cubicBezTo>
                    <a:cubicBezTo>
                      <a:pt x="3" y="36"/>
                      <a:pt x="5" y="29"/>
                      <a:pt x="9" y="22"/>
                    </a:cubicBezTo>
                    <a:cubicBezTo>
                      <a:pt x="0" y="5"/>
                      <a:pt x="3" y="1"/>
                      <a:pt x="26" y="0"/>
                    </a:cubicBezTo>
                    <a:cubicBezTo>
                      <a:pt x="31" y="0"/>
                      <a:pt x="36" y="0"/>
                      <a:pt x="40" y="4"/>
                    </a:cubicBezTo>
                    <a:cubicBezTo>
                      <a:pt x="44" y="12"/>
                      <a:pt x="45" y="21"/>
                      <a:pt x="54" y="25"/>
                    </a:cubicBezTo>
                    <a:cubicBezTo>
                      <a:pt x="53" y="29"/>
                      <a:pt x="50" y="29"/>
                      <a:pt x="48"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40" name="Freeform 294"/>
              <p:cNvSpPr/>
              <p:nvPr/>
            </p:nvSpPr>
            <p:spPr bwMode="auto">
              <a:xfrm>
                <a:off x="2861" y="1128"/>
                <a:ext cx="97" cy="84"/>
              </a:xfrm>
              <a:custGeom>
                <a:avLst/>
                <a:gdLst>
                  <a:gd name="T0" fmla="*/ 44 w 51"/>
                  <a:gd name="T1" fmla="*/ 3 h 44"/>
                  <a:gd name="T2" fmla="*/ 37 w 51"/>
                  <a:gd name="T3" fmla="*/ 21 h 44"/>
                  <a:gd name="T4" fmla="*/ 34 w 51"/>
                  <a:gd name="T5" fmla="*/ 36 h 44"/>
                  <a:gd name="T6" fmla="*/ 30 w 51"/>
                  <a:gd name="T7" fmla="*/ 38 h 44"/>
                  <a:gd name="T8" fmla="*/ 12 w 51"/>
                  <a:gd name="T9" fmla="*/ 42 h 44"/>
                  <a:gd name="T10" fmla="*/ 12 w 51"/>
                  <a:gd name="T11" fmla="*/ 37 h 44"/>
                  <a:gd name="T12" fmla="*/ 19 w 51"/>
                  <a:gd name="T13" fmla="*/ 10 h 44"/>
                  <a:gd name="T14" fmla="*/ 44 w 51"/>
                  <a:gd name="T15" fmla="*/ 3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4">
                    <a:moveTo>
                      <a:pt x="44" y="3"/>
                    </a:moveTo>
                    <a:cubicBezTo>
                      <a:pt x="51" y="13"/>
                      <a:pt x="40" y="15"/>
                      <a:pt x="37" y="21"/>
                    </a:cubicBezTo>
                    <a:cubicBezTo>
                      <a:pt x="36" y="26"/>
                      <a:pt x="36" y="31"/>
                      <a:pt x="34" y="36"/>
                    </a:cubicBezTo>
                    <a:cubicBezTo>
                      <a:pt x="32" y="37"/>
                      <a:pt x="31" y="37"/>
                      <a:pt x="30" y="38"/>
                    </a:cubicBezTo>
                    <a:cubicBezTo>
                      <a:pt x="23" y="39"/>
                      <a:pt x="18" y="44"/>
                      <a:pt x="12" y="42"/>
                    </a:cubicBezTo>
                    <a:cubicBezTo>
                      <a:pt x="11" y="40"/>
                      <a:pt x="11" y="39"/>
                      <a:pt x="12" y="37"/>
                    </a:cubicBezTo>
                    <a:cubicBezTo>
                      <a:pt x="0" y="24"/>
                      <a:pt x="13" y="18"/>
                      <a:pt x="19" y="10"/>
                    </a:cubicBezTo>
                    <a:cubicBezTo>
                      <a:pt x="29" y="12"/>
                      <a:pt x="34" y="0"/>
                      <a:pt x="4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41" name="Freeform 295"/>
              <p:cNvSpPr/>
              <p:nvPr/>
            </p:nvSpPr>
            <p:spPr bwMode="auto">
              <a:xfrm>
                <a:off x="2598" y="3250"/>
                <a:ext cx="89" cy="91"/>
              </a:xfrm>
              <a:custGeom>
                <a:avLst/>
                <a:gdLst>
                  <a:gd name="T0" fmla="*/ 8 w 47"/>
                  <a:gd name="T1" fmla="*/ 48 h 48"/>
                  <a:gd name="T2" fmla="*/ 1 w 47"/>
                  <a:gd name="T3" fmla="*/ 34 h 48"/>
                  <a:gd name="T4" fmla="*/ 8 w 47"/>
                  <a:gd name="T5" fmla="*/ 17 h 48"/>
                  <a:gd name="T6" fmla="*/ 31 w 47"/>
                  <a:gd name="T7" fmla="*/ 0 h 48"/>
                  <a:gd name="T8" fmla="*/ 38 w 47"/>
                  <a:gd name="T9" fmla="*/ 0 h 48"/>
                  <a:gd name="T10" fmla="*/ 46 w 47"/>
                  <a:gd name="T11" fmla="*/ 6 h 48"/>
                  <a:gd name="T12" fmla="*/ 35 w 47"/>
                  <a:gd name="T13" fmla="*/ 16 h 48"/>
                  <a:gd name="T14" fmla="*/ 13 w 47"/>
                  <a:gd name="T15" fmla="*/ 39 h 48"/>
                  <a:gd name="T16" fmla="*/ 8 w 47"/>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8" y="48"/>
                    </a:moveTo>
                    <a:cubicBezTo>
                      <a:pt x="3" y="44"/>
                      <a:pt x="1" y="40"/>
                      <a:pt x="1" y="34"/>
                    </a:cubicBezTo>
                    <a:cubicBezTo>
                      <a:pt x="0" y="27"/>
                      <a:pt x="5" y="22"/>
                      <a:pt x="8" y="17"/>
                    </a:cubicBezTo>
                    <a:cubicBezTo>
                      <a:pt x="13" y="7"/>
                      <a:pt x="22" y="3"/>
                      <a:pt x="31" y="0"/>
                    </a:cubicBezTo>
                    <a:cubicBezTo>
                      <a:pt x="34" y="0"/>
                      <a:pt x="36" y="0"/>
                      <a:pt x="38" y="0"/>
                    </a:cubicBezTo>
                    <a:cubicBezTo>
                      <a:pt x="42" y="1"/>
                      <a:pt x="44" y="3"/>
                      <a:pt x="46" y="6"/>
                    </a:cubicBezTo>
                    <a:cubicBezTo>
                      <a:pt x="47" y="14"/>
                      <a:pt x="39" y="13"/>
                      <a:pt x="35" y="16"/>
                    </a:cubicBezTo>
                    <a:cubicBezTo>
                      <a:pt x="23" y="19"/>
                      <a:pt x="16" y="27"/>
                      <a:pt x="13" y="39"/>
                    </a:cubicBezTo>
                    <a:cubicBezTo>
                      <a:pt x="12" y="43"/>
                      <a:pt x="11" y="46"/>
                      <a:pt x="8"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42" name="Freeform 296"/>
              <p:cNvSpPr/>
              <p:nvPr/>
            </p:nvSpPr>
            <p:spPr bwMode="auto">
              <a:xfrm>
                <a:off x="2645" y="3422"/>
                <a:ext cx="96" cy="94"/>
              </a:xfrm>
              <a:custGeom>
                <a:avLst/>
                <a:gdLst>
                  <a:gd name="T0" fmla="*/ 34 w 50"/>
                  <a:gd name="T1" fmla="*/ 31 h 49"/>
                  <a:gd name="T2" fmla="*/ 20 w 50"/>
                  <a:gd name="T3" fmla="*/ 29 h 49"/>
                  <a:gd name="T4" fmla="*/ 7 w 50"/>
                  <a:gd name="T5" fmla="*/ 24 h 49"/>
                  <a:gd name="T6" fmla="*/ 17 w 50"/>
                  <a:gd name="T7" fmla="*/ 10 h 49"/>
                  <a:gd name="T8" fmla="*/ 31 w 50"/>
                  <a:gd name="T9" fmla="*/ 8 h 49"/>
                  <a:gd name="T10" fmla="*/ 35 w 50"/>
                  <a:gd name="T11" fmla="*/ 3 h 49"/>
                  <a:gd name="T12" fmla="*/ 34 w 50"/>
                  <a:gd name="T13" fmla="*/ 31 h 49"/>
                </a:gdLst>
                <a:ahLst/>
                <a:cxnLst>
                  <a:cxn ang="0">
                    <a:pos x="T0" y="T1"/>
                  </a:cxn>
                  <a:cxn ang="0">
                    <a:pos x="T2" y="T3"/>
                  </a:cxn>
                  <a:cxn ang="0">
                    <a:pos x="T4" y="T5"/>
                  </a:cxn>
                  <a:cxn ang="0">
                    <a:pos x="T6" y="T7"/>
                  </a:cxn>
                  <a:cxn ang="0">
                    <a:pos x="T8" y="T9"/>
                  </a:cxn>
                  <a:cxn ang="0">
                    <a:pos x="T10" y="T11"/>
                  </a:cxn>
                  <a:cxn ang="0">
                    <a:pos x="T12" y="T13"/>
                  </a:cxn>
                </a:cxnLst>
                <a:rect l="0" t="0" r="r" b="b"/>
                <a:pathLst>
                  <a:path w="50" h="49">
                    <a:moveTo>
                      <a:pt x="34" y="31"/>
                    </a:moveTo>
                    <a:cubicBezTo>
                      <a:pt x="29" y="32"/>
                      <a:pt x="22" y="49"/>
                      <a:pt x="20" y="29"/>
                    </a:cubicBezTo>
                    <a:cubicBezTo>
                      <a:pt x="19" y="22"/>
                      <a:pt x="12" y="25"/>
                      <a:pt x="7" y="24"/>
                    </a:cubicBezTo>
                    <a:cubicBezTo>
                      <a:pt x="0" y="12"/>
                      <a:pt x="17" y="17"/>
                      <a:pt x="17" y="10"/>
                    </a:cubicBezTo>
                    <a:cubicBezTo>
                      <a:pt x="22" y="7"/>
                      <a:pt x="25" y="0"/>
                      <a:pt x="31" y="8"/>
                    </a:cubicBezTo>
                    <a:cubicBezTo>
                      <a:pt x="33" y="10"/>
                      <a:pt x="34" y="5"/>
                      <a:pt x="35" y="3"/>
                    </a:cubicBezTo>
                    <a:cubicBezTo>
                      <a:pt x="50" y="13"/>
                      <a:pt x="33" y="22"/>
                      <a:pt x="34"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43" name="Freeform 297"/>
              <p:cNvSpPr/>
              <p:nvPr/>
            </p:nvSpPr>
            <p:spPr bwMode="auto">
              <a:xfrm>
                <a:off x="2899" y="1201"/>
                <a:ext cx="65" cy="95"/>
              </a:xfrm>
              <a:custGeom>
                <a:avLst/>
                <a:gdLst>
                  <a:gd name="T0" fmla="*/ 31 w 34"/>
                  <a:gd name="T1" fmla="*/ 18 h 50"/>
                  <a:gd name="T2" fmla="*/ 23 w 34"/>
                  <a:gd name="T3" fmla="*/ 36 h 50"/>
                  <a:gd name="T4" fmla="*/ 10 w 34"/>
                  <a:gd name="T5" fmla="*/ 50 h 50"/>
                  <a:gd name="T6" fmla="*/ 0 w 34"/>
                  <a:gd name="T7" fmla="*/ 32 h 50"/>
                  <a:gd name="T8" fmla="*/ 6 w 34"/>
                  <a:gd name="T9" fmla="*/ 11 h 50"/>
                  <a:gd name="T10" fmla="*/ 31 w 34"/>
                  <a:gd name="T11" fmla="*/ 18 h 50"/>
                </a:gdLst>
                <a:ahLst/>
                <a:cxnLst>
                  <a:cxn ang="0">
                    <a:pos x="T0" y="T1"/>
                  </a:cxn>
                  <a:cxn ang="0">
                    <a:pos x="T2" y="T3"/>
                  </a:cxn>
                  <a:cxn ang="0">
                    <a:pos x="T4" y="T5"/>
                  </a:cxn>
                  <a:cxn ang="0">
                    <a:pos x="T6" y="T7"/>
                  </a:cxn>
                  <a:cxn ang="0">
                    <a:pos x="T8" y="T9"/>
                  </a:cxn>
                  <a:cxn ang="0">
                    <a:pos x="T10" y="T11"/>
                  </a:cxn>
                </a:cxnLst>
                <a:rect l="0" t="0" r="r" b="b"/>
                <a:pathLst>
                  <a:path w="34" h="50">
                    <a:moveTo>
                      <a:pt x="31" y="18"/>
                    </a:moveTo>
                    <a:cubicBezTo>
                      <a:pt x="34" y="26"/>
                      <a:pt x="31" y="32"/>
                      <a:pt x="23" y="36"/>
                    </a:cubicBezTo>
                    <a:cubicBezTo>
                      <a:pt x="17" y="38"/>
                      <a:pt x="10" y="41"/>
                      <a:pt x="10" y="50"/>
                    </a:cubicBezTo>
                    <a:cubicBezTo>
                      <a:pt x="4" y="45"/>
                      <a:pt x="12" y="33"/>
                      <a:pt x="0" y="32"/>
                    </a:cubicBezTo>
                    <a:cubicBezTo>
                      <a:pt x="8" y="26"/>
                      <a:pt x="2" y="17"/>
                      <a:pt x="6" y="11"/>
                    </a:cubicBezTo>
                    <a:cubicBezTo>
                      <a:pt x="22" y="0"/>
                      <a:pt x="26" y="1"/>
                      <a:pt x="3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44" name="Freeform 298"/>
              <p:cNvSpPr/>
              <p:nvPr/>
            </p:nvSpPr>
            <p:spPr bwMode="auto">
              <a:xfrm>
                <a:off x="1828" y="1830"/>
                <a:ext cx="69" cy="94"/>
              </a:xfrm>
              <a:custGeom>
                <a:avLst/>
                <a:gdLst>
                  <a:gd name="T0" fmla="*/ 14 w 36"/>
                  <a:gd name="T1" fmla="*/ 41 h 49"/>
                  <a:gd name="T2" fmla="*/ 0 w 36"/>
                  <a:gd name="T3" fmla="*/ 16 h 49"/>
                  <a:gd name="T4" fmla="*/ 26 w 36"/>
                  <a:gd name="T5" fmla="*/ 8 h 49"/>
                  <a:gd name="T6" fmla="*/ 36 w 36"/>
                  <a:gd name="T7" fmla="*/ 28 h 49"/>
                  <a:gd name="T8" fmla="*/ 14 w 36"/>
                  <a:gd name="T9" fmla="*/ 41 h 49"/>
                </a:gdLst>
                <a:ahLst/>
                <a:cxnLst>
                  <a:cxn ang="0">
                    <a:pos x="T0" y="T1"/>
                  </a:cxn>
                  <a:cxn ang="0">
                    <a:pos x="T2" y="T3"/>
                  </a:cxn>
                  <a:cxn ang="0">
                    <a:pos x="T4" y="T5"/>
                  </a:cxn>
                  <a:cxn ang="0">
                    <a:pos x="T6" y="T7"/>
                  </a:cxn>
                  <a:cxn ang="0">
                    <a:pos x="T8" y="T9"/>
                  </a:cxn>
                </a:cxnLst>
                <a:rect l="0" t="0" r="r" b="b"/>
                <a:pathLst>
                  <a:path w="36" h="49">
                    <a:moveTo>
                      <a:pt x="14" y="41"/>
                    </a:moveTo>
                    <a:cubicBezTo>
                      <a:pt x="6" y="34"/>
                      <a:pt x="2" y="26"/>
                      <a:pt x="0" y="16"/>
                    </a:cubicBezTo>
                    <a:cubicBezTo>
                      <a:pt x="8" y="12"/>
                      <a:pt x="14" y="0"/>
                      <a:pt x="26" y="8"/>
                    </a:cubicBezTo>
                    <a:cubicBezTo>
                      <a:pt x="28" y="15"/>
                      <a:pt x="31" y="22"/>
                      <a:pt x="36" y="28"/>
                    </a:cubicBezTo>
                    <a:cubicBezTo>
                      <a:pt x="33" y="39"/>
                      <a:pt x="29" y="49"/>
                      <a:pt x="1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45" name="Freeform 299"/>
              <p:cNvSpPr/>
              <p:nvPr/>
            </p:nvSpPr>
            <p:spPr bwMode="auto">
              <a:xfrm>
                <a:off x="2748" y="1491"/>
                <a:ext cx="78" cy="88"/>
              </a:xfrm>
              <a:custGeom>
                <a:avLst/>
                <a:gdLst>
                  <a:gd name="T0" fmla="*/ 33 w 41"/>
                  <a:gd name="T1" fmla="*/ 29 h 46"/>
                  <a:gd name="T2" fmla="*/ 29 w 41"/>
                  <a:gd name="T3" fmla="*/ 34 h 46"/>
                  <a:gd name="T4" fmla="*/ 26 w 41"/>
                  <a:gd name="T5" fmla="*/ 37 h 46"/>
                  <a:gd name="T6" fmla="*/ 26 w 41"/>
                  <a:gd name="T7" fmla="*/ 40 h 46"/>
                  <a:gd name="T8" fmla="*/ 16 w 41"/>
                  <a:gd name="T9" fmla="*/ 43 h 46"/>
                  <a:gd name="T10" fmla="*/ 12 w 41"/>
                  <a:gd name="T11" fmla="*/ 40 h 46"/>
                  <a:gd name="T12" fmla="*/ 0 w 41"/>
                  <a:gd name="T13" fmla="*/ 23 h 46"/>
                  <a:gd name="T14" fmla="*/ 2 w 41"/>
                  <a:gd name="T15" fmla="*/ 19 h 46"/>
                  <a:gd name="T16" fmla="*/ 6 w 41"/>
                  <a:gd name="T17" fmla="*/ 0 h 46"/>
                  <a:gd name="T18" fmla="*/ 35 w 41"/>
                  <a:gd name="T19" fmla="*/ 20 h 46"/>
                  <a:gd name="T20" fmla="*/ 33 w 41"/>
                  <a:gd name="T2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6">
                    <a:moveTo>
                      <a:pt x="33" y="29"/>
                    </a:moveTo>
                    <a:cubicBezTo>
                      <a:pt x="32" y="31"/>
                      <a:pt x="31" y="32"/>
                      <a:pt x="29" y="34"/>
                    </a:cubicBezTo>
                    <a:cubicBezTo>
                      <a:pt x="27" y="34"/>
                      <a:pt x="25" y="33"/>
                      <a:pt x="26" y="37"/>
                    </a:cubicBezTo>
                    <a:cubicBezTo>
                      <a:pt x="26" y="38"/>
                      <a:pt x="26" y="39"/>
                      <a:pt x="26" y="40"/>
                    </a:cubicBezTo>
                    <a:cubicBezTo>
                      <a:pt x="23" y="41"/>
                      <a:pt x="20" y="46"/>
                      <a:pt x="16" y="43"/>
                    </a:cubicBezTo>
                    <a:cubicBezTo>
                      <a:pt x="14" y="42"/>
                      <a:pt x="13" y="41"/>
                      <a:pt x="12" y="40"/>
                    </a:cubicBezTo>
                    <a:cubicBezTo>
                      <a:pt x="7" y="35"/>
                      <a:pt x="2" y="30"/>
                      <a:pt x="0" y="23"/>
                    </a:cubicBezTo>
                    <a:cubicBezTo>
                      <a:pt x="0" y="22"/>
                      <a:pt x="0" y="20"/>
                      <a:pt x="2" y="19"/>
                    </a:cubicBezTo>
                    <a:cubicBezTo>
                      <a:pt x="5" y="13"/>
                      <a:pt x="5" y="6"/>
                      <a:pt x="6" y="0"/>
                    </a:cubicBezTo>
                    <a:cubicBezTo>
                      <a:pt x="17" y="4"/>
                      <a:pt x="20" y="19"/>
                      <a:pt x="35" y="20"/>
                    </a:cubicBezTo>
                    <a:cubicBezTo>
                      <a:pt x="41" y="20"/>
                      <a:pt x="33" y="26"/>
                      <a:pt x="3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46" name="Freeform 300"/>
              <p:cNvSpPr/>
              <p:nvPr/>
            </p:nvSpPr>
            <p:spPr bwMode="auto">
              <a:xfrm>
                <a:off x="3253" y="594"/>
                <a:ext cx="95" cy="57"/>
              </a:xfrm>
              <a:custGeom>
                <a:avLst/>
                <a:gdLst>
                  <a:gd name="T0" fmla="*/ 12 w 50"/>
                  <a:gd name="T1" fmla="*/ 24 h 30"/>
                  <a:gd name="T2" fmla="*/ 8 w 50"/>
                  <a:gd name="T3" fmla="*/ 0 h 30"/>
                  <a:gd name="T4" fmla="*/ 45 w 50"/>
                  <a:gd name="T5" fmla="*/ 11 h 30"/>
                  <a:gd name="T6" fmla="*/ 40 w 50"/>
                  <a:gd name="T7" fmla="*/ 22 h 30"/>
                  <a:gd name="T8" fmla="*/ 16 w 50"/>
                  <a:gd name="T9" fmla="*/ 28 h 30"/>
                  <a:gd name="T10" fmla="*/ 12 w 50"/>
                  <a:gd name="T11" fmla="*/ 24 h 30"/>
                </a:gdLst>
                <a:ahLst/>
                <a:cxnLst>
                  <a:cxn ang="0">
                    <a:pos x="T0" y="T1"/>
                  </a:cxn>
                  <a:cxn ang="0">
                    <a:pos x="T2" y="T3"/>
                  </a:cxn>
                  <a:cxn ang="0">
                    <a:pos x="T4" y="T5"/>
                  </a:cxn>
                  <a:cxn ang="0">
                    <a:pos x="T6" y="T7"/>
                  </a:cxn>
                  <a:cxn ang="0">
                    <a:pos x="T8" y="T9"/>
                  </a:cxn>
                  <a:cxn ang="0">
                    <a:pos x="T10" y="T11"/>
                  </a:cxn>
                </a:cxnLst>
                <a:rect l="0" t="0" r="r" b="b"/>
                <a:pathLst>
                  <a:path w="50" h="30">
                    <a:moveTo>
                      <a:pt x="12" y="24"/>
                    </a:moveTo>
                    <a:cubicBezTo>
                      <a:pt x="4" y="17"/>
                      <a:pt x="0" y="10"/>
                      <a:pt x="8" y="0"/>
                    </a:cubicBezTo>
                    <a:cubicBezTo>
                      <a:pt x="21" y="3"/>
                      <a:pt x="31" y="13"/>
                      <a:pt x="45" y="11"/>
                    </a:cubicBezTo>
                    <a:cubicBezTo>
                      <a:pt x="50" y="11"/>
                      <a:pt x="50" y="13"/>
                      <a:pt x="40" y="22"/>
                    </a:cubicBezTo>
                    <a:cubicBezTo>
                      <a:pt x="33" y="27"/>
                      <a:pt x="25" y="30"/>
                      <a:pt x="16" y="28"/>
                    </a:cubicBezTo>
                    <a:cubicBezTo>
                      <a:pt x="15" y="27"/>
                      <a:pt x="13" y="26"/>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47" name="Freeform 301"/>
              <p:cNvSpPr/>
              <p:nvPr/>
            </p:nvSpPr>
            <p:spPr bwMode="auto">
              <a:xfrm>
                <a:off x="3360" y="1227"/>
                <a:ext cx="86" cy="67"/>
              </a:xfrm>
              <a:custGeom>
                <a:avLst/>
                <a:gdLst>
                  <a:gd name="T0" fmla="*/ 0 w 45"/>
                  <a:gd name="T1" fmla="*/ 25 h 35"/>
                  <a:gd name="T2" fmla="*/ 33 w 45"/>
                  <a:gd name="T3" fmla="*/ 0 h 35"/>
                  <a:gd name="T4" fmla="*/ 39 w 45"/>
                  <a:gd name="T5" fmla="*/ 27 h 35"/>
                  <a:gd name="T6" fmla="*/ 0 w 45"/>
                  <a:gd name="T7" fmla="*/ 25 h 35"/>
                </a:gdLst>
                <a:ahLst/>
                <a:cxnLst>
                  <a:cxn ang="0">
                    <a:pos x="T0" y="T1"/>
                  </a:cxn>
                  <a:cxn ang="0">
                    <a:pos x="T2" y="T3"/>
                  </a:cxn>
                  <a:cxn ang="0">
                    <a:pos x="T4" y="T5"/>
                  </a:cxn>
                  <a:cxn ang="0">
                    <a:pos x="T6" y="T7"/>
                  </a:cxn>
                </a:cxnLst>
                <a:rect l="0" t="0" r="r" b="b"/>
                <a:pathLst>
                  <a:path w="45" h="35">
                    <a:moveTo>
                      <a:pt x="0" y="25"/>
                    </a:moveTo>
                    <a:cubicBezTo>
                      <a:pt x="10" y="16"/>
                      <a:pt x="20" y="6"/>
                      <a:pt x="33" y="0"/>
                    </a:cubicBezTo>
                    <a:cubicBezTo>
                      <a:pt x="33" y="10"/>
                      <a:pt x="45" y="16"/>
                      <a:pt x="39" y="27"/>
                    </a:cubicBezTo>
                    <a:cubicBezTo>
                      <a:pt x="26" y="35"/>
                      <a:pt x="13" y="33"/>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48" name="Freeform 302"/>
              <p:cNvSpPr/>
              <p:nvPr/>
            </p:nvSpPr>
            <p:spPr bwMode="auto">
              <a:xfrm>
                <a:off x="3768" y="1289"/>
                <a:ext cx="85" cy="51"/>
              </a:xfrm>
              <a:custGeom>
                <a:avLst/>
                <a:gdLst>
                  <a:gd name="T0" fmla="*/ 28 w 45"/>
                  <a:gd name="T1" fmla="*/ 6 h 27"/>
                  <a:gd name="T2" fmla="*/ 38 w 45"/>
                  <a:gd name="T3" fmla="*/ 10 h 27"/>
                  <a:gd name="T4" fmla="*/ 42 w 45"/>
                  <a:gd name="T5" fmla="*/ 21 h 27"/>
                  <a:gd name="T6" fmla="*/ 28 w 45"/>
                  <a:gd name="T7" fmla="*/ 24 h 27"/>
                  <a:gd name="T8" fmla="*/ 0 w 45"/>
                  <a:gd name="T9" fmla="*/ 17 h 27"/>
                  <a:gd name="T10" fmla="*/ 20 w 45"/>
                  <a:gd name="T11" fmla="*/ 2 h 27"/>
                  <a:gd name="T12" fmla="*/ 28 w 45"/>
                  <a:gd name="T13" fmla="*/ 6 h 27"/>
                </a:gdLst>
                <a:ahLst/>
                <a:cxnLst>
                  <a:cxn ang="0">
                    <a:pos x="T0" y="T1"/>
                  </a:cxn>
                  <a:cxn ang="0">
                    <a:pos x="T2" y="T3"/>
                  </a:cxn>
                  <a:cxn ang="0">
                    <a:pos x="T4" y="T5"/>
                  </a:cxn>
                  <a:cxn ang="0">
                    <a:pos x="T6" y="T7"/>
                  </a:cxn>
                  <a:cxn ang="0">
                    <a:pos x="T8" y="T9"/>
                  </a:cxn>
                  <a:cxn ang="0">
                    <a:pos x="T10" y="T11"/>
                  </a:cxn>
                  <a:cxn ang="0">
                    <a:pos x="T12" y="T13"/>
                  </a:cxn>
                </a:cxnLst>
                <a:rect l="0" t="0" r="r" b="b"/>
                <a:pathLst>
                  <a:path w="45" h="27">
                    <a:moveTo>
                      <a:pt x="28" y="6"/>
                    </a:moveTo>
                    <a:cubicBezTo>
                      <a:pt x="31" y="8"/>
                      <a:pt x="35" y="9"/>
                      <a:pt x="38" y="10"/>
                    </a:cubicBezTo>
                    <a:cubicBezTo>
                      <a:pt x="42" y="13"/>
                      <a:pt x="45" y="16"/>
                      <a:pt x="42" y="21"/>
                    </a:cubicBezTo>
                    <a:cubicBezTo>
                      <a:pt x="39" y="27"/>
                      <a:pt x="33" y="27"/>
                      <a:pt x="28" y="24"/>
                    </a:cubicBezTo>
                    <a:cubicBezTo>
                      <a:pt x="17" y="26"/>
                      <a:pt x="8" y="27"/>
                      <a:pt x="0" y="17"/>
                    </a:cubicBezTo>
                    <a:cubicBezTo>
                      <a:pt x="5" y="10"/>
                      <a:pt x="13" y="7"/>
                      <a:pt x="20" y="2"/>
                    </a:cubicBezTo>
                    <a:cubicBezTo>
                      <a:pt x="24" y="0"/>
                      <a:pt x="26" y="4"/>
                      <a:pt x="2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49" name="Freeform 303"/>
              <p:cNvSpPr/>
              <p:nvPr/>
            </p:nvSpPr>
            <p:spPr bwMode="auto">
              <a:xfrm>
                <a:off x="3318" y="720"/>
                <a:ext cx="107" cy="63"/>
              </a:xfrm>
              <a:custGeom>
                <a:avLst/>
                <a:gdLst>
                  <a:gd name="T0" fmla="*/ 48 w 56"/>
                  <a:gd name="T1" fmla="*/ 0 h 33"/>
                  <a:gd name="T2" fmla="*/ 56 w 56"/>
                  <a:gd name="T3" fmla="*/ 1 h 33"/>
                  <a:gd name="T4" fmla="*/ 27 w 56"/>
                  <a:gd name="T5" fmla="*/ 33 h 33"/>
                  <a:gd name="T6" fmla="*/ 13 w 56"/>
                  <a:gd name="T7" fmla="*/ 18 h 33"/>
                  <a:gd name="T8" fmla="*/ 1 w 56"/>
                  <a:gd name="T9" fmla="*/ 9 h 33"/>
                  <a:gd name="T10" fmla="*/ 11 w 56"/>
                  <a:gd name="T11" fmla="*/ 4 h 33"/>
                  <a:gd name="T12" fmla="*/ 23 w 56"/>
                  <a:gd name="T13" fmla="*/ 6 h 33"/>
                  <a:gd name="T14" fmla="*/ 48 w 56"/>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33">
                    <a:moveTo>
                      <a:pt x="48" y="0"/>
                    </a:moveTo>
                    <a:cubicBezTo>
                      <a:pt x="50" y="0"/>
                      <a:pt x="53" y="1"/>
                      <a:pt x="56" y="1"/>
                    </a:cubicBezTo>
                    <a:cubicBezTo>
                      <a:pt x="44" y="9"/>
                      <a:pt x="39" y="24"/>
                      <a:pt x="27" y="33"/>
                    </a:cubicBezTo>
                    <a:cubicBezTo>
                      <a:pt x="27" y="19"/>
                      <a:pt x="24" y="16"/>
                      <a:pt x="13" y="18"/>
                    </a:cubicBezTo>
                    <a:cubicBezTo>
                      <a:pt x="5" y="19"/>
                      <a:pt x="2" y="13"/>
                      <a:pt x="1" y="9"/>
                    </a:cubicBezTo>
                    <a:cubicBezTo>
                      <a:pt x="0" y="2"/>
                      <a:pt x="7" y="4"/>
                      <a:pt x="11" y="4"/>
                    </a:cubicBezTo>
                    <a:cubicBezTo>
                      <a:pt x="15" y="4"/>
                      <a:pt x="20" y="4"/>
                      <a:pt x="23" y="6"/>
                    </a:cubicBezTo>
                    <a:cubicBezTo>
                      <a:pt x="33" y="12"/>
                      <a:pt x="42" y="12"/>
                      <a:pt x="4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50" name="Freeform 304"/>
              <p:cNvSpPr/>
              <p:nvPr/>
            </p:nvSpPr>
            <p:spPr bwMode="auto">
              <a:xfrm>
                <a:off x="2689" y="3341"/>
                <a:ext cx="69" cy="73"/>
              </a:xfrm>
              <a:custGeom>
                <a:avLst/>
                <a:gdLst>
                  <a:gd name="T0" fmla="*/ 11 w 36"/>
                  <a:gd name="T1" fmla="*/ 38 h 38"/>
                  <a:gd name="T2" fmla="*/ 16 w 36"/>
                  <a:gd name="T3" fmla="*/ 26 h 38"/>
                  <a:gd name="T4" fmla="*/ 5 w 36"/>
                  <a:gd name="T5" fmla="*/ 14 h 38"/>
                  <a:gd name="T6" fmla="*/ 21 w 36"/>
                  <a:gd name="T7" fmla="*/ 5 h 38"/>
                  <a:gd name="T8" fmla="*/ 35 w 36"/>
                  <a:gd name="T9" fmla="*/ 13 h 38"/>
                  <a:gd name="T10" fmla="*/ 36 w 36"/>
                  <a:gd name="T11" fmla="*/ 14 h 38"/>
                  <a:gd name="T12" fmla="*/ 11 w 3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6" h="38">
                    <a:moveTo>
                      <a:pt x="11" y="38"/>
                    </a:moveTo>
                    <a:cubicBezTo>
                      <a:pt x="4" y="31"/>
                      <a:pt x="16" y="30"/>
                      <a:pt x="16" y="26"/>
                    </a:cubicBezTo>
                    <a:cubicBezTo>
                      <a:pt x="14" y="20"/>
                      <a:pt x="0" y="26"/>
                      <a:pt x="5" y="14"/>
                    </a:cubicBezTo>
                    <a:cubicBezTo>
                      <a:pt x="9" y="9"/>
                      <a:pt x="16" y="9"/>
                      <a:pt x="21" y="5"/>
                    </a:cubicBezTo>
                    <a:cubicBezTo>
                      <a:pt x="30" y="0"/>
                      <a:pt x="34" y="4"/>
                      <a:pt x="35" y="13"/>
                    </a:cubicBezTo>
                    <a:cubicBezTo>
                      <a:pt x="36" y="14"/>
                      <a:pt x="36" y="14"/>
                      <a:pt x="36" y="14"/>
                    </a:cubicBezTo>
                    <a:cubicBezTo>
                      <a:pt x="31" y="36"/>
                      <a:pt x="31" y="36"/>
                      <a:pt x="11"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51" name="Freeform 305"/>
              <p:cNvSpPr/>
              <p:nvPr/>
            </p:nvSpPr>
            <p:spPr bwMode="auto">
              <a:xfrm>
                <a:off x="5181" y="2331"/>
                <a:ext cx="113" cy="60"/>
              </a:xfrm>
              <a:custGeom>
                <a:avLst/>
                <a:gdLst>
                  <a:gd name="T0" fmla="*/ 0 w 59"/>
                  <a:gd name="T1" fmla="*/ 12 h 31"/>
                  <a:gd name="T2" fmla="*/ 28 w 59"/>
                  <a:gd name="T3" fmla="*/ 5 h 31"/>
                  <a:gd name="T4" fmla="*/ 49 w 59"/>
                  <a:gd name="T5" fmla="*/ 9 h 31"/>
                  <a:gd name="T6" fmla="*/ 59 w 59"/>
                  <a:gd name="T7" fmla="*/ 16 h 31"/>
                  <a:gd name="T8" fmla="*/ 59 w 59"/>
                  <a:gd name="T9" fmla="*/ 29 h 31"/>
                  <a:gd name="T10" fmla="*/ 21 w 59"/>
                  <a:gd name="T11" fmla="*/ 16 h 31"/>
                  <a:gd name="T12" fmla="*/ 0 w 59"/>
                  <a:gd name="T13" fmla="*/ 12 h 31"/>
                </a:gdLst>
                <a:ahLst/>
                <a:cxnLst>
                  <a:cxn ang="0">
                    <a:pos x="T0" y="T1"/>
                  </a:cxn>
                  <a:cxn ang="0">
                    <a:pos x="T2" y="T3"/>
                  </a:cxn>
                  <a:cxn ang="0">
                    <a:pos x="T4" y="T5"/>
                  </a:cxn>
                  <a:cxn ang="0">
                    <a:pos x="T6" y="T7"/>
                  </a:cxn>
                  <a:cxn ang="0">
                    <a:pos x="T8" y="T9"/>
                  </a:cxn>
                  <a:cxn ang="0">
                    <a:pos x="T10" y="T11"/>
                  </a:cxn>
                  <a:cxn ang="0">
                    <a:pos x="T12" y="T13"/>
                  </a:cxn>
                </a:cxnLst>
                <a:rect l="0" t="0" r="r" b="b"/>
                <a:pathLst>
                  <a:path w="59" h="31">
                    <a:moveTo>
                      <a:pt x="0" y="12"/>
                    </a:moveTo>
                    <a:cubicBezTo>
                      <a:pt x="8" y="5"/>
                      <a:pt x="20" y="12"/>
                      <a:pt x="28" y="5"/>
                    </a:cubicBezTo>
                    <a:cubicBezTo>
                      <a:pt x="36" y="0"/>
                      <a:pt x="42" y="7"/>
                      <a:pt x="49" y="9"/>
                    </a:cubicBezTo>
                    <a:cubicBezTo>
                      <a:pt x="52" y="11"/>
                      <a:pt x="56" y="12"/>
                      <a:pt x="59" y="16"/>
                    </a:cubicBezTo>
                    <a:cubicBezTo>
                      <a:pt x="59" y="20"/>
                      <a:pt x="59" y="25"/>
                      <a:pt x="59" y="29"/>
                    </a:cubicBezTo>
                    <a:cubicBezTo>
                      <a:pt x="44" y="31"/>
                      <a:pt x="33" y="23"/>
                      <a:pt x="21" y="16"/>
                    </a:cubicBezTo>
                    <a:cubicBezTo>
                      <a:pt x="15" y="10"/>
                      <a:pt x="6" y="19"/>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52" name="Freeform 306"/>
              <p:cNvSpPr/>
              <p:nvPr/>
            </p:nvSpPr>
            <p:spPr bwMode="auto">
              <a:xfrm>
                <a:off x="3878" y="787"/>
                <a:ext cx="80" cy="71"/>
              </a:xfrm>
              <a:custGeom>
                <a:avLst/>
                <a:gdLst>
                  <a:gd name="T0" fmla="*/ 15 w 42"/>
                  <a:gd name="T1" fmla="*/ 4 h 37"/>
                  <a:gd name="T2" fmla="*/ 42 w 42"/>
                  <a:gd name="T3" fmla="*/ 4 h 37"/>
                  <a:gd name="T4" fmla="*/ 35 w 42"/>
                  <a:gd name="T5" fmla="*/ 21 h 37"/>
                  <a:gd name="T6" fmla="*/ 26 w 42"/>
                  <a:gd name="T7" fmla="*/ 28 h 37"/>
                  <a:gd name="T8" fmla="*/ 10 w 42"/>
                  <a:gd name="T9" fmla="*/ 25 h 37"/>
                  <a:gd name="T10" fmla="*/ 4 w 42"/>
                  <a:gd name="T11" fmla="*/ 15 h 37"/>
                  <a:gd name="T12" fmla="*/ 15 w 42"/>
                  <a:gd name="T13" fmla="*/ 4 h 37"/>
                </a:gdLst>
                <a:ahLst/>
                <a:cxnLst>
                  <a:cxn ang="0">
                    <a:pos x="T0" y="T1"/>
                  </a:cxn>
                  <a:cxn ang="0">
                    <a:pos x="T2" y="T3"/>
                  </a:cxn>
                  <a:cxn ang="0">
                    <a:pos x="T4" y="T5"/>
                  </a:cxn>
                  <a:cxn ang="0">
                    <a:pos x="T6" y="T7"/>
                  </a:cxn>
                  <a:cxn ang="0">
                    <a:pos x="T8" y="T9"/>
                  </a:cxn>
                  <a:cxn ang="0">
                    <a:pos x="T10" y="T11"/>
                  </a:cxn>
                  <a:cxn ang="0">
                    <a:pos x="T12" y="T13"/>
                  </a:cxn>
                </a:cxnLst>
                <a:rect l="0" t="0" r="r" b="b"/>
                <a:pathLst>
                  <a:path w="42" h="37">
                    <a:moveTo>
                      <a:pt x="15" y="4"/>
                    </a:moveTo>
                    <a:cubicBezTo>
                      <a:pt x="21" y="0"/>
                      <a:pt x="30" y="0"/>
                      <a:pt x="42" y="4"/>
                    </a:cubicBezTo>
                    <a:cubicBezTo>
                      <a:pt x="40" y="9"/>
                      <a:pt x="37" y="15"/>
                      <a:pt x="35" y="21"/>
                    </a:cubicBezTo>
                    <a:cubicBezTo>
                      <a:pt x="31" y="23"/>
                      <a:pt x="28" y="25"/>
                      <a:pt x="26" y="28"/>
                    </a:cubicBezTo>
                    <a:cubicBezTo>
                      <a:pt x="19" y="37"/>
                      <a:pt x="14" y="34"/>
                      <a:pt x="10" y="25"/>
                    </a:cubicBezTo>
                    <a:cubicBezTo>
                      <a:pt x="20" y="14"/>
                      <a:pt x="0" y="23"/>
                      <a:pt x="4" y="15"/>
                    </a:cubicBezTo>
                    <a:cubicBezTo>
                      <a:pt x="4" y="8"/>
                      <a:pt x="11" y="7"/>
                      <a:pt x="1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53" name="Freeform 307"/>
              <p:cNvSpPr/>
              <p:nvPr/>
            </p:nvSpPr>
            <p:spPr bwMode="auto">
              <a:xfrm>
                <a:off x="3655" y="1729"/>
                <a:ext cx="80" cy="72"/>
              </a:xfrm>
              <a:custGeom>
                <a:avLst/>
                <a:gdLst>
                  <a:gd name="T0" fmla="*/ 4 w 42"/>
                  <a:gd name="T1" fmla="*/ 10 h 38"/>
                  <a:gd name="T2" fmla="*/ 26 w 42"/>
                  <a:gd name="T3" fmla="*/ 0 h 38"/>
                  <a:gd name="T4" fmla="*/ 38 w 42"/>
                  <a:gd name="T5" fmla="*/ 17 h 38"/>
                  <a:gd name="T6" fmla="*/ 19 w 42"/>
                  <a:gd name="T7" fmla="*/ 35 h 38"/>
                  <a:gd name="T8" fmla="*/ 3 w 42"/>
                  <a:gd name="T9" fmla="*/ 23 h 38"/>
                  <a:gd name="T10" fmla="*/ 4 w 42"/>
                  <a:gd name="T11" fmla="*/ 10 h 38"/>
                </a:gdLst>
                <a:ahLst/>
                <a:cxnLst>
                  <a:cxn ang="0">
                    <a:pos x="T0" y="T1"/>
                  </a:cxn>
                  <a:cxn ang="0">
                    <a:pos x="T2" y="T3"/>
                  </a:cxn>
                  <a:cxn ang="0">
                    <a:pos x="T4" y="T5"/>
                  </a:cxn>
                  <a:cxn ang="0">
                    <a:pos x="T6" y="T7"/>
                  </a:cxn>
                  <a:cxn ang="0">
                    <a:pos x="T8" y="T9"/>
                  </a:cxn>
                  <a:cxn ang="0">
                    <a:pos x="T10" y="T11"/>
                  </a:cxn>
                </a:cxnLst>
                <a:rect l="0" t="0" r="r" b="b"/>
                <a:pathLst>
                  <a:path w="42" h="38">
                    <a:moveTo>
                      <a:pt x="4" y="10"/>
                    </a:moveTo>
                    <a:cubicBezTo>
                      <a:pt x="13" y="14"/>
                      <a:pt x="17" y="5"/>
                      <a:pt x="26" y="0"/>
                    </a:cubicBezTo>
                    <a:cubicBezTo>
                      <a:pt x="15" y="19"/>
                      <a:pt x="31" y="13"/>
                      <a:pt x="38" y="17"/>
                    </a:cubicBezTo>
                    <a:cubicBezTo>
                      <a:pt x="42" y="34"/>
                      <a:pt x="25" y="29"/>
                      <a:pt x="19" y="35"/>
                    </a:cubicBezTo>
                    <a:cubicBezTo>
                      <a:pt x="8" y="38"/>
                      <a:pt x="0" y="38"/>
                      <a:pt x="3" y="23"/>
                    </a:cubicBezTo>
                    <a:cubicBezTo>
                      <a:pt x="3" y="19"/>
                      <a:pt x="3" y="14"/>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54" name="Freeform 308"/>
              <p:cNvSpPr/>
              <p:nvPr/>
            </p:nvSpPr>
            <p:spPr bwMode="auto">
              <a:xfrm>
                <a:off x="5379" y="3169"/>
                <a:ext cx="82" cy="48"/>
              </a:xfrm>
              <a:custGeom>
                <a:avLst/>
                <a:gdLst>
                  <a:gd name="T0" fmla="*/ 0 w 43"/>
                  <a:gd name="T1" fmla="*/ 3 h 25"/>
                  <a:gd name="T2" fmla="*/ 37 w 43"/>
                  <a:gd name="T3" fmla="*/ 2 h 25"/>
                  <a:gd name="T4" fmla="*/ 42 w 43"/>
                  <a:gd name="T5" fmla="*/ 8 h 25"/>
                  <a:gd name="T6" fmla="*/ 31 w 43"/>
                  <a:gd name="T7" fmla="*/ 23 h 25"/>
                  <a:gd name="T8" fmla="*/ 3 w 43"/>
                  <a:gd name="T9" fmla="*/ 13 h 25"/>
                  <a:gd name="T10" fmla="*/ 0 w 43"/>
                  <a:gd name="T11" fmla="*/ 3 h 25"/>
                </a:gdLst>
                <a:ahLst/>
                <a:cxnLst>
                  <a:cxn ang="0">
                    <a:pos x="T0" y="T1"/>
                  </a:cxn>
                  <a:cxn ang="0">
                    <a:pos x="T2" y="T3"/>
                  </a:cxn>
                  <a:cxn ang="0">
                    <a:pos x="T4" y="T5"/>
                  </a:cxn>
                  <a:cxn ang="0">
                    <a:pos x="T6" y="T7"/>
                  </a:cxn>
                  <a:cxn ang="0">
                    <a:pos x="T8" y="T9"/>
                  </a:cxn>
                  <a:cxn ang="0">
                    <a:pos x="T10" y="T11"/>
                  </a:cxn>
                </a:cxnLst>
                <a:rect l="0" t="0" r="r" b="b"/>
                <a:pathLst>
                  <a:path w="43" h="25">
                    <a:moveTo>
                      <a:pt x="0" y="3"/>
                    </a:moveTo>
                    <a:cubicBezTo>
                      <a:pt x="12" y="3"/>
                      <a:pt x="25" y="11"/>
                      <a:pt x="37" y="2"/>
                    </a:cubicBezTo>
                    <a:cubicBezTo>
                      <a:pt x="39" y="0"/>
                      <a:pt x="43" y="5"/>
                      <a:pt x="42" y="8"/>
                    </a:cubicBezTo>
                    <a:cubicBezTo>
                      <a:pt x="40" y="14"/>
                      <a:pt x="42" y="22"/>
                      <a:pt x="31" y="23"/>
                    </a:cubicBezTo>
                    <a:cubicBezTo>
                      <a:pt x="20" y="25"/>
                      <a:pt x="13" y="16"/>
                      <a:pt x="3" y="13"/>
                    </a:cubicBezTo>
                    <a:cubicBezTo>
                      <a:pt x="0" y="11"/>
                      <a:pt x="0" y="7"/>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55" name="Freeform 309"/>
              <p:cNvSpPr/>
              <p:nvPr/>
            </p:nvSpPr>
            <p:spPr bwMode="auto">
              <a:xfrm>
                <a:off x="3474" y="2448"/>
                <a:ext cx="67" cy="69"/>
              </a:xfrm>
              <a:custGeom>
                <a:avLst/>
                <a:gdLst>
                  <a:gd name="T0" fmla="*/ 35 w 35"/>
                  <a:gd name="T1" fmla="*/ 21 h 36"/>
                  <a:gd name="T2" fmla="*/ 25 w 35"/>
                  <a:gd name="T3" fmla="*/ 36 h 36"/>
                  <a:gd name="T4" fmla="*/ 0 w 35"/>
                  <a:gd name="T5" fmla="*/ 0 h 36"/>
                  <a:gd name="T6" fmla="*/ 35 w 35"/>
                  <a:gd name="T7" fmla="*/ 21 h 36"/>
                </a:gdLst>
                <a:ahLst/>
                <a:cxnLst>
                  <a:cxn ang="0">
                    <a:pos x="T0" y="T1"/>
                  </a:cxn>
                  <a:cxn ang="0">
                    <a:pos x="T2" y="T3"/>
                  </a:cxn>
                  <a:cxn ang="0">
                    <a:pos x="T4" y="T5"/>
                  </a:cxn>
                  <a:cxn ang="0">
                    <a:pos x="T6" y="T7"/>
                  </a:cxn>
                </a:cxnLst>
                <a:rect l="0" t="0" r="r" b="b"/>
                <a:pathLst>
                  <a:path w="35" h="36">
                    <a:moveTo>
                      <a:pt x="35" y="21"/>
                    </a:moveTo>
                    <a:cubicBezTo>
                      <a:pt x="26" y="21"/>
                      <a:pt x="25" y="28"/>
                      <a:pt x="25" y="36"/>
                    </a:cubicBezTo>
                    <a:cubicBezTo>
                      <a:pt x="11" y="28"/>
                      <a:pt x="5" y="14"/>
                      <a:pt x="0" y="0"/>
                    </a:cubicBezTo>
                    <a:cubicBezTo>
                      <a:pt x="16" y="0"/>
                      <a:pt x="30" y="2"/>
                      <a:pt x="3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56" name="Freeform 310"/>
              <p:cNvSpPr/>
              <p:nvPr/>
            </p:nvSpPr>
            <p:spPr bwMode="auto">
              <a:xfrm>
                <a:off x="5296" y="866"/>
                <a:ext cx="66" cy="72"/>
              </a:xfrm>
              <a:custGeom>
                <a:avLst/>
                <a:gdLst>
                  <a:gd name="T0" fmla="*/ 15 w 35"/>
                  <a:gd name="T1" fmla="*/ 0 h 38"/>
                  <a:gd name="T2" fmla="*/ 35 w 35"/>
                  <a:gd name="T3" fmla="*/ 15 h 38"/>
                  <a:gd name="T4" fmla="*/ 31 w 35"/>
                  <a:gd name="T5" fmla="*/ 24 h 38"/>
                  <a:gd name="T6" fmla="*/ 16 w 35"/>
                  <a:gd name="T7" fmla="*/ 36 h 38"/>
                  <a:gd name="T8" fmla="*/ 7 w 35"/>
                  <a:gd name="T9" fmla="*/ 37 h 38"/>
                  <a:gd name="T10" fmla="*/ 4 w 35"/>
                  <a:gd name="T11" fmla="*/ 35 h 38"/>
                  <a:gd name="T12" fmla="*/ 4 w 35"/>
                  <a:gd name="T13" fmla="*/ 18 h 38"/>
                  <a:gd name="T14" fmla="*/ 15 w 35"/>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8">
                    <a:moveTo>
                      <a:pt x="15" y="0"/>
                    </a:moveTo>
                    <a:cubicBezTo>
                      <a:pt x="25" y="0"/>
                      <a:pt x="30" y="8"/>
                      <a:pt x="35" y="15"/>
                    </a:cubicBezTo>
                    <a:cubicBezTo>
                      <a:pt x="33" y="18"/>
                      <a:pt x="31" y="21"/>
                      <a:pt x="31" y="24"/>
                    </a:cubicBezTo>
                    <a:cubicBezTo>
                      <a:pt x="26" y="28"/>
                      <a:pt x="21" y="32"/>
                      <a:pt x="16" y="36"/>
                    </a:cubicBezTo>
                    <a:cubicBezTo>
                      <a:pt x="14" y="38"/>
                      <a:pt x="11" y="38"/>
                      <a:pt x="7" y="37"/>
                    </a:cubicBezTo>
                    <a:cubicBezTo>
                      <a:pt x="6" y="37"/>
                      <a:pt x="5" y="36"/>
                      <a:pt x="4" y="35"/>
                    </a:cubicBezTo>
                    <a:cubicBezTo>
                      <a:pt x="0" y="29"/>
                      <a:pt x="7" y="24"/>
                      <a:pt x="4" y="18"/>
                    </a:cubicBezTo>
                    <a:cubicBezTo>
                      <a:pt x="6" y="11"/>
                      <a:pt x="2" y="1"/>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57" name="Freeform 311"/>
              <p:cNvSpPr/>
              <p:nvPr/>
            </p:nvSpPr>
            <p:spPr bwMode="auto">
              <a:xfrm>
                <a:off x="2506" y="1455"/>
                <a:ext cx="90" cy="76"/>
              </a:xfrm>
              <a:custGeom>
                <a:avLst/>
                <a:gdLst>
                  <a:gd name="T0" fmla="*/ 11 w 47"/>
                  <a:gd name="T1" fmla="*/ 7 h 40"/>
                  <a:gd name="T2" fmla="*/ 28 w 47"/>
                  <a:gd name="T3" fmla="*/ 0 h 40"/>
                  <a:gd name="T4" fmla="*/ 45 w 47"/>
                  <a:gd name="T5" fmla="*/ 21 h 40"/>
                  <a:gd name="T6" fmla="*/ 28 w 47"/>
                  <a:gd name="T7" fmla="*/ 24 h 40"/>
                  <a:gd name="T8" fmla="*/ 0 w 47"/>
                  <a:gd name="T9" fmla="*/ 38 h 40"/>
                  <a:gd name="T10" fmla="*/ 11 w 47"/>
                  <a:gd name="T11" fmla="*/ 7 h 40"/>
                </a:gdLst>
                <a:ahLst/>
                <a:cxnLst>
                  <a:cxn ang="0">
                    <a:pos x="T0" y="T1"/>
                  </a:cxn>
                  <a:cxn ang="0">
                    <a:pos x="T2" y="T3"/>
                  </a:cxn>
                  <a:cxn ang="0">
                    <a:pos x="T4" y="T5"/>
                  </a:cxn>
                  <a:cxn ang="0">
                    <a:pos x="T6" y="T7"/>
                  </a:cxn>
                  <a:cxn ang="0">
                    <a:pos x="T8" y="T9"/>
                  </a:cxn>
                  <a:cxn ang="0">
                    <a:pos x="T10" y="T11"/>
                  </a:cxn>
                </a:cxnLst>
                <a:rect l="0" t="0" r="r" b="b"/>
                <a:pathLst>
                  <a:path w="47" h="40">
                    <a:moveTo>
                      <a:pt x="11" y="7"/>
                    </a:moveTo>
                    <a:cubicBezTo>
                      <a:pt x="19" y="11"/>
                      <a:pt x="24" y="7"/>
                      <a:pt x="28" y="0"/>
                    </a:cubicBezTo>
                    <a:cubicBezTo>
                      <a:pt x="39" y="2"/>
                      <a:pt x="47" y="8"/>
                      <a:pt x="45" y="21"/>
                    </a:cubicBezTo>
                    <a:cubicBezTo>
                      <a:pt x="40" y="26"/>
                      <a:pt x="34" y="23"/>
                      <a:pt x="28" y="24"/>
                    </a:cubicBezTo>
                    <a:cubicBezTo>
                      <a:pt x="17" y="26"/>
                      <a:pt x="12" y="40"/>
                      <a:pt x="0" y="38"/>
                    </a:cubicBezTo>
                    <a:cubicBezTo>
                      <a:pt x="8" y="29"/>
                      <a:pt x="15" y="20"/>
                      <a:pt x="1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58" name="Freeform 312"/>
              <p:cNvSpPr/>
              <p:nvPr/>
            </p:nvSpPr>
            <p:spPr bwMode="auto">
              <a:xfrm>
                <a:off x="2344" y="726"/>
                <a:ext cx="71" cy="80"/>
              </a:xfrm>
              <a:custGeom>
                <a:avLst/>
                <a:gdLst>
                  <a:gd name="T0" fmla="*/ 1 w 37"/>
                  <a:gd name="T1" fmla="*/ 42 h 42"/>
                  <a:gd name="T2" fmla="*/ 8 w 37"/>
                  <a:gd name="T3" fmla="*/ 4 h 42"/>
                  <a:gd name="T4" fmla="*/ 10 w 37"/>
                  <a:gd name="T5" fmla="*/ 0 h 42"/>
                  <a:gd name="T6" fmla="*/ 15 w 37"/>
                  <a:gd name="T7" fmla="*/ 8 h 42"/>
                  <a:gd name="T8" fmla="*/ 29 w 37"/>
                  <a:gd name="T9" fmla="*/ 15 h 42"/>
                  <a:gd name="T10" fmla="*/ 32 w 37"/>
                  <a:gd name="T11" fmla="*/ 18 h 42"/>
                  <a:gd name="T12" fmla="*/ 18 w 37"/>
                  <a:gd name="T13" fmla="*/ 33 h 42"/>
                  <a:gd name="T14" fmla="*/ 15 w 37"/>
                  <a:gd name="T15" fmla="*/ 36 h 42"/>
                  <a:gd name="T16" fmla="*/ 1 w 37"/>
                  <a:gd name="T1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2">
                    <a:moveTo>
                      <a:pt x="1" y="42"/>
                    </a:moveTo>
                    <a:cubicBezTo>
                      <a:pt x="0" y="29"/>
                      <a:pt x="4" y="16"/>
                      <a:pt x="8" y="4"/>
                    </a:cubicBezTo>
                    <a:cubicBezTo>
                      <a:pt x="9" y="2"/>
                      <a:pt x="9" y="1"/>
                      <a:pt x="10" y="0"/>
                    </a:cubicBezTo>
                    <a:cubicBezTo>
                      <a:pt x="12" y="2"/>
                      <a:pt x="14" y="5"/>
                      <a:pt x="15" y="8"/>
                    </a:cubicBezTo>
                    <a:cubicBezTo>
                      <a:pt x="19" y="12"/>
                      <a:pt x="24" y="13"/>
                      <a:pt x="29" y="15"/>
                    </a:cubicBezTo>
                    <a:cubicBezTo>
                      <a:pt x="30" y="16"/>
                      <a:pt x="31" y="17"/>
                      <a:pt x="32" y="18"/>
                    </a:cubicBezTo>
                    <a:cubicBezTo>
                      <a:pt x="37" y="32"/>
                      <a:pt x="21" y="26"/>
                      <a:pt x="18" y="33"/>
                    </a:cubicBezTo>
                    <a:cubicBezTo>
                      <a:pt x="17" y="34"/>
                      <a:pt x="16" y="35"/>
                      <a:pt x="15" y="36"/>
                    </a:cubicBezTo>
                    <a:cubicBezTo>
                      <a:pt x="8" y="33"/>
                      <a:pt x="7" y="42"/>
                      <a:pt x="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59" name="Freeform 313"/>
              <p:cNvSpPr/>
              <p:nvPr/>
            </p:nvSpPr>
            <p:spPr bwMode="auto">
              <a:xfrm>
                <a:off x="5614" y="1935"/>
                <a:ext cx="103" cy="56"/>
              </a:xfrm>
              <a:custGeom>
                <a:avLst/>
                <a:gdLst>
                  <a:gd name="T0" fmla="*/ 45 w 54"/>
                  <a:gd name="T1" fmla="*/ 0 h 29"/>
                  <a:gd name="T2" fmla="*/ 52 w 54"/>
                  <a:gd name="T3" fmla="*/ 16 h 29"/>
                  <a:gd name="T4" fmla="*/ 38 w 54"/>
                  <a:gd name="T5" fmla="*/ 29 h 29"/>
                  <a:gd name="T6" fmla="*/ 22 w 54"/>
                  <a:gd name="T7" fmla="*/ 20 h 29"/>
                  <a:gd name="T8" fmla="*/ 13 w 54"/>
                  <a:gd name="T9" fmla="*/ 24 h 29"/>
                  <a:gd name="T10" fmla="*/ 7 w 54"/>
                  <a:gd name="T11" fmla="*/ 18 h 29"/>
                  <a:gd name="T12" fmla="*/ 27 w 54"/>
                  <a:gd name="T13" fmla="*/ 7 h 29"/>
                  <a:gd name="T14" fmla="*/ 45 w 54"/>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29">
                    <a:moveTo>
                      <a:pt x="45" y="0"/>
                    </a:moveTo>
                    <a:cubicBezTo>
                      <a:pt x="45" y="6"/>
                      <a:pt x="54" y="9"/>
                      <a:pt x="52" y="16"/>
                    </a:cubicBezTo>
                    <a:cubicBezTo>
                      <a:pt x="48" y="20"/>
                      <a:pt x="43" y="24"/>
                      <a:pt x="38" y="29"/>
                    </a:cubicBezTo>
                    <a:cubicBezTo>
                      <a:pt x="34" y="23"/>
                      <a:pt x="33" y="12"/>
                      <a:pt x="22" y="20"/>
                    </a:cubicBezTo>
                    <a:cubicBezTo>
                      <a:pt x="20" y="24"/>
                      <a:pt x="18" y="26"/>
                      <a:pt x="13" y="24"/>
                    </a:cubicBezTo>
                    <a:cubicBezTo>
                      <a:pt x="11" y="22"/>
                      <a:pt x="0" y="28"/>
                      <a:pt x="7" y="18"/>
                    </a:cubicBezTo>
                    <a:cubicBezTo>
                      <a:pt x="12" y="11"/>
                      <a:pt x="18" y="6"/>
                      <a:pt x="27" y="7"/>
                    </a:cubicBezTo>
                    <a:cubicBezTo>
                      <a:pt x="35" y="8"/>
                      <a:pt x="41" y="6"/>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60" name="Freeform 314"/>
              <p:cNvSpPr/>
              <p:nvPr/>
            </p:nvSpPr>
            <p:spPr bwMode="auto">
              <a:xfrm>
                <a:off x="2312" y="2239"/>
                <a:ext cx="61" cy="98"/>
              </a:xfrm>
              <a:custGeom>
                <a:avLst/>
                <a:gdLst>
                  <a:gd name="T0" fmla="*/ 22 w 32"/>
                  <a:gd name="T1" fmla="*/ 51 h 51"/>
                  <a:gd name="T2" fmla="*/ 15 w 32"/>
                  <a:gd name="T3" fmla="*/ 43 h 51"/>
                  <a:gd name="T4" fmla="*/ 0 w 32"/>
                  <a:gd name="T5" fmla="*/ 29 h 51"/>
                  <a:gd name="T6" fmla="*/ 17 w 32"/>
                  <a:gd name="T7" fmla="*/ 0 h 51"/>
                  <a:gd name="T8" fmla="*/ 21 w 32"/>
                  <a:gd name="T9" fmla="*/ 21 h 51"/>
                  <a:gd name="T10" fmla="*/ 32 w 32"/>
                  <a:gd name="T11" fmla="*/ 18 h 51"/>
                  <a:gd name="T12" fmla="*/ 22 w 32"/>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2" h="51">
                    <a:moveTo>
                      <a:pt x="22" y="51"/>
                    </a:moveTo>
                    <a:cubicBezTo>
                      <a:pt x="21" y="47"/>
                      <a:pt x="18" y="44"/>
                      <a:pt x="15" y="43"/>
                    </a:cubicBezTo>
                    <a:cubicBezTo>
                      <a:pt x="10" y="37"/>
                      <a:pt x="6" y="33"/>
                      <a:pt x="0" y="29"/>
                    </a:cubicBezTo>
                    <a:cubicBezTo>
                      <a:pt x="9" y="21"/>
                      <a:pt x="6" y="6"/>
                      <a:pt x="17" y="0"/>
                    </a:cubicBezTo>
                    <a:cubicBezTo>
                      <a:pt x="25" y="6"/>
                      <a:pt x="19" y="14"/>
                      <a:pt x="21" y="21"/>
                    </a:cubicBezTo>
                    <a:cubicBezTo>
                      <a:pt x="24" y="15"/>
                      <a:pt x="28" y="14"/>
                      <a:pt x="32" y="18"/>
                    </a:cubicBezTo>
                    <a:cubicBezTo>
                      <a:pt x="28" y="29"/>
                      <a:pt x="31" y="42"/>
                      <a:pt x="22"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61" name="Freeform 315"/>
              <p:cNvSpPr/>
              <p:nvPr/>
            </p:nvSpPr>
            <p:spPr bwMode="auto">
              <a:xfrm>
                <a:off x="3787" y="1459"/>
                <a:ext cx="49" cy="107"/>
              </a:xfrm>
              <a:custGeom>
                <a:avLst/>
                <a:gdLst>
                  <a:gd name="T0" fmla="*/ 11 w 26"/>
                  <a:gd name="T1" fmla="*/ 53 h 56"/>
                  <a:gd name="T2" fmla="*/ 3 w 26"/>
                  <a:gd name="T3" fmla="*/ 53 h 56"/>
                  <a:gd name="T4" fmla="*/ 6 w 26"/>
                  <a:gd name="T5" fmla="*/ 30 h 56"/>
                  <a:gd name="T6" fmla="*/ 14 w 26"/>
                  <a:gd name="T7" fmla="*/ 1 h 56"/>
                  <a:gd name="T8" fmla="*/ 20 w 26"/>
                  <a:gd name="T9" fmla="*/ 11 h 56"/>
                  <a:gd name="T10" fmla="*/ 22 w 26"/>
                  <a:gd name="T11" fmla="*/ 19 h 56"/>
                  <a:gd name="T12" fmla="*/ 18 w 26"/>
                  <a:gd name="T13" fmla="*/ 39 h 56"/>
                  <a:gd name="T14" fmla="*/ 21 w 26"/>
                  <a:gd name="T15" fmla="*/ 53 h 56"/>
                  <a:gd name="T16" fmla="*/ 17 w 26"/>
                  <a:gd name="T17" fmla="*/ 55 h 56"/>
                  <a:gd name="T18" fmla="*/ 11 w 2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56">
                    <a:moveTo>
                      <a:pt x="11" y="53"/>
                    </a:moveTo>
                    <a:cubicBezTo>
                      <a:pt x="8" y="53"/>
                      <a:pt x="6" y="53"/>
                      <a:pt x="3" y="53"/>
                    </a:cubicBezTo>
                    <a:cubicBezTo>
                      <a:pt x="12" y="46"/>
                      <a:pt x="10" y="39"/>
                      <a:pt x="6" y="30"/>
                    </a:cubicBezTo>
                    <a:cubicBezTo>
                      <a:pt x="1" y="18"/>
                      <a:pt x="0" y="8"/>
                      <a:pt x="14" y="1"/>
                    </a:cubicBezTo>
                    <a:cubicBezTo>
                      <a:pt x="24" y="0"/>
                      <a:pt x="17" y="9"/>
                      <a:pt x="20" y="11"/>
                    </a:cubicBezTo>
                    <a:cubicBezTo>
                      <a:pt x="21" y="14"/>
                      <a:pt x="21" y="16"/>
                      <a:pt x="22" y="19"/>
                    </a:cubicBezTo>
                    <a:cubicBezTo>
                      <a:pt x="15" y="24"/>
                      <a:pt x="15" y="31"/>
                      <a:pt x="18" y="39"/>
                    </a:cubicBezTo>
                    <a:cubicBezTo>
                      <a:pt x="22" y="43"/>
                      <a:pt x="26" y="47"/>
                      <a:pt x="21" y="53"/>
                    </a:cubicBezTo>
                    <a:cubicBezTo>
                      <a:pt x="20" y="54"/>
                      <a:pt x="19" y="55"/>
                      <a:pt x="17" y="55"/>
                    </a:cubicBezTo>
                    <a:cubicBezTo>
                      <a:pt x="15" y="56"/>
                      <a:pt x="12" y="55"/>
                      <a:pt x="11"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62" name="Freeform 316"/>
              <p:cNvSpPr/>
              <p:nvPr/>
            </p:nvSpPr>
            <p:spPr bwMode="auto">
              <a:xfrm>
                <a:off x="5094" y="2515"/>
                <a:ext cx="68" cy="94"/>
              </a:xfrm>
              <a:custGeom>
                <a:avLst/>
                <a:gdLst>
                  <a:gd name="T0" fmla="*/ 33 w 36"/>
                  <a:gd name="T1" fmla="*/ 30 h 49"/>
                  <a:gd name="T2" fmla="*/ 36 w 36"/>
                  <a:gd name="T3" fmla="*/ 41 h 49"/>
                  <a:gd name="T4" fmla="*/ 26 w 36"/>
                  <a:gd name="T5" fmla="*/ 45 h 49"/>
                  <a:gd name="T6" fmla="*/ 0 w 36"/>
                  <a:gd name="T7" fmla="*/ 11 h 49"/>
                  <a:gd name="T8" fmla="*/ 15 w 36"/>
                  <a:gd name="T9" fmla="*/ 7 h 49"/>
                  <a:gd name="T10" fmla="*/ 33 w 36"/>
                  <a:gd name="T11" fmla="*/ 30 h 49"/>
                </a:gdLst>
                <a:ahLst/>
                <a:cxnLst>
                  <a:cxn ang="0">
                    <a:pos x="T0" y="T1"/>
                  </a:cxn>
                  <a:cxn ang="0">
                    <a:pos x="T2" y="T3"/>
                  </a:cxn>
                  <a:cxn ang="0">
                    <a:pos x="T4" y="T5"/>
                  </a:cxn>
                  <a:cxn ang="0">
                    <a:pos x="T6" y="T7"/>
                  </a:cxn>
                  <a:cxn ang="0">
                    <a:pos x="T8" y="T9"/>
                  </a:cxn>
                  <a:cxn ang="0">
                    <a:pos x="T10" y="T11"/>
                  </a:cxn>
                </a:cxnLst>
                <a:rect l="0" t="0" r="r" b="b"/>
                <a:pathLst>
                  <a:path w="36" h="49">
                    <a:moveTo>
                      <a:pt x="33" y="30"/>
                    </a:moveTo>
                    <a:cubicBezTo>
                      <a:pt x="32" y="35"/>
                      <a:pt x="34" y="38"/>
                      <a:pt x="36" y="41"/>
                    </a:cubicBezTo>
                    <a:cubicBezTo>
                      <a:pt x="35" y="49"/>
                      <a:pt x="30" y="48"/>
                      <a:pt x="26" y="45"/>
                    </a:cubicBezTo>
                    <a:cubicBezTo>
                      <a:pt x="20" y="32"/>
                      <a:pt x="8" y="23"/>
                      <a:pt x="0" y="11"/>
                    </a:cubicBezTo>
                    <a:cubicBezTo>
                      <a:pt x="2" y="0"/>
                      <a:pt x="9" y="6"/>
                      <a:pt x="15" y="7"/>
                    </a:cubicBezTo>
                    <a:cubicBezTo>
                      <a:pt x="16" y="18"/>
                      <a:pt x="34" y="17"/>
                      <a:pt x="3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63" name="Freeform 317"/>
              <p:cNvSpPr/>
              <p:nvPr/>
            </p:nvSpPr>
            <p:spPr bwMode="auto">
              <a:xfrm>
                <a:off x="5400" y="2058"/>
                <a:ext cx="80" cy="82"/>
              </a:xfrm>
              <a:custGeom>
                <a:avLst/>
                <a:gdLst>
                  <a:gd name="T0" fmla="*/ 7 w 42"/>
                  <a:gd name="T1" fmla="*/ 30 h 43"/>
                  <a:gd name="T2" fmla="*/ 25 w 42"/>
                  <a:gd name="T3" fmla="*/ 10 h 43"/>
                  <a:gd name="T4" fmla="*/ 41 w 42"/>
                  <a:gd name="T5" fmla="*/ 2 h 43"/>
                  <a:gd name="T6" fmla="*/ 25 w 42"/>
                  <a:gd name="T7" fmla="*/ 37 h 43"/>
                  <a:gd name="T8" fmla="*/ 12 w 42"/>
                  <a:gd name="T9" fmla="*/ 43 h 43"/>
                  <a:gd name="T10" fmla="*/ 3 w 42"/>
                  <a:gd name="T11" fmla="*/ 39 h 43"/>
                  <a:gd name="T12" fmla="*/ 7 w 42"/>
                  <a:gd name="T13" fmla="*/ 30 h 43"/>
                </a:gdLst>
                <a:ahLst/>
                <a:cxnLst>
                  <a:cxn ang="0">
                    <a:pos x="T0" y="T1"/>
                  </a:cxn>
                  <a:cxn ang="0">
                    <a:pos x="T2" y="T3"/>
                  </a:cxn>
                  <a:cxn ang="0">
                    <a:pos x="T4" y="T5"/>
                  </a:cxn>
                  <a:cxn ang="0">
                    <a:pos x="T6" y="T7"/>
                  </a:cxn>
                  <a:cxn ang="0">
                    <a:pos x="T8" y="T9"/>
                  </a:cxn>
                  <a:cxn ang="0">
                    <a:pos x="T10" y="T11"/>
                  </a:cxn>
                  <a:cxn ang="0">
                    <a:pos x="T12" y="T13"/>
                  </a:cxn>
                </a:cxnLst>
                <a:rect l="0" t="0" r="r" b="b"/>
                <a:pathLst>
                  <a:path w="42" h="43">
                    <a:moveTo>
                      <a:pt x="7" y="30"/>
                    </a:moveTo>
                    <a:cubicBezTo>
                      <a:pt x="16" y="26"/>
                      <a:pt x="24" y="21"/>
                      <a:pt x="25" y="10"/>
                    </a:cubicBezTo>
                    <a:cubicBezTo>
                      <a:pt x="26" y="0"/>
                      <a:pt x="35" y="2"/>
                      <a:pt x="41" y="2"/>
                    </a:cubicBezTo>
                    <a:cubicBezTo>
                      <a:pt x="42" y="16"/>
                      <a:pt x="33" y="26"/>
                      <a:pt x="25" y="37"/>
                    </a:cubicBezTo>
                    <a:cubicBezTo>
                      <a:pt x="20" y="37"/>
                      <a:pt x="17" y="42"/>
                      <a:pt x="12" y="43"/>
                    </a:cubicBezTo>
                    <a:cubicBezTo>
                      <a:pt x="9" y="43"/>
                      <a:pt x="5" y="42"/>
                      <a:pt x="3" y="39"/>
                    </a:cubicBezTo>
                    <a:cubicBezTo>
                      <a:pt x="0" y="35"/>
                      <a:pt x="4" y="32"/>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64" name="Freeform 318"/>
              <p:cNvSpPr/>
              <p:nvPr/>
            </p:nvSpPr>
            <p:spPr bwMode="auto">
              <a:xfrm>
                <a:off x="5903" y="1046"/>
                <a:ext cx="71" cy="78"/>
              </a:xfrm>
              <a:custGeom>
                <a:avLst/>
                <a:gdLst>
                  <a:gd name="T0" fmla="*/ 11 w 37"/>
                  <a:gd name="T1" fmla="*/ 1 h 41"/>
                  <a:gd name="T2" fmla="*/ 28 w 37"/>
                  <a:gd name="T3" fmla="*/ 8 h 41"/>
                  <a:gd name="T4" fmla="*/ 32 w 37"/>
                  <a:gd name="T5" fmla="*/ 7 h 41"/>
                  <a:gd name="T6" fmla="*/ 37 w 37"/>
                  <a:gd name="T7" fmla="*/ 20 h 41"/>
                  <a:gd name="T8" fmla="*/ 19 w 37"/>
                  <a:gd name="T9" fmla="*/ 39 h 41"/>
                  <a:gd name="T10" fmla="*/ 10 w 37"/>
                  <a:gd name="T11" fmla="*/ 35 h 41"/>
                  <a:gd name="T12" fmla="*/ 0 w 37"/>
                  <a:gd name="T13" fmla="*/ 26 h 41"/>
                  <a:gd name="T14" fmla="*/ 3 w 37"/>
                  <a:gd name="T15" fmla="*/ 20 h 41"/>
                  <a:gd name="T16" fmla="*/ 7 w 37"/>
                  <a:gd name="T17" fmla="*/ 7 h 41"/>
                  <a:gd name="T18" fmla="*/ 11 w 37"/>
                  <a:gd name="T19"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1">
                    <a:moveTo>
                      <a:pt x="11" y="1"/>
                    </a:moveTo>
                    <a:cubicBezTo>
                      <a:pt x="16" y="7"/>
                      <a:pt x="22" y="7"/>
                      <a:pt x="28" y="8"/>
                    </a:cubicBezTo>
                    <a:cubicBezTo>
                      <a:pt x="30" y="7"/>
                      <a:pt x="31" y="7"/>
                      <a:pt x="32" y="7"/>
                    </a:cubicBezTo>
                    <a:cubicBezTo>
                      <a:pt x="32" y="12"/>
                      <a:pt x="36" y="15"/>
                      <a:pt x="37" y="20"/>
                    </a:cubicBezTo>
                    <a:cubicBezTo>
                      <a:pt x="34" y="29"/>
                      <a:pt x="33" y="41"/>
                      <a:pt x="19" y="39"/>
                    </a:cubicBezTo>
                    <a:cubicBezTo>
                      <a:pt x="16" y="38"/>
                      <a:pt x="13" y="36"/>
                      <a:pt x="10" y="35"/>
                    </a:cubicBezTo>
                    <a:cubicBezTo>
                      <a:pt x="6" y="33"/>
                      <a:pt x="1" y="32"/>
                      <a:pt x="0" y="26"/>
                    </a:cubicBezTo>
                    <a:cubicBezTo>
                      <a:pt x="0" y="24"/>
                      <a:pt x="2" y="22"/>
                      <a:pt x="3" y="20"/>
                    </a:cubicBezTo>
                    <a:cubicBezTo>
                      <a:pt x="7" y="16"/>
                      <a:pt x="7" y="12"/>
                      <a:pt x="7" y="7"/>
                    </a:cubicBezTo>
                    <a:cubicBezTo>
                      <a:pt x="6" y="4"/>
                      <a:pt x="6" y="0"/>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65" name="Freeform 319"/>
              <p:cNvSpPr/>
              <p:nvPr/>
            </p:nvSpPr>
            <p:spPr bwMode="auto">
              <a:xfrm>
                <a:off x="2561" y="3586"/>
                <a:ext cx="77" cy="96"/>
              </a:xfrm>
              <a:custGeom>
                <a:avLst/>
                <a:gdLst>
                  <a:gd name="T0" fmla="*/ 33 w 40"/>
                  <a:gd name="T1" fmla="*/ 25 h 50"/>
                  <a:gd name="T2" fmla="*/ 28 w 40"/>
                  <a:gd name="T3" fmla="*/ 50 h 50"/>
                  <a:gd name="T4" fmla="*/ 6 w 40"/>
                  <a:gd name="T5" fmla="*/ 29 h 50"/>
                  <a:gd name="T6" fmla="*/ 1 w 40"/>
                  <a:gd name="T7" fmla="*/ 1 h 50"/>
                  <a:gd name="T8" fmla="*/ 13 w 40"/>
                  <a:gd name="T9" fmla="*/ 4 h 50"/>
                  <a:gd name="T10" fmla="*/ 24 w 40"/>
                  <a:gd name="T11" fmla="*/ 16 h 50"/>
                  <a:gd name="T12" fmla="*/ 33 w 40"/>
                  <a:gd name="T13" fmla="*/ 25 h 50"/>
                </a:gdLst>
                <a:ahLst/>
                <a:cxnLst>
                  <a:cxn ang="0">
                    <a:pos x="T0" y="T1"/>
                  </a:cxn>
                  <a:cxn ang="0">
                    <a:pos x="T2" y="T3"/>
                  </a:cxn>
                  <a:cxn ang="0">
                    <a:pos x="T4" y="T5"/>
                  </a:cxn>
                  <a:cxn ang="0">
                    <a:pos x="T6" y="T7"/>
                  </a:cxn>
                  <a:cxn ang="0">
                    <a:pos x="T8" y="T9"/>
                  </a:cxn>
                  <a:cxn ang="0">
                    <a:pos x="T10" y="T11"/>
                  </a:cxn>
                  <a:cxn ang="0">
                    <a:pos x="T12" y="T13"/>
                  </a:cxn>
                </a:cxnLst>
                <a:rect l="0" t="0" r="r" b="b"/>
                <a:pathLst>
                  <a:path w="40" h="50">
                    <a:moveTo>
                      <a:pt x="33" y="25"/>
                    </a:moveTo>
                    <a:cubicBezTo>
                      <a:pt x="33" y="33"/>
                      <a:pt x="40" y="42"/>
                      <a:pt x="28" y="50"/>
                    </a:cubicBezTo>
                    <a:cubicBezTo>
                      <a:pt x="31" y="30"/>
                      <a:pt x="18" y="31"/>
                      <a:pt x="6" y="29"/>
                    </a:cubicBezTo>
                    <a:cubicBezTo>
                      <a:pt x="0" y="20"/>
                      <a:pt x="3" y="10"/>
                      <a:pt x="1" y="1"/>
                    </a:cubicBezTo>
                    <a:cubicBezTo>
                      <a:pt x="5" y="1"/>
                      <a:pt x="10" y="0"/>
                      <a:pt x="13" y="4"/>
                    </a:cubicBezTo>
                    <a:cubicBezTo>
                      <a:pt x="7" y="17"/>
                      <a:pt x="21" y="11"/>
                      <a:pt x="24" y="16"/>
                    </a:cubicBezTo>
                    <a:cubicBezTo>
                      <a:pt x="28" y="18"/>
                      <a:pt x="32" y="20"/>
                      <a:pt x="3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66" name="Freeform 320"/>
              <p:cNvSpPr/>
              <p:nvPr/>
            </p:nvSpPr>
            <p:spPr bwMode="auto">
              <a:xfrm>
                <a:off x="6245" y="3309"/>
                <a:ext cx="74" cy="103"/>
              </a:xfrm>
              <a:custGeom>
                <a:avLst/>
                <a:gdLst>
                  <a:gd name="T0" fmla="*/ 28 w 39"/>
                  <a:gd name="T1" fmla="*/ 29 h 54"/>
                  <a:gd name="T2" fmla="*/ 18 w 39"/>
                  <a:gd name="T3" fmla="*/ 48 h 54"/>
                  <a:gd name="T4" fmla="*/ 13 w 39"/>
                  <a:gd name="T5" fmla="*/ 44 h 54"/>
                  <a:gd name="T6" fmla="*/ 7 w 39"/>
                  <a:gd name="T7" fmla="*/ 31 h 54"/>
                  <a:gd name="T8" fmla="*/ 10 w 39"/>
                  <a:gd name="T9" fmla="*/ 20 h 54"/>
                  <a:gd name="T10" fmla="*/ 12 w 39"/>
                  <a:gd name="T11" fmla="*/ 7 h 54"/>
                  <a:gd name="T12" fmla="*/ 20 w 39"/>
                  <a:gd name="T13" fmla="*/ 3 h 54"/>
                  <a:gd name="T14" fmla="*/ 32 w 39"/>
                  <a:gd name="T15" fmla="*/ 10 h 54"/>
                  <a:gd name="T16" fmla="*/ 38 w 39"/>
                  <a:gd name="T17" fmla="*/ 17 h 54"/>
                  <a:gd name="T18" fmla="*/ 28 w 39"/>
                  <a:gd name="T19"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4">
                    <a:moveTo>
                      <a:pt x="28" y="29"/>
                    </a:moveTo>
                    <a:cubicBezTo>
                      <a:pt x="27" y="37"/>
                      <a:pt x="23" y="43"/>
                      <a:pt x="18" y="48"/>
                    </a:cubicBezTo>
                    <a:cubicBezTo>
                      <a:pt x="14" y="54"/>
                      <a:pt x="11" y="52"/>
                      <a:pt x="13" y="44"/>
                    </a:cubicBezTo>
                    <a:cubicBezTo>
                      <a:pt x="20" y="36"/>
                      <a:pt x="15" y="33"/>
                      <a:pt x="7" y="31"/>
                    </a:cubicBezTo>
                    <a:cubicBezTo>
                      <a:pt x="0" y="25"/>
                      <a:pt x="10" y="24"/>
                      <a:pt x="10" y="20"/>
                    </a:cubicBezTo>
                    <a:cubicBezTo>
                      <a:pt x="13" y="16"/>
                      <a:pt x="11" y="12"/>
                      <a:pt x="12" y="7"/>
                    </a:cubicBezTo>
                    <a:cubicBezTo>
                      <a:pt x="13" y="2"/>
                      <a:pt x="15" y="0"/>
                      <a:pt x="20" y="3"/>
                    </a:cubicBezTo>
                    <a:cubicBezTo>
                      <a:pt x="22" y="8"/>
                      <a:pt x="23" y="14"/>
                      <a:pt x="32" y="10"/>
                    </a:cubicBezTo>
                    <a:cubicBezTo>
                      <a:pt x="36" y="8"/>
                      <a:pt x="39" y="11"/>
                      <a:pt x="38" y="17"/>
                    </a:cubicBezTo>
                    <a:cubicBezTo>
                      <a:pt x="35" y="21"/>
                      <a:pt x="31" y="25"/>
                      <a:pt x="28"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67" name="Freeform 321"/>
              <p:cNvSpPr/>
              <p:nvPr/>
            </p:nvSpPr>
            <p:spPr bwMode="auto">
              <a:xfrm>
                <a:off x="5360" y="3001"/>
                <a:ext cx="67" cy="57"/>
              </a:xfrm>
              <a:custGeom>
                <a:avLst/>
                <a:gdLst>
                  <a:gd name="T0" fmla="*/ 17 w 35"/>
                  <a:gd name="T1" fmla="*/ 0 h 30"/>
                  <a:gd name="T2" fmla="*/ 35 w 35"/>
                  <a:gd name="T3" fmla="*/ 17 h 30"/>
                  <a:gd name="T4" fmla="*/ 10 w 35"/>
                  <a:gd name="T5" fmla="*/ 29 h 30"/>
                  <a:gd name="T6" fmla="*/ 4 w 35"/>
                  <a:gd name="T7" fmla="*/ 11 h 30"/>
                  <a:gd name="T8" fmla="*/ 17 w 35"/>
                  <a:gd name="T9" fmla="*/ 0 h 30"/>
                </a:gdLst>
                <a:ahLst/>
                <a:cxnLst>
                  <a:cxn ang="0">
                    <a:pos x="T0" y="T1"/>
                  </a:cxn>
                  <a:cxn ang="0">
                    <a:pos x="T2" y="T3"/>
                  </a:cxn>
                  <a:cxn ang="0">
                    <a:pos x="T4" y="T5"/>
                  </a:cxn>
                  <a:cxn ang="0">
                    <a:pos x="T6" y="T7"/>
                  </a:cxn>
                  <a:cxn ang="0">
                    <a:pos x="T8" y="T9"/>
                  </a:cxn>
                </a:cxnLst>
                <a:rect l="0" t="0" r="r" b="b"/>
                <a:pathLst>
                  <a:path w="35" h="30">
                    <a:moveTo>
                      <a:pt x="17" y="0"/>
                    </a:moveTo>
                    <a:cubicBezTo>
                      <a:pt x="20" y="9"/>
                      <a:pt x="27" y="14"/>
                      <a:pt x="35" y="17"/>
                    </a:cubicBezTo>
                    <a:cubicBezTo>
                      <a:pt x="31" y="30"/>
                      <a:pt x="19" y="30"/>
                      <a:pt x="10" y="29"/>
                    </a:cubicBezTo>
                    <a:cubicBezTo>
                      <a:pt x="1" y="29"/>
                      <a:pt x="0" y="19"/>
                      <a:pt x="4" y="11"/>
                    </a:cubicBezTo>
                    <a:cubicBezTo>
                      <a:pt x="8" y="8"/>
                      <a:pt x="13" y="4"/>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68" name="Freeform 322"/>
              <p:cNvSpPr/>
              <p:nvPr/>
            </p:nvSpPr>
            <p:spPr bwMode="auto">
              <a:xfrm>
                <a:off x="3514" y="1512"/>
                <a:ext cx="82" cy="81"/>
              </a:xfrm>
              <a:custGeom>
                <a:avLst/>
                <a:gdLst>
                  <a:gd name="T0" fmla="*/ 14 w 43"/>
                  <a:gd name="T1" fmla="*/ 26 h 42"/>
                  <a:gd name="T2" fmla="*/ 21 w 43"/>
                  <a:gd name="T3" fmla="*/ 4 h 42"/>
                  <a:gd name="T4" fmla="*/ 34 w 43"/>
                  <a:gd name="T5" fmla="*/ 2 h 42"/>
                  <a:gd name="T6" fmla="*/ 36 w 43"/>
                  <a:gd name="T7" fmla="*/ 20 h 42"/>
                  <a:gd name="T8" fmla="*/ 25 w 43"/>
                  <a:gd name="T9" fmla="*/ 42 h 42"/>
                  <a:gd name="T10" fmla="*/ 14 w 43"/>
                  <a:gd name="T11" fmla="*/ 26 h 42"/>
                </a:gdLst>
                <a:ahLst/>
                <a:cxnLst>
                  <a:cxn ang="0">
                    <a:pos x="T0" y="T1"/>
                  </a:cxn>
                  <a:cxn ang="0">
                    <a:pos x="T2" y="T3"/>
                  </a:cxn>
                  <a:cxn ang="0">
                    <a:pos x="T4" y="T5"/>
                  </a:cxn>
                  <a:cxn ang="0">
                    <a:pos x="T6" y="T7"/>
                  </a:cxn>
                  <a:cxn ang="0">
                    <a:pos x="T8" y="T9"/>
                  </a:cxn>
                  <a:cxn ang="0">
                    <a:pos x="T10" y="T11"/>
                  </a:cxn>
                </a:cxnLst>
                <a:rect l="0" t="0" r="r" b="b"/>
                <a:pathLst>
                  <a:path w="43" h="42">
                    <a:moveTo>
                      <a:pt x="14" y="26"/>
                    </a:moveTo>
                    <a:cubicBezTo>
                      <a:pt x="0" y="13"/>
                      <a:pt x="22" y="13"/>
                      <a:pt x="21" y="4"/>
                    </a:cubicBezTo>
                    <a:cubicBezTo>
                      <a:pt x="21" y="1"/>
                      <a:pt x="29" y="0"/>
                      <a:pt x="34" y="2"/>
                    </a:cubicBezTo>
                    <a:cubicBezTo>
                      <a:pt x="41" y="7"/>
                      <a:pt x="40" y="13"/>
                      <a:pt x="36" y="20"/>
                    </a:cubicBezTo>
                    <a:cubicBezTo>
                      <a:pt x="32" y="27"/>
                      <a:pt x="43" y="42"/>
                      <a:pt x="25" y="42"/>
                    </a:cubicBezTo>
                    <a:cubicBezTo>
                      <a:pt x="26" y="33"/>
                      <a:pt x="25" y="25"/>
                      <a:pt x="1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69" name="Freeform 323"/>
              <p:cNvSpPr/>
              <p:nvPr/>
            </p:nvSpPr>
            <p:spPr bwMode="auto">
              <a:xfrm>
                <a:off x="4697" y="1019"/>
                <a:ext cx="52" cy="101"/>
              </a:xfrm>
              <a:custGeom>
                <a:avLst/>
                <a:gdLst>
                  <a:gd name="T0" fmla="*/ 27 w 27"/>
                  <a:gd name="T1" fmla="*/ 50 h 53"/>
                  <a:gd name="T2" fmla="*/ 10 w 27"/>
                  <a:gd name="T3" fmla="*/ 53 h 53"/>
                  <a:gd name="T4" fmla="*/ 7 w 27"/>
                  <a:gd name="T5" fmla="*/ 46 h 53"/>
                  <a:gd name="T6" fmla="*/ 11 w 27"/>
                  <a:gd name="T7" fmla="*/ 42 h 53"/>
                  <a:gd name="T8" fmla="*/ 10 w 27"/>
                  <a:gd name="T9" fmla="*/ 5 h 53"/>
                  <a:gd name="T10" fmla="*/ 23 w 27"/>
                  <a:gd name="T11" fmla="*/ 11 h 53"/>
                  <a:gd name="T12" fmla="*/ 27 w 27"/>
                  <a:gd name="T13" fmla="*/ 50 h 53"/>
                </a:gdLst>
                <a:ahLst/>
                <a:cxnLst>
                  <a:cxn ang="0">
                    <a:pos x="T0" y="T1"/>
                  </a:cxn>
                  <a:cxn ang="0">
                    <a:pos x="T2" y="T3"/>
                  </a:cxn>
                  <a:cxn ang="0">
                    <a:pos x="T4" y="T5"/>
                  </a:cxn>
                  <a:cxn ang="0">
                    <a:pos x="T6" y="T7"/>
                  </a:cxn>
                  <a:cxn ang="0">
                    <a:pos x="T8" y="T9"/>
                  </a:cxn>
                  <a:cxn ang="0">
                    <a:pos x="T10" y="T11"/>
                  </a:cxn>
                  <a:cxn ang="0">
                    <a:pos x="T12" y="T13"/>
                  </a:cxn>
                </a:cxnLst>
                <a:rect l="0" t="0" r="r" b="b"/>
                <a:pathLst>
                  <a:path w="27" h="53">
                    <a:moveTo>
                      <a:pt x="27" y="50"/>
                    </a:moveTo>
                    <a:cubicBezTo>
                      <a:pt x="19" y="39"/>
                      <a:pt x="16" y="53"/>
                      <a:pt x="10" y="53"/>
                    </a:cubicBezTo>
                    <a:cubicBezTo>
                      <a:pt x="10" y="51"/>
                      <a:pt x="10" y="48"/>
                      <a:pt x="7" y="46"/>
                    </a:cubicBezTo>
                    <a:cubicBezTo>
                      <a:pt x="8" y="45"/>
                      <a:pt x="11" y="42"/>
                      <a:pt x="11" y="42"/>
                    </a:cubicBezTo>
                    <a:cubicBezTo>
                      <a:pt x="0" y="30"/>
                      <a:pt x="18" y="17"/>
                      <a:pt x="10" y="5"/>
                    </a:cubicBezTo>
                    <a:cubicBezTo>
                      <a:pt x="18" y="0"/>
                      <a:pt x="21" y="6"/>
                      <a:pt x="23" y="11"/>
                    </a:cubicBezTo>
                    <a:cubicBezTo>
                      <a:pt x="25" y="24"/>
                      <a:pt x="26" y="37"/>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70" name="Freeform 324"/>
              <p:cNvSpPr/>
              <p:nvPr/>
            </p:nvSpPr>
            <p:spPr bwMode="auto">
              <a:xfrm>
                <a:off x="3606" y="1635"/>
                <a:ext cx="85" cy="74"/>
              </a:xfrm>
              <a:custGeom>
                <a:avLst/>
                <a:gdLst>
                  <a:gd name="T0" fmla="*/ 43 w 45"/>
                  <a:gd name="T1" fmla="*/ 38 h 39"/>
                  <a:gd name="T2" fmla="*/ 21 w 45"/>
                  <a:gd name="T3" fmla="*/ 39 h 39"/>
                  <a:gd name="T4" fmla="*/ 14 w 45"/>
                  <a:gd name="T5" fmla="*/ 34 h 39"/>
                  <a:gd name="T6" fmla="*/ 2 w 45"/>
                  <a:gd name="T7" fmla="*/ 24 h 39"/>
                  <a:gd name="T8" fmla="*/ 16 w 45"/>
                  <a:gd name="T9" fmla="*/ 20 h 39"/>
                  <a:gd name="T10" fmla="*/ 23 w 45"/>
                  <a:gd name="T11" fmla="*/ 18 h 39"/>
                  <a:gd name="T12" fmla="*/ 36 w 45"/>
                  <a:gd name="T13" fmla="*/ 12 h 39"/>
                  <a:gd name="T14" fmla="*/ 43 w 45"/>
                  <a:gd name="T15" fmla="*/ 31 h 39"/>
                  <a:gd name="T16" fmla="*/ 43 w 45"/>
                  <a:gd name="T17" fmla="*/ 31 h 39"/>
                  <a:gd name="T18" fmla="*/ 43 w 45"/>
                  <a:gd name="T19"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9">
                    <a:moveTo>
                      <a:pt x="43" y="38"/>
                    </a:moveTo>
                    <a:cubicBezTo>
                      <a:pt x="36" y="38"/>
                      <a:pt x="28" y="38"/>
                      <a:pt x="21" y="39"/>
                    </a:cubicBezTo>
                    <a:cubicBezTo>
                      <a:pt x="18" y="37"/>
                      <a:pt x="16" y="36"/>
                      <a:pt x="14" y="34"/>
                    </a:cubicBezTo>
                    <a:cubicBezTo>
                      <a:pt x="9" y="31"/>
                      <a:pt x="0" y="31"/>
                      <a:pt x="2" y="24"/>
                    </a:cubicBezTo>
                    <a:cubicBezTo>
                      <a:pt x="4" y="17"/>
                      <a:pt x="11" y="19"/>
                      <a:pt x="16" y="20"/>
                    </a:cubicBezTo>
                    <a:cubicBezTo>
                      <a:pt x="19" y="21"/>
                      <a:pt x="23" y="22"/>
                      <a:pt x="23" y="18"/>
                    </a:cubicBezTo>
                    <a:cubicBezTo>
                      <a:pt x="21" y="0"/>
                      <a:pt x="33" y="16"/>
                      <a:pt x="36" y="12"/>
                    </a:cubicBezTo>
                    <a:cubicBezTo>
                      <a:pt x="38" y="19"/>
                      <a:pt x="36" y="27"/>
                      <a:pt x="43" y="31"/>
                    </a:cubicBezTo>
                    <a:cubicBezTo>
                      <a:pt x="43" y="31"/>
                      <a:pt x="43" y="31"/>
                      <a:pt x="43" y="31"/>
                    </a:cubicBezTo>
                    <a:cubicBezTo>
                      <a:pt x="45" y="33"/>
                      <a:pt x="45" y="36"/>
                      <a:pt x="4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71" name="Freeform 325"/>
              <p:cNvSpPr/>
              <p:nvPr/>
            </p:nvSpPr>
            <p:spPr bwMode="auto">
              <a:xfrm>
                <a:off x="1855" y="1864"/>
                <a:ext cx="74" cy="90"/>
              </a:xfrm>
              <a:custGeom>
                <a:avLst/>
                <a:gdLst>
                  <a:gd name="T0" fmla="*/ 0 w 39"/>
                  <a:gd name="T1" fmla="*/ 23 h 47"/>
                  <a:gd name="T2" fmla="*/ 21 w 39"/>
                  <a:gd name="T3" fmla="*/ 9 h 47"/>
                  <a:gd name="T4" fmla="*/ 30 w 39"/>
                  <a:gd name="T5" fmla="*/ 1 h 47"/>
                  <a:gd name="T6" fmla="*/ 35 w 39"/>
                  <a:gd name="T7" fmla="*/ 12 h 47"/>
                  <a:gd name="T8" fmla="*/ 10 w 39"/>
                  <a:gd name="T9" fmla="*/ 47 h 47"/>
                  <a:gd name="T10" fmla="*/ 0 w 39"/>
                  <a:gd name="T11" fmla="*/ 23 h 47"/>
                </a:gdLst>
                <a:ahLst/>
                <a:cxnLst>
                  <a:cxn ang="0">
                    <a:pos x="T0" y="T1"/>
                  </a:cxn>
                  <a:cxn ang="0">
                    <a:pos x="T2" y="T3"/>
                  </a:cxn>
                  <a:cxn ang="0">
                    <a:pos x="T4" y="T5"/>
                  </a:cxn>
                  <a:cxn ang="0">
                    <a:pos x="T6" y="T7"/>
                  </a:cxn>
                  <a:cxn ang="0">
                    <a:pos x="T8" y="T9"/>
                  </a:cxn>
                  <a:cxn ang="0">
                    <a:pos x="T10" y="T11"/>
                  </a:cxn>
                </a:cxnLst>
                <a:rect l="0" t="0" r="r" b="b"/>
                <a:pathLst>
                  <a:path w="39" h="47">
                    <a:moveTo>
                      <a:pt x="0" y="23"/>
                    </a:moveTo>
                    <a:cubicBezTo>
                      <a:pt x="11" y="24"/>
                      <a:pt x="17" y="18"/>
                      <a:pt x="21" y="9"/>
                    </a:cubicBezTo>
                    <a:cubicBezTo>
                      <a:pt x="22" y="4"/>
                      <a:pt x="24" y="0"/>
                      <a:pt x="30" y="1"/>
                    </a:cubicBezTo>
                    <a:cubicBezTo>
                      <a:pt x="35" y="3"/>
                      <a:pt x="39" y="6"/>
                      <a:pt x="35" y="12"/>
                    </a:cubicBezTo>
                    <a:cubicBezTo>
                      <a:pt x="22" y="21"/>
                      <a:pt x="20" y="37"/>
                      <a:pt x="10" y="47"/>
                    </a:cubicBezTo>
                    <a:cubicBezTo>
                      <a:pt x="4" y="40"/>
                      <a:pt x="1" y="32"/>
                      <a:pt x="0"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72" name="Freeform 326"/>
              <p:cNvSpPr/>
              <p:nvPr/>
            </p:nvSpPr>
            <p:spPr bwMode="auto">
              <a:xfrm>
                <a:off x="2283" y="870"/>
                <a:ext cx="59" cy="76"/>
              </a:xfrm>
              <a:custGeom>
                <a:avLst/>
                <a:gdLst>
                  <a:gd name="T0" fmla="*/ 9 w 31"/>
                  <a:gd name="T1" fmla="*/ 3 h 40"/>
                  <a:gd name="T2" fmla="*/ 19 w 31"/>
                  <a:gd name="T3" fmla="*/ 6 h 40"/>
                  <a:gd name="T4" fmla="*/ 20 w 31"/>
                  <a:gd name="T5" fmla="*/ 13 h 40"/>
                  <a:gd name="T6" fmla="*/ 30 w 31"/>
                  <a:gd name="T7" fmla="*/ 23 h 40"/>
                  <a:gd name="T8" fmla="*/ 19 w 31"/>
                  <a:gd name="T9" fmla="*/ 40 h 40"/>
                  <a:gd name="T10" fmla="*/ 2 w 31"/>
                  <a:gd name="T11" fmla="*/ 9 h 40"/>
                  <a:gd name="T12" fmla="*/ 9 w 31"/>
                  <a:gd name="T13" fmla="*/ 3 h 40"/>
                </a:gdLst>
                <a:ahLst/>
                <a:cxnLst>
                  <a:cxn ang="0">
                    <a:pos x="T0" y="T1"/>
                  </a:cxn>
                  <a:cxn ang="0">
                    <a:pos x="T2" y="T3"/>
                  </a:cxn>
                  <a:cxn ang="0">
                    <a:pos x="T4" y="T5"/>
                  </a:cxn>
                  <a:cxn ang="0">
                    <a:pos x="T6" y="T7"/>
                  </a:cxn>
                  <a:cxn ang="0">
                    <a:pos x="T8" y="T9"/>
                  </a:cxn>
                  <a:cxn ang="0">
                    <a:pos x="T10" y="T11"/>
                  </a:cxn>
                  <a:cxn ang="0">
                    <a:pos x="T12" y="T13"/>
                  </a:cxn>
                </a:cxnLst>
                <a:rect l="0" t="0" r="r" b="b"/>
                <a:pathLst>
                  <a:path w="31" h="40">
                    <a:moveTo>
                      <a:pt x="9" y="3"/>
                    </a:moveTo>
                    <a:cubicBezTo>
                      <a:pt x="13" y="0"/>
                      <a:pt x="16" y="4"/>
                      <a:pt x="19" y="6"/>
                    </a:cubicBezTo>
                    <a:cubicBezTo>
                      <a:pt x="21" y="8"/>
                      <a:pt x="21" y="11"/>
                      <a:pt x="20" y="13"/>
                    </a:cubicBezTo>
                    <a:cubicBezTo>
                      <a:pt x="22" y="18"/>
                      <a:pt x="30" y="16"/>
                      <a:pt x="30" y="23"/>
                    </a:cubicBezTo>
                    <a:cubicBezTo>
                      <a:pt x="31" y="31"/>
                      <a:pt x="27" y="37"/>
                      <a:pt x="19" y="40"/>
                    </a:cubicBezTo>
                    <a:cubicBezTo>
                      <a:pt x="2" y="36"/>
                      <a:pt x="10" y="18"/>
                      <a:pt x="2" y="9"/>
                    </a:cubicBezTo>
                    <a:cubicBezTo>
                      <a:pt x="0" y="2"/>
                      <a:pt x="6" y="5"/>
                      <a:pt x="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73" name="Freeform 327"/>
              <p:cNvSpPr/>
              <p:nvPr/>
            </p:nvSpPr>
            <p:spPr bwMode="auto">
              <a:xfrm>
                <a:off x="4850" y="979"/>
                <a:ext cx="82" cy="68"/>
              </a:xfrm>
              <a:custGeom>
                <a:avLst/>
                <a:gdLst>
                  <a:gd name="T0" fmla="*/ 10 w 43"/>
                  <a:gd name="T1" fmla="*/ 0 h 36"/>
                  <a:gd name="T2" fmla="*/ 38 w 43"/>
                  <a:gd name="T3" fmla="*/ 7 h 36"/>
                  <a:gd name="T4" fmla="*/ 35 w 43"/>
                  <a:gd name="T5" fmla="*/ 29 h 36"/>
                  <a:gd name="T6" fmla="*/ 31 w 43"/>
                  <a:gd name="T7" fmla="*/ 36 h 36"/>
                  <a:gd name="T8" fmla="*/ 7 w 43"/>
                  <a:gd name="T9" fmla="*/ 23 h 36"/>
                  <a:gd name="T10" fmla="*/ 10 w 43"/>
                  <a:gd name="T11" fmla="*/ 0 h 36"/>
                </a:gdLst>
                <a:ahLst/>
                <a:cxnLst>
                  <a:cxn ang="0">
                    <a:pos x="T0" y="T1"/>
                  </a:cxn>
                  <a:cxn ang="0">
                    <a:pos x="T2" y="T3"/>
                  </a:cxn>
                  <a:cxn ang="0">
                    <a:pos x="T4" y="T5"/>
                  </a:cxn>
                  <a:cxn ang="0">
                    <a:pos x="T6" y="T7"/>
                  </a:cxn>
                  <a:cxn ang="0">
                    <a:pos x="T8" y="T9"/>
                  </a:cxn>
                  <a:cxn ang="0">
                    <a:pos x="T10" y="T11"/>
                  </a:cxn>
                </a:cxnLst>
                <a:rect l="0" t="0" r="r" b="b"/>
                <a:pathLst>
                  <a:path w="43" h="36">
                    <a:moveTo>
                      <a:pt x="10" y="0"/>
                    </a:moveTo>
                    <a:cubicBezTo>
                      <a:pt x="16" y="24"/>
                      <a:pt x="28" y="5"/>
                      <a:pt x="38" y="7"/>
                    </a:cubicBezTo>
                    <a:cubicBezTo>
                      <a:pt x="40" y="13"/>
                      <a:pt x="43" y="21"/>
                      <a:pt x="35" y="29"/>
                    </a:cubicBezTo>
                    <a:cubicBezTo>
                      <a:pt x="37" y="33"/>
                      <a:pt x="37" y="36"/>
                      <a:pt x="31" y="36"/>
                    </a:cubicBezTo>
                    <a:cubicBezTo>
                      <a:pt x="29" y="21"/>
                      <a:pt x="14" y="29"/>
                      <a:pt x="7" y="23"/>
                    </a:cubicBezTo>
                    <a:cubicBezTo>
                      <a:pt x="14" y="16"/>
                      <a:pt x="0" y="7"/>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74" name="Freeform 328"/>
              <p:cNvSpPr/>
              <p:nvPr/>
            </p:nvSpPr>
            <p:spPr bwMode="auto">
              <a:xfrm>
                <a:off x="3872" y="1164"/>
                <a:ext cx="96" cy="77"/>
              </a:xfrm>
              <a:custGeom>
                <a:avLst/>
                <a:gdLst>
                  <a:gd name="T0" fmla="*/ 42 w 50"/>
                  <a:gd name="T1" fmla="*/ 37 h 40"/>
                  <a:gd name="T2" fmla="*/ 0 w 50"/>
                  <a:gd name="T3" fmla="*/ 15 h 40"/>
                  <a:gd name="T4" fmla="*/ 7 w 50"/>
                  <a:gd name="T5" fmla="*/ 9 h 40"/>
                  <a:gd name="T6" fmla="*/ 42 w 50"/>
                  <a:gd name="T7" fmla="*/ 23 h 40"/>
                  <a:gd name="T8" fmla="*/ 50 w 50"/>
                  <a:gd name="T9" fmla="*/ 34 h 40"/>
                  <a:gd name="T10" fmla="*/ 42 w 50"/>
                  <a:gd name="T11" fmla="*/ 37 h 40"/>
                </a:gdLst>
                <a:ahLst/>
                <a:cxnLst>
                  <a:cxn ang="0">
                    <a:pos x="T0" y="T1"/>
                  </a:cxn>
                  <a:cxn ang="0">
                    <a:pos x="T2" y="T3"/>
                  </a:cxn>
                  <a:cxn ang="0">
                    <a:pos x="T4" y="T5"/>
                  </a:cxn>
                  <a:cxn ang="0">
                    <a:pos x="T6" y="T7"/>
                  </a:cxn>
                  <a:cxn ang="0">
                    <a:pos x="T8" y="T9"/>
                  </a:cxn>
                  <a:cxn ang="0">
                    <a:pos x="T10" y="T11"/>
                  </a:cxn>
                </a:cxnLst>
                <a:rect l="0" t="0" r="r" b="b"/>
                <a:pathLst>
                  <a:path w="50" h="40">
                    <a:moveTo>
                      <a:pt x="42" y="37"/>
                    </a:moveTo>
                    <a:cubicBezTo>
                      <a:pt x="27" y="32"/>
                      <a:pt x="12" y="27"/>
                      <a:pt x="0" y="15"/>
                    </a:cubicBezTo>
                    <a:cubicBezTo>
                      <a:pt x="1" y="12"/>
                      <a:pt x="4" y="9"/>
                      <a:pt x="7" y="9"/>
                    </a:cubicBezTo>
                    <a:cubicBezTo>
                      <a:pt x="25" y="0"/>
                      <a:pt x="31" y="17"/>
                      <a:pt x="42" y="23"/>
                    </a:cubicBezTo>
                    <a:cubicBezTo>
                      <a:pt x="46" y="26"/>
                      <a:pt x="49" y="29"/>
                      <a:pt x="50" y="34"/>
                    </a:cubicBezTo>
                    <a:cubicBezTo>
                      <a:pt x="49" y="38"/>
                      <a:pt x="47" y="40"/>
                      <a:pt x="42"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75" name="Freeform 329"/>
              <p:cNvSpPr/>
              <p:nvPr/>
            </p:nvSpPr>
            <p:spPr bwMode="auto">
              <a:xfrm>
                <a:off x="3937" y="3194"/>
                <a:ext cx="57" cy="80"/>
              </a:xfrm>
              <a:custGeom>
                <a:avLst/>
                <a:gdLst>
                  <a:gd name="T0" fmla="*/ 5 w 30"/>
                  <a:gd name="T1" fmla="*/ 11 h 42"/>
                  <a:gd name="T2" fmla="*/ 15 w 30"/>
                  <a:gd name="T3" fmla="*/ 0 h 42"/>
                  <a:gd name="T4" fmla="*/ 27 w 30"/>
                  <a:gd name="T5" fmla="*/ 5 h 42"/>
                  <a:gd name="T6" fmla="*/ 21 w 30"/>
                  <a:gd name="T7" fmla="*/ 15 h 42"/>
                  <a:gd name="T8" fmla="*/ 19 w 30"/>
                  <a:gd name="T9" fmla="*/ 42 h 42"/>
                  <a:gd name="T10" fmla="*/ 5 w 30"/>
                  <a:gd name="T11" fmla="*/ 11 h 42"/>
                </a:gdLst>
                <a:ahLst/>
                <a:cxnLst>
                  <a:cxn ang="0">
                    <a:pos x="T0" y="T1"/>
                  </a:cxn>
                  <a:cxn ang="0">
                    <a:pos x="T2" y="T3"/>
                  </a:cxn>
                  <a:cxn ang="0">
                    <a:pos x="T4" y="T5"/>
                  </a:cxn>
                  <a:cxn ang="0">
                    <a:pos x="T6" y="T7"/>
                  </a:cxn>
                  <a:cxn ang="0">
                    <a:pos x="T8" y="T9"/>
                  </a:cxn>
                  <a:cxn ang="0">
                    <a:pos x="T10" y="T11"/>
                  </a:cxn>
                </a:cxnLst>
                <a:rect l="0" t="0" r="r" b="b"/>
                <a:pathLst>
                  <a:path w="30" h="42">
                    <a:moveTo>
                      <a:pt x="5" y="11"/>
                    </a:moveTo>
                    <a:cubicBezTo>
                      <a:pt x="10" y="9"/>
                      <a:pt x="13" y="5"/>
                      <a:pt x="15" y="0"/>
                    </a:cubicBezTo>
                    <a:cubicBezTo>
                      <a:pt x="20" y="0"/>
                      <a:pt x="25" y="0"/>
                      <a:pt x="27" y="5"/>
                    </a:cubicBezTo>
                    <a:cubicBezTo>
                      <a:pt x="30" y="11"/>
                      <a:pt x="25" y="12"/>
                      <a:pt x="21" y="15"/>
                    </a:cubicBezTo>
                    <a:cubicBezTo>
                      <a:pt x="9" y="23"/>
                      <a:pt x="20" y="33"/>
                      <a:pt x="19" y="42"/>
                    </a:cubicBezTo>
                    <a:cubicBezTo>
                      <a:pt x="3" y="37"/>
                      <a:pt x="0" y="3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76" name="Freeform 330"/>
              <p:cNvSpPr/>
              <p:nvPr/>
            </p:nvSpPr>
            <p:spPr bwMode="auto">
              <a:xfrm>
                <a:off x="2339" y="818"/>
                <a:ext cx="80" cy="65"/>
              </a:xfrm>
              <a:custGeom>
                <a:avLst/>
                <a:gdLst>
                  <a:gd name="T0" fmla="*/ 32 w 42"/>
                  <a:gd name="T1" fmla="*/ 8 h 34"/>
                  <a:gd name="T2" fmla="*/ 39 w 42"/>
                  <a:gd name="T3" fmla="*/ 17 h 34"/>
                  <a:gd name="T4" fmla="*/ 29 w 42"/>
                  <a:gd name="T5" fmla="*/ 23 h 34"/>
                  <a:gd name="T6" fmla="*/ 18 w 42"/>
                  <a:gd name="T7" fmla="*/ 33 h 34"/>
                  <a:gd name="T8" fmla="*/ 10 w 42"/>
                  <a:gd name="T9" fmla="*/ 31 h 34"/>
                  <a:gd name="T10" fmla="*/ 1 w 42"/>
                  <a:gd name="T11" fmla="*/ 29 h 34"/>
                  <a:gd name="T12" fmla="*/ 7 w 42"/>
                  <a:gd name="T13" fmla="*/ 21 h 34"/>
                  <a:gd name="T14" fmla="*/ 11 w 42"/>
                  <a:gd name="T15" fmla="*/ 6 h 34"/>
                  <a:gd name="T16" fmla="*/ 32 w 42"/>
                  <a:gd name="T17"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2" y="8"/>
                    </a:moveTo>
                    <a:cubicBezTo>
                      <a:pt x="35" y="11"/>
                      <a:pt x="42" y="10"/>
                      <a:pt x="39" y="17"/>
                    </a:cubicBezTo>
                    <a:cubicBezTo>
                      <a:pt x="38" y="22"/>
                      <a:pt x="33" y="26"/>
                      <a:pt x="29" y="23"/>
                    </a:cubicBezTo>
                    <a:cubicBezTo>
                      <a:pt x="15" y="15"/>
                      <a:pt x="22" y="30"/>
                      <a:pt x="18" y="33"/>
                    </a:cubicBezTo>
                    <a:cubicBezTo>
                      <a:pt x="15" y="32"/>
                      <a:pt x="12" y="32"/>
                      <a:pt x="10" y="31"/>
                    </a:cubicBezTo>
                    <a:cubicBezTo>
                      <a:pt x="7" y="29"/>
                      <a:pt x="3" y="34"/>
                      <a:pt x="1" y="29"/>
                    </a:cubicBezTo>
                    <a:cubicBezTo>
                      <a:pt x="0" y="25"/>
                      <a:pt x="3" y="22"/>
                      <a:pt x="7" y="21"/>
                    </a:cubicBezTo>
                    <a:cubicBezTo>
                      <a:pt x="22" y="20"/>
                      <a:pt x="13" y="12"/>
                      <a:pt x="11" y="6"/>
                    </a:cubicBezTo>
                    <a:cubicBezTo>
                      <a:pt x="19" y="0"/>
                      <a:pt x="26" y="0"/>
                      <a:pt x="3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77" name="Freeform 331"/>
              <p:cNvSpPr/>
              <p:nvPr/>
            </p:nvSpPr>
            <p:spPr bwMode="auto">
              <a:xfrm>
                <a:off x="3846" y="2917"/>
                <a:ext cx="51" cy="92"/>
              </a:xfrm>
              <a:custGeom>
                <a:avLst/>
                <a:gdLst>
                  <a:gd name="T0" fmla="*/ 18 w 27"/>
                  <a:gd name="T1" fmla="*/ 44 h 48"/>
                  <a:gd name="T2" fmla="*/ 14 w 27"/>
                  <a:gd name="T3" fmla="*/ 48 h 48"/>
                  <a:gd name="T4" fmla="*/ 1 w 27"/>
                  <a:gd name="T5" fmla="*/ 9 h 48"/>
                  <a:gd name="T6" fmla="*/ 18 w 27"/>
                  <a:gd name="T7" fmla="*/ 16 h 48"/>
                  <a:gd name="T8" fmla="*/ 24 w 27"/>
                  <a:gd name="T9" fmla="*/ 23 h 48"/>
                  <a:gd name="T10" fmla="*/ 18 w 27"/>
                  <a:gd name="T11" fmla="*/ 44 h 48"/>
                </a:gdLst>
                <a:ahLst/>
                <a:cxnLst>
                  <a:cxn ang="0">
                    <a:pos x="T0" y="T1"/>
                  </a:cxn>
                  <a:cxn ang="0">
                    <a:pos x="T2" y="T3"/>
                  </a:cxn>
                  <a:cxn ang="0">
                    <a:pos x="T4" y="T5"/>
                  </a:cxn>
                  <a:cxn ang="0">
                    <a:pos x="T6" y="T7"/>
                  </a:cxn>
                  <a:cxn ang="0">
                    <a:pos x="T8" y="T9"/>
                  </a:cxn>
                  <a:cxn ang="0">
                    <a:pos x="T10" y="T11"/>
                  </a:cxn>
                </a:cxnLst>
                <a:rect l="0" t="0" r="r" b="b"/>
                <a:pathLst>
                  <a:path w="27" h="48">
                    <a:moveTo>
                      <a:pt x="18" y="44"/>
                    </a:moveTo>
                    <a:cubicBezTo>
                      <a:pt x="17" y="46"/>
                      <a:pt x="16" y="47"/>
                      <a:pt x="14" y="48"/>
                    </a:cubicBezTo>
                    <a:cubicBezTo>
                      <a:pt x="6" y="37"/>
                      <a:pt x="0" y="24"/>
                      <a:pt x="1" y="9"/>
                    </a:cubicBezTo>
                    <a:cubicBezTo>
                      <a:pt x="7" y="10"/>
                      <a:pt x="18" y="0"/>
                      <a:pt x="18" y="16"/>
                    </a:cubicBezTo>
                    <a:cubicBezTo>
                      <a:pt x="21" y="18"/>
                      <a:pt x="23" y="20"/>
                      <a:pt x="24" y="23"/>
                    </a:cubicBezTo>
                    <a:cubicBezTo>
                      <a:pt x="26" y="31"/>
                      <a:pt x="27" y="39"/>
                      <a:pt x="18"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78" name="Freeform 332"/>
              <p:cNvSpPr/>
              <p:nvPr/>
            </p:nvSpPr>
            <p:spPr bwMode="auto">
              <a:xfrm>
                <a:off x="2320" y="912"/>
                <a:ext cx="80" cy="36"/>
              </a:xfrm>
              <a:custGeom>
                <a:avLst/>
                <a:gdLst>
                  <a:gd name="T0" fmla="*/ 0 w 42"/>
                  <a:gd name="T1" fmla="*/ 18 h 19"/>
                  <a:gd name="T2" fmla="*/ 11 w 42"/>
                  <a:gd name="T3" fmla="*/ 1 h 19"/>
                  <a:gd name="T4" fmla="*/ 42 w 42"/>
                  <a:gd name="T5" fmla="*/ 3 h 19"/>
                  <a:gd name="T6" fmla="*/ 42 w 42"/>
                  <a:gd name="T7" fmla="*/ 19 h 19"/>
                  <a:gd name="T8" fmla="*/ 0 w 42"/>
                  <a:gd name="T9" fmla="*/ 18 h 19"/>
                </a:gdLst>
                <a:ahLst/>
                <a:cxnLst>
                  <a:cxn ang="0">
                    <a:pos x="T0" y="T1"/>
                  </a:cxn>
                  <a:cxn ang="0">
                    <a:pos x="T2" y="T3"/>
                  </a:cxn>
                  <a:cxn ang="0">
                    <a:pos x="T4" y="T5"/>
                  </a:cxn>
                  <a:cxn ang="0">
                    <a:pos x="T6" y="T7"/>
                  </a:cxn>
                  <a:cxn ang="0">
                    <a:pos x="T8" y="T9"/>
                  </a:cxn>
                </a:cxnLst>
                <a:rect l="0" t="0" r="r" b="b"/>
                <a:pathLst>
                  <a:path w="42" h="19">
                    <a:moveTo>
                      <a:pt x="0" y="18"/>
                    </a:moveTo>
                    <a:cubicBezTo>
                      <a:pt x="4" y="12"/>
                      <a:pt x="8" y="7"/>
                      <a:pt x="11" y="1"/>
                    </a:cubicBezTo>
                    <a:cubicBezTo>
                      <a:pt x="21" y="0"/>
                      <a:pt x="31" y="6"/>
                      <a:pt x="42" y="3"/>
                    </a:cubicBezTo>
                    <a:cubicBezTo>
                      <a:pt x="42" y="8"/>
                      <a:pt x="42" y="13"/>
                      <a:pt x="42" y="19"/>
                    </a:cubicBezTo>
                    <a:cubicBezTo>
                      <a:pt x="28" y="18"/>
                      <a:pt x="14" y="18"/>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79" name="Freeform 333"/>
              <p:cNvSpPr/>
              <p:nvPr/>
            </p:nvSpPr>
            <p:spPr bwMode="auto">
              <a:xfrm>
                <a:off x="3295" y="1011"/>
                <a:ext cx="72" cy="84"/>
              </a:xfrm>
              <a:custGeom>
                <a:avLst/>
                <a:gdLst>
                  <a:gd name="T0" fmla="*/ 14 w 38"/>
                  <a:gd name="T1" fmla="*/ 1 h 44"/>
                  <a:gd name="T2" fmla="*/ 18 w 38"/>
                  <a:gd name="T3" fmla="*/ 9 h 44"/>
                  <a:gd name="T4" fmla="*/ 28 w 38"/>
                  <a:gd name="T5" fmla="*/ 37 h 44"/>
                  <a:gd name="T6" fmla="*/ 0 w 38"/>
                  <a:gd name="T7" fmla="*/ 26 h 44"/>
                  <a:gd name="T8" fmla="*/ 11 w 38"/>
                  <a:gd name="T9" fmla="*/ 2 h 44"/>
                  <a:gd name="T10" fmla="*/ 14 w 38"/>
                  <a:gd name="T11" fmla="*/ 1 h 44"/>
                </a:gdLst>
                <a:ahLst/>
                <a:cxnLst>
                  <a:cxn ang="0">
                    <a:pos x="T0" y="T1"/>
                  </a:cxn>
                  <a:cxn ang="0">
                    <a:pos x="T2" y="T3"/>
                  </a:cxn>
                  <a:cxn ang="0">
                    <a:pos x="T4" y="T5"/>
                  </a:cxn>
                  <a:cxn ang="0">
                    <a:pos x="T6" y="T7"/>
                  </a:cxn>
                  <a:cxn ang="0">
                    <a:pos x="T8" y="T9"/>
                  </a:cxn>
                  <a:cxn ang="0">
                    <a:pos x="T10" y="T11"/>
                  </a:cxn>
                </a:cxnLst>
                <a:rect l="0" t="0" r="r" b="b"/>
                <a:pathLst>
                  <a:path w="38" h="44">
                    <a:moveTo>
                      <a:pt x="14" y="1"/>
                    </a:moveTo>
                    <a:cubicBezTo>
                      <a:pt x="15" y="3"/>
                      <a:pt x="17" y="6"/>
                      <a:pt x="18" y="9"/>
                    </a:cubicBezTo>
                    <a:cubicBezTo>
                      <a:pt x="25" y="17"/>
                      <a:pt x="38" y="23"/>
                      <a:pt x="28" y="37"/>
                    </a:cubicBezTo>
                    <a:cubicBezTo>
                      <a:pt x="15" y="44"/>
                      <a:pt x="10" y="28"/>
                      <a:pt x="0" y="26"/>
                    </a:cubicBezTo>
                    <a:cubicBezTo>
                      <a:pt x="0" y="16"/>
                      <a:pt x="12" y="12"/>
                      <a:pt x="11" y="2"/>
                    </a:cubicBezTo>
                    <a:cubicBezTo>
                      <a:pt x="11" y="1"/>
                      <a:pt x="12" y="0"/>
                      <a:pt x="1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80" name="Freeform 334"/>
              <p:cNvSpPr/>
              <p:nvPr/>
            </p:nvSpPr>
            <p:spPr bwMode="auto">
              <a:xfrm>
                <a:off x="2474" y="1937"/>
                <a:ext cx="74" cy="77"/>
              </a:xfrm>
              <a:custGeom>
                <a:avLst/>
                <a:gdLst>
                  <a:gd name="T0" fmla="*/ 6 w 39"/>
                  <a:gd name="T1" fmla="*/ 40 h 40"/>
                  <a:gd name="T2" fmla="*/ 3 w 39"/>
                  <a:gd name="T3" fmla="*/ 20 h 40"/>
                  <a:gd name="T4" fmla="*/ 8 w 39"/>
                  <a:gd name="T5" fmla="*/ 15 h 40"/>
                  <a:gd name="T6" fmla="*/ 24 w 39"/>
                  <a:gd name="T7" fmla="*/ 13 h 40"/>
                  <a:gd name="T8" fmla="*/ 37 w 39"/>
                  <a:gd name="T9" fmla="*/ 2 h 40"/>
                  <a:gd name="T10" fmla="*/ 6 w 39"/>
                  <a:gd name="T11" fmla="*/ 40 h 40"/>
                </a:gdLst>
                <a:ahLst/>
                <a:cxnLst>
                  <a:cxn ang="0">
                    <a:pos x="T0" y="T1"/>
                  </a:cxn>
                  <a:cxn ang="0">
                    <a:pos x="T2" y="T3"/>
                  </a:cxn>
                  <a:cxn ang="0">
                    <a:pos x="T4" y="T5"/>
                  </a:cxn>
                  <a:cxn ang="0">
                    <a:pos x="T6" y="T7"/>
                  </a:cxn>
                  <a:cxn ang="0">
                    <a:pos x="T8" y="T9"/>
                  </a:cxn>
                  <a:cxn ang="0">
                    <a:pos x="T10" y="T11"/>
                  </a:cxn>
                </a:cxnLst>
                <a:rect l="0" t="0" r="r" b="b"/>
                <a:pathLst>
                  <a:path w="39" h="40">
                    <a:moveTo>
                      <a:pt x="6" y="40"/>
                    </a:moveTo>
                    <a:cubicBezTo>
                      <a:pt x="0" y="34"/>
                      <a:pt x="4" y="26"/>
                      <a:pt x="3" y="20"/>
                    </a:cubicBezTo>
                    <a:cubicBezTo>
                      <a:pt x="4" y="17"/>
                      <a:pt x="6" y="16"/>
                      <a:pt x="8" y="15"/>
                    </a:cubicBezTo>
                    <a:cubicBezTo>
                      <a:pt x="13" y="12"/>
                      <a:pt x="19" y="16"/>
                      <a:pt x="24" y="13"/>
                    </a:cubicBezTo>
                    <a:cubicBezTo>
                      <a:pt x="21" y="0"/>
                      <a:pt x="34" y="7"/>
                      <a:pt x="37" y="2"/>
                    </a:cubicBezTo>
                    <a:cubicBezTo>
                      <a:pt x="39" y="25"/>
                      <a:pt x="19" y="30"/>
                      <a:pt x="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81" name="Freeform 335"/>
              <p:cNvSpPr/>
              <p:nvPr/>
            </p:nvSpPr>
            <p:spPr bwMode="auto">
              <a:xfrm>
                <a:off x="6113" y="1311"/>
                <a:ext cx="88" cy="83"/>
              </a:xfrm>
              <a:custGeom>
                <a:avLst/>
                <a:gdLst>
                  <a:gd name="T0" fmla="*/ 0 w 46"/>
                  <a:gd name="T1" fmla="*/ 12 h 43"/>
                  <a:gd name="T2" fmla="*/ 23 w 46"/>
                  <a:gd name="T3" fmla="*/ 5 h 43"/>
                  <a:gd name="T4" fmla="*/ 37 w 46"/>
                  <a:gd name="T5" fmla="*/ 12 h 43"/>
                  <a:gd name="T6" fmla="*/ 43 w 46"/>
                  <a:gd name="T7" fmla="*/ 20 h 43"/>
                  <a:gd name="T8" fmla="*/ 44 w 46"/>
                  <a:gd name="T9" fmla="*/ 39 h 43"/>
                  <a:gd name="T10" fmla="*/ 27 w 46"/>
                  <a:gd name="T11" fmla="*/ 36 h 43"/>
                  <a:gd name="T12" fmla="*/ 26 w 46"/>
                  <a:gd name="T13" fmla="*/ 21 h 43"/>
                  <a:gd name="T14" fmla="*/ 0 w 46"/>
                  <a:gd name="T15" fmla="*/ 15 h 43"/>
                  <a:gd name="T16" fmla="*/ 0 w 46"/>
                  <a:gd name="T17" fmla="*/ 1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0" y="12"/>
                    </a:moveTo>
                    <a:cubicBezTo>
                      <a:pt x="8" y="9"/>
                      <a:pt x="19" y="18"/>
                      <a:pt x="23" y="5"/>
                    </a:cubicBezTo>
                    <a:cubicBezTo>
                      <a:pt x="32" y="0"/>
                      <a:pt x="34" y="7"/>
                      <a:pt x="37" y="12"/>
                    </a:cubicBezTo>
                    <a:cubicBezTo>
                      <a:pt x="42" y="12"/>
                      <a:pt x="46" y="15"/>
                      <a:pt x="43" y="20"/>
                    </a:cubicBezTo>
                    <a:cubicBezTo>
                      <a:pt x="40" y="27"/>
                      <a:pt x="43" y="33"/>
                      <a:pt x="44" y="39"/>
                    </a:cubicBezTo>
                    <a:cubicBezTo>
                      <a:pt x="38" y="43"/>
                      <a:pt x="32" y="41"/>
                      <a:pt x="27" y="36"/>
                    </a:cubicBezTo>
                    <a:cubicBezTo>
                      <a:pt x="40" y="30"/>
                      <a:pt x="29" y="24"/>
                      <a:pt x="26" y="21"/>
                    </a:cubicBezTo>
                    <a:cubicBezTo>
                      <a:pt x="19" y="14"/>
                      <a:pt x="9" y="15"/>
                      <a:pt x="0" y="15"/>
                    </a:cubicBezTo>
                    <a:cubicBezTo>
                      <a:pt x="0" y="14"/>
                      <a:pt x="0" y="13"/>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82" name="Freeform 336"/>
              <p:cNvSpPr/>
              <p:nvPr/>
            </p:nvSpPr>
            <p:spPr bwMode="auto">
              <a:xfrm>
                <a:off x="2525" y="2503"/>
                <a:ext cx="77" cy="67"/>
              </a:xfrm>
              <a:custGeom>
                <a:avLst/>
                <a:gdLst>
                  <a:gd name="T0" fmla="*/ 7 w 40"/>
                  <a:gd name="T1" fmla="*/ 9 h 35"/>
                  <a:gd name="T2" fmla="*/ 18 w 40"/>
                  <a:gd name="T3" fmla="*/ 9 h 35"/>
                  <a:gd name="T4" fmla="*/ 19 w 40"/>
                  <a:gd name="T5" fmla="*/ 19 h 35"/>
                  <a:gd name="T6" fmla="*/ 19 w 40"/>
                  <a:gd name="T7" fmla="*/ 4 h 35"/>
                  <a:gd name="T8" fmla="*/ 22 w 40"/>
                  <a:gd name="T9" fmla="*/ 1 h 35"/>
                  <a:gd name="T10" fmla="*/ 37 w 40"/>
                  <a:gd name="T11" fmla="*/ 3 h 35"/>
                  <a:gd name="T12" fmla="*/ 40 w 40"/>
                  <a:gd name="T13" fmla="*/ 9 h 35"/>
                  <a:gd name="T14" fmla="*/ 34 w 40"/>
                  <a:gd name="T15" fmla="*/ 21 h 35"/>
                  <a:gd name="T16" fmla="*/ 26 w 40"/>
                  <a:gd name="T17" fmla="*/ 29 h 35"/>
                  <a:gd name="T18" fmla="*/ 18 w 40"/>
                  <a:gd name="T19" fmla="*/ 34 h 35"/>
                  <a:gd name="T20" fmla="*/ 1 w 40"/>
                  <a:gd name="T21" fmla="*/ 23 h 35"/>
                  <a:gd name="T22" fmla="*/ 0 w 40"/>
                  <a:gd name="T23" fmla="*/ 16 h 35"/>
                  <a:gd name="T24" fmla="*/ 7 w 40"/>
                  <a:gd name="T25"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35">
                    <a:moveTo>
                      <a:pt x="7" y="9"/>
                    </a:moveTo>
                    <a:cubicBezTo>
                      <a:pt x="11" y="11"/>
                      <a:pt x="14" y="11"/>
                      <a:pt x="18" y="9"/>
                    </a:cubicBezTo>
                    <a:cubicBezTo>
                      <a:pt x="20" y="11"/>
                      <a:pt x="19" y="14"/>
                      <a:pt x="19" y="19"/>
                    </a:cubicBezTo>
                    <a:cubicBezTo>
                      <a:pt x="20" y="13"/>
                      <a:pt x="19" y="8"/>
                      <a:pt x="19" y="4"/>
                    </a:cubicBezTo>
                    <a:cubicBezTo>
                      <a:pt x="20" y="3"/>
                      <a:pt x="21" y="2"/>
                      <a:pt x="22" y="1"/>
                    </a:cubicBezTo>
                    <a:cubicBezTo>
                      <a:pt x="27" y="3"/>
                      <a:pt x="32" y="0"/>
                      <a:pt x="37" y="3"/>
                    </a:cubicBezTo>
                    <a:cubicBezTo>
                      <a:pt x="39" y="5"/>
                      <a:pt x="40" y="7"/>
                      <a:pt x="40" y="9"/>
                    </a:cubicBezTo>
                    <a:cubicBezTo>
                      <a:pt x="40" y="14"/>
                      <a:pt x="37" y="17"/>
                      <a:pt x="34" y="21"/>
                    </a:cubicBezTo>
                    <a:cubicBezTo>
                      <a:pt x="31" y="23"/>
                      <a:pt x="29" y="26"/>
                      <a:pt x="26" y="29"/>
                    </a:cubicBezTo>
                    <a:cubicBezTo>
                      <a:pt x="24" y="31"/>
                      <a:pt x="22" y="35"/>
                      <a:pt x="18" y="34"/>
                    </a:cubicBezTo>
                    <a:cubicBezTo>
                      <a:pt x="13" y="28"/>
                      <a:pt x="6" y="27"/>
                      <a:pt x="1" y="23"/>
                    </a:cubicBezTo>
                    <a:cubicBezTo>
                      <a:pt x="0" y="21"/>
                      <a:pt x="0" y="19"/>
                      <a:pt x="0" y="16"/>
                    </a:cubicBezTo>
                    <a:cubicBezTo>
                      <a:pt x="3" y="14"/>
                      <a:pt x="4" y="10"/>
                      <a:pt x="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83" name="Freeform 337"/>
              <p:cNvSpPr/>
              <p:nvPr/>
            </p:nvSpPr>
            <p:spPr bwMode="auto">
              <a:xfrm>
                <a:off x="3407" y="1216"/>
                <a:ext cx="61" cy="63"/>
              </a:xfrm>
              <a:custGeom>
                <a:avLst/>
                <a:gdLst>
                  <a:gd name="T0" fmla="*/ 14 w 32"/>
                  <a:gd name="T1" fmla="*/ 33 h 33"/>
                  <a:gd name="T2" fmla="*/ 8 w 32"/>
                  <a:gd name="T3" fmla="*/ 6 h 33"/>
                  <a:gd name="T4" fmla="*/ 18 w 32"/>
                  <a:gd name="T5" fmla="*/ 0 h 33"/>
                  <a:gd name="T6" fmla="*/ 32 w 32"/>
                  <a:gd name="T7" fmla="*/ 17 h 33"/>
                  <a:gd name="T8" fmla="*/ 14 w 32"/>
                  <a:gd name="T9" fmla="*/ 33 h 33"/>
                </a:gdLst>
                <a:ahLst/>
                <a:cxnLst>
                  <a:cxn ang="0">
                    <a:pos x="T0" y="T1"/>
                  </a:cxn>
                  <a:cxn ang="0">
                    <a:pos x="T2" y="T3"/>
                  </a:cxn>
                  <a:cxn ang="0">
                    <a:pos x="T4" y="T5"/>
                  </a:cxn>
                  <a:cxn ang="0">
                    <a:pos x="T6" y="T7"/>
                  </a:cxn>
                  <a:cxn ang="0">
                    <a:pos x="T8" y="T9"/>
                  </a:cxn>
                </a:cxnLst>
                <a:rect l="0" t="0" r="r" b="b"/>
                <a:pathLst>
                  <a:path w="32" h="33">
                    <a:moveTo>
                      <a:pt x="14" y="33"/>
                    </a:moveTo>
                    <a:cubicBezTo>
                      <a:pt x="15" y="23"/>
                      <a:pt x="0" y="18"/>
                      <a:pt x="8" y="6"/>
                    </a:cubicBezTo>
                    <a:cubicBezTo>
                      <a:pt x="11" y="4"/>
                      <a:pt x="21" y="12"/>
                      <a:pt x="18" y="0"/>
                    </a:cubicBezTo>
                    <a:cubicBezTo>
                      <a:pt x="28" y="2"/>
                      <a:pt x="32" y="10"/>
                      <a:pt x="32" y="17"/>
                    </a:cubicBezTo>
                    <a:cubicBezTo>
                      <a:pt x="32" y="27"/>
                      <a:pt x="22" y="30"/>
                      <a:pt x="14"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84" name="Freeform 338"/>
              <p:cNvSpPr/>
              <p:nvPr/>
            </p:nvSpPr>
            <p:spPr bwMode="auto">
              <a:xfrm>
                <a:off x="2550" y="1346"/>
                <a:ext cx="69" cy="67"/>
              </a:xfrm>
              <a:custGeom>
                <a:avLst/>
                <a:gdLst>
                  <a:gd name="T0" fmla="*/ 1 w 36"/>
                  <a:gd name="T1" fmla="*/ 29 h 35"/>
                  <a:gd name="T2" fmla="*/ 14 w 36"/>
                  <a:gd name="T3" fmla="*/ 10 h 35"/>
                  <a:gd name="T4" fmla="*/ 26 w 36"/>
                  <a:gd name="T5" fmla="*/ 0 h 35"/>
                  <a:gd name="T6" fmla="*/ 36 w 36"/>
                  <a:gd name="T7" fmla="*/ 11 h 35"/>
                  <a:gd name="T8" fmla="*/ 22 w 36"/>
                  <a:gd name="T9" fmla="*/ 29 h 35"/>
                  <a:gd name="T10" fmla="*/ 15 w 36"/>
                  <a:gd name="T11" fmla="*/ 33 h 35"/>
                  <a:gd name="T12" fmla="*/ 1 w 36"/>
                  <a:gd name="T13" fmla="*/ 29 h 35"/>
                </a:gdLst>
                <a:ahLst/>
                <a:cxnLst>
                  <a:cxn ang="0">
                    <a:pos x="T0" y="T1"/>
                  </a:cxn>
                  <a:cxn ang="0">
                    <a:pos x="T2" y="T3"/>
                  </a:cxn>
                  <a:cxn ang="0">
                    <a:pos x="T4" y="T5"/>
                  </a:cxn>
                  <a:cxn ang="0">
                    <a:pos x="T6" y="T7"/>
                  </a:cxn>
                  <a:cxn ang="0">
                    <a:pos x="T8" y="T9"/>
                  </a:cxn>
                  <a:cxn ang="0">
                    <a:pos x="T10" y="T11"/>
                  </a:cxn>
                  <a:cxn ang="0">
                    <a:pos x="T12" y="T13"/>
                  </a:cxn>
                </a:cxnLst>
                <a:rect l="0" t="0" r="r" b="b"/>
                <a:pathLst>
                  <a:path w="36" h="35">
                    <a:moveTo>
                      <a:pt x="1" y="29"/>
                    </a:moveTo>
                    <a:cubicBezTo>
                      <a:pt x="0" y="19"/>
                      <a:pt x="6" y="14"/>
                      <a:pt x="14" y="10"/>
                    </a:cubicBezTo>
                    <a:cubicBezTo>
                      <a:pt x="18" y="8"/>
                      <a:pt x="26" y="8"/>
                      <a:pt x="26" y="0"/>
                    </a:cubicBezTo>
                    <a:cubicBezTo>
                      <a:pt x="32" y="1"/>
                      <a:pt x="33" y="7"/>
                      <a:pt x="36" y="11"/>
                    </a:cubicBezTo>
                    <a:cubicBezTo>
                      <a:pt x="32" y="17"/>
                      <a:pt x="29" y="25"/>
                      <a:pt x="22" y="29"/>
                    </a:cubicBezTo>
                    <a:cubicBezTo>
                      <a:pt x="15" y="22"/>
                      <a:pt x="20" y="35"/>
                      <a:pt x="15" y="33"/>
                    </a:cubicBezTo>
                    <a:cubicBezTo>
                      <a:pt x="10" y="34"/>
                      <a:pt x="6" y="31"/>
                      <a:pt x="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85" name="Freeform 339"/>
              <p:cNvSpPr/>
              <p:nvPr/>
            </p:nvSpPr>
            <p:spPr bwMode="auto">
              <a:xfrm>
                <a:off x="2634" y="3552"/>
                <a:ext cx="65" cy="76"/>
              </a:xfrm>
              <a:custGeom>
                <a:avLst/>
                <a:gdLst>
                  <a:gd name="T0" fmla="*/ 10 w 34"/>
                  <a:gd name="T1" fmla="*/ 40 h 40"/>
                  <a:gd name="T2" fmla="*/ 2 w 34"/>
                  <a:gd name="T3" fmla="*/ 40 h 40"/>
                  <a:gd name="T4" fmla="*/ 2 w 34"/>
                  <a:gd name="T5" fmla="*/ 33 h 40"/>
                  <a:gd name="T6" fmla="*/ 5 w 34"/>
                  <a:gd name="T7" fmla="*/ 30 h 40"/>
                  <a:gd name="T8" fmla="*/ 34 w 34"/>
                  <a:gd name="T9" fmla="*/ 0 h 40"/>
                  <a:gd name="T10" fmla="*/ 10 w 34"/>
                  <a:gd name="T11" fmla="*/ 40 h 40"/>
                </a:gdLst>
                <a:ahLst/>
                <a:cxnLst>
                  <a:cxn ang="0">
                    <a:pos x="T0" y="T1"/>
                  </a:cxn>
                  <a:cxn ang="0">
                    <a:pos x="T2" y="T3"/>
                  </a:cxn>
                  <a:cxn ang="0">
                    <a:pos x="T4" y="T5"/>
                  </a:cxn>
                  <a:cxn ang="0">
                    <a:pos x="T6" y="T7"/>
                  </a:cxn>
                  <a:cxn ang="0">
                    <a:pos x="T8" y="T9"/>
                  </a:cxn>
                  <a:cxn ang="0">
                    <a:pos x="T10" y="T11"/>
                  </a:cxn>
                </a:cxnLst>
                <a:rect l="0" t="0" r="r" b="b"/>
                <a:pathLst>
                  <a:path w="34" h="40">
                    <a:moveTo>
                      <a:pt x="10" y="40"/>
                    </a:moveTo>
                    <a:cubicBezTo>
                      <a:pt x="7" y="40"/>
                      <a:pt x="5" y="40"/>
                      <a:pt x="2" y="40"/>
                    </a:cubicBezTo>
                    <a:cubicBezTo>
                      <a:pt x="0" y="37"/>
                      <a:pt x="1" y="35"/>
                      <a:pt x="2" y="33"/>
                    </a:cubicBezTo>
                    <a:cubicBezTo>
                      <a:pt x="3" y="32"/>
                      <a:pt x="5" y="31"/>
                      <a:pt x="5" y="30"/>
                    </a:cubicBezTo>
                    <a:cubicBezTo>
                      <a:pt x="9" y="15"/>
                      <a:pt x="18" y="4"/>
                      <a:pt x="34" y="0"/>
                    </a:cubicBezTo>
                    <a:cubicBezTo>
                      <a:pt x="33" y="18"/>
                      <a:pt x="20" y="28"/>
                      <a:pt x="1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86" name="Freeform 340"/>
              <p:cNvSpPr/>
              <p:nvPr/>
            </p:nvSpPr>
            <p:spPr bwMode="auto">
              <a:xfrm>
                <a:off x="1268" y="1394"/>
                <a:ext cx="86" cy="42"/>
              </a:xfrm>
              <a:custGeom>
                <a:avLst/>
                <a:gdLst>
                  <a:gd name="T0" fmla="*/ 43 w 45"/>
                  <a:gd name="T1" fmla="*/ 18 h 22"/>
                  <a:gd name="T2" fmla="*/ 43 w 45"/>
                  <a:gd name="T3" fmla="*/ 22 h 22"/>
                  <a:gd name="T4" fmla="*/ 9 w 45"/>
                  <a:gd name="T5" fmla="*/ 21 h 22"/>
                  <a:gd name="T6" fmla="*/ 2 w 45"/>
                  <a:gd name="T7" fmla="*/ 11 h 22"/>
                  <a:gd name="T8" fmla="*/ 12 w 45"/>
                  <a:gd name="T9" fmla="*/ 0 h 22"/>
                  <a:gd name="T10" fmla="*/ 41 w 45"/>
                  <a:gd name="T11" fmla="*/ 10 h 22"/>
                  <a:gd name="T12" fmla="*/ 43 w 45"/>
                  <a:gd name="T13" fmla="*/ 18 h 22"/>
                </a:gdLst>
                <a:ahLst/>
                <a:cxnLst>
                  <a:cxn ang="0">
                    <a:pos x="T0" y="T1"/>
                  </a:cxn>
                  <a:cxn ang="0">
                    <a:pos x="T2" y="T3"/>
                  </a:cxn>
                  <a:cxn ang="0">
                    <a:pos x="T4" y="T5"/>
                  </a:cxn>
                  <a:cxn ang="0">
                    <a:pos x="T6" y="T7"/>
                  </a:cxn>
                  <a:cxn ang="0">
                    <a:pos x="T8" y="T9"/>
                  </a:cxn>
                  <a:cxn ang="0">
                    <a:pos x="T10" y="T11"/>
                  </a:cxn>
                  <a:cxn ang="0">
                    <a:pos x="T12" y="T13"/>
                  </a:cxn>
                </a:cxnLst>
                <a:rect l="0" t="0" r="r" b="b"/>
                <a:pathLst>
                  <a:path w="45" h="22">
                    <a:moveTo>
                      <a:pt x="43" y="18"/>
                    </a:moveTo>
                    <a:cubicBezTo>
                      <a:pt x="43" y="19"/>
                      <a:pt x="43" y="20"/>
                      <a:pt x="43" y="22"/>
                    </a:cubicBezTo>
                    <a:cubicBezTo>
                      <a:pt x="32" y="21"/>
                      <a:pt x="20" y="20"/>
                      <a:pt x="9" y="21"/>
                    </a:cubicBezTo>
                    <a:cubicBezTo>
                      <a:pt x="0" y="21"/>
                      <a:pt x="2" y="16"/>
                      <a:pt x="2" y="11"/>
                    </a:cubicBezTo>
                    <a:cubicBezTo>
                      <a:pt x="5" y="7"/>
                      <a:pt x="9" y="4"/>
                      <a:pt x="12" y="0"/>
                    </a:cubicBezTo>
                    <a:cubicBezTo>
                      <a:pt x="22" y="3"/>
                      <a:pt x="33" y="1"/>
                      <a:pt x="41" y="10"/>
                    </a:cubicBezTo>
                    <a:cubicBezTo>
                      <a:pt x="42" y="13"/>
                      <a:pt x="45" y="14"/>
                      <a:pt x="4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87" name="Freeform 341"/>
              <p:cNvSpPr/>
              <p:nvPr/>
            </p:nvSpPr>
            <p:spPr bwMode="auto">
              <a:xfrm>
                <a:off x="4469" y="2174"/>
                <a:ext cx="74" cy="63"/>
              </a:xfrm>
              <a:custGeom>
                <a:avLst/>
                <a:gdLst>
                  <a:gd name="T0" fmla="*/ 39 w 39"/>
                  <a:gd name="T1" fmla="*/ 11 h 33"/>
                  <a:gd name="T2" fmla="*/ 22 w 39"/>
                  <a:gd name="T3" fmla="*/ 28 h 33"/>
                  <a:gd name="T4" fmla="*/ 1 w 39"/>
                  <a:gd name="T5" fmla="*/ 26 h 33"/>
                  <a:gd name="T6" fmla="*/ 1 w 39"/>
                  <a:gd name="T7" fmla="*/ 21 h 33"/>
                  <a:gd name="T8" fmla="*/ 18 w 39"/>
                  <a:gd name="T9" fmla="*/ 9 h 33"/>
                  <a:gd name="T10" fmla="*/ 29 w 39"/>
                  <a:gd name="T11" fmla="*/ 5 h 33"/>
                  <a:gd name="T12" fmla="*/ 39 w 39"/>
                  <a:gd name="T13" fmla="*/ 11 h 33"/>
                </a:gdLst>
                <a:ahLst/>
                <a:cxnLst>
                  <a:cxn ang="0">
                    <a:pos x="T0" y="T1"/>
                  </a:cxn>
                  <a:cxn ang="0">
                    <a:pos x="T2" y="T3"/>
                  </a:cxn>
                  <a:cxn ang="0">
                    <a:pos x="T4" y="T5"/>
                  </a:cxn>
                  <a:cxn ang="0">
                    <a:pos x="T6" y="T7"/>
                  </a:cxn>
                  <a:cxn ang="0">
                    <a:pos x="T8" y="T9"/>
                  </a:cxn>
                  <a:cxn ang="0">
                    <a:pos x="T10" y="T11"/>
                  </a:cxn>
                  <a:cxn ang="0">
                    <a:pos x="T12" y="T13"/>
                  </a:cxn>
                </a:cxnLst>
                <a:rect l="0" t="0" r="r" b="b"/>
                <a:pathLst>
                  <a:path w="39" h="33">
                    <a:moveTo>
                      <a:pt x="39" y="11"/>
                    </a:moveTo>
                    <a:cubicBezTo>
                      <a:pt x="27" y="10"/>
                      <a:pt x="27" y="21"/>
                      <a:pt x="22" y="28"/>
                    </a:cubicBezTo>
                    <a:cubicBezTo>
                      <a:pt x="15" y="33"/>
                      <a:pt x="8" y="33"/>
                      <a:pt x="1" y="26"/>
                    </a:cubicBezTo>
                    <a:cubicBezTo>
                      <a:pt x="0" y="25"/>
                      <a:pt x="0" y="23"/>
                      <a:pt x="1" y="21"/>
                    </a:cubicBezTo>
                    <a:cubicBezTo>
                      <a:pt x="2" y="10"/>
                      <a:pt x="3" y="0"/>
                      <a:pt x="18" y="9"/>
                    </a:cubicBezTo>
                    <a:cubicBezTo>
                      <a:pt x="22" y="11"/>
                      <a:pt x="26" y="7"/>
                      <a:pt x="29" y="5"/>
                    </a:cubicBezTo>
                    <a:cubicBezTo>
                      <a:pt x="32" y="6"/>
                      <a:pt x="37" y="6"/>
                      <a:pt x="3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88" name="Freeform 342"/>
              <p:cNvSpPr/>
              <p:nvPr/>
            </p:nvSpPr>
            <p:spPr bwMode="auto">
              <a:xfrm>
                <a:off x="4471" y="2060"/>
                <a:ext cx="82" cy="68"/>
              </a:xfrm>
              <a:custGeom>
                <a:avLst/>
                <a:gdLst>
                  <a:gd name="T0" fmla="*/ 21 w 43"/>
                  <a:gd name="T1" fmla="*/ 32 h 36"/>
                  <a:gd name="T2" fmla="*/ 11 w 43"/>
                  <a:gd name="T3" fmla="*/ 36 h 36"/>
                  <a:gd name="T4" fmla="*/ 13 w 43"/>
                  <a:gd name="T5" fmla="*/ 12 h 36"/>
                  <a:gd name="T6" fmla="*/ 17 w 43"/>
                  <a:gd name="T7" fmla="*/ 9 h 36"/>
                  <a:gd name="T8" fmla="*/ 37 w 43"/>
                  <a:gd name="T9" fmla="*/ 5 h 36"/>
                  <a:gd name="T10" fmla="*/ 40 w 43"/>
                  <a:gd name="T11" fmla="*/ 23 h 36"/>
                  <a:gd name="T12" fmla="*/ 23 w 43"/>
                  <a:gd name="T13" fmla="*/ 32 h 36"/>
                  <a:gd name="T14" fmla="*/ 21 w 43"/>
                  <a:gd name="T15" fmla="*/ 32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36">
                    <a:moveTo>
                      <a:pt x="21" y="32"/>
                    </a:moveTo>
                    <a:cubicBezTo>
                      <a:pt x="16" y="31"/>
                      <a:pt x="14" y="35"/>
                      <a:pt x="11" y="36"/>
                    </a:cubicBezTo>
                    <a:cubicBezTo>
                      <a:pt x="0" y="27"/>
                      <a:pt x="3" y="19"/>
                      <a:pt x="13" y="12"/>
                    </a:cubicBezTo>
                    <a:cubicBezTo>
                      <a:pt x="15" y="11"/>
                      <a:pt x="16" y="10"/>
                      <a:pt x="17" y="9"/>
                    </a:cubicBezTo>
                    <a:cubicBezTo>
                      <a:pt x="24" y="6"/>
                      <a:pt x="30" y="0"/>
                      <a:pt x="37" y="5"/>
                    </a:cubicBezTo>
                    <a:cubicBezTo>
                      <a:pt x="43" y="10"/>
                      <a:pt x="41" y="17"/>
                      <a:pt x="40" y="23"/>
                    </a:cubicBezTo>
                    <a:cubicBezTo>
                      <a:pt x="39" y="35"/>
                      <a:pt x="30" y="30"/>
                      <a:pt x="23" y="32"/>
                    </a:cubicBezTo>
                    <a:cubicBezTo>
                      <a:pt x="23" y="32"/>
                      <a:pt x="22" y="32"/>
                      <a:pt x="21"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89" name="Freeform 343"/>
              <p:cNvSpPr/>
              <p:nvPr/>
            </p:nvSpPr>
            <p:spPr bwMode="auto">
              <a:xfrm>
                <a:off x="5118" y="2322"/>
                <a:ext cx="44" cy="76"/>
              </a:xfrm>
              <a:custGeom>
                <a:avLst/>
                <a:gdLst>
                  <a:gd name="T0" fmla="*/ 2 w 23"/>
                  <a:gd name="T1" fmla="*/ 0 h 40"/>
                  <a:gd name="T2" fmla="*/ 20 w 23"/>
                  <a:gd name="T3" fmla="*/ 28 h 40"/>
                  <a:gd name="T4" fmla="*/ 19 w 23"/>
                  <a:gd name="T5" fmla="*/ 31 h 40"/>
                  <a:gd name="T6" fmla="*/ 9 w 23"/>
                  <a:gd name="T7" fmla="*/ 38 h 40"/>
                  <a:gd name="T8" fmla="*/ 2 w 23"/>
                  <a:gd name="T9" fmla="*/ 0 h 40"/>
                </a:gdLst>
                <a:ahLst/>
                <a:cxnLst>
                  <a:cxn ang="0">
                    <a:pos x="T0" y="T1"/>
                  </a:cxn>
                  <a:cxn ang="0">
                    <a:pos x="T2" y="T3"/>
                  </a:cxn>
                  <a:cxn ang="0">
                    <a:pos x="T4" y="T5"/>
                  </a:cxn>
                  <a:cxn ang="0">
                    <a:pos x="T6" y="T7"/>
                  </a:cxn>
                  <a:cxn ang="0">
                    <a:pos x="T8" y="T9"/>
                  </a:cxn>
                </a:cxnLst>
                <a:rect l="0" t="0" r="r" b="b"/>
                <a:pathLst>
                  <a:path w="23" h="40">
                    <a:moveTo>
                      <a:pt x="2" y="0"/>
                    </a:moveTo>
                    <a:cubicBezTo>
                      <a:pt x="20" y="3"/>
                      <a:pt x="23" y="7"/>
                      <a:pt x="20" y="28"/>
                    </a:cubicBezTo>
                    <a:cubicBezTo>
                      <a:pt x="20" y="29"/>
                      <a:pt x="19" y="30"/>
                      <a:pt x="19" y="31"/>
                    </a:cubicBezTo>
                    <a:cubicBezTo>
                      <a:pt x="16" y="35"/>
                      <a:pt x="15" y="40"/>
                      <a:pt x="9" y="38"/>
                    </a:cubicBezTo>
                    <a:cubicBezTo>
                      <a:pt x="4" y="26"/>
                      <a:pt x="0" y="13"/>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90" name="Freeform 344"/>
              <p:cNvSpPr/>
              <p:nvPr/>
            </p:nvSpPr>
            <p:spPr bwMode="auto">
              <a:xfrm>
                <a:off x="1828" y="1809"/>
                <a:ext cx="76" cy="59"/>
              </a:xfrm>
              <a:custGeom>
                <a:avLst/>
                <a:gdLst>
                  <a:gd name="T0" fmla="*/ 25 w 40"/>
                  <a:gd name="T1" fmla="*/ 20 h 31"/>
                  <a:gd name="T2" fmla="*/ 0 w 40"/>
                  <a:gd name="T3" fmla="*/ 27 h 31"/>
                  <a:gd name="T4" fmla="*/ 1 w 40"/>
                  <a:gd name="T5" fmla="*/ 10 h 31"/>
                  <a:gd name="T6" fmla="*/ 32 w 40"/>
                  <a:gd name="T7" fmla="*/ 3 h 31"/>
                  <a:gd name="T8" fmla="*/ 39 w 40"/>
                  <a:gd name="T9" fmla="*/ 8 h 31"/>
                  <a:gd name="T10" fmla="*/ 25 w 40"/>
                  <a:gd name="T11" fmla="*/ 20 h 31"/>
                </a:gdLst>
                <a:ahLst/>
                <a:cxnLst>
                  <a:cxn ang="0">
                    <a:pos x="T0" y="T1"/>
                  </a:cxn>
                  <a:cxn ang="0">
                    <a:pos x="T2" y="T3"/>
                  </a:cxn>
                  <a:cxn ang="0">
                    <a:pos x="T4" y="T5"/>
                  </a:cxn>
                  <a:cxn ang="0">
                    <a:pos x="T6" y="T7"/>
                  </a:cxn>
                  <a:cxn ang="0">
                    <a:pos x="T8" y="T9"/>
                  </a:cxn>
                  <a:cxn ang="0">
                    <a:pos x="T10" y="T11"/>
                  </a:cxn>
                </a:cxnLst>
                <a:rect l="0" t="0" r="r" b="b"/>
                <a:pathLst>
                  <a:path w="40" h="31">
                    <a:moveTo>
                      <a:pt x="25" y="20"/>
                    </a:moveTo>
                    <a:cubicBezTo>
                      <a:pt x="14" y="15"/>
                      <a:pt x="10" y="31"/>
                      <a:pt x="0" y="27"/>
                    </a:cubicBezTo>
                    <a:cubicBezTo>
                      <a:pt x="0" y="21"/>
                      <a:pt x="0" y="16"/>
                      <a:pt x="1" y="10"/>
                    </a:cubicBezTo>
                    <a:cubicBezTo>
                      <a:pt x="9" y="0"/>
                      <a:pt x="22" y="9"/>
                      <a:pt x="32" y="3"/>
                    </a:cubicBezTo>
                    <a:cubicBezTo>
                      <a:pt x="34" y="5"/>
                      <a:pt x="40" y="4"/>
                      <a:pt x="39" y="8"/>
                    </a:cubicBezTo>
                    <a:cubicBezTo>
                      <a:pt x="38" y="16"/>
                      <a:pt x="32" y="19"/>
                      <a:pt x="25"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91" name="Freeform 345"/>
              <p:cNvSpPr/>
              <p:nvPr/>
            </p:nvSpPr>
            <p:spPr bwMode="auto">
              <a:xfrm>
                <a:off x="4842" y="2266"/>
                <a:ext cx="61" cy="69"/>
              </a:xfrm>
              <a:custGeom>
                <a:avLst/>
                <a:gdLst>
                  <a:gd name="T0" fmla="*/ 0 w 32"/>
                  <a:gd name="T1" fmla="*/ 25 h 36"/>
                  <a:gd name="T2" fmla="*/ 19 w 32"/>
                  <a:gd name="T3" fmla="*/ 6 h 36"/>
                  <a:gd name="T4" fmla="*/ 32 w 32"/>
                  <a:gd name="T5" fmla="*/ 16 h 36"/>
                  <a:gd name="T6" fmla="*/ 11 w 32"/>
                  <a:gd name="T7" fmla="*/ 36 h 36"/>
                  <a:gd name="T8" fmla="*/ 0 w 32"/>
                  <a:gd name="T9" fmla="*/ 25 h 36"/>
                </a:gdLst>
                <a:ahLst/>
                <a:cxnLst>
                  <a:cxn ang="0">
                    <a:pos x="T0" y="T1"/>
                  </a:cxn>
                  <a:cxn ang="0">
                    <a:pos x="T2" y="T3"/>
                  </a:cxn>
                  <a:cxn ang="0">
                    <a:pos x="T4" y="T5"/>
                  </a:cxn>
                  <a:cxn ang="0">
                    <a:pos x="T6" y="T7"/>
                  </a:cxn>
                  <a:cxn ang="0">
                    <a:pos x="T8" y="T9"/>
                  </a:cxn>
                </a:cxnLst>
                <a:rect l="0" t="0" r="r" b="b"/>
                <a:pathLst>
                  <a:path w="32" h="36">
                    <a:moveTo>
                      <a:pt x="0" y="25"/>
                    </a:moveTo>
                    <a:cubicBezTo>
                      <a:pt x="6" y="18"/>
                      <a:pt x="16" y="17"/>
                      <a:pt x="19" y="6"/>
                    </a:cubicBezTo>
                    <a:cubicBezTo>
                      <a:pt x="20" y="0"/>
                      <a:pt x="25" y="2"/>
                      <a:pt x="32" y="16"/>
                    </a:cubicBezTo>
                    <a:cubicBezTo>
                      <a:pt x="27" y="25"/>
                      <a:pt x="22" y="33"/>
                      <a:pt x="11" y="36"/>
                    </a:cubicBezTo>
                    <a:cubicBezTo>
                      <a:pt x="9" y="31"/>
                      <a:pt x="5" y="27"/>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92" name="Freeform 346"/>
              <p:cNvSpPr/>
              <p:nvPr/>
            </p:nvSpPr>
            <p:spPr bwMode="auto">
              <a:xfrm>
                <a:off x="4636" y="843"/>
                <a:ext cx="65" cy="51"/>
              </a:xfrm>
              <a:custGeom>
                <a:avLst/>
                <a:gdLst>
                  <a:gd name="T0" fmla="*/ 4 w 34"/>
                  <a:gd name="T1" fmla="*/ 27 h 27"/>
                  <a:gd name="T2" fmla="*/ 0 w 34"/>
                  <a:gd name="T3" fmla="*/ 13 h 27"/>
                  <a:gd name="T4" fmla="*/ 8 w 34"/>
                  <a:gd name="T5" fmla="*/ 7 h 27"/>
                  <a:gd name="T6" fmla="*/ 29 w 34"/>
                  <a:gd name="T7" fmla="*/ 9 h 27"/>
                  <a:gd name="T8" fmla="*/ 17 w 34"/>
                  <a:gd name="T9" fmla="*/ 23 h 27"/>
                  <a:gd name="T10" fmla="*/ 4 w 34"/>
                  <a:gd name="T11" fmla="*/ 27 h 27"/>
                </a:gdLst>
                <a:ahLst/>
                <a:cxnLst>
                  <a:cxn ang="0">
                    <a:pos x="T0" y="T1"/>
                  </a:cxn>
                  <a:cxn ang="0">
                    <a:pos x="T2" y="T3"/>
                  </a:cxn>
                  <a:cxn ang="0">
                    <a:pos x="T4" y="T5"/>
                  </a:cxn>
                  <a:cxn ang="0">
                    <a:pos x="T6" y="T7"/>
                  </a:cxn>
                  <a:cxn ang="0">
                    <a:pos x="T8" y="T9"/>
                  </a:cxn>
                  <a:cxn ang="0">
                    <a:pos x="T10" y="T11"/>
                  </a:cxn>
                </a:cxnLst>
                <a:rect l="0" t="0" r="r" b="b"/>
                <a:pathLst>
                  <a:path w="34" h="27">
                    <a:moveTo>
                      <a:pt x="4" y="27"/>
                    </a:moveTo>
                    <a:cubicBezTo>
                      <a:pt x="3" y="22"/>
                      <a:pt x="2" y="18"/>
                      <a:pt x="0" y="13"/>
                    </a:cubicBezTo>
                    <a:cubicBezTo>
                      <a:pt x="3" y="11"/>
                      <a:pt x="6" y="8"/>
                      <a:pt x="8" y="7"/>
                    </a:cubicBezTo>
                    <a:cubicBezTo>
                      <a:pt x="16" y="2"/>
                      <a:pt x="25" y="0"/>
                      <a:pt x="29" y="9"/>
                    </a:cubicBezTo>
                    <a:cubicBezTo>
                      <a:pt x="34" y="19"/>
                      <a:pt x="23" y="21"/>
                      <a:pt x="17" y="23"/>
                    </a:cubicBezTo>
                    <a:cubicBezTo>
                      <a:pt x="13" y="25"/>
                      <a:pt x="8" y="26"/>
                      <a:pt x="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93" name="Freeform 347"/>
              <p:cNvSpPr/>
              <p:nvPr/>
            </p:nvSpPr>
            <p:spPr bwMode="auto">
              <a:xfrm>
                <a:off x="5315" y="2165"/>
                <a:ext cx="97" cy="63"/>
              </a:xfrm>
              <a:custGeom>
                <a:avLst/>
                <a:gdLst>
                  <a:gd name="T0" fmla="*/ 0 w 51"/>
                  <a:gd name="T1" fmla="*/ 33 h 33"/>
                  <a:gd name="T2" fmla="*/ 15 w 51"/>
                  <a:gd name="T3" fmla="*/ 12 h 33"/>
                  <a:gd name="T4" fmla="*/ 18 w 51"/>
                  <a:gd name="T5" fmla="*/ 9 h 33"/>
                  <a:gd name="T6" fmla="*/ 51 w 51"/>
                  <a:gd name="T7" fmla="*/ 8 h 33"/>
                  <a:gd name="T8" fmla="*/ 0 w 51"/>
                  <a:gd name="T9" fmla="*/ 33 h 33"/>
                </a:gdLst>
                <a:ahLst/>
                <a:cxnLst>
                  <a:cxn ang="0">
                    <a:pos x="T0" y="T1"/>
                  </a:cxn>
                  <a:cxn ang="0">
                    <a:pos x="T2" y="T3"/>
                  </a:cxn>
                  <a:cxn ang="0">
                    <a:pos x="T4" y="T5"/>
                  </a:cxn>
                  <a:cxn ang="0">
                    <a:pos x="T6" y="T7"/>
                  </a:cxn>
                  <a:cxn ang="0">
                    <a:pos x="T8" y="T9"/>
                  </a:cxn>
                </a:cxnLst>
                <a:rect l="0" t="0" r="r" b="b"/>
                <a:pathLst>
                  <a:path w="51" h="33">
                    <a:moveTo>
                      <a:pt x="0" y="33"/>
                    </a:moveTo>
                    <a:cubicBezTo>
                      <a:pt x="3" y="25"/>
                      <a:pt x="18" y="25"/>
                      <a:pt x="15" y="12"/>
                    </a:cubicBezTo>
                    <a:cubicBezTo>
                      <a:pt x="14" y="12"/>
                      <a:pt x="18" y="9"/>
                      <a:pt x="18" y="9"/>
                    </a:cubicBezTo>
                    <a:cubicBezTo>
                      <a:pt x="29" y="18"/>
                      <a:pt x="40" y="0"/>
                      <a:pt x="51" y="8"/>
                    </a:cubicBezTo>
                    <a:cubicBezTo>
                      <a:pt x="38" y="25"/>
                      <a:pt x="16" y="2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94" name="Freeform 348"/>
              <p:cNvSpPr/>
              <p:nvPr/>
            </p:nvSpPr>
            <p:spPr bwMode="auto">
              <a:xfrm>
                <a:off x="3268" y="1076"/>
                <a:ext cx="75" cy="63"/>
              </a:xfrm>
              <a:custGeom>
                <a:avLst/>
                <a:gdLst>
                  <a:gd name="T0" fmla="*/ 39 w 39"/>
                  <a:gd name="T1" fmla="*/ 10 h 33"/>
                  <a:gd name="T2" fmla="*/ 4 w 39"/>
                  <a:gd name="T3" fmla="*/ 33 h 33"/>
                  <a:gd name="T4" fmla="*/ 0 w 39"/>
                  <a:gd name="T5" fmla="*/ 26 h 33"/>
                  <a:gd name="T6" fmla="*/ 10 w 39"/>
                  <a:gd name="T7" fmla="*/ 3 h 33"/>
                  <a:gd name="T8" fmla="*/ 11 w 39"/>
                  <a:gd name="T9" fmla="*/ 3 h 33"/>
                  <a:gd name="T10" fmla="*/ 39 w 39"/>
                  <a:gd name="T11" fmla="*/ 10 h 33"/>
                </a:gdLst>
                <a:ahLst/>
                <a:cxnLst>
                  <a:cxn ang="0">
                    <a:pos x="T0" y="T1"/>
                  </a:cxn>
                  <a:cxn ang="0">
                    <a:pos x="T2" y="T3"/>
                  </a:cxn>
                  <a:cxn ang="0">
                    <a:pos x="T4" y="T5"/>
                  </a:cxn>
                  <a:cxn ang="0">
                    <a:pos x="T6" y="T7"/>
                  </a:cxn>
                  <a:cxn ang="0">
                    <a:pos x="T8" y="T9"/>
                  </a:cxn>
                  <a:cxn ang="0">
                    <a:pos x="T10" y="T11"/>
                  </a:cxn>
                </a:cxnLst>
                <a:rect l="0" t="0" r="r" b="b"/>
                <a:pathLst>
                  <a:path w="39" h="33">
                    <a:moveTo>
                      <a:pt x="39" y="10"/>
                    </a:moveTo>
                    <a:cubicBezTo>
                      <a:pt x="26" y="16"/>
                      <a:pt x="18" y="29"/>
                      <a:pt x="4" y="33"/>
                    </a:cubicBezTo>
                    <a:cubicBezTo>
                      <a:pt x="2" y="31"/>
                      <a:pt x="1" y="29"/>
                      <a:pt x="0" y="26"/>
                    </a:cubicBezTo>
                    <a:cubicBezTo>
                      <a:pt x="1" y="17"/>
                      <a:pt x="1" y="8"/>
                      <a:pt x="10" y="3"/>
                    </a:cubicBezTo>
                    <a:cubicBezTo>
                      <a:pt x="11" y="3"/>
                      <a:pt x="11" y="3"/>
                      <a:pt x="11" y="3"/>
                    </a:cubicBezTo>
                    <a:cubicBezTo>
                      <a:pt x="21" y="0"/>
                      <a:pt x="30" y="4"/>
                      <a:pt x="3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95" name="Freeform 349"/>
              <p:cNvSpPr/>
              <p:nvPr/>
            </p:nvSpPr>
            <p:spPr bwMode="auto">
              <a:xfrm>
                <a:off x="5639" y="2656"/>
                <a:ext cx="68" cy="44"/>
              </a:xfrm>
              <a:custGeom>
                <a:avLst/>
                <a:gdLst>
                  <a:gd name="T0" fmla="*/ 36 w 36"/>
                  <a:gd name="T1" fmla="*/ 13 h 23"/>
                  <a:gd name="T2" fmla="*/ 29 w 36"/>
                  <a:gd name="T3" fmla="*/ 23 h 23"/>
                  <a:gd name="T4" fmla="*/ 0 w 36"/>
                  <a:gd name="T5" fmla="*/ 6 h 23"/>
                  <a:gd name="T6" fmla="*/ 10 w 36"/>
                  <a:gd name="T7" fmla="*/ 0 h 23"/>
                  <a:gd name="T8" fmla="*/ 14 w 36"/>
                  <a:gd name="T9" fmla="*/ 2 h 23"/>
                  <a:gd name="T10" fmla="*/ 32 w 36"/>
                  <a:gd name="T11" fmla="*/ 3 h 23"/>
                  <a:gd name="T12" fmla="*/ 35 w 36"/>
                  <a:gd name="T13" fmla="*/ 6 h 23"/>
                  <a:gd name="T14" fmla="*/ 36 w 36"/>
                  <a:gd name="T15" fmla="*/ 1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3">
                    <a:moveTo>
                      <a:pt x="36" y="13"/>
                    </a:moveTo>
                    <a:cubicBezTo>
                      <a:pt x="33" y="16"/>
                      <a:pt x="31" y="20"/>
                      <a:pt x="29" y="23"/>
                    </a:cubicBezTo>
                    <a:cubicBezTo>
                      <a:pt x="8" y="19"/>
                      <a:pt x="2" y="16"/>
                      <a:pt x="0" y="6"/>
                    </a:cubicBezTo>
                    <a:cubicBezTo>
                      <a:pt x="3" y="3"/>
                      <a:pt x="6" y="0"/>
                      <a:pt x="10" y="0"/>
                    </a:cubicBezTo>
                    <a:cubicBezTo>
                      <a:pt x="12" y="1"/>
                      <a:pt x="13" y="1"/>
                      <a:pt x="14" y="2"/>
                    </a:cubicBezTo>
                    <a:cubicBezTo>
                      <a:pt x="20" y="11"/>
                      <a:pt x="26" y="8"/>
                      <a:pt x="32" y="3"/>
                    </a:cubicBezTo>
                    <a:cubicBezTo>
                      <a:pt x="34" y="3"/>
                      <a:pt x="35" y="4"/>
                      <a:pt x="35" y="6"/>
                    </a:cubicBezTo>
                    <a:cubicBezTo>
                      <a:pt x="36" y="8"/>
                      <a:pt x="36" y="11"/>
                      <a:pt x="3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96" name="Freeform 350"/>
              <p:cNvSpPr/>
              <p:nvPr/>
            </p:nvSpPr>
            <p:spPr bwMode="auto">
              <a:xfrm>
                <a:off x="5393" y="1849"/>
                <a:ext cx="63" cy="88"/>
              </a:xfrm>
              <a:custGeom>
                <a:avLst/>
                <a:gdLst>
                  <a:gd name="T0" fmla="*/ 27 w 33"/>
                  <a:gd name="T1" fmla="*/ 37 h 46"/>
                  <a:gd name="T2" fmla="*/ 4 w 33"/>
                  <a:gd name="T3" fmla="*/ 34 h 46"/>
                  <a:gd name="T4" fmla="*/ 1 w 33"/>
                  <a:gd name="T5" fmla="*/ 21 h 46"/>
                  <a:gd name="T6" fmla="*/ 18 w 33"/>
                  <a:gd name="T7" fmla="*/ 1 h 46"/>
                  <a:gd name="T8" fmla="*/ 33 w 33"/>
                  <a:gd name="T9" fmla="*/ 6 h 46"/>
                  <a:gd name="T10" fmla="*/ 31 w 33"/>
                  <a:gd name="T11" fmla="*/ 9 h 46"/>
                  <a:gd name="T12" fmla="*/ 27 w 33"/>
                  <a:gd name="T13" fmla="*/ 37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27" y="37"/>
                    </a:moveTo>
                    <a:cubicBezTo>
                      <a:pt x="20" y="32"/>
                      <a:pt x="10" y="46"/>
                      <a:pt x="4" y="34"/>
                    </a:cubicBezTo>
                    <a:cubicBezTo>
                      <a:pt x="1" y="30"/>
                      <a:pt x="0" y="26"/>
                      <a:pt x="1" y="21"/>
                    </a:cubicBezTo>
                    <a:cubicBezTo>
                      <a:pt x="4" y="12"/>
                      <a:pt x="11" y="6"/>
                      <a:pt x="18" y="1"/>
                    </a:cubicBezTo>
                    <a:cubicBezTo>
                      <a:pt x="24" y="0"/>
                      <a:pt x="29" y="1"/>
                      <a:pt x="33" y="6"/>
                    </a:cubicBezTo>
                    <a:cubicBezTo>
                      <a:pt x="32" y="7"/>
                      <a:pt x="32" y="9"/>
                      <a:pt x="31" y="9"/>
                    </a:cubicBezTo>
                    <a:cubicBezTo>
                      <a:pt x="11" y="16"/>
                      <a:pt x="17" y="26"/>
                      <a:pt x="27"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97" name="Freeform 351"/>
              <p:cNvSpPr/>
              <p:nvPr/>
            </p:nvSpPr>
            <p:spPr bwMode="auto">
              <a:xfrm>
                <a:off x="2443" y="619"/>
                <a:ext cx="48" cy="74"/>
              </a:xfrm>
              <a:custGeom>
                <a:avLst/>
                <a:gdLst>
                  <a:gd name="T0" fmla="*/ 12 w 25"/>
                  <a:gd name="T1" fmla="*/ 39 h 39"/>
                  <a:gd name="T2" fmla="*/ 4 w 25"/>
                  <a:gd name="T3" fmla="*/ 17 h 39"/>
                  <a:gd name="T4" fmla="*/ 1 w 25"/>
                  <a:gd name="T5" fmla="*/ 2 h 39"/>
                  <a:gd name="T6" fmla="*/ 11 w 25"/>
                  <a:gd name="T7" fmla="*/ 0 h 39"/>
                  <a:gd name="T8" fmla="*/ 15 w 25"/>
                  <a:gd name="T9" fmla="*/ 39 h 39"/>
                  <a:gd name="T10" fmla="*/ 12 w 25"/>
                  <a:gd name="T11" fmla="*/ 39 h 39"/>
                </a:gdLst>
                <a:ahLst/>
                <a:cxnLst>
                  <a:cxn ang="0">
                    <a:pos x="T0" y="T1"/>
                  </a:cxn>
                  <a:cxn ang="0">
                    <a:pos x="T2" y="T3"/>
                  </a:cxn>
                  <a:cxn ang="0">
                    <a:pos x="T4" y="T5"/>
                  </a:cxn>
                  <a:cxn ang="0">
                    <a:pos x="T6" y="T7"/>
                  </a:cxn>
                  <a:cxn ang="0">
                    <a:pos x="T8" y="T9"/>
                  </a:cxn>
                  <a:cxn ang="0">
                    <a:pos x="T10" y="T11"/>
                  </a:cxn>
                </a:cxnLst>
                <a:rect l="0" t="0" r="r" b="b"/>
                <a:pathLst>
                  <a:path w="25" h="39">
                    <a:moveTo>
                      <a:pt x="12" y="39"/>
                    </a:moveTo>
                    <a:cubicBezTo>
                      <a:pt x="0" y="35"/>
                      <a:pt x="0" y="24"/>
                      <a:pt x="4" y="17"/>
                    </a:cubicBezTo>
                    <a:cubicBezTo>
                      <a:pt x="7" y="9"/>
                      <a:pt x="2" y="7"/>
                      <a:pt x="1" y="2"/>
                    </a:cubicBezTo>
                    <a:cubicBezTo>
                      <a:pt x="5" y="1"/>
                      <a:pt x="8" y="1"/>
                      <a:pt x="11" y="0"/>
                    </a:cubicBezTo>
                    <a:cubicBezTo>
                      <a:pt x="25" y="12"/>
                      <a:pt x="15" y="26"/>
                      <a:pt x="15" y="39"/>
                    </a:cubicBezTo>
                    <a:cubicBezTo>
                      <a:pt x="14" y="39"/>
                      <a:pt x="13" y="39"/>
                      <a:pt x="1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98" name="Freeform 352"/>
              <p:cNvSpPr/>
              <p:nvPr/>
            </p:nvSpPr>
            <p:spPr bwMode="auto">
              <a:xfrm>
                <a:off x="5547" y="975"/>
                <a:ext cx="55" cy="69"/>
              </a:xfrm>
              <a:custGeom>
                <a:avLst/>
                <a:gdLst>
                  <a:gd name="T0" fmla="*/ 20 w 29"/>
                  <a:gd name="T1" fmla="*/ 24 h 36"/>
                  <a:gd name="T2" fmla="*/ 10 w 29"/>
                  <a:gd name="T3" fmla="*/ 36 h 36"/>
                  <a:gd name="T4" fmla="*/ 0 w 29"/>
                  <a:gd name="T5" fmla="*/ 17 h 36"/>
                  <a:gd name="T6" fmla="*/ 0 w 29"/>
                  <a:gd name="T7" fmla="*/ 14 h 36"/>
                  <a:gd name="T8" fmla="*/ 10 w 29"/>
                  <a:gd name="T9" fmla="*/ 0 h 36"/>
                  <a:gd name="T10" fmla="*/ 20 w 29"/>
                  <a:gd name="T11" fmla="*/ 24 h 36"/>
                </a:gdLst>
                <a:ahLst/>
                <a:cxnLst>
                  <a:cxn ang="0">
                    <a:pos x="T0" y="T1"/>
                  </a:cxn>
                  <a:cxn ang="0">
                    <a:pos x="T2" y="T3"/>
                  </a:cxn>
                  <a:cxn ang="0">
                    <a:pos x="T4" y="T5"/>
                  </a:cxn>
                  <a:cxn ang="0">
                    <a:pos x="T6" y="T7"/>
                  </a:cxn>
                  <a:cxn ang="0">
                    <a:pos x="T8" y="T9"/>
                  </a:cxn>
                  <a:cxn ang="0">
                    <a:pos x="T10" y="T11"/>
                  </a:cxn>
                </a:cxnLst>
                <a:rect l="0" t="0" r="r" b="b"/>
                <a:pathLst>
                  <a:path w="29" h="36">
                    <a:moveTo>
                      <a:pt x="20" y="24"/>
                    </a:moveTo>
                    <a:cubicBezTo>
                      <a:pt x="16" y="27"/>
                      <a:pt x="17" y="34"/>
                      <a:pt x="10" y="36"/>
                    </a:cubicBezTo>
                    <a:cubicBezTo>
                      <a:pt x="6" y="30"/>
                      <a:pt x="10" y="19"/>
                      <a:pt x="0" y="17"/>
                    </a:cubicBezTo>
                    <a:cubicBezTo>
                      <a:pt x="0" y="16"/>
                      <a:pt x="0" y="15"/>
                      <a:pt x="0" y="14"/>
                    </a:cubicBezTo>
                    <a:cubicBezTo>
                      <a:pt x="4" y="9"/>
                      <a:pt x="3" y="2"/>
                      <a:pt x="10" y="0"/>
                    </a:cubicBezTo>
                    <a:cubicBezTo>
                      <a:pt x="29" y="2"/>
                      <a:pt x="23" y="13"/>
                      <a:pt x="2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99" name="Freeform 353"/>
              <p:cNvSpPr/>
              <p:nvPr/>
            </p:nvSpPr>
            <p:spPr bwMode="auto">
              <a:xfrm>
                <a:off x="5168" y="2348"/>
                <a:ext cx="55" cy="60"/>
              </a:xfrm>
              <a:custGeom>
                <a:avLst/>
                <a:gdLst>
                  <a:gd name="T0" fmla="*/ 7 w 29"/>
                  <a:gd name="T1" fmla="*/ 3 h 31"/>
                  <a:gd name="T2" fmla="*/ 28 w 29"/>
                  <a:gd name="T3" fmla="*/ 7 h 31"/>
                  <a:gd name="T4" fmla="*/ 18 w 29"/>
                  <a:gd name="T5" fmla="*/ 13 h 31"/>
                  <a:gd name="T6" fmla="*/ 29 w 29"/>
                  <a:gd name="T7" fmla="*/ 26 h 31"/>
                  <a:gd name="T8" fmla="*/ 17 w 29"/>
                  <a:gd name="T9" fmla="*/ 31 h 31"/>
                  <a:gd name="T10" fmla="*/ 0 w 29"/>
                  <a:gd name="T11" fmla="*/ 15 h 31"/>
                  <a:gd name="T12" fmla="*/ 7 w 29"/>
                  <a:gd name="T13" fmla="*/ 3 h 31"/>
                </a:gdLst>
                <a:ahLst/>
                <a:cxnLst>
                  <a:cxn ang="0">
                    <a:pos x="T0" y="T1"/>
                  </a:cxn>
                  <a:cxn ang="0">
                    <a:pos x="T2" y="T3"/>
                  </a:cxn>
                  <a:cxn ang="0">
                    <a:pos x="T4" y="T5"/>
                  </a:cxn>
                  <a:cxn ang="0">
                    <a:pos x="T6" y="T7"/>
                  </a:cxn>
                  <a:cxn ang="0">
                    <a:pos x="T8" y="T9"/>
                  </a:cxn>
                  <a:cxn ang="0">
                    <a:pos x="T10" y="T11"/>
                  </a:cxn>
                  <a:cxn ang="0">
                    <a:pos x="T12" y="T13"/>
                  </a:cxn>
                </a:cxnLst>
                <a:rect l="0" t="0" r="r" b="b"/>
                <a:pathLst>
                  <a:path w="29" h="31">
                    <a:moveTo>
                      <a:pt x="7" y="3"/>
                    </a:moveTo>
                    <a:cubicBezTo>
                      <a:pt x="14" y="4"/>
                      <a:pt x="22" y="0"/>
                      <a:pt x="28" y="7"/>
                    </a:cubicBezTo>
                    <a:cubicBezTo>
                      <a:pt x="23" y="7"/>
                      <a:pt x="18" y="6"/>
                      <a:pt x="18" y="13"/>
                    </a:cubicBezTo>
                    <a:cubicBezTo>
                      <a:pt x="17" y="21"/>
                      <a:pt x="25" y="21"/>
                      <a:pt x="29" y="26"/>
                    </a:cubicBezTo>
                    <a:cubicBezTo>
                      <a:pt x="25" y="28"/>
                      <a:pt x="21" y="29"/>
                      <a:pt x="17" y="31"/>
                    </a:cubicBezTo>
                    <a:cubicBezTo>
                      <a:pt x="12" y="25"/>
                      <a:pt x="1" y="25"/>
                      <a:pt x="0" y="15"/>
                    </a:cubicBezTo>
                    <a:cubicBezTo>
                      <a:pt x="0" y="9"/>
                      <a:pt x="2" y="5"/>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00" name="Freeform 354"/>
              <p:cNvSpPr/>
              <p:nvPr/>
            </p:nvSpPr>
            <p:spPr bwMode="auto">
              <a:xfrm>
                <a:off x="3354" y="795"/>
                <a:ext cx="57" cy="67"/>
              </a:xfrm>
              <a:custGeom>
                <a:avLst/>
                <a:gdLst>
                  <a:gd name="T0" fmla="*/ 4 w 30"/>
                  <a:gd name="T1" fmla="*/ 35 h 35"/>
                  <a:gd name="T2" fmla="*/ 1 w 30"/>
                  <a:gd name="T3" fmla="*/ 10 h 35"/>
                  <a:gd name="T4" fmla="*/ 4 w 30"/>
                  <a:gd name="T5" fmla="*/ 0 h 35"/>
                  <a:gd name="T6" fmla="*/ 8 w 30"/>
                  <a:gd name="T7" fmla="*/ 10 h 35"/>
                  <a:gd name="T8" fmla="*/ 26 w 30"/>
                  <a:gd name="T9" fmla="*/ 27 h 35"/>
                  <a:gd name="T10" fmla="*/ 21 w 30"/>
                  <a:gd name="T11" fmla="*/ 35 h 35"/>
                  <a:gd name="T12" fmla="*/ 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4" y="35"/>
                    </a:moveTo>
                    <a:cubicBezTo>
                      <a:pt x="3" y="27"/>
                      <a:pt x="7" y="18"/>
                      <a:pt x="1" y="10"/>
                    </a:cubicBezTo>
                    <a:cubicBezTo>
                      <a:pt x="1" y="6"/>
                      <a:pt x="0" y="2"/>
                      <a:pt x="4" y="0"/>
                    </a:cubicBezTo>
                    <a:cubicBezTo>
                      <a:pt x="5" y="3"/>
                      <a:pt x="0" y="10"/>
                      <a:pt x="8" y="10"/>
                    </a:cubicBezTo>
                    <a:cubicBezTo>
                      <a:pt x="20" y="10"/>
                      <a:pt x="19" y="22"/>
                      <a:pt x="26" y="27"/>
                    </a:cubicBezTo>
                    <a:cubicBezTo>
                      <a:pt x="30" y="30"/>
                      <a:pt x="26" y="34"/>
                      <a:pt x="21" y="35"/>
                    </a:cubicBezTo>
                    <a:cubicBezTo>
                      <a:pt x="16" y="35"/>
                      <a:pt x="10" y="35"/>
                      <a:pt x="4"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01" name="Freeform 355"/>
              <p:cNvSpPr/>
              <p:nvPr/>
            </p:nvSpPr>
            <p:spPr bwMode="auto">
              <a:xfrm>
                <a:off x="3585" y="1426"/>
                <a:ext cx="68" cy="67"/>
              </a:xfrm>
              <a:custGeom>
                <a:avLst/>
                <a:gdLst>
                  <a:gd name="T0" fmla="*/ 5 w 36"/>
                  <a:gd name="T1" fmla="*/ 11 h 35"/>
                  <a:gd name="T2" fmla="*/ 16 w 36"/>
                  <a:gd name="T3" fmla="*/ 1 h 35"/>
                  <a:gd name="T4" fmla="*/ 17 w 36"/>
                  <a:gd name="T5" fmla="*/ 11 h 35"/>
                  <a:gd name="T6" fmla="*/ 21 w 36"/>
                  <a:gd name="T7" fmla="*/ 14 h 35"/>
                  <a:gd name="T8" fmla="*/ 26 w 36"/>
                  <a:gd name="T9" fmla="*/ 29 h 35"/>
                  <a:gd name="T10" fmla="*/ 2 w 36"/>
                  <a:gd name="T11" fmla="*/ 22 h 35"/>
                  <a:gd name="T12" fmla="*/ 2 w 36"/>
                  <a:gd name="T13" fmla="*/ 22 h 35"/>
                  <a:gd name="T14" fmla="*/ 5 w 36"/>
                  <a:gd name="T15" fmla="*/ 11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5">
                    <a:moveTo>
                      <a:pt x="5" y="11"/>
                    </a:moveTo>
                    <a:cubicBezTo>
                      <a:pt x="5" y="4"/>
                      <a:pt x="9" y="0"/>
                      <a:pt x="16" y="1"/>
                    </a:cubicBezTo>
                    <a:cubicBezTo>
                      <a:pt x="27" y="2"/>
                      <a:pt x="18" y="7"/>
                      <a:pt x="17" y="11"/>
                    </a:cubicBezTo>
                    <a:cubicBezTo>
                      <a:pt x="17" y="14"/>
                      <a:pt x="19" y="14"/>
                      <a:pt x="21" y="14"/>
                    </a:cubicBezTo>
                    <a:cubicBezTo>
                      <a:pt x="36" y="15"/>
                      <a:pt x="29" y="22"/>
                      <a:pt x="26" y="29"/>
                    </a:cubicBezTo>
                    <a:cubicBezTo>
                      <a:pt x="15" y="35"/>
                      <a:pt x="8" y="30"/>
                      <a:pt x="2" y="22"/>
                    </a:cubicBezTo>
                    <a:cubicBezTo>
                      <a:pt x="2" y="22"/>
                      <a:pt x="2" y="22"/>
                      <a:pt x="2" y="22"/>
                    </a:cubicBezTo>
                    <a:cubicBezTo>
                      <a:pt x="0" y="17"/>
                      <a:pt x="4" y="14"/>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02" name="Freeform 356"/>
              <p:cNvSpPr/>
              <p:nvPr/>
            </p:nvSpPr>
            <p:spPr bwMode="auto">
              <a:xfrm>
                <a:off x="2588" y="2259"/>
                <a:ext cx="73" cy="51"/>
              </a:xfrm>
              <a:custGeom>
                <a:avLst/>
                <a:gdLst>
                  <a:gd name="T0" fmla="*/ 2 w 38"/>
                  <a:gd name="T1" fmla="*/ 15 h 27"/>
                  <a:gd name="T2" fmla="*/ 24 w 38"/>
                  <a:gd name="T3" fmla="*/ 6 h 27"/>
                  <a:gd name="T4" fmla="*/ 38 w 38"/>
                  <a:gd name="T5" fmla="*/ 16 h 27"/>
                  <a:gd name="T6" fmla="*/ 2 w 38"/>
                  <a:gd name="T7" fmla="*/ 19 h 27"/>
                  <a:gd name="T8" fmla="*/ 1 w 38"/>
                  <a:gd name="T9" fmla="*/ 16 h 27"/>
                  <a:gd name="T10" fmla="*/ 2 w 38"/>
                  <a:gd name="T11" fmla="*/ 15 h 27"/>
                </a:gdLst>
                <a:ahLst/>
                <a:cxnLst>
                  <a:cxn ang="0">
                    <a:pos x="T0" y="T1"/>
                  </a:cxn>
                  <a:cxn ang="0">
                    <a:pos x="T2" y="T3"/>
                  </a:cxn>
                  <a:cxn ang="0">
                    <a:pos x="T4" y="T5"/>
                  </a:cxn>
                  <a:cxn ang="0">
                    <a:pos x="T6" y="T7"/>
                  </a:cxn>
                  <a:cxn ang="0">
                    <a:pos x="T8" y="T9"/>
                  </a:cxn>
                  <a:cxn ang="0">
                    <a:pos x="T10" y="T11"/>
                  </a:cxn>
                </a:cxnLst>
                <a:rect l="0" t="0" r="r" b="b"/>
                <a:pathLst>
                  <a:path w="38" h="27">
                    <a:moveTo>
                      <a:pt x="2" y="15"/>
                    </a:moveTo>
                    <a:cubicBezTo>
                      <a:pt x="2" y="5"/>
                      <a:pt x="13" y="0"/>
                      <a:pt x="24" y="6"/>
                    </a:cubicBezTo>
                    <a:cubicBezTo>
                      <a:pt x="28" y="8"/>
                      <a:pt x="32" y="12"/>
                      <a:pt x="38" y="16"/>
                    </a:cubicBezTo>
                    <a:cubicBezTo>
                      <a:pt x="24" y="20"/>
                      <a:pt x="14" y="27"/>
                      <a:pt x="2" y="19"/>
                    </a:cubicBezTo>
                    <a:cubicBezTo>
                      <a:pt x="1" y="18"/>
                      <a:pt x="0" y="17"/>
                      <a:pt x="1" y="16"/>
                    </a:cubicBezTo>
                    <a:cubicBezTo>
                      <a:pt x="1" y="15"/>
                      <a:pt x="1" y="15"/>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03" name="Freeform 357"/>
              <p:cNvSpPr/>
              <p:nvPr/>
            </p:nvSpPr>
            <p:spPr bwMode="auto">
              <a:xfrm>
                <a:off x="4071" y="3146"/>
                <a:ext cx="55" cy="77"/>
              </a:xfrm>
              <a:custGeom>
                <a:avLst/>
                <a:gdLst>
                  <a:gd name="T0" fmla="*/ 5 w 29"/>
                  <a:gd name="T1" fmla="*/ 36 h 40"/>
                  <a:gd name="T2" fmla="*/ 1 w 29"/>
                  <a:gd name="T3" fmla="*/ 22 h 40"/>
                  <a:gd name="T4" fmla="*/ 22 w 29"/>
                  <a:gd name="T5" fmla="*/ 8 h 40"/>
                  <a:gd name="T6" fmla="*/ 29 w 29"/>
                  <a:gd name="T7" fmla="*/ 14 h 40"/>
                  <a:gd name="T8" fmla="*/ 25 w 29"/>
                  <a:gd name="T9" fmla="*/ 25 h 40"/>
                  <a:gd name="T10" fmla="*/ 14 w 29"/>
                  <a:gd name="T11" fmla="*/ 33 h 40"/>
                  <a:gd name="T12" fmla="*/ 5 w 29"/>
                  <a:gd name="T13" fmla="*/ 36 h 40"/>
                </a:gdLst>
                <a:ahLst/>
                <a:cxnLst>
                  <a:cxn ang="0">
                    <a:pos x="T0" y="T1"/>
                  </a:cxn>
                  <a:cxn ang="0">
                    <a:pos x="T2" y="T3"/>
                  </a:cxn>
                  <a:cxn ang="0">
                    <a:pos x="T4" y="T5"/>
                  </a:cxn>
                  <a:cxn ang="0">
                    <a:pos x="T6" y="T7"/>
                  </a:cxn>
                  <a:cxn ang="0">
                    <a:pos x="T8" y="T9"/>
                  </a:cxn>
                  <a:cxn ang="0">
                    <a:pos x="T10" y="T11"/>
                  </a:cxn>
                  <a:cxn ang="0">
                    <a:pos x="T12" y="T13"/>
                  </a:cxn>
                </a:cxnLst>
                <a:rect l="0" t="0" r="r" b="b"/>
                <a:pathLst>
                  <a:path w="29" h="40">
                    <a:moveTo>
                      <a:pt x="5" y="36"/>
                    </a:moveTo>
                    <a:cubicBezTo>
                      <a:pt x="2" y="31"/>
                      <a:pt x="1" y="27"/>
                      <a:pt x="1" y="22"/>
                    </a:cubicBezTo>
                    <a:cubicBezTo>
                      <a:pt x="0" y="4"/>
                      <a:pt x="6" y="0"/>
                      <a:pt x="22" y="8"/>
                    </a:cubicBezTo>
                    <a:cubicBezTo>
                      <a:pt x="24" y="10"/>
                      <a:pt x="27" y="12"/>
                      <a:pt x="29" y="14"/>
                    </a:cubicBezTo>
                    <a:cubicBezTo>
                      <a:pt x="25" y="17"/>
                      <a:pt x="26" y="21"/>
                      <a:pt x="25" y="25"/>
                    </a:cubicBezTo>
                    <a:cubicBezTo>
                      <a:pt x="20" y="26"/>
                      <a:pt x="17" y="29"/>
                      <a:pt x="14" y="33"/>
                    </a:cubicBezTo>
                    <a:cubicBezTo>
                      <a:pt x="12" y="36"/>
                      <a:pt x="9" y="40"/>
                      <a:pt x="5"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04" name="Freeform 358"/>
              <p:cNvSpPr/>
              <p:nvPr/>
            </p:nvSpPr>
            <p:spPr bwMode="auto">
              <a:xfrm>
                <a:off x="4349" y="695"/>
                <a:ext cx="85" cy="29"/>
              </a:xfrm>
              <a:custGeom>
                <a:avLst/>
                <a:gdLst>
                  <a:gd name="T0" fmla="*/ 0 w 45"/>
                  <a:gd name="T1" fmla="*/ 2 h 15"/>
                  <a:gd name="T2" fmla="*/ 45 w 45"/>
                  <a:gd name="T3" fmla="*/ 0 h 15"/>
                  <a:gd name="T4" fmla="*/ 0 w 45"/>
                  <a:gd name="T5" fmla="*/ 2 h 15"/>
                </a:gdLst>
                <a:ahLst/>
                <a:cxnLst>
                  <a:cxn ang="0">
                    <a:pos x="T0" y="T1"/>
                  </a:cxn>
                  <a:cxn ang="0">
                    <a:pos x="T2" y="T3"/>
                  </a:cxn>
                  <a:cxn ang="0">
                    <a:pos x="T4" y="T5"/>
                  </a:cxn>
                </a:cxnLst>
                <a:rect l="0" t="0" r="r" b="b"/>
                <a:pathLst>
                  <a:path w="45" h="15">
                    <a:moveTo>
                      <a:pt x="0" y="2"/>
                    </a:moveTo>
                    <a:cubicBezTo>
                      <a:pt x="14" y="0"/>
                      <a:pt x="28" y="5"/>
                      <a:pt x="45" y="0"/>
                    </a:cubicBezTo>
                    <a:cubicBezTo>
                      <a:pt x="31" y="15"/>
                      <a:pt x="31" y="15"/>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05" name="Freeform 359"/>
              <p:cNvSpPr/>
              <p:nvPr/>
            </p:nvSpPr>
            <p:spPr bwMode="auto">
              <a:xfrm>
                <a:off x="2680" y="605"/>
                <a:ext cx="59" cy="58"/>
              </a:xfrm>
              <a:custGeom>
                <a:avLst/>
                <a:gdLst>
                  <a:gd name="T0" fmla="*/ 14 w 31"/>
                  <a:gd name="T1" fmla="*/ 29 h 30"/>
                  <a:gd name="T2" fmla="*/ 0 w 31"/>
                  <a:gd name="T3" fmla="*/ 7 h 30"/>
                  <a:gd name="T4" fmla="*/ 28 w 31"/>
                  <a:gd name="T5" fmla="*/ 11 h 30"/>
                  <a:gd name="T6" fmla="*/ 31 w 31"/>
                  <a:gd name="T7" fmla="*/ 26 h 30"/>
                  <a:gd name="T8" fmla="*/ 14 w 31"/>
                  <a:gd name="T9" fmla="*/ 29 h 30"/>
                </a:gdLst>
                <a:ahLst/>
                <a:cxnLst>
                  <a:cxn ang="0">
                    <a:pos x="T0" y="T1"/>
                  </a:cxn>
                  <a:cxn ang="0">
                    <a:pos x="T2" y="T3"/>
                  </a:cxn>
                  <a:cxn ang="0">
                    <a:pos x="T4" y="T5"/>
                  </a:cxn>
                  <a:cxn ang="0">
                    <a:pos x="T6" y="T7"/>
                  </a:cxn>
                  <a:cxn ang="0">
                    <a:pos x="T8" y="T9"/>
                  </a:cxn>
                </a:cxnLst>
                <a:rect l="0" t="0" r="r" b="b"/>
                <a:pathLst>
                  <a:path w="31" h="30">
                    <a:moveTo>
                      <a:pt x="14" y="29"/>
                    </a:moveTo>
                    <a:cubicBezTo>
                      <a:pt x="3" y="26"/>
                      <a:pt x="5" y="14"/>
                      <a:pt x="0" y="7"/>
                    </a:cubicBezTo>
                    <a:cubicBezTo>
                      <a:pt x="10" y="3"/>
                      <a:pt x="20" y="0"/>
                      <a:pt x="28" y="11"/>
                    </a:cubicBezTo>
                    <a:cubicBezTo>
                      <a:pt x="22" y="18"/>
                      <a:pt x="30" y="21"/>
                      <a:pt x="31" y="26"/>
                    </a:cubicBezTo>
                    <a:cubicBezTo>
                      <a:pt x="26" y="30"/>
                      <a:pt x="20" y="29"/>
                      <a:pt x="1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06" name="Freeform 360"/>
              <p:cNvSpPr/>
              <p:nvPr/>
            </p:nvSpPr>
            <p:spPr bwMode="auto">
              <a:xfrm>
                <a:off x="5780" y="2876"/>
                <a:ext cx="62" cy="64"/>
              </a:xfrm>
              <a:custGeom>
                <a:avLst/>
                <a:gdLst>
                  <a:gd name="T0" fmla="*/ 31 w 33"/>
                  <a:gd name="T1" fmla="*/ 27 h 33"/>
                  <a:gd name="T2" fmla="*/ 0 w 33"/>
                  <a:gd name="T3" fmla="*/ 23 h 33"/>
                  <a:gd name="T4" fmla="*/ 10 w 33"/>
                  <a:gd name="T5" fmla="*/ 3 h 33"/>
                  <a:gd name="T6" fmla="*/ 18 w 33"/>
                  <a:gd name="T7" fmla="*/ 2 h 33"/>
                  <a:gd name="T8" fmla="*/ 31 w 33"/>
                  <a:gd name="T9" fmla="*/ 27 h 33"/>
                </a:gdLst>
                <a:ahLst/>
                <a:cxnLst>
                  <a:cxn ang="0">
                    <a:pos x="T0" y="T1"/>
                  </a:cxn>
                  <a:cxn ang="0">
                    <a:pos x="T2" y="T3"/>
                  </a:cxn>
                  <a:cxn ang="0">
                    <a:pos x="T4" y="T5"/>
                  </a:cxn>
                  <a:cxn ang="0">
                    <a:pos x="T6" y="T7"/>
                  </a:cxn>
                  <a:cxn ang="0">
                    <a:pos x="T8" y="T9"/>
                  </a:cxn>
                </a:cxnLst>
                <a:rect l="0" t="0" r="r" b="b"/>
                <a:pathLst>
                  <a:path w="33" h="33">
                    <a:moveTo>
                      <a:pt x="31" y="27"/>
                    </a:moveTo>
                    <a:cubicBezTo>
                      <a:pt x="19" y="33"/>
                      <a:pt x="9" y="30"/>
                      <a:pt x="0" y="23"/>
                    </a:cubicBezTo>
                    <a:cubicBezTo>
                      <a:pt x="3" y="17"/>
                      <a:pt x="11" y="13"/>
                      <a:pt x="10" y="3"/>
                    </a:cubicBezTo>
                    <a:cubicBezTo>
                      <a:pt x="9" y="0"/>
                      <a:pt x="15" y="0"/>
                      <a:pt x="18" y="2"/>
                    </a:cubicBezTo>
                    <a:cubicBezTo>
                      <a:pt x="33" y="5"/>
                      <a:pt x="27" y="19"/>
                      <a:pt x="3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07" name="Freeform 361"/>
              <p:cNvSpPr/>
              <p:nvPr/>
            </p:nvSpPr>
            <p:spPr bwMode="auto">
              <a:xfrm>
                <a:off x="2579" y="2898"/>
                <a:ext cx="72" cy="47"/>
              </a:xfrm>
              <a:custGeom>
                <a:avLst/>
                <a:gdLst>
                  <a:gd name="T0" fmla="*/ 0 w 38"/>
                  <a:gd name="T1" fmla="*/ 12 h 25"/>
                  <a:gd name="T2" fmla="*/ 35 w 38"/>
                  <a:gd name="T3" fmla="*/ 6 h 25"/>
                  <a:gd name="T4" fmla="*/ 37 w 38"/>
                  <a:gd name="T5" fmla="*/ 15 h 25"/>
                  <a:gd name="T6" fmla="*/ 21 w 38"/>
                  <a:gd name="T7" fmla="*/ 25 h 25"/>
                  <a:gd name="T8" fmla="*/ 0 w 38"/>
                  <a:gd name="T9" fmla="*/ 12 h 25"/>
                </a:gdLst>
                <a:ahLst/>
                <a:cxnLst>
                  <a:cxn ang="0">
                    <a:pos x="T0" y="T1"/>
                  </a:cxn>
                  <a:cxn ang="0">
                    <a:pos x="T2" y="T3"/>
                  </a:cxn>
                  <a:cxn ang="0">
                    <a:pos x="T4" y="T5"/>
                  </a:cxn>
                  <a:cxn ang="0">
                    <a:pos x="T6" y="T7"/>
                  </a:cxn>
                  <a:cxn ang="0">
                    <a:pos x="T8" y="T9"/>
                  </a:cxn>
                </a:cxnLst>
                <a:rect l="0" t="0" r="r" b="b"/>
                <a:pathLst>
                  <a:path w="38" h="25">
                    <a:moveTo>
                      <a:pt x="0" y="12"/>
                    </a:moveTo>
                    <a:cubicBezTo>
                      <a:pt x="10" y="0"/>
                      <a:pt x="23" y="8"/>
                      <a:pt x="35" y="6"/>
                    </a:cubicBezTo>
                    <a:cubicBezTo>
                      <a:pt x="37" y="8"/>
                      <a:pt x="38" y="11"/>
                      <a:pt x="37" y="15"/>
                    </a:cubicBezTo>
                    <a:cubicBezTo>
                      <a:pt x="34" y="21"/>
                      <a:pt x="28" y="24"/>
                      <a:pt x="21" y="25"/>
                    </a:cubicBezTo>
                    <a:cubicBezTo>
                      <a:pt x="13" y="22"/>
                      <a:pt x="6" y="17"/>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08" name="Freeform 362"/>
              <p:cNvSpPr/>
              <p:nvPr/>
            </p:nvSpPr>
            <p:spPr bwMode="auto">
              <a:xfrm>
                <a:off x="2992" y="1329"/>
                <a:ext cx="53" cy="61"/>
              </a:xfrm>
              <a:custGeom>
                <a:avLst/>
                <a:gdLst>
                  <a:gd name="T0" fmla="*/ 27 w 28"/>
                  <a:gd name="T1" fmla="*/ 13 h 32"/>
                  <a:gd name="T2" fmla="*/ 17 w 28"/>
                  <a:gd name="T3" fmla="*/ 31 h 32"/>
                  <a:gd name="T4" fmla="*/ 2 w 28"/>
                  <a:gd name="T5" fmla="*/ 21 h 32"/>
                  <a:gd name="T6" fmla="*/ 10 w 28"/>
                  <a:gd name="T7" fmla="*/ 3 h 32"/>
                  <a:gd name="T8" fmla="*/ 10 w 28"/>
                  <a:gd name="T9" fmla="*/ 3 h 32"/>
                  <a:gd name="T10" fmla="*/ 27 w 28"/>
                  <a:gd name="T11" fmla="*/ 13 h 32"/>
                </a:gdLst>
                <a:ahLst/>
                <a:cxnLst>
                  <a:cxn ang="0">
                    <a:pos x="T0" y="T1"/>
                  </a:cxn>
                  <a:cxn ang="0">
                    <a:pos x="T2" y="T3"/>
                  </a:cxn>
                  <a:cxn ang="0">
                    <a:pos x="T4" y="T5"/>
                  </a:cxn>
                  <a:cxn ang="0">
                    <a:pos x="T6" y="T7"/>
                  </a:cxn>
                  <a:cxn ang="0">
                    <a:pos x="T8" y="T9"/>
                  </a:cxn>
                  <a:cxn ang="0">
                    <a:pos x="T10" y="T11"/>
                  </a:cxn>
                </a:cxnLst>
                <a:rect l="0" t="0" r="r" b="b"/>
                <a:pathLst>
                  <a:path w="28" h="32">
                    <a:moveTo>
                      <a:pt x="27" y="13"/>
                    </a:moveTo>
                    <a:cubicBezTo>
                      <a:pt x="23" y="19"/>
                      <a:pt x="28" y="30"/>
                      <a:pt x="17" y="31"/>
                    </a:cubicBezTo>
                    <a:cubicBezTo>
                      <a:pt x="9" y="32"/>
                      <a:pt x="3" y="30"/>
                      <a:pt x="2" y="21"/>
                    </a:cubicBezTo>
                    <a:cubicBezTo>
                      <a:pt x="0" y="13"/>
                      <a:pt x="6" y="8"/>
                      <a:pt x="10" y="3"/>
                    </a:cubicBezTo>
                    <a:cubicBezTo>
                      <a:pt x="10" y="3"/>
                      <a:pt x="10" y="3"/>
                      <a:pt x="10" y="3"/>
                    </a:cubicBezTo>
                    <a:cubicBezTo>
                      <a:pt x="19" y="0"/>
                      <a:pt x="24" y="4"/>
                      <a:pt x="2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09" name="Freeform 363"/>
              <p:cNvSpPr/>
              <p:nvPr/>
            </p:nvSpPr>
            <p:spPr bwMode="auto">
              <a:xfrm>
                <a:off x="5439" y="2289"/>
                <a:ext cx="45" cy="82"/>
              </a:xfrm>
              <a:custGeom>
                <a:avLst/>
                <a:gdLst>
                  <a:gd name="T0" fmla="*/ 15 w 24"/>
                  <a:gd name="T1" fmla="*/ 41 h 43"/>
                  <a:gd name="T2" fmla="*/ 8 w 24"/>
                  <a:gd name="T3" fmla="*/ 0 h 43"/>
                  <a:gd name="T4" fmla="*/ 21 w 24"/>
                  <a:gd name="T5" fmla="*/ 21 h 43"/>
                  <a:gd name="T6" fmla="*/ 23 w 24"/>
                  <a:gd name="T7" fmla="*/ 41 h 43"/>
                  <a:gd name="T8" fmla="*/ 15 w 24"/>
                  <a:gd name="T9" fmla="*/ 41 h 43"/>
                </a:gdLst>
                <a:ahLst/>
                <a:cxnLst>
                  <a:cxn ang="0">
                    <a:pos x="T0" y="T1"/>
                  </a:cxn>
                  <a:cxn ang="0">
                    <a:pos x="T2" y="T3"/>
                  </a:cxn>
                  <a:cxn ang="0">
                    <a:pos x="T4" y="T5"/>
                  </a:cxn>
                  <a:cxn ang="0">
                    <a:pos x="T6" y="T7"/>
                  </a:cxn>
                  <a:cxn ang="0">
                    <a:pos x="T8" y="T9"/>
                  </a:cxn>
                </a:cxnLst>
                <a:rect l="0" t="0" r="r" b="b"/>
                <a:pathLst>
                  <a:path w="24" h="43">
                    <a:moveTo>
                      <a:pt x="15" y="41"/>
                    </a:moveTo>
                    <a:cubicBezTo>
                      <a:pt x="0" y="29"/>
                      <a:pt x="10" y="14"/>
                      <a:pt x="8" y="0"/>
                    </a:cubicBezTo>
                    <a:cubicBezTo>
                      <a:pt x="23" y="2"/>
                      <a:pt x="24" y="11"/>
                      <a:pt x="21" y="21"/>
                    </a:cubicBezTo>
                    <a:cubicBezTo>
                      <a:pt x="18" y="29"/>
                      <a:pt x="19" y="35"/>
                      <a:pt x="23" y="41"/>
                    </a:cubicBezTo>
                    <a:cubicBezTo>
                      <a:pt x="20" y="43"/>
                      <a:pt x="18" y="43"/>
                      <a:pt x="15"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10" name="Freeform 364"/>
              <p:cNvSpPr/>
              <p:nvPr/>
            </p:nvSpPr>
            <p:spPr bwMode="auto">
              <a:xfrm>
                <a:off x="5261" y="856"/>
                <a:ext cx="63" cy="63"/>
              </a:xfrm>
              <a:custGeom>
                <a:avLst/>
                <a:gdLst>
                  <a:gd name="T0" fmla="*/ 33 w 33"/>
                  <a:gd name="T1" fmla="*/ 5 h 33"/>
                  <a:gd name="T2" fmla="*/ 24 w 33"/>
                  <a:gd name="T3" fmla="*/ 23 h 33"/>
                  <a:gd name="T4" fmla="*/ 13 w 33"/>
                  <a:gd name="T5" fmla="*/ 30 h 33"/>
                  <a:gd name="T6" fmla="*/ 7 w 33"/>
                  <a:gd name="T7" fmla="*/ 16 h 33"/>
                  <a:gd name="T8" fmla="*/ 0 w 33"/>
                  <a:gd name="T9" fmla="*/ 3 h 33"/>
                  <a:gd name="T10" fmla="*/ 33 w 33"/>
                  <a:gd name="T11" fmla="*/ 5 h 33"/>
                </a:gdLst>
                <a:ahLst/>
                <a:cxnLst>
                  <a:cxn ang="0">
                    <a:pos x="T0" y="T1"/>
                  </a:cxn>
                  <a:cxn ang="0">
                    <a:pos x="T2" y="T3"/>
                  </a:cxn>
                  <a:cxn ang="0">
                    <a:pos x="T4" y="T5"/>
                  </a:cxn>
                  <a:cxn ang="0">
                    <a:pos x="T6" y="T7"/>
                  </a:cxn>
                  <a:cxn ang="0">
                    <a:pos x="T8" y="T9"/>
                  </a:cxn>
                  <a:cxn ang="0">
                    <a:pos x="T10" y="T11"/>
                  </a:cxn>
                </a:cxnLst>
                <a:rect l="0" t="0" r="r" b="b"/>
                <a:pathLst>
                  <a:path w="33" h="33">
                    <a:moveTo>
                      <a:pt x="33" y="5"/>
                    </a:moveTo>
                    <a:cubicBezTo>
                      <a:pt x="23" y="8"/>
                      <a:pt x="30" y="19"/>
                      <a:pt x="24" y="23"/>
                    </a:cubicBezTo>
                    <a:cubicBezTo>
                      <a:pt x="22" y="28"/>
                      <a:pt x="19" y="33"/>
                      <a:pt x="13" y="30"/>
                    </a:cubicBezTo>
                    <a:cubicBezTo>
                      <a:pt x="8" y="28"/>
                      <a:pt x="5" y="23"/>
                      <a:pt x="7" y="16"/>
                    </a:cubicBezTo>
                    <a:cubicBezTo>
                      <a:pt x="15" y="7"/>
                      <a:pt x="5" y="6"/>
                      <a:pt x="0" y="3"/>
                    </a:cubicBezTo>
                    <a:cubicBezTo>
                      <a:pt x="11" y="4"/>
                      <a:pt x="22" y="0"/>
                      <a:pt x="3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11" name="Freeform 365"/>
              <p:cNvSpPr/>
              <p:nvPr/>
            </p:nvSpPr>
            <p:spPr bwMode="auto">
              <a:xfrm>
                <a:off x="2470" y="975"/>
                <a:ext cx="69" cy="44"/>
              </a:xfrm>
              <a:custGeom>
                <a:avLst/>
                <a:gdLst>
                  <a:gd name="T0" fmla="*/ 2 w 36"/>
                  <a:gd name="T1" fmla="*/ 10 h 23"/>
                  <a:gd name="T2" fmla="*/ 5 w 36"/>
                  <a:gd name="T3" fmla="*/ 1 h 23"/>
                  <a:gd name="T4" fmla="*/ 36 w 36"/>
                  <a:gd name="T5" fmla="*/ 17 h 23"/>
                  <a:gd name="T6" fmla="*/ 17 w 36"/>
                  <a:gd name="T7" fmla="*/ 22 h 23"/>
                  <a:gd name="T8" fmla="*/ 9 w 36"/>
                  <a:gd name="T9" fmla="*/ 22 h 23"/>
                  <a:gd name="T10" fmla="*/ 1 w 36"/>
                  <a:gd name="T11" fmla="*/ 10 h 23"/>
                  <a:gd name="T12" fmla="*/ 2 w 36"/>
                  <a:gd name="T13" fmla="*/ 10 h 23"/>
                </a:gdLst>
                <a:ahLst/>
                <a:cxnLst>
                  <a:cxn ang="0">
                    <a:pos x="T0" y="T1"/>
                  </a:cxn>
                  <a:cxn ang="0">
                    <a:pos x="T2" y="T3"/>
                  </a:cxn>
                  <a:cxn ang="0">
                    <a:pos x="T4" y="T5"/>
                  </a:cxn>
                  <a:cxn ang="0">
                    <a:pos x="T6" y="T7"/>
                  </a:cxn>
                  <a:cxn ang="0">
                    <a:pos x="T8" y="T9"/>
                  </a:cxn>
                  <a:cxn ang="0">
                    <a:pos x="T10" y="T11"/>
                  </a:cxn>
                  <a:cxn ang="0">
                    <a:pos x="T12" y="T13"/>
                  </a:cxn>
                </a:cxnLst>
                <a:rect l="0" t="0" r="r" b="b"/>
                <a:pathLst>
                  <a:path w="36" h="23">
                    <a:moveTo>
                      <a:pt x="2" y="10"/>
                    </a:moveTo>
                    <a:cubicBezTo>
                      <a:pt x="0" y="6"/>
                      <a:pt x="0" y="0"/>
                      <a:pt x="5" y="1"/>
                    </a:cubicBezTo>
                    <a:cubicBezTo>
                      <a:pt x="17" y="3"/>
                      <a:pt x="31" y="1"/>
                      <a:pt x="36" y="17"/>
                    </a:cubicBezTo>
                    <a:cubicBezTo>
                      <a:pt x="30" y="21"/>
                      <a:pt x="22" y="17"/>
                      <a:pt x="17" y="22"/>
                    </a:cubicBezTo>
                    <a:cubicBezTo>
                      <a:pt x="14" y="23"/>
                      <a:pt x="12" y="23"/>
                      <a:pt x="9" y="22"/>
                    </a:cubicBezTo>
                    <a:cubicBezTo>
                      <a:pt x="3" y="20"/>
                      <a:pt x="4" y="14"/>
                      <a:pt x="1" y="10"/>
                    </a:cubicBezTo>
                    <a:lnTo>
                      <a:pt x="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12" name="Freeform 366"/>
              <p:cNvSpPr/>
              <p:nvPr/>
            </p:nvSpPr>
            <p:spPr bwMode="auto">
              <a:xfrm>
                <a:off x="2072" y="2142"/>
                <a:ext cx="65" cy="59"/>
              </a:xfrm>
              <a:custGeom>
                <a:avLst/>
                <a:gdLst>
                  <a:gd name="T0" fmla="*/ 26 w 34"/>
                  <a:gd name="T1" fmla="*/ 24 h 31"/>
                  <a:gd name="T2" fmla="*/ 12 w 34"/>
                  <a:gd name="T3" fmla="*/ 31 h 31"/>
                  <a:gd name="T4" fmla="*/ 0 w 34"/>
                  <a:gd name="T5" fmla="*/ 18 h 31"/>
                  <a:gd name="T6" fmla="*/ 9 w 34"/>
                  <a:gd name="T7" fmla="*/ 4 h 31"/>
                  <a:gd name="T8" fmla="*/ 29 w 34"/>
                  <a:gd name="T9" fmla="*/ 7 h 31"/>
                  <a:gd name="T10" fmla="*/ 26 w 34"/>
                  <a:gd name="T11" fmla="*/ 24 h 31"/>
                </a:gdLst>
                <a:ahLst/>
                <a:cxnLst>
                  <a:cxn ang="0">
                    <a:pos x="T0" y="T1"/>
                  </a:cxn>
                  <a:cxn ang="0">
                    <a:pos x="T2" y="T3"/>
                  </a:cxn>
                  <a:cxn ang="0">
                    <a:pos x="T4" y="T5"/>
                  </a:cxn>
                  <a:cxn ang="0">
                    <a:pos x="T6" y="T7"/>
                  </a:cxn>
                  <a:cxn ang="0">
                    <a:pos x="T8" y="T9"/>
                  </a:cxn>
                  <a:cxn ang="0">
                    <a:pos x="T10" y="T11"/>
                  </a:cxn>
                </a:cxnLst>
                <a:rect l="0" t="0" r="r" b="b"/>
                <a:pathLst>
                  <a:path w="34" h="31">
                    <a:moveTo>
                      <a:pt x="26" y="24"/>
                    </a:moveTo>
                    <a:cubicBezTo>
                      <a:pt x="21" y="26"/>
                      <a:pt x="16" y="29"/>
                      <a:pt x="12" y="31"/>
                    </a:cubicBezTo>
                    <a:cubicBezTo>
                      <a:pt x="8" y="26"/>
                      <a:pt x="4" y="22"/>
                      <a:pt x="0" y="18"/>
                    </a:cubicBezTo>
                    <a:cubicBezTo>
                      <a:pt x="1" y="12"/>
                      <a:pt x="4" y="8"/>
                      <a:pt x="9" y="4"/>
                    </a:cubicBezTo>
                    <a:cubicBezTo>
                      <a:pt x="16" y="1"/>
                      <a:pt x="23" y="0"/>
                      <a:pt x="29" y="7"/>
                    </a:cubicBezTo>
                    <a:cubicBezTo>
                      <a:pt x="34" y="14"/>
                      <a:pt x="30" y="19"/>
                      <a:pt x="2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13" name="Freeform 367"/>
              <p:cNvSpPr/>
              <p:nvPr/>
            </p:nvSpPr>
            <p:spPr bwMode="auto">
              <a:xfrm>
                <a:off x="1466" y="1103"/>
                <a:ext cx="63" cy="71"/>
              </a:xfrm>
              <a:custGeom>
                <a:avLst/>
                <a:gdLst>
                  <a:gd name="T0" fmla="*/ 9 w 33"/>
                  <a:gd name="T1" fmla="*/ 23 h 37"/>
                  <a:gd name="T2" fmla="*/ 9 w 33"/>
                  <a:gd name="T3" fmla="*/ 0 h 37"/>
                  <a:gd name="T4" fmla="*/ 33 w 33"/>
                  <a:gd name="T5" fmla="*/ 3 h 37"/>
                  <a:gd name="T6" fmla="*/ 26 w 33"/>
                  <a:gd name="T7" fmla="*/ 16 h 37"/>
                  <a:gd name="T8" fmla="*/ 9 w 33"/>
                  <a:gd name="T9" fmla="*/ 23 h 37"/>
                </a:gdLst>
                <a:ahLst/>
                <a:cxnLst>
                  <a:cxn ang="0">
                    <a:pos x="T0" y="T1"/>
                  </a:cxn>
                  <a:cxn ang="0">
                    <a:pos x="T2" y="T3"/>
                  </a:cxn>
                  <a:cxn ang="0">
                    <a:pos x="T4" y="T5"/>
                  </a:cxn>
                  <a:cxn ang="0">
                    <a:pos x="T6" y="T7"/>
                  </a:cxn>
                  <a:cxn ang="0">
                    <a:pos x="T8" y="T9"/>
                  </a:cxn>
                </a:cxnLst>
                <a:rect l="0" t="0" r="r" b="b"/>
                <a:pathLst>
                  <a:path w="33" h="37">
                    <a:moveTo>
                      <a:pt x="9" y="23"/>
                    </a:moveTo>
                    <a:cubicBezTo>
                      <a:pt x="3" y="16"/>
                      <a:pt x="0" y="8"/>
                      <a:pt x="9" y="0"/>
                    </a:cubicBezTo>
                    <a:cubicBezTo>
                      <a:pt x="17" y="1"/>
                      <a:pt x="25" y="2"/>
                      <a:pt x="33" y="3"/>
                    </a:cubicBezTo>
                    <a:cubicBezTo>
                      <a:pt x="31" y="7"/>
                      <a:pt x="26" y="10"/>
                      <a:pt x="26" y="16"/>
                    </a:cubicBezTo>
                    <a:cubicBezTo>
                      <a:pt x="21" y="19"/>
                      <a:pt x="21" y="37"/>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14" name="Freeform 368"/>
              <p:cNvSpPr/>
              <p:nvPr/>
            </p:nvSpPr>
            <p:spPr bwMode="auto">
              <a:xfrm>
                <a:off x="5881" y="1028"/>
                <a:ext cx="62" cy="67"/>
              </a:xfrm>
              <a:custGeom>
                <a:avLst/>
                <a:gdLst>
                  <a:gd name="T0" fmla="*/ 23 w 33"/>
                  <a:gd name="T1" fmla="*/ 10 h 35"/>
                  <a:gd name="T2" fmla="*/ 16 w 33"/>
                  <a:gd name="T3" fmla="*/ 31 h 35"/>
                  <a:gd name="T4" fmla="*/ 3 w 33"/>
                  <a:gd name="T5" fmla="*/ 24 h 35"/>
                  <a:gd name="T6" fmla="*/ 0 w 33"/>
                  <a:gd name="T7" fmla="*/ 8 h 35"/>
                  <a:gd name="T8" fmla="*/ 16 w 33"/>
                  <a:gd name="T9" fmla="*/ 0 h 35"/>
                  <a:gd name="T10" fmla="*/ 23 w 33"/>
                  <a:gd name="T11" fmla="*/ 10 h 35"/>
                </a:gdLst>
                <a:ahLst/>
                <a:cxnLst>
                  <a:cxn ang="0">
                    <a:pos x="T0" y="T1"/>
                  </a:cxn>
                  <a:cxn ang="0">
                    <a:pos x="T2" y="T3"/>
                  </a:cxn>
                  <a:cxn ang="0">
                    <a:pos x="T4" y="T5"/>
                  </a:cxn>
                  <a:cxn ang="0">
                    <a:pos x="T6" y="T7"/>
                  </a:cxn>
                  <a:cxn ang="0">
                    <a:pos x="T8" y="T9"/>
                  </a:cxn>
                  <a:cxn ang="0">
                    <a:pos x="T10" y="T11"/>
                  </a:cxn>
                </a:cxnLst>
                <a:rect l="0" t="0" r="r" b="b"/>
                <a:pathLst>
                  <a:path w="33" h="35">
                    <a:moveTo>
                      <a:pt x="23" y="10"/>
                    </a:moveTo>
                    <a:cubicBezTo>
                      <a:pt x="18" y="16"/>
                      <a:pt x="33" y="29"/>
                      <a:pt x="16" y="31"/>
                    </a:cubicBezTo>
                    <a:cubicBezTo>
                      <a:pt x="9" y="35"/>
                      <a:pt x="6" y="29"/>
                      <a:pt x="3" y="24"/>
                    </a:cubicBezTo>
                    <a:cubicBezTo>
                      <a:pt x="2" y="19"/>
                      <a:pt x="1" y="14"/>
                      <a:pt x="0" y="8"/>
                    </a:cubicBezTo>
                    <a:cubicBezTo>
                      <a:pt x="8" y="10"/>
                      <a:pt x="16" y="11"/>
                      <a:pt x="16" y="0"/>
                    </a:cubicBezTo>
                    <a:cubicBezTo>
                      <a:pt x="21" y="2"/>
                      <a:pt x="22" y="6"/>
                      <a:pt x="2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15" name="Freeform 369"/>
              <p:cNvSpPr/>
              <p:nvPr/>
            </p:nvSpPr>
            <p:spPr bwMode="auto">
              <a:xfrm>
                <a:off x="2619" y="1279"/>
                <a:ext cx="72" cy="61"/>
              </a:xfrm>
              <a:custGeom>
                <a:avLst/>
                <a:gdLst>
                  <a:gd name="T0" fmla="*/ 0 w 38"/>
                  <a:gd name="T1" fmla="*/ 18 h 32"/>
                  <a:gd name="T2" fmla="*/ 21 w 38"/>
                  <a:gd name="T3" fmla="*/ 11 h 32"/>
                  <a:gd name="T4" fmla="*/ 26 w 38"/>
                  <a:gd name="T5" fmla="*/ 10 h 32"/>
                  <a:gd name="T6" fmla="*/ 28 w 38"/>
                  <a:gd name="T7" fmla="*/ 16 h 32"/>
                  <a:gd name="T8" fmla="*/ 34 w 38"/>
                  <a:gd name="T9" fmla="*/ 27 h 32"/>
                  <a:gd name="T10" fmla="*/ 20 w 38"/>
                  <a:gd name="T11" fmla="*/ 27 h 32"/>
                  <a:gd name="T12" fmla="*/ 0 w 38"/>
                  <a:gd name="T13" fmla="*/ 18 h 32"/>
                </a:gdLst>
                <a:ahLst/>
                <a:cxnLst>
                  <a:cxn ang="0">
                    <a:pos x="T0" y="T1"/>
                  </a:cxn>
                  <a:cxn ang="0">
                    <a:pos x="T2" y="T3"/>
                  </a:cxn>
                  <a:cxn ang="0">
                    <a:pos x="T4" y="T5"/>
                  </a:cxn>
                  <a:cxn ang="0">
                    <a:pos x="T6" y="T7"/>
                  </a:cxn>
                  <a:cxn ang="0">
                    <a:pos x="T8" y="T9"/>
                  </a:cxn>
                  <a:cxn ang="0">
                    <a:pos x="T10" y="T11"/>
                  </a:cxn>
                  <a:cxn ang="0">
                    <a:pos x="T12" y="T13"/>
                  </a:cxn>
                </a:cxnLst>
                <a:rect l="0" t="0" r="r" b="b"/>
                <a:pathLst>
                  <a:path w="38" h="32">
                    <a:moveTo>
                      <a:pt x="0" y="18"/>
                    </a:moveTo>
                    <a:cubicBezTo>
                      <a:pt x="5" y="10"/>
                      <a:pt x="10" y="0"/>
                      <a:pt x="21" y="11"/>
                    </a:cubicBezTo>
                    <a:cubicBezTo>
                      <a:pt x="23" y="10"/>
                      <a:pt x="24" y="10"/>
                      <a:pt x="26" y="10"/>
                    </a:cubicBezTo>
                    <a:cubicBezTo>
                      <a:pt x="28" y="11"/>
                      <a:pt x="30" y="13"/>
                      <a:pt x="28" y="16"/>
                    </a:cubicBezTo>
                    <a:cubicBezTo>
                      <a:pt x="30" y="20"/>
                      <a:pt x="38" y="22"/>
                      <a:pt x="34" y="27"/>
                    </a:cubicBezTo>
                    <a:cubicBezTo>
                      <a:pt x="31" y="32"/>
                      <a:pt x="25" y="29"/>
                      <a:pt x="20" y="27"/>
                    </a:cubicBezTo>
                    <a:cubicBezTo>
                      <a:pt x="13" y="24"/>
                      <a:pt x="7" y="21"/>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16" name="Freeform 370"/>
              <p:cNvSpPr/>
              <p:nvPr/>
            </p:nvSpPr>
            <p:spPr bwMode="auto">
              <a:xfrm>
                <a:off x="4760" y="1009"/>
                <a:ext cx="63" cy="52"/>
              </a:xfrm>
              <a:custGeom>
                <a:avLst/>
                <a:gdLst>
                  <a:gd name="T0" fmla="*/ 33 w 33"/>
                  <a:gd name="T1" fmla="*/ 6 h 27"/>
                  <a:gd name="T2" fmla="*/ 12 w 33"/>
                  <a:gd name="T3" fmla="*/ 22 h 27"/>
                  <a:gd name="T4" fmla="*/ 1 w 33"/>
                  <a:gd name="T5" fmla="*/ 21 h 27"/>
                  <a:gd name="T6" fmla="*/ 12 w 33"/>
                  <a:gd name="T7" fmla="*/ 0 h 27"/>
                  <a:gd name="T8" fmla="*/ 33 w 33"/>
                  <a:gd name="T9" fmla="*/ 6 h 27"/>
                </a:gdLst>
                <a:ahLst/>
                <a:cxnLst>
                  <a:cxn ang="0">
                    <a:pos x="T0" y="T1"/>
                  </a:cxn>
                  <a:cxn ang="0">
                    <a:pos x="T2" y="T3"/>
                  </a:cxn>
                  <a:cxn ang="0">
                    <a:pos x="T4" y="T5"/>
                  </a:cxn>
                  <a:cxn ang="0">
                    <a:pos x="T6" y="T7"/>
                  </a:cxn>
                  <a:cxn ang="0">
                    <a:pos x="T8" y="T9"/>
                  </a:cxn>
                </a:cxnLst>
                <a:rect l="0" t="0" r="r" b="b"/>
                <a:pathLst>
                  <a:path w="33" h="27">
                    <a:moveTo>
                      <a:pt x="33" y="6"/>
                    </a:moveTo>
                    <a:cubicBezTo>
                      <a:pt x="32" y="24"/>
                      <a:pt x="29" y="27"/>
                      <a:pt x="12" y="22"/>
                    </a:cubicBezTo>
                    <a:cubicBezTo>
                      <a:pt x="8" y="20"/>
                      <a:pt x="5" y="16"/>
                      <a:pt x="1" y="21"/>
                    </a:cubicBezTo>
                    <a:cubicBezTo>
                      <a:pt x="0" y="14"/>
                      <a:pt x="0" y="14"/>
                      <a:pt x="12" y="0"/>
                    </a:cubicBezTo>
                    <a:cubicBezTo>
                      <a:pt x="15" y="16"/>
                      <a:pt x="23" y="15"/>
                      <a:pt x="3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17" name="Freeform 371"/>
              <p:cNvSpPr/>
              <p:nvPr/>
            </p:nvSpPr>
            <p:spPr bwMode="auto">
              <a:xfrm>
                <a:off x="3516" y="1547"/>
                <a:ext cx="59" cy="69"/>
              </a:xfrm>
              <a:custGeom>
                <a:avLst/>
                <a:gdLst>
                  <a:gd name="T0" fmla="*/ 13 w 31"/>
                  <a:gd name="T1" fmla="*/ 8 h 36"/>
                  <a:gd name="T2" fmla="*/ 27 w 31"/>
                  <a:gd name="T3" fmla="*/ 6 h 36"/>
                  <a:gd name="T4" fmla="*/ 24 w 31"/>
                  <a:gd name="T5" fmla="*/ 24 h 36"/>
                  <a:gd name="T6" fmla="*/ 9 w 31"/>
                  <a:gd name="T7" fmla="*/ 30 h 36"/>
                  <a:gd name="T8" fmla="*/ 13 w 31"/>
                  <a:gd name="T9" fmla="*/ 8 h 36"/>
                </a:gdLst>
                <a:ahLst/>
                <a:cxnLst>
                  <a:cxn ang="0">
                    <a:pos x="T0" y="T1"/>
                  </a:cxn>
                  <a:cxn ang="0">
                    <a:pos x="T2" y="T3"/>
                  </a:cxn>
                  <a:cxn ang="0">
                    <a:pos x="T4" y="T5"/>
                  </a:cxn>
                  <a:cxn ang="0">
                    <a:pos x="T6" y="T7"/>
                  </a:cxn>
                  <a:cxn ang="0">
                    <a:pos x="T8" y="T9"/>
                  </a:cxn>
                </a:cxnLst>
                <a:rect l="0" t="0" r="r" b="b"/>
                <a:pathLst>
                  <a:path w="31" h="36">
                    <a:moveTo>
                      <a:pt x="13" y="8"/>
                    </a:moveTo>
                    <a:cubicBezTo>
                      <a:pt x="18" y="6"/>
                      <a:pt x="24" y="0"/>
                      <a:pt x="27" y="6"/>
                    </a:cubicBezTo>
                    <a:cubicBezTo>
                      <a:pt x="31" y="11"/>
                      <a:pt x="30" y="19"/>
                      <a:pt x="24" y="24"/>
                    </a:cubicBezTo>
                    <a:cubicBezTo>
                      <a:pt x="19" y="27"/>
                      <a:pt x="15" y="36"/>
                      <a:pt x="9" y="30"/>
                    </a:cubicBezTo>
                    <a:cubicBezTo>
                      <a:pt x="0" y="22"/>
                      <a:pt x="10" y="15"/>
                      <a:pt x="1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18" name="Freeform 372"/>
              <p:cNvSpPr/>
              <p:nvPr/>
            </p:nvSpPr>
            <p:spPr bwMode="auto">
              <a:xfrm>
                <a:off x="3644" y="1773"/>
                <a:ext cx="85" cy="51"/>
              </a:xfrm>
              <a:custGeom>
                <a:avLst/>
                <a:gdLst>
                  <a:gd name="T0" fmla="*/ 9 w 45"/>
                  <a:gd name="T1" fmla="*/ 0 h 27"/>
                  <a:gd name="T2" fmla="*/ 23 w 45"/>
                  <a:gd name="T3" fmla="*/ 8 h 27"/>
                  <a:gd name="T4" fmla="*/ 45 w 45"/>
                  <a:gd name="T5" fmla="*/ 8 h 27"/>
                  <a:gd name="T6" fmla="*/ 40 w 45"/>
                  <a:gd name="T7" fmla="*/ 22 h 27"/>
                  <a:gd name="T8" fmla="*/ 29 w 45"/>
                  <a:gd name="T9" fmla="*/ 24 h 27"/>
                  <a:gd name="T10" fmla="*/ 15 w 45"/>
                  <a:gd name="T11" fmla="*/ 25 h 27"/>
                  <a:gd name="T12" fmla="*/ 11 w 45"/>
                  <a:gd name="T13" fmla="*/ 23 h 27"/>
                  <a:gd name="T14" fmla="*/ 2 w 45"/>
                  <a:gd name="T15" fmla="*/ 11 h 27"/>
                  <a:gd name="T16" fmla="*/ 9 w 45"/>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7">
                    <a:moveTo>
                      <a:pt x="9" y="0"/>
                    </a:moveTo>
                    <a:cubicBezTo>
                      <a:pt x="11" y="8"/>
                      <a:pt x="13" y="16"/>
                      <a:pt x="23" y="8"/>
                    </a:cubicBezTo>
                    <a:cubicBezTo>
                      <a:pt x="30" y="9"/>
                      <a:pt x="38" y="3"/>
                      <a:pt x="45" y="8"/>
                    </a:cubicBezTo>
                    <a:cubicBezTo>
                      <a:pt x="41" y="12"/>
                      <a:pt x="40" y="17"/>
                      <a:pt x="40" y="22"/>
                    </a:cubicBezTo>
                    <a:cubicBezTo>
                      <a:pt x="37" y="25"/>
                      <a:pt x="33" y="26"/>
                      <a:pt x="29" y="24"/>
                    </a:cubicBezTo>
                    <a:cubicBezTo>
                      <a:pt x="24" y="19"/>
                      <a:pt x="20" y="27"/>
                      <a:pt x="15" y="25"/>
                    </a:cubicBezTo>
                    <a:cubicBezTo>
                      <a:pt x="14" y="24"/>
                      <a:pt x="12" y="24"/>
                      <a:pt x="11" y="23"/>
                    </a:cubicBezTo>
                    <a:cubicBezTo>
                      <a:pt x="6" y="20"/>
                      <a:pt x="0" y="19"/>
                      <a:pt x="2" y="11"/>
                    </a:cubicBezTo>
                    <a:cubicBezTo>
                      <a:pt x="4" y="7"/>
                      <a:pt x="7" y="4"/>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19" name="Freeform 373"/>
              <p:cNvSpPr/>
              <p:nvPr/>
            </p:nvSpPr>
            <p:spPr bwMode="auto">
              <a:xfrm>
                <a:off x="3548" y="1778"/>
                <a:ext cx="80" cy="50"/>
              </a:xfrm>
              <a:custGeom>
                <a:avLst/>
                <a:gdLst>
                  <a:gd name="T0" fmla="*/ 14 w 42"/>
                  <a:gd name="T1" fmla="*/ 26 h 26"/>
                  <a:gd name="T2" fmla="*/ 0 w 42"/>
                  <a:gd name="T3" fmla="*/ 8 h 26"/>
                  <a:gd name="T4" fmla="*/ 25 w 42"/>
                  <a:gd name="T5" fmla="*/ 6 h 26"/>
                  <a:gd name="T6" fmla="*/ 42 w 42"/>
                  <a:gd name="T7" fmla="*/ 9 h 26"/>
                  <a:gd name="T8" fmla="*/ 30 w 42"/>
                  <a:gd name="T9" fmla="*/ 22 h 26"/>
                  <a:gd name="T10" fmla="*/ 14 w 42"/>
                  <a:gd name="T11" fmla="*/ 26 h 26"/>
                </a:gdLst>
                <a:ahLst/>
                <a:cxnLst>
                  <a:cxn ang="0">
                    <a:pos x="T0" y="T1"/>
                  </a:cxn>
                  <a:cxn ang="0">
                    <a:pos x="T2" y="T3"/>
                  </a:cxn>
                  <a:cxn ang="0">
                    <a:pos x="T4" y="T5"/>
                  </a:cxn>
                  <a:cxn ang="0">
                    <a:pos x="T6" y="T7"/>
                  </a:cxn>
                  <a:cxn ang="0">
                    <a:pos x="T8" y="T9"/>
                  </a:cxn>
                  <a:cxn ang="0">
                    <a:pos x="T10" y="T11"/>
                  </a:cxn>
                </a:cxnLst>
                <a:rect l="0" t="0" r="r" b="b"/>
                <a:pathLst>
                  <a:path w="42" h="26">
                    <a:moveTo>
                      <a:pt x="14" y="26"/>
                    </a:moveTo>
                    <a:cubicBezTo>
                      <a:pt x="5" y="23"/>
                      <a:pt x="10" y="10"/>
                      <a:pt x="0" y="8"/>
                    </a:cubicBezTo>
                    <a:cubicBezTo>
                      <a:pt x="7" y="0"/>
                      <a:pt x="16" y="5"/>
                      <a:pt x="25" y="6"/>
                    </a:cubicBezTo>
                    <a:cubicBezTo>
                      <a:pt x="30" y="8"/>
                      <a:pt x="37" y="5"/>
                      <a:pt x="42" y="9"/>
                    </a:cubicBezTo>
                    <a:cubicBezTo>
                      <a:pt x="42" y="17"/>
                      <a:pt x="33" y="17"/>
                      <a:pt x="30" y="22"/>
                    </a:cubicBezTo>
                    <a:cubicBezTo>
                      <a:pt x="25" y="26"/>
                      <a:pt x="19" y="23"/>
                      <a:pt x="1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20" name="Freeform 374"/>
              <p:cNvSpPr/>
              <p:nvPr/>
            </p:nvSpPr>
            <p:spPr bwMode="auto">
              <a:xfrm>
                <a:off x="6205" y="1315"/>
                <a:ext cx="81" cy="62"/>
              </a:xfrm>
              <a:custGeom>
                <a:avLst/>
                <a:gdLst>
                  <a:gd name="T0" fmla="*/ 7 w 43"/>
                  <a:gd name="T1" fmla="*/ 32 h 32"/>
                  <a:gd name="T2" fmla="*/ 20 w 43"/>
                  <a:gd name="T3" fmla="*/ 10 h 32"/>
                  <a:gd name="T4" fmla="*/ 43 w 43"/>
                  <a:gd name="T5" fmla="*/ 3 h 32"/>
                  <a:gd name="T6" fmla="*/ 7 w 43"/>
                  <a:gd name="T7" fmla="*/ 32 h 32"/>
                </a:gdLst>
                <a:ahLst/>
                <a:cxnLst>
                  <a:cxn ang="0">
                    <a:pos x="T0" y="T1"/>
                  </a:cxn>
                  <a:cxn ang="0">
                    <a:pos x="T2" y="T3"/>
                  </a:cxn>
                  <a:cxn ang="0">
                    <a:pos x="T4" y="T5"/>
                  </a:cxn>
                  <a:cxn ang="0">
                    <a:pos x="T6" y="T7"/>
                  </a:cxn>
                </a:cxnLst>
                <a:rect l="0" t="0" r="r" b="b"/>
                <a:pathLst>
                  <a:path w="43" h="32">
                    <a:moveTo>
                      <a:pt x="7" y="32"/>
                    </a:moveTo>
                    <a:cubicBezTo>
                      <a:pt x="0" y="18"/>
                      <a:pt x="2" y="9"/>
                      <a:pt x="20" y="10"/>
                    </a:cubicBezTo>
                    <a:cubicBezTo>
                      <a:pt x="28" y="10"/>
                      <a:pt x="34" y="0"/>
                      <a:pt x="43" y="3"/>
                    </a:cubicBezTo>
                    <a:cubicBezTo>
                      <a:pt x="31" y="13"/>
                      <a:pt x="19" y="22"/>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21" name="Freeform 375"/>
              <p:cNvSpPr/>
              <p:nvPr/>
            </p:nvSpPr>
            <p:spPr bwMode="auto">
              <a:xfrm>
                <a:off x="5774" y="2854"/>
                <a:ext cx="42" cy="68"/>
              </a:xfrm>
              <a:custGeom>
                <a:avLst/>
                <a:gdLst>
                  <a:gd name="T0" fmla="*/ 21 w 22"/>
                  <a:gd name="T1" fmla="*/ 14 h 36"/>
                  <a:gd name="T2" fmla="*/ 22 w 22"/>
                  <a:gd name="T3" fmla="*/ 33 h 36"/>
                  <a:gd name="T4" fmla="*/ 3 w 22"/>
                  <a:gd name="T5" fmla="*/ 35 h 36"/>
                  <a:gd name="T6" fmla="*/ 1 w 22"/>
                  <a:gd name="T7" fmla="*/ 35 h 36"/>
                  <a:gd name="T8" fmla="*/ 0 w 22"/>
                  <a:gd name="T9" fmla="*/ 35 h 36"/>
                  <a:gd name="T10" fmla="*/ 3 w 22"/>
                  <a:gd name="T11" fmla="*/ 4 h 36"/>
                  <a:gd name="T12" fmla="*/ 16 w 22"/>
                  <a:gd name="T13" fmla="*/ 4 h 36"/>
                  <a:gd name="T14" fmla="*/ 21 w 22"/>
                  <a:gd name="T15" fmla="*/ 1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6">
                    <a:moveTo>
                      <a:pt x="21" y="14"/>
                    </a:moveTo>
                    <a:cubicBezTo>
                      <a:pt x="3" y="21"/>
                      <a:pt x="21" y="26"/>
                      <a:pt x="22" y="33"/>
                    </a:cubicBezTo>
                    <a:cubicBezTo>
                      <a:pt x="16" y="36"/>
                      <a:pt x="8" y="27"/>
                      <a:pt x="3" y="35"/>
                    </a:cubicBezTo>
                    <a:cubicBezTo>
                      <a:pt x="1" y="35"/>
                      <a:pt x="1" y="35"/>
                      <a:pt x="1" y="35"/>
                    </a:cubicBezTo>
                    <a:cubicBezTo>
                      <a:pt x="1" y="35"/>
                      <a:pt x="0" y="35"/>
                      <a:pt x="0" y="35"/>
                    </a:cubicBezTo>
                    <a:cubicBezTo>
                      <a:pt x="1" y="25"/>
                      <a:pt x="2" y="14"/>
                      <a:pt x="3" y="4"/>
                    </a:cubicBezTo>
                    <a:cubicBezTo>
                      <a:pt x="7" y="0"/>
                      <a:pt x="12" y="0"/>
                      <a:pt x="16" y="4"/>
                    </a:cubicBezTo>
                    <a:cubicBezTo>
                      <a:pt x="18" y="7"/>
                      <a:pt x="19" y="11"/>
                      <a:pt x="2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22" name="Freeform 376"/>
              <p:cNvSpPr/>
              <p:nvPr/>
            </p:nvSpPr>
            <p:spPr bwMode="auto">
              <a:xfrm>
                <a:off x="2605" y="3207"/>
                <a:ext cx="63" cy="75"/>
              </a:xfrm>
              <a:custGeom>
                <a:avLst/>
                <a:gdLst>
                  <a:gd name="T0" fmla="*/ 28 w 33"/>
                  <a:gd name="T1" fmla="*/ 25 h 39"/>
                  <a:gd name="T2" fmla="*/ 4 w 33"/>
                  <a:gd name="T3" fmla="*/ 39 h 39"/>
                  <a:gd name="T4" fmla="*/ 4 w 33"/>
                  <a:gd name="T5" fmla="*/ 32 h 39"/>
                  <a:gd name="T6" fmla="*/ 11 w 33"/>
                  <a:gd name="T7" fmla="*/ 12 h 39"/>
                  <a:gd name="T8" fmla="*/ 14 w 33"/>
                  <a:gd name="T9" fmla="*/ 15 h 39"/>
                  <a:gd name="T10" fmla="*/ 17 w 33"/>
                  <a:gd name="T11" fmla="*/ 17 h 39"/>
                  <a:gd name="T12" fmla="*/ 14 w 33"/>
                  <a:gd name="T13" fmla="*/ 14 h 39"/>
                  <a:gd name="T14" fmla="*/ 8 w 33"/>
                  <a:gd name="T15" fmla="*/ 0 h 39"/>
                  <a:gd name="T16" fmla="*/ 28 w 33"/>
                  <a:gd name="T17" fmla="*/ 4 h 39"/>
                  <a:gd name="T18" fmla="*/ 28 w 33"/>
                  <a:gd name="T19" fmla="*/ 2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9">
                    <a:moveTo>
                      <a:pt x="28" y="25"/>
                    </a:moveTo>
                    <a:cubicBezTo>
                      <a:pt x="20" y="29"/>
                      <a:pt x="12" y="34"/>
                      <a:pt x="4" y="39"/>
                    </a:cubicBezTo>
                    <a:cubicBezTo>
                      <a:pt x="4" y="36"/>
                      <a:pt x="4" y="34"/>
                      <a:pt x="4" y="32"/>
                    </a:cubicBezTo>
                    <a:cubicBezTo>
                      <a:pt x="8" y="26"/>
                      <a:pt x="0" y="16"/>
                      <a:pt x="11" y="12"/>
                    </a:cubicBezTo>
                    <a:cubicBezTo>
                      <a:pt x="12" y="13"/>
                      <a:pt x="14" y="14"/>
                      <a:pt x="14" y="15"/>
                    </a:cubicBezTo>
                    <a:cubicBezTo>
                      <a:pt x="15" y="16"/>
                      <a:pt x="16" y="17"/>
                      <a:pt x="17" y="17"/>
                    </a:cubicBezTo>
                    <a:cubicBezTo>
                      <a:pt x="17" y="15"/>
                      <a:pt x="14" y="15"/>
                      <a:pt x="14" y="14"/>
                    </a:cubicBezTo>
                    <a:cubicBezTo>
                      <a:pt x="11" y="9"/>
                      <a:pt x="1" y="8"/>
                      <a:pt x="8" y="0"/>
                    </a:cubicBezTo>
                    <a:cubicBezTo>
                      <a:pt x="14" y="5"/>
                      <a:pt x="21" y="3"/>
                      <a:pt x="28" y="4"/>
                    </a:cubicBezTo>
                    <a:cubicBezTo>
                      <a:pt x="33" y="11"/>
                      <a:pt x="33" y="18"/>
                      <a:pt x="28"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23" name="Freeform 377"/>
              <p:cNvSpPr/>
              <p:nvPr/>
            </p:nvSpPr>
            <p:spPr bwMode="auto">
              <a:xfrm>
                <a:off x="2344" y="2232"/>
                <a:ext cx="44" cy="51"/>
              </a:xfrm>
              <a:custGeom>
                <a:avLst/>
                <a:gdLst>
                  <a:gd name="T0" fmla="*/ 15 w 23"/>
                  <a:gd name="T1" fmla="*/ 22 h 27"/>
                  <a:gd name="T2" fmla="*/ 0 w 23"/>
                  <a:gd name="T3" fmla="*/ 4 h 27"/>
                  <a:gd name="T4" fmla="*/ 19 w 23"/>
                  <a:gd name="T5" fmla="*/ 5 h 27"/>
                  <a:gd name="T6" fmla="*/ 15 w 23"/>
                  <a:gd name="T7" fmla="*/ 22 h 27"/>
                </a:gdLst>
                <a:ahLst/>
                <a:cxnLst>
                  <a:cxn ang="0">
                    <a:pos x="T0" y="T1"/>
                  </a:cxn>
                  <a:cxn ang="0">
                    <a:pos x="T2" y="T3"/>
                  </a:cxn>
                  <a:cxn ang="0">
                    <a:pos x="T4" y="T5"/>
                  </a:cxn>
                  <a:cxn ang="0">
                    <a:pos x="T6" y="T7"/>
                  </a:cxn>
                </a:cxnLst>
                <a:rect l="0" t="0" r="r" b="b"/>
                <a:pathLst>
                  <a:path w="23" h="27">
                    <a:moveTo>
                      <a:pt x="15" y="22"/>
                    </a:moveTo>
                    <a:cubicBezTo>
                      <a:pt x="1" y="27"/>
                      <a:pt x="1" y="27"/>
                      <a:pt x="0" y="4"/>
                    </a:cubicBezTo>
                    <a:cubicBezTo>
                      <a:pt x="7" y="0"/>
                      <a:pt x="15" y="0"/>
                      <a:pt x="19" y="5"/>
                    </a:cubicBezTo>
                    <a:cubicBezTo>
                      <a:pt x="23" y="10"/>
                      <a:pt x="18" y="17"/>
                      <a:pt x="1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24" name="Freeform 378"/>
              <p:cNvSpPr/>
              <p:nvPr/>
            </p:nvSpPr>
            <p:spPr bwMode="auto">
              <a:xfrm>
                <a:off x="5048" y="678"/>
                <a:ext cx="74" cy="44"/>
              </a:xfrm>
              <a:custGeom>
                <a:avLst/>
                <a:gdLst>
                  <a:gd name="T0" fmla="*/ 0 w 39"/>
                  <a:gd name="T1" fmla="*/ 15 h 23"/>
                  <a:gd name="T2" fmla="*/ 19 w 39"/>
                  <a:gd name="T3" fmla="*/ 0 h 23"/>
                  <a:gd name="T4" fmla="*/ 32 w 39"/>
                  <a:gd name="T5" fmla="*/ 19 h 23"/>
                  <a:gd name="T6" fmla="*/ 0 w 39"/>
                  <a:gd name="T7" fmla="*/ 15 h 23"/>
                </a:gdLst>
                <a:ahLst/>
                <a:cxnLst>
                  <a:cxn ang="0">
                    <a:pos x="T0" y="T1"/>
                  </a:cxn>
                  <a:cxn ang="0">
                    <a:pos x="T2" y="T3"/>
                  </a:cxn>
                  <a:cxn ang="0">
                    <a:pos x="T4" y="T5"/>
                  </a:cxn>
                  <a:cxn ang="0">
                    <a:pos x="T6" y="T7"/>
                  </a:cxn>
                </a:cxnLst>
                <a:rect l="0" t="0" r="r" b="b"/>
                <a:pathLst>
                  <a:path w="39" h="23">
                    <a:moveTo>
                      <a:pt x="0" y="15"/>
                    </a:moveTo>
                    <a:cubicBezTo>
                      <a:pt x="5" y="8"/>
                      <a:pt x="10" y="0"/>
                      <a:pt x="19" y="0"/>
                    </a:cubicBezTo>
                    <a:cubicBezTo>
                      <a:pt x="29" y="1"/>
                      <a:pt x="39" y="5"/>
                      <a:pt x="32" y="19"/>
                    </a:cubicBezTo>
                    <a:cubicBezTo>
                      <a:pt x="21" y="22"/>
                      <a:pt x="10" y="23"/>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25" name="Freeform 379"/>
              <p:cNvSpPr/>
              <p:nvPr/>
            </p:nvSpPr>
            <p:spPr bwMode="auto">
              <a:xfrm>
                <a:off x="4337" y="3012"/>
                <a:ext cx="50" cy="50"/>
              </a:xfrm>
              <a:custGeom>
                <a:avLst/>
                <a:gdLst>
                  <a:gd name="T0" fmla="*/ 18 w 26"/>
                  <a:gd name="T1" fmla="*/ 26 h 26"/>
                  <a:gd name="T2" fmla="*/ 8 w 26"/>
                  <a:gd name="T3" fmla="*/ 21 h 26"/>
                  <a:gd name="T4" fmla="*/ 1 w 26"/>
                  <a:gd name="T5" fmla="*/ 8 h 26"/>
                  <a:gd name="T6" fmla="*/ 12 w 26"/>
                  <a:gd name="T7" fmla="*/ 3 h 26"/>
                  <a:gd name="T8" fmla="*/ 26 w 26"/>
                  <a:gd name="T9" fmla="*/ 1 h 26"/>
                  <a:gd name="T10" fmla="*/ 18 w 26"/>
                  <a:gd name="T11" fmla="*/ 26 h 26"/>
                </a:gdLst>
                <a:ahLst/>
                <a:cxnLst>
                  <a:cxn ang="0">
                    <a:pos x="T0" y="T1"/>
                  </a:cxn>
                  <a:cxn ang="0">
                    <a:pos x="T2" y="T3"/>
                  </a:cxn>
                  <a:cxn ang="0">
                    <a:pos x="T4" y="T5"/>
                  </a:cxn>
                  <a:cxn ang="0">
                    <a:pos x="T6" y="T7"/>
                  </a:cxn>
                  <a:cxn ang="0">
                    <a:pos x="T8" y="T9"/>
                  </a:cxn>
                  <a:cxn ang="0">
                    <a:pos x="T10" y="T11"/>
                  </a:cxn>
                </a:cxnLst>
                <a:rect l="0" t="0" r="r" b="b"/>
                <a:pathLst>
                  <a:path w="26" h="26">
                    <a:moveTo>
                      <a:pt x="18" y="26"/>
                    </a:moveTo>
                    <a:cubicBezTo>
                      <a:pt x="18" y="18"/>
                      <a:pt x="11" y="23"/>
                      <a:pt x="8" y="21"/>
                    </a:cubicBezTo>
                    <a:cubicBezTo>
                      <a:pt x="1" y="19"/>
                      <a:pt x="0" y="14"/>
                      <a:pt x="1" y="8"/>
                    </a:cubicBezTo>
                    <a:cubicBezTo>
                      <a:pt x="2" y="0"/>
                      <a:pt x="8" y="0"/>
                      <a:pt x="12" y="3"/>
                    </a:cubicBezTo>
                    <a:cubicBezTo>
                      <a:pt x="18" y="7"/>
                      <a:pt x="22" y="5"/>
                      <a:pt x="26" y="1"/>
                    </a:cubicBezTo>
                    <a:cubicBezTo>
                      <a:pt x="25" y="10"/>
                      <a:pt x="23" y="18"/>
                      <a:pt x="18"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26" name="Freeform 380"/>
              <p:cNvSpPr/>
              <p:nvPr/>
            </p:nvSpPr>
            <p:spPr bwMode="auto">
              <a:xfrm>
                <a:off x="2685" y="1199"/>
                <a:ext cx="61" cy="63"/>
              </a:xfrm>
              <a:custGeom>
                <a:avLst/>
                <a:gdLst>
                  <a:gd name="T0" fmla="*/ 0 w 32"/>
                  <a:gd name="T1" fmla="*/ 5 h 33"/>
                  <a:gd name="T2" fmla="*/ 32 w 32"/>
                  <a:gd name="T3" fmla="*/ 12 h 33"/>
                  <a:gd name="T4" fmla="*/ 6 w 32"/>
                  <a:gd name="T5" fmla="*/ 15 h 33"/>
                  <a:gd name="T6" fmla="*/ 0 w 32"/>
                  <a:gd name="T7" fmla="*/ 7 h 33"/>
                  <a:gd name="T8" fmla="*/ 0 w 32"/>
                  <a:gd name="T9" fmla="*/ 5 h 33"/>
                </a:gdLst>
                <a:ahLst/>
                <a:cxnLst>
                  <a:cxn ang="0">
                    <a:pos x="T0" y="T1"/>
                  </a:cxn>
                  <a:cxn ang="0">
                    <a:pos x="T2" y="T3"/>
                  </a:cxn>
                  <a:cxn ang="0">
                    <a:pos x="T4" y="T5"/>
                  </a:cxn>
                  <a:cxn ang="0">
                    <a:pos x="T6" y="T7"/>
                  </a:cxn>
                  <a:cxn ang="0">
                    <a:pos x="T8" y="T9"/>
                  </a:cxn>
                </a:cxnLst>
                <a:rect l="0" t="0" r="r" b="b"/>
                <a:pathLst>
                  <a:path w="32" h="33">
                    <a:moveTo>
                      <a:pt x="0" y="5"/>
                    </a:moveTo>
                    <a:cubicBezTo>
                      <a:pt x="12" y="0"/>
                      <a:pt x="21" y="11"/>
                      <a:pt x="32" y="12"/>
                    </a:cubicBezTo>
                    <a:cubicBezTo>
                      <a:pt x="21" y="33"/>
                      <a:pt x="20" y="33"/>
                      <a:pt x="6" y="15"/>
                    </a:cubicBezTo>
                    <a:cubicBezTo>
                      <a:pt x="4" y="13"/>
                      <a:pt x="2" y="10"/>
                      <a:pt x="0" y="7"/>
                    </a:cubicBezTo>
                    <a:cubicBezTo>
                      <a:pt x="0" y="7"/>
                      <a:pt x="0" y="6"/>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27" name="Freeform 381"/>
              <p:cNvSpPr/>
              <p:nvPr/>
            </p:nvSpPr>
            <p:spPr bwMode="auto">
              <a:xfrm>
                <a:off x="3701" y="1608"/>
                <a:ext cx="51" cy="52"/>
              </a:xfrm>
              <a:custGeom>
                <a:avLst/>
                <a:gdLst>
                  <a:gd name="T0" fmla="*/ 24 w 27"/>
                  <a:gd name="T1" fmla="*/ 17 h 27"/>
                  <a:gd name="T2" fmla="*/ 12 w 27"/>
                  <a:gd name="T3" fmla="*/ 21 h 27"/>
                  <a:gd name="T4" fmla="*/ 0 w 27"/>
                  <a:gd name="T5" fmla="*/ 14 h 27"/>
                  <a:gd name="T6" fmla="*/ 18 w 27"/>
                  <a:gd name="T7" fmla="*/ 0 h 27"/>
                  <a:gd name="T8" fmla="*/ 24 w 27"/>
                  <a:gd name="T9" fmla="*/ 7 h 27"/>
                  <a:gd name="T10" fmla="*/ 24 w 27"/>
                  <a:gd name="T11" fmla="*/ 17 h 27"/>
                </a:gdLst>
                <a:ahLst/>
                <a:cxnLst>
                  <a:cxn ang="0">
                    <a:pos x="T0" y="T1"/>
                  </a:cxn>
                  <a:cxn ang="0">
                    <a:pos x="T2" y="T3"/>
                  </a:cxn>
                  <a:cxn ang="0">
                    <a:pos x="T4" y="T5"/>
                  </a:cxn>
                  <a:cxn ang="0">
                    <a:pos x="T6" y="T7"/>
                  </a:cxn>
                  <a:cxn ang="0">
                    <a:pos x="T8" y="T9"/>
                  </a:cxn>
                  <a:cxn ang="0">
                    <a:pos x="T10" y="T11"/>
                  </a:cxn>
                </a:cxnLst>
                <a:rect l="0" t="0" r="r" b="b"/>
                <a:pathLst>
                  <a:path w="27" h="27">
                    <a:moveTo>
                      <a:pt x="24" y="17"/>
                    </a:moveTo>
                    <a:cubicBezTo>
                      <a:pt x="20" y="17"/>
                      <a:pt x="16" y="18"/>
                      <a:pt x="12" y="21"/>
                    </a:cubicBezTo>
                    <a:cubicBezTo>
                      <a:pt x="3" y="27"/>
                      <a:pt x="0" y="22"/>
                      <a:pt x="0" y="14"/>
                    </a:cubicBezTo>
                    <a:cubicBezTo>
                      <a:pt x="1" y="2"/>
                      <a:pt x="12" y="4"/>
                      <a:pt x="18" y="0"/>
                    </a:cubicBezTo>
                    <a:cubicBezTo>
                      <a:pt x="20" y="2"/>
                      <a:pt x="22" y="4"/>
                      <a:pt x="24" y="7"/>
                    </a:cubicBezTo>
                    <a:cubicBezTo>
                      <a:pt x="27" y="10"/>
                      <a:pt x="27" y="14"/>
                      <a:pt x="2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28" name="Freeform 382"/>
              <p:cNvSpPr/>
              <p:nvPr/>
            </p:nvSpPr>
            <p:spPr bwMode="auto">
              <a:xfrm>
                <a:off x="1975" y="797"/>
                <a:ext cx="59" cy="51"/>
              </a:xfrm>
              <a:custGeom>
                <a:avLst/>
                <a:gdLst>
                  <a:gd name="T0" fmla="*/ 31 w 31"/>
                  <a:gd name="T1" fmla="*/ 6 h 27"/>
                  <a:gd name="T2" fmla="*/ 29 w 31"/>
                  <a:gd name="T3" fmla="*/ 14 h 27"/>
                  <a:gd name="T4" fmla="*/ 15 w 31"/>
                  <a:gd name="T5" fmla="*/ 26 h 27"/>
                  <a:gd name="T6" fmla="*/ 5 w 31"/>
                  <a:gd name="T7" fmla="*/ 21 h 27"/>
                  <a:gd name="T8" fmla="*/ 13 w 31"/>
                  <a:gd name="T9" fmla="*/ 6 h 27"/>
                  <a:gd name="T10" fmla="*/ 31 w 31"/>
                  <a:gd name="T11" fmla="*/ 6 h 27"/>
                </a:gdLst>
                <a:ahLst/>
                <a:cxnLst>
                  <a:cxn ang="0">
                    <a:pos x="T0" y="T1"/>
                  </a:cxn>
                  <a:cxn ang="0">
                    <a:pos x="T2" y="T3"/>
                  </a:cxn>
                  <a:cxn ang="0">
                    <a:pos x="T4" y="T5"/>
                  </a:cxn>
                  <a:cxn ang="0">
                    <a:pos x="T6" y="T7"/>
                  </a:cxn>
                  <a:cxn ang="0">
                    <a:pos x="T8" y="T9"/>
                  </a:cxn>
                  <a:cxn ang="0">
                    <a:pos x="T10" y="T11"/>
                  </a:cxn>
                </a:cxnLst>
                <a:rect l="0" t="0" r="r" b="b"/>
                <a:pathLst>
                  <a:path w="31" h="27">
                    <a:moveTo>
                      <a:pt x="31" y="6"/>
                    </a:moveTo>
                    <a:cubicBezTo>
                      <a:pt x="31" y="8"/>
                      <a:pt x="30" y="11"/>
                      <a:pt x="29" y="14"/>
                    </a:cubicBezTo>
                    <a:cubicBezTo>
                      <a:pt x="27" y="21"/>
                      <a:pt x="23" y="26"/>
                      <a:pt x="15" y="26"/>
                    </a:cubicBezTo>
                    <a:cubicBezTo>
                      <a:pt x="10" y="27"/>
                      <a:pt x="7" y="25"/>
                      <a:pt x="5" y="21"/>
                    </a:cubicBezTo>
                    <a:cubicBezTo>
                      <a:pt x="0" y="12"/>
                      <a:pt x="13" y="12"/>
                      <a:pt x="13" y="6"/>
                    </a:cubicBezTo>
                    <a:cubicBezTo>
                      <a:pt x="19" y="0"/>
                      <a:pt x="25" y="1"/>
                      <a:pt x="3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29" name="Freeform 383"/>
              <p:cNvSpPr/>
              <p:nvPr/>
            </p:nvSpPr>
            <p:spPr bwMode="auto">
              <a:xfrm>
                <a:off x="3427" y="2193"/>
                <a:ext cx="53" cy="71"/>
              </a:xfrm>
              <a:custGeom>
                <a:avLst/>
                <a:gdLst>
                  <a:gd name="T0" fmla="*/ 11 w 28"/>
                  <a:gd name="T1" fmla="*/ 0 h 37"/>
                  <a:gd name="T2" fmla="*/ 26 w 28"/>
                  <a:gd name="T3" fmla="*/ 18 h 37"/>
                  <a:gd name="T4" fmla="*/ 17 w 28"/>
                  <a:gd name="T5" fmla="*/ 31 h 37"/>
                  <a:gd name="T6" fmla="*/ 2 w 28"/>
                  <a:gd name="T7" fmla="*/ 21 h 37"/>
                  <a:gd name="T8" fmla="*/ 11 w 28"/>
                  <a:gd name="T9" fmla="*/ 0 h 37"/>
                </a:gdLst>
                <a:ahLst/>
                <a:cxnLst>
                  <a:cxn ang="0">
                    <a:pos x="T0" y="T1"/>
                  </a:cxn>
                  <a:cxn ang="0">
                    <a:pos x="T2" y="T3"/>
                  </a:cxn>
                  <a:cxn ang="0">
                    <a:pos x="T4" y="T5"/>
                  </a:cxn>
                  <a:cxn ang="0">
                    <a:pos x="T6" y="T7"/>
                  </a:cxn>
                  <a:cxn ang="0">
                    <a:pos x="T8" y="T9"/>
                  </a:cxn>
                </a:cxnLst>
                <a:rect l="0" t="0" r="r" b="b"/>
                <a:pathLst>
                  <a:path w="28" h="37">
                    <a:moveTo>
                      <a:pt x="11" y="0"/>
                    </a:moveTo>
                    <a:cubicBezTo>
                      <a:pt x="16" y="6"/>
                      <a:pt x="21" y="12"/>
                      <a:pt x="26" y="18"/>
                    </a:cubicBezTo>
                    <a:cubicBezTo>
                      <a:pt x="28" y="26"/>
                      <a:pt x="21" y="27"/>
                      <a:pt x="17" y="31"/>
                    </a:cubicBezTo>
                    <a:cubicBezTo>
                      <a:pt x="6" y="37"/>
                      <a:pt x="5" y="28"/>
                      <a:pt x="2" y="21"/>
                    </a:cubicBezTo>
                    <a:cubicBezTo>
                      <a:pt x="0" y="12"/>
                      <a:pt x="7" y="7"/>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30" name="Freeform 384"/>
              <p:cNvSpPr/>
              <p:nvPr/>
            </p:nvSpPr>
            <p:spPr bwMode="auto">
              <a:xfrm>
                <a:off x="3886" y="1168"/>
                <a:ext cx="85" cy="46"/>
              </a:xfrm>
              <a:custGeom>
                <a:avLst/>
                <a:gdLst>
                  <a:gd name="T0" fmla="*/ 35 w 45"/>
                  <a:gd name="T1" fmla="*/ 24 h 24"/>
                  <a:gd name="T2" fmla="*/ 23 w 45"/>
                  <a:gd name="T3" fmla="*/ 18 h 24"/>
                  <a:gd name="T4" fmla="*/ 0 w 45"/>
                  <a:gd name="T5" fmla="*/ 7 h 24"/>
                  <a:gd name="T6" fmla="*/ 9 w 45"/>
                  <a:gd name="T7" fmla="*/ 0 h 24"/>
                  <a:gd name="T8" fmla="*/ 39 w 45"/>
                  <a:gd name="T9" fmla="*/ 10 h 24"/>
                  <a:gd name="T10" fmla="*/ 35 w 45"/>
                  <a:gd name="T11" fmla="*/ 24 h 24"/>
                </a:gdLst>
                <a:ahLst/>
                <a:cxnLst>
                  <a:cxn ang="0">
                    <a:pos x="T0" y="T1"/>
                  </a:cxn>
                  <a:cxn ang="0">
                    <a:pos x="T2" y="T3"/>
                  </a:cxn>
                  <a:cxn ang="0">
                    <a:pos x="T4" y="T5"/>
                  </a:cxn>
                  <a:cxn ang="0">
                    <a:pos x="T6" y="T7"/>
                  </a:cxn>
                  <a:cxn ang="0">
                    <a:pos x="T8" y="T9"/>
                  </a:cxn>
                  <a:cxn ang="0">
                    <a:pos x="T10" y="T11"/>
                  </a:cxn>
                </a:cxnLst>
                <a:rect l="0" t="0" r="r" b="b"/>
                <a:pathLst>
                  <a:path w="45" h="24">
                    <a:moveTo>
                      <a:pt x="35" y="24"/>
                    </a:moveTo>
                    <a:cubicBezTo>
                      <a:pt x="30" y="24"/>
                      <a:pt x="24" y="24"/>
                      <a:pt x="23" y="18"/>
                    </a:cubicBezTo>
                    <a:cubicBezTo>
                      <a:pt x="19" y="7"/>
                      <a:pt x="10" y="7"/>
                      <a:pt x="0" y="7"/>
                    </a:cubicBezTo>
                    <a:cubicBezTo>
                      <a:pt x="3" y="4"/>
                      <a:pt x="6" y="2"/>
                      <a:pt x="9" y="0"/>
                    </a:cubicBezTo>
                    <a:cubicBezTo>
                      <a:pt x="19" y="3"/>
                      <a:pt x="29" y="7"/>
                      <a:pt x="39" y="10"/>
                    </a:cubicBezTo>
                    <a:cubicBezTo>
                      <a:pt x="42" y="16"/>
                      <a:pt x="45" y="22"/>
                      <a:pt x="3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31" name="Freeform 385"/>
              <p:cNvSpPr/>
              <p:nvPr/>
            </p:nvSpPr>
            <p:spPr bwMode="auto">
              <a:xfrm>
                <a:off x="3992" y="1067"/>
                <a:ext cx="61" cy="53"/>
              </a:xfrm>
              <a:custGeom>
                <a:avLst/>
                <a:gdLst>
                  <a:gd name="T0" fmla="*/ 32 w 32"/>
                  <a:gd name="T1" fmla="*/ 4 h 28"/>
                  <a:gd name="T2" fmla="*/ 10 w 32"/>
                  <a:gd name="T3" fmla="*/ 24 h 28"/>
                  <a:gd name="T4" fmla="*/ 0 w 32"/>
                  <a:gd name="T5" fmla="*/ 14 h 28"/>
                  <a:gd name="T6" fmla="*/ 32 w 32"/>
                  <a:gd name="T7" fmla="*/ 4 h 28"/>
                </a:gdLst>
                <a:ahLst/>
                <a:cxnLst>
                  <a:cxn ang="0">
                    <a:pos x="T0" y="T1"/>
                  </a:cxn>
                  <a:cxn ang="0">
                    <a:pos x="T2" y="T3"/>
                  </a:cxn>
                  <a:cxn ang="0">
                    <a:pos x="T4" y="T5"/>
                  </a:cxn>
                  <a:cxn ang="0">
                    <a:pos x="T6" y="T7"/>
                  </a:cxn>
                </a:cxnLst>
                <a:rect l="0" t="0" r="r" b="b"/>
                <a:pathLst>
                  <a:path w="32" h="28">
                    <a:moveTo>
                      <a:pt x="32" y="4"/>
                    </a:moveTo>
                    <a:cubicBezTo>
                      <a:pt x="28" y="14"/>
                      <a:pt x="12" y="9"/>
                      <a:pt x="10" y="24"/>
                    </a:cubicBezTo>
                    <a:cubicBezTo>
                      <a:pt x="9" y="28"/>
                      <a:pt x="0" y="21"/>
                      <a:pt x="0" y="14"/>
                    </a:cubicBezTo>
                    <a:cubicBezTo>
                      <a:pt x="8" y="1"/>
                      <a:pt x="19" y="0"/>
                      <a:pt x="3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32" name="Freeform 386"/>
              <p:cNvSpPr/>
              <p:nvPr/>
            </p:nvSpPr>
            <p:spPr bwMode="auto">
              <a:xfrm>
                <a:off x="2199" y="776"/>
                <a:ext cx="71" cy="53"/>
              </a:xfrm>
              <a:custGeom>
                <a:avLst/>
                <a:gdLst>
                  <a:gd name="T0" fmla="*/ 25 w 37"/>
                  <a:gd name="T1" fmla="*/ 27 h 28"/>
                  <a:gd name="T2" fmla="*/ 13 w 37"/>
                  <a:gd name="T3" fmla="*/ 22 h 28"/>
                  <a:gd name="T4" fmla="*/ 9 w 37"/>
                  <a:gd name="T5" fmla="*/ 5 h 28"/>
                  <a:gd name="T6" fmla="*/ 28 w 37"/>
                  <a:gd name="T7" fmla="*/ 13 h 28"/>
                  <a:gd name="T8" fmla="*/ 25 w 37"/>
                  <a:gd name="T9" fmla="*/ 27 h 28"/>
                </a:gdLst>
                <a:ahLst/>
                <a:cxnLst>
                  <a:cxn ang="0">
                    <a:pos x="T0" y="T1"/>
                  </a:cxn>
                  <a:cxn ang="0">
                    <a:pos x="T2" y="T3"/>
                  </a:cxn>
                  <a:cxn ang="0">
                    <a:pos x="T4" y="T5"/>
                  </a:cxn>
                  <a:cxn ang="0">
                    <a:pos x="T6" y="T7"/>
                  </a:cxn>
                  <a:cxn ang="0">
                    <a:pos x="T8" y="T9"/>
                  </a:cxn>
                </a:cxnLst>
                <a:rect l="0" t="0" r="r" b="b"/>
                <a:pathLst>
                  <a:path w="37" h="28">
                    <a:moveTo>
                      <a:pt x="25" y="27"/>
                    </a:moveTo>
                    <a:cubicBezTo>
                      <a:pt x="21" y="26"/>
                      <a:pt x="14" y="28"/>
                      <a:pt x="13" y="22"/>
                    </a:cubicBezTo>
                    <a:cubicBezTo>
                      <a:pt x="11" y="16"/>
                      <a:pt x="0" y="10"/>
                      <a:pt x="9" y="5"/>
                    </a:cubicBezTo>
                    <a:cubicBezTo>
                      <a:pt x="15" y="0"/>
                      <a:pt x="22" y="9"/>
                      <a:pt x="28" y="13"/>
                    </a:cubicBezTo>
                    <a:cubicBezTo>
                      <a:pt x="37" y="19"/>
                      <a:pt x="28" y="23"/>
                      <a:pt x="25"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33" name="Freeform 387"/>
              <p:cNvSpPr/>
              <p:nvPr/>
            </p:nvSpPr>
            <p:spPr bwMode="auto">
              <a:xfrm>
                <a:off x="2880" y="1191"/>
                <a:ext cx="49" cy="71"/>
              </a:xfrm>
              <a:custGeom>
                <a:avLst/>
                <a:gdLst>
                  <a:gd name="T0" fmla="*/ 16 w 26"/>
                  <a:gd name="T1" fmla="*/ 19 h 37"/>
                  <a:gd name="T2" fmla="*/ 10 w 26"/>
                  <a:gd name="T3" fmla="*/ 37 h 37"/>
                  <a:gd name="T4" fmla="*/ 6 w 26"/>
                  <a:gd name="T5" fmla="*/ 23 h 37"/>
                  <a:gd name="T6" fmla="*/ 3 w 26"/>
                  <a:gd name="T7" fmla="*/ 9 h 37"/>
                  <a:gd name="T8" fmla="*/ 20 w 26"/>
                  <a:gd name="T9" fmla="*/ 2 h 37"/>
                  <a:gd name="T10" fmla="*/ 16 w 26"/>
                  <a:gd name="T11" fmla="*/ 19 h 37"/>
                </a:gdLst>
                <a:ahLst/>
                <a:cxnLst>
                  <a:cxn ang="0">
                    <a:pos x="T0" y="T1"/>
                  </a:cxn>
                  <a:cxn ang="0">
                    <a:pos x="T2" y="T3"/>
                  </a:cxn>
                  <a:cxn ang="0">
                    <a:pos x="T4" y="T5"/>
                  </a:cxn>
                  <a:cxn ang="0">
                    <a:pos x="T6" y="T7"/>
                  </a:cxn>
                  <a:cxn ang="0">
                    <a:pos x="T8" y="T9"/>
                  </a:cxn>
                  <a:cxn ang="0">
                    <a:pos x="T10" y="T11"/>
                  </a:cxn>
                </a:cxnLst>
                <a:rect l="0" t="0" r="r" b="b"/>
                <a:pathLst>
                  <a:path w="26" h="37">
                    <a:moveTo>
                      <a:pt x="16" y="19"/>
                    </a:moveTo>
                    <a:cubicBezTo>
                      <a:pt x="18" y="26"/>
                      <a:pt x="26" y="36"/>
                      <a:pt x="10" y="37"/>
                    </a:cubicBezTo>
                    <a:cubicBezTo>
                      <a:pt x="9" y="32"/>
                      <a:pt x="7" y="28"/>
                      <a:pt x="6" y="23"/>
                    </a:cubicBezTo>
                    <a:cubicBezTo>
                      <a:pt x="4" y="19"/>
                      <a:pt x="0" y="14"/>
                      <a:pt x="3" y="9"/>
                    </a:cubicBezTo>
                    <a:cubicBezTo>
                      <a:pt x="8" y="5"/>
                      <a:pt x="13" y="0"/>
                      <a:pt x="20" y="2"/>
                    </a:cubicBezTo>
                    <a:cubicBezTo>
                      <a:pt x="26" y="9"/>
                      <a:pt x="19" y="14"/>
                      <a:pt x="16"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34" name="Freeform 388"/>
              <p:cNvSpPr/>
              <p:nvPr/>
            </p:nvSpPr>
            <p:spPr bwMode="auto">
              <a:xfrm>
                <a:off x="3011" y="1281"/>
                <a:ext cx="40" cy="73"/>
              </a:xfrm>
              <a:custGeom>
                <a:avLst/>
                <a:gdLst>
                  <a:gd name="T0" fmla="*/ 17 w 21"/>
                  <a:gd name="T1" fmla="*/ 38 h 38"/>
                  <a:gd name="T2" fmla="*/ 0 w 21"/>
                  <a:gd name="T3" fmla="*/ 28 h 38"/>
                  <a:gd name="T4" fmla="*/ 0 w 21"/>
                  <a:gd name="T5" fmla="*/ 24 h 38"/>
                  <a:gd name="T6" fmla="*/ 0 w 21"/>
                  <a:gd name="T7" fmla="*/ 24 h 38"/>
                  <a:gd name="T8" fmla="*/ 4 w 21"/>
                  <a:gd name="T9" fmla="*/ 20 h 38"/>
                  <a:gd name="T10" fmla="*/ 20 w 21"/>
                  <a:gd name="T11" fmla="*/ 14 h 38"/>
                  <a:gd name="T12" fmla="*/ 17 w 2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21" h="38">
                    <a:moveTo>
                      <a:pt x="17" y="38"/>
                    </a:moveTo>
                    <a:cubicBezTo>
                      <a:pt x="11" y="35"/>
                      <a:pt x="5" y="31"/>
                      <a:pt x="0" y="28"/>
                    </a:cubicBezTo>
                    <a:cubicBezTo>
                      <a:pt x="0" y="27"/>
                      <a:pt x="0" y="26"/>
                      <a:pt x="0" y="24"/>
                    </a:cubicBezTo>
                    <a:cubicBezTo>
                      <a:pt x="0" y="24"/>
                      <a:pt x="0" y="24"/>
                      <a:pt x="0" y="24"/>
                    </a:cubicBezTo>
                    <a:cubicBezTo>
                      <a:pt x="1" y="23"/>
                      <a:pt x="4" y="21"/>
                      <a:pt x="4" y="20"/>
                    </a:cubicBezTo>
                    <a:cubicBezTo>
                      <a:pt x="3" y="0"/>
                      <a:pt x="13" y="9"/>
                      <a:pt x="20" y="14"/>
                    </a:cubicBezTo>
                    <a:cubicBezTo>
                      <a:pt x="18" y="22"/>
                      <a:pt x="21" y="30"/>
                      <a:pt x="1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35" name="Freeform 389"/>
              <p:cNvSpPr/>
              <p:nvPr/>
            </p:nvSpPr>
            <p:spPr bwMode="auto">
              <a:xfrm>
                <a:off x="4463" y="1038"/>
                <a:ext cx="61" cy="55"/>
              </a:xfrm>
              <a:custGeom>
                <a:avLst/>
                <a:gdLst>
                  <a:gd name="T0" fmla="*/ 0 w 32"/>
                  <a:gd name="T1" fmla="*/ 9 h 29"/>
                  <a:gd name="T2" fmla="*/ 17 w 32"/>
                  <a:gd name="T3" fmla="*/ 5 h 29"/>
                  <a:gd name="T4" fmla="*/ 32 w 32"/>
                  <a:gd name="T5" fmla="*/ 23 h 29"/>
                  <a:gd name="T6" fmla="*/ 0 w 32"/>
                  <a:gd name="T7" fmla="*/ 9 h 29"/>
                </a:gdLst>
                <a:ahLst/>
                <a:cxnLst>
                  <a:cxn ang="0">
                    <a:pos x="T0" y="T1"/>
                  </a:cxn>
                  <a:cxn ang="0">
                    <a:pos x="T2" y="T3"/>
                  </a:cxn>
                  <a:cxn ang="0">
                    <a:pos x="T4" y="T5"/>
                  </a:cxn>
                  <a:cxn ang="0">
                    <a:pos x="T6" y="T7"/>
                  </a:cxn>
                </a:cxnLst>
                <a:rect l="0" t="0" r="r" b="b"/>
                <a:pathLst>
                  <a:path w="32" h="29">
                    <a:moveTo>
                      <a:pt x="0" y="9"/>
                    </a:moveTo>
                    <a:cubicBezTo>
                      <a:pt x="5" y="3"/>
                      <a:pt x="10" y="0"/>
                      <a:pt x="17" y="5"/>
                    </a:cubicBezTo>
                    <a:cubicBezTo>
                      <a:pt x="22" y="10"/>
                      <a:pt x="26" y="15"/>
                      <a:pt x="32" y="23"/>
                    </a:cubicBezTo>
                    <a:cubicBezTo>
                      <a:pt x="19" y="20"/>
                      <a:pt x="4" y="2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36" name="Freeform 390"/>
              <p:cNvSpPr/>
              <p:nvPr/>
            </p:nvSpPr>
            <p:spPr bwMode="auto">
              <a:xfrm>
                <a:off x="2401" y="1107"/>
                <a:ext cx="67" cy="48"/>
              </a:xfrm>
              <a:custGeom>
                <a:avLst/>
                <a:gdLst>
                  <a:gd name="T0" fmla="*/ 27 w 35"/>
                  <a:gd name="T1" fmla="*/ 25 h 25"/>
                  <a:gd name="T2" fmla="*/ 22 w 35"/>
                  <a:gd name="T3" fmla="*/ 23 h 25"/>
                  <a:gd name="T4" fmla="*/ 4 w 35"/>
                  <a:gd name="T5" fmla="*/ 18 h 25"/>
                  <a:gd name="T6" fmla="*/ 3 w 35"/>
                  <a:gd name="T7" fmla="*/ 0 h 25"/>
                  <a:gd name="T8" fmla="*/ 2 w 35"/>
                  <a:gd name="T9" fmla="*/ 1 h 25"/>
                  <a:gd name="T10" fmla="*/ 26 w 35"/>
                  <a:gd name="T11" fmla="*/ 9 h 25"/>
                  <a:gd name="T12" fmla="*/ 27 w 3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35" h="25">
                    <a:moveTo>
                      <a:pt x="27" y="25"/>
                    </a:moveTo>
                    <a:cubicBezTo>
                      <a:pt x="25" y="24"/>
                      <a:pt x="22" y="24"/>
                      <a:pt x="22" y="23"/>
                    </a:cubicBezTo>
                    <a:cubicBezTo>
                      <a:pt x="20" y="8"/>
                      <a:pt x="13" y="10"/>
                      <a:pt x="4" y="18"/>
                    </a:cubicBezTo>
                    <a:cubicBezTo>
                      <a:pt x="1" y="12"/>
                      <a:pt x="0" y="6"/>
                      <a:pt x="3" y="0"/>
                    </a:cubicBezTo>
                    <a:cubicBezTo>
                      <a:pt x="3" y="0"/>
                      <a:pt x="2" y="1"/>
                      <a:pt x="2" y="1"/>
                    </a:cubicBezTo>
                    <a:cubicBezTo>
                      <a:pt x="12" y="0"/>
                      <a:pt x="19" y="4"/>
                      <a:pt x="26" y="9"/>
                    </a:cubicBezTo>
                    <a:cubicBezTo>
                      <a:pt x="35" y="14"/>
                      <a:pt x="33" y="19"/>
                      <a:pt x="27"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37" name="Freeform 391"/>
              <p:cNvSpPr/>
              <p:nvPr/>
            </p:nvSpPr>
            <p:spPr bwMode="auto">
              <a:xfrm>
                <a:off x="6031" y="1310"/>
                <a:ext cx="61" cy="72"/>
              </a:xfrm>
              <a:custGeom>
                <a:avLst/>
                <a:gdLst>
                  <a:gd name="T0" fmla="*/ 0 w 32"/>
                  <a:gd name="T1" fmla="*/ 16 h 38"/>
                  <a:gd name="T2" fmla="*/ 0 w 32"/>
                  <a:gd name="T3" fmla="*/ 13 h 38"/>
                  <a:gd name="T4" fmla="*/ 32 w 32"/>
                  <a:gd name="T5" fmla="*/ 10 h 38"/>
                  <a:gd name="T6" fmla="*/ 23 w 32"/>
                  <a:gd name="T7" fmla="*/ 22 h 38"/>
                  <a:gd name="T8" fmla="*/ 10 w 32"/>
                  <a:gd name="T9" fmla="*/ 20 h 38"/>
                  <a:gd name="T10" fmla="*/ 0 w 32"/>
                  <a:gd name="T11" fmla="*/ 16 h 38"/>
                </a:gdLst>
                <a:ahLst/>
                <a:cxnLst>
                  <a:cxn ang="0">
                    <a:pos x="T0" y="T1"/>
                  </a:cxn>
                  <a:cxn ang="0">
                    <a:pos x="T2" y="T3"/>
                  </a:cxn>
                  <a:cxn ang="0">
                    <a:pos x="T4" y="T5"/>
                  </a:cxn>
                  <a:cxn ang="0">
                    <a:pos x="T6" y="T7"/>
                  </a:cxn>
                  <a:cxn ang="0">
                    <a:pos x="T8" y="T9"/>
                  </a:cxn>
                  <a:cxn ang="0">
                    <a:pos x="T10" y="T11"/>
                  </a:cxn>
                </a:cxnLst>
                <a:rect l="0" t="0" r="r" b="b"/>
                <a:pathLst>
                  <a:path w="32" h="38">
                    <a:moveTo>
                      <a:pt x="0" y="16"/>
                    </a:moveTo>
                    <a:cubicBezTo>
                      <a:pt x="0" y="15"/>
                      <a:pt x="0" y="14"/>
                      <a:pt x="0" y="13"/>
                    </a:cubicBezTo>
                    <a:cubicBezTo>
                      <a:pt x="10" y="0"/>
                      <a:pt x="21" y="11"/>
                      <a:pt x="32" y="10"/>
                    </a:cubicBezTo>
                    <a:cubicBezTo>
                      <a:pt x="29" y="14"/>
                      <a:pt x="27" y="19"/>
                      <a:pt x="23" y="22"/>
                    </a:cubicBezTo>
                    <a:cubicBezTo>
                      <a:pt x="19" y="26"/>
                      <a:pt x="12" y="38"/>
                      <a:pt x="10" y="20"/>
                    </a:cubicBezTo>
                    <a:cubicBezTo>
                      <a:pt x="10" y="14"/>
                      <a:pt x="3" y="17"/>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38" name="Freeform 392"/>
              <p:cNvSpPr/>
              <p:nvPr/>
            </p:nvSpPr>
            <p:spPr bwMode="auto">
              <a:xfrm>
                <a:off x="2440" y="2450"/>
                <a:ext cx="72" cy="55"/>
              </a:xfrm>
              <a:custGeom>
                <a:avLst/>
                <a:gdLst>
                  <a:gd name="T0" fmla="*/ 31 w 38"/>
                  <a:gd name="T1" fmla="*/ 10 h 29"/>
                  <a:gd name="T2" fmla="*/ 25 w 38"/>
                  <a:gd name="T3" fmla="*/ 16 h 29"/>
                  <a:gd name="T4" fmla="*/ 11 w 38"/>
                  <a:gd name="T5" fmla="*/ 19 h 29"/>
                  <a:gd name="T6" fmla="*/ 0 w 38"/>
                  <a:gd name="T7" fmla="*/ 13 h 29"/>
                  <a:gd name="T8" fmla="*/ 7 w 38"/>
                  <a:gd name="T9" fmla="*/ 3 h 29"/>
                  <a:gd name="T10" fmla="*/ 23 w 38"/>
                  <a:gd name="T11" fmla="*/ 7 h 29"/>
                  <a:gd name="T12" fmla="*/ 38 w 38"/>
                  <a:gd name="T13" fmla="*/ 6 h 29"/>
                  <a:gd name="T14" fmla="*/ 31 w 38"/>
                  <a:gd name="T15" fmla="*/ 1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9">
                    <a:moveTo>
                      <a:pt x="31" y="10"/>
                    </a:moveTo>
                    <a:cubicBezTo>
                      <a:pt x="29" y="12"/>
                      <a:pt x="26" y="14"/>
                      <a:pt x="25" y="16"/>
                    </a:cubicBezTo>
                    <a:cubicBezTo>
                      <a:pt x="23" y="28"/>
                      <a:pt x="19" y="29"/>
                      <a:pt x="11" y="19"/>
                    </a:cubicBezTo>
                    <a:cubicBezTo>
                      <a:pt x="8" y="15"/>
                      <a:pt x="2" y="18"/>
                      <a:pt x="0" y="13"/>
                    </a:cubicBezTo>
                    <a:cubicBezTo>
                      <a:pt x="0" y="9"/>
                      <a:pt x="3" y="5"/>
                      <a:pt x="7" y="3"/>
                    </a:cubicBezTo>
                    <a:cubicBezTo>
                      <a:pt x="11" y="8"/>
                      <a:pt x="16" y="11"/>
                      <a:pt x="23" y="7"/>
                    </a:cubicBezTo>
                    <a:cubicBezTo>
                      <a:pt x="27" y="4"/>
                      <a:pt x="33" y="0"/>
                      <a:pt x="38" y="6"/>
                    </a:cubicBezTo>
                    <a:cubicBezTo>
                      <a:pt x="36" y="9"/>
                      <a:pt x="33" y="8"/>
                      <a:pt x="3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39" name="Freeform 393"/>
              <p:cNvSpPr/>
              <p:nvPr/>
            </p:nvSpPr>
            <p:spPr bwMode="auto">
              <a:xfrm>
                <a:off x="3583" y="1468"/>
                <a:ext cx="65" cy="52"/>
              </a:xfrm>
              <a:custGeom>
                <a:avLst/>
                <a:gdLst>
                  <a:gd name="T0" fmla="*/ 3 w 34"/>
                  <a:gd name="T1" fmla="*/ 0 h 27"/>
                  <a:gd name="T2" fmla="*/ 27 w 34"/>
                  <a:gd name="T3" fmla="*/ 7 h 27"/>
                  <a:gd name="T4" fmla="*/ 34 w 34"/>
                  <a:gd name="T5" fmla="*/ 21 h 27"/>
                  <a:gd name="T6" fmla="*/ 10 w 34"/>
                  <a:gd name="T7" fmla="*/ 27 h 27"/>
                  <a:gd name="T8" fmla="*/ 3 w 34"/>
                  <a:gd name="T9" fmla="*/ 0 h 27"/>
                </a:gdLst>
                <a:ahLst/>
                <a:cxnLst>
                  <a:cxn ang="0">
                    <a:pos x="T0" y="T1"/>
                  </a:cxn>
                  <a:cxn ang="0">
                    <a:pos x="T2" y="T3"/>
                  </a:cxn>
                  <a:cxn ang="0">
                    <a:pos x="T4" y="T5"/>
                  </a:cxn>
                  <a:cxn ang="0">
                    <a:pos x="T6" y="T7"/>
                  </a:cxn>
                  <a:cxn ang="0">
                    <a:pos x="T8" y="T9"/>
                  </a:cxn>
                </a:cxnLst>
                <a:rect l="0" t="0" r="r" b="b"/>
                <a:pathLst>
                  <a:path w="34" h="27">
                    <a:moveTo>
                      <a:pt x="3" y="0"/>
                    </a:moveTo>
                    <a:cubicBezTo>
                      <a:pt x="10" y="3"/>
                      <a:pt x="18" y="7"/>
                      <a:pt x="27" y="7"/>
                    </a:cubicBezTo>
                    <a:cubicBezTo>
                      <a:pt x="24" y="14"/>
                      <a:pt x="32" y="15"/>
                      <a:pt x="34" y="21"/>
                    </a:cubicBezTo>
                    <a:cubicBezTo>
                      <a:pt x="25" y="22"/>
                      <a:pt x="18" y="25"/>
                      <a:pt x="10" y="27"/>
                    </a:cubicBezTo>
                    <a:cubicBezTo>
                      <a:pt x="12" y="17"/>
                      <a:pt x="0" y="1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40" name="Freeform 394"/>
              <p:cNvSpPr/>
              <p:nvPr/>
            </p:nvSpPr>
            <p:spPr bwMode="auto">
              <a:xfrm>
                <a:off x="5023" y="707"/>
                <a:ext cx="86" cy="36"/>
              </a:xfrm>
              <a:custGeom>
                <a:avLst/>
                <a:gdLst>
                  <a:gd name="T0" fmla="*/ 13 w 45"/>
                  <a:gd name="T1" fmla="*/ 0 h 19"/>
                  <a:gd name="T2" fmla="*/ 45 w 45"/>
                  <a:gd name="T3" fmla="*/ 4 h 19"/>
                  <a:gd name="T4" fmla="*/ 45 w 45"/>
                  <a:gd name="T5" fmla="*/ 11 h 19"/>
                  <a:gd name="T6" fmla="*/ 38 w 45"/>
                  <a:gd name="T7" fmla="*/ 13 h 19"/>
                  <a:gd name="T8" fmla="*/ 27 w 45"/>
                  <a:gd name="T9" fmla="*/ 15 h 19"/>
                  <a:gd name="T10" fmla="*/ 15 w 45"/>
                  <a:gd name="T11" fmla="*/ 13 h 19"/>
                  <a:gd name="T12" fmla="*/ 13 w 45"/>
                  <a:gd name="T13" fmla="*/ 11 h 19"/>
                  <a:gd name="T14" fmla="*/ 13 w 45"/>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9">
                    <a:moveTo>
                      <a:pt x="13" y="0"/>
                    </a:moveTo>
                    <a:cubicBezTo>
                      <a:pt x="23" y="1"/>
                      <a:pt x="34" y="3"/>
                      <a:pt x="45" y="4"/>
                    </a:cubicBezTo>
                    <a:cubicBezTo>
                      <a:pt x="45" y="6"/>
                      <a:pt x="45" y="8"/>
                      <a:pt x="45" y="11"/>
                    </a:cubicBezTo>
                    <a:cubicBezTo>
                      <a:pt x="42" y="10"/>
                      <a:pt x="39" y="8"/>
                      <a:pt x="38" y="13"/>
                    </a:cubicBezTo>
                    <a:cubicBezTo>
                      <a:pt x="36" y="19"/>
                      <a:pt x="32" y="19"/>
                      <a:pt x="27" y="15"/>
                    </a:cubicBezTo>
                    <a:cubicBezTo>
                      <a:pt x="24" y="10"/>
                      <a:pt x="18" y="17"/>
                      <a:pt x="15" y="13"/>
                    </a:cubicBezTo>
                    <a:cubicBezTo>
                      <a:pt x="14" y="12"/>
                      <a:pt x="14" y="12"/>
                      <a:pt x="13" y="11"/>
                    </a:cubicBezTo>
                    <a:cubicBezTo>
                      <a:pt x="14" y="7"/>
                      <a:pt x="0" y="5"/>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41" name="Freeform 395"/>
              <p:cNvSpPr/>
              <p:nvPr/>
            </p:nvSpPr>
            <p:spPr bwMode="auto">
              <a:xfrm>
                <a:off x="2400" y="1179"/>
                <a:ext cx="61" cy="44"/>
              </a:xfrm>
              <a:custGeom>
                <a:avLst/>
                <a:gdLst>
                  <a:gd name="T0" fmla="*/ 3 w 32"/>
                  <a:gd name="T1" fmla="*/ 11 h 23"/>
                  <a:gd name="T2" fmla="*/ 32 w 32"/>
                  <a:gd name="T3" fmla="*/ 0 h 23"/>
                  <a:gd name="T4" fmla="*/ 0 w 32"/>
                  <a:gd name="T5" fmla="*/ 18 h 23"/>
                  <a:gd name="T6" fmla="*/ 3 w 32"/>
                  <a:gd name="T7" fmla="*/ 11 h 23"/>
                </a:gdLst>
                <a:ahLst/>
                <a:cxnLst>
                  <a:cxn ang="0">
                    <a:pos x="T0" y="T1"/>
                  </a:cxn>
                  <a:cxn ang="0">
                    <a:pos x="T2" y="T3"/>
                  </a:cxn>
                  <a:cxn ang="0">
                    <a:pos x="T4" y="T5"/>
                  </a:cxn>
                  <a:cxn ang="0">
                    <a:pos x="T6" y="T7"/>
                  </a:cxn>
                </a:cxnLst>
                <a:rect l="0" t="0" r="r" b="b"/>
                <a:pathLst>
                  <a:path w="32" h="23">
                    <a:moveTo>
                      <a:pt x="3" y="11"/>
                    </a:moveTo>
                    <a:cubicBezTo>
                      <a:pt x="12" y="5"/>
                      <a:pt x="23" y="5"/>
                      <a:pt x="32" y="0"/>
                    </a:cubicBezTo>
                    <a:cubicBezTo>
                      <a:pt x="29" y="17"/>
                      <a:pt x="18" y="23"/>
                      <a:pt x="0" y="18"/>
                    </a:cubicBezTo>
                    <a:cubicBezTo>
                      <a:pt x="0" y="15"/>
                      <a:pt x="1" y="13"/>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42" name="Freeform 396"/>
              <p:cNvSpPr/>
              <p:nvPr/>
            </p:nvSpPr>
            <p:spPr bwMode="auto">
              <a:xfrm>
                <a:off x="2045" y="2121"/>
                <a:ext cx="48" cy="55"/>
              </a:xfrm>
              <a:custGeom>
                <a:avLst/>
                <a:gdLst>
                  <a:gd name="T0" fmla="*/ 22 w 25"/>
                  <a:gd name="T1" fmla="*/ 18 h 29"/>
                  <a:gd name="T2" fmla="*/ 14 w 25"/>
                  <a:gd name="T3" fmla="*/ 29 h 29"/>
                  <a:gd name="T4" fmla="*/ 0 w 25"/>
                  <a:gd name="T5" fmla="*/ 8 h 29"/>
                  <a:gd name="T6" fmla="*/ 15 w 25"/>
                  <a:gd name="T7" fmla="*/ 0 h 29"/>
                  <a:gd name="T8" fmla="*/ 20 w 25"/>
                  <a:gd name="T9" fmla="*/ 7 h 29"/>
                  <a:gd name="T10" fmla="*/ 22 w 25"/>
                  <a:gd name="T11" fmla="*/ 18 h 29"/>
                </a:gdLst>
                <a:ahLst/>
                <a:cxnLst>
                  <a:cxn ang="0">
                    <a:pos x="T0" y="T1"/>
                  </a:cxn>
                  <a:cxn ang="0">
                    <a:pos x="T2" y="T3"/>
                  </a:cxn>
                  <a:cxn ang="0">
                    <a:pos x="T4" y="T5"/>
                  </a:cxn>
                  <a:cxn ang="0">
                    <a:pos x="T6" y="T7"/>
                  </a:cxn>
                  <a:cxn ang="0">
                    <a:pos x="T8" y="T9"/>
                  </a:cxn>
                  <a:cxn ang="0">
                    <a:pos x="T10" y="T11"/>
                  </a:cxn>
                </a:cxnLst>
                <a:rect l="0" t="0" r="r" b="b"/>
                <a:pathLst>
                  <a:path w="25" h="29">
                    <a:moveTo>
                      <a:pt x="22" y="18"/>
                    </a:moveTo>
                    <a:cubicBezTo>
                      <a:pt x="22" y="23"/>
                      <a:pt x="19" y="26"/>
                      <a:pt x="14" y="29"/>
                    </a:cubicBezTo>
                    <a:cubicBezTo>
                      <a:pt x="4" y="26"/>
                      <a:pt x="4" y="15"/>
                      <a:pt x="0" y="8"/>
                    </a:cubicBezTo>
                    <a:cubicBezTo>
                      <a:pt x="6" y="6"/>
                      <a:pt x="9" y="0"/>
                      <a:pt x="15" y="0"/>
                    </a:cubicBezTo>
                    <a:cubicBezTo>
                      <a:pt x="19" y="1"/>
                      <a:pt x="22" y="6"/>
                      <a:pt x="20" y="7"/>
                    </a:cubicBezTo>
                    <a:cubicBezTo>
                      <a:pt x="14" y="13"/>
                      <a:pt x="25" y="14"/>
                      <a:pt x="2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43" name="Freeform 397"/>
              <p:cNvSpPr/>
              <p:nvPr/>
            </p:nvSpPr>
            <p:spPr bwMode="auto">
              <a:xfrm>
                <a:off x="5757" y="1767"/>
                <a:ext cx="76" cy="48"/>
              </a:xfrm>
              <a:custGeom>
                <a:avLst/>
                <a:gdLst>
                  <a:gd name="T0" fmla="*/ 40 w 40"/>
                  <a:gd name="T1" fmla="*/ 7 h 25"/>
                  <a:gd name="T2" fmla="*/ 6 w 40"/>
                  <a:gd name="T3" fmla="*/ 18 h 25"/>
                  <a:gd name="T4" fmla="*/ 1 w 40"/>
                  <a:gd name="T5" fmla="*/ 14 h 25"/>
                  <a:gd name="T6" fmla="*/ 12 w 40"/>
                  <a:gd name="T7" fmla="*/ 1 h 25"/>
                  <a:gd name="T8" fmla="*/ 36 w 40"/>
                  <a:gd name="T9" fmla="*/ 5 h 25"/>
                  <a:gd name="T10" fmla="*/ 40 w 40"/>
                  <a:gd name="T11" fmla="*/ 7 h 25"/>
                </a:gdLst>
                <a:ahLst/>
                <a:cxnLst>
                  <a:cxn ang="0">
                    <a:pos x="T0" y="T1"/>
                  </a:cxn>
                  <a:cxn ang="0">
                    <a:pos x="T2" y="T3"/>
                  </a:cxn>
                  <a:cxn ang="0">
                    <a:pos x="T4" y="T5"/>
                  </a:cxn>
                  <a:cxn ang="0">
                    <a:pos x="T6" y="T7"/>
                  </a:cxn>
                  <a:cxn ang="0">
                    <a:pos x="T8" y="T9"/>
                  </a:cxn>
                  <a:cxn ang="0">
                    <a:pos x="T10" y="T11"/>
                  </a:cxn>
                </a:cxnLst>
                <a:rect l="0" t="0" r="r" b="b"/>
                <a:pathLst>
                  <a:path w="40" h="25">
                    <a:moveTo>
                      <a:pt x="40" y="7"/>
                    </a:moveTo>
                    <a:cubicBezTo>
                      <a:pt x="30" y="17"/>
                      <a:pt x="20" y="25"/>
                      <a:pt x="6" y="18"/>
                    </a:cubicBezTo>
                    <a:cubicBezTo>
                      <a:pt x="2" y="19"/>
                      <a:pt x="0" y="18"/>
                      <a:pt x="1" y="14"/>
                    </a:cubicBezTo>
                    <a:cubicBezTo>
                      <a:pt x="5" y="10"/>
                      <a:pt x="12" y="8"/>
                      <a:pt x="12" y="1"/>
                    </a:cubicBezTo>
                    <a:cubicBezTo>
                      <a:pt x="20" y="0"/>
                      <a:pt x="28" y="5"/>
                      <a:pt x="36" y="5"/>
                    </a:cubicBezTo>
                    <a:cubicBezTo>
                      <a:pt x="37" y="5"/>
                      <a:pt x="38" y="6"/>
                      <a:pt x="4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44" name="Freeform 398"/>
              <p:cNvSpPr/>
              <p:nvPr/>
            </p:nvSpPr>
            <p:spPr bwMode="auto">
              <a:xfrm>
                <a:off x="5122" y="2381"/>
                <a:ext cx="40" cy="109"/>
              </a:xfrm>
              <a:custGeom>
                <a:avLst/>
                <a:gdLst>
                  <a:gd name="T0" fmla="*/ 7 w 21"/>
                  <a:gd name="T1" fmla="*/ 7 h 57"/>
                  <a:gd name="T2" fmla="*/ 17 w 21"/>
                  <a:gd name="T3" fmla="*/ 0 h 57"/>
                  <a:gd name="T4" fmla="*/ 17 w 21"/>
                  <a:gd name="T5" fmla="*/ 9 h 57"/>
                  <a:gd name="T6" fmla="*/ 21 w 21"/>
                  <a:gd name="T7" fmla="*/ 52 h 57"/>
                  <a:gd name="T8" fmla="*/ 17 w 21"/>
                  <a:gd name="T9" fmla="*/ 57 h 57"/>
                  <a:gd name="T10" fmla="*/ 7 w 21"/>
                  <a:gd name="T11" fmla="*/ 7 h 57"/>
                </a:gdLst>
                <a:ahLst/>
                <a:cxnLst>
                  <a:cxn ang="0">
                    <a:pos x="T0" y="T1"/>
                  </a:cxn>
                  <a:cxn ang="0">
                    <a:pos x="T2" y="T3"/>
                  </a:cxn>
                  <a:cxn ang="0">
                    <a:pos x="T4" y="T5"/>
                  </a:cxn>
                  <a:cxn ang="0">
                    <a:pos x="T6" y="T7"/>
                  </a:cxn>
                  <a:cxn ang="0">
                    <a:pos x="T8" y="T9"/>
                  </a:cxn>
                  <a:cxn ang="0">
                    <a:pos x="T10" y="T11"/>
                  </a:cxn>
                </a:cxnLst>
                <a:rect l="0" t="0" r="r" b="b"/>
                <a:pathLst>
                  <a:path w="21" h="57">
                    <a:moveTo>
                      <a:pt x="7" y="7"/>
                    </a:moveTo>
                    <a:cubicBezTo>
                      <a:pt x="10" y="5"/>
                      <a:pt x="13" y="2"/>
                      <a:pt x="17" y="0"/>
                    </a:cubicBezTo>
                    <a:cubicBezTo>
                      <a:pt x="17" y="3"/>
                      <a:pt x="19" y="7"/>
                      <a:pt x="17" y="9"/>
                    </a:cubicBezTo>
                    <a:cubicBezTo>
                      <a:pt x="6" y="24"/>
                      <a:pt x="15" y="38"/>
                      <a:pt x="21" y="52"/>
                    </a:cubicBezTo>
                    <a:cubicBezTo>
                      <a:pt x="19" y="54"/>
                      <a:pt x="18" y="56"/>
                      <a:pt x="17" y="57"/>
                    </a:cubicBezTo>
                    <a:cubicBezTo>
                      <a:pt x="0" y="43"/>
                      <a:pt x="7" y="24"/>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45" name="Freeform 399"/>
              <p:cNvSpPr/>
              <p:nvPr/>
            </p:nvSpPr>
            <p:spPr bwMode="auto">
              <a:xfrm>
                <a:off x="5501" y="950"/>
                <a:ext cx="65" cy="52"/>
              </a:xfrm>
              <a:custGeom>
                <a:avLst/>
                <a:gdLst>
                  <a:gd name="T0" fmla="*/ 34 w 34"/>
                  <a:gd name="T1" fmla="*/ 13 h 27"/>
                  <a:gd name="T2" fmla="*/ 24 w 34"/>
                  <a:gd name="T3" fmla="*/ 27 h 27"/>
                  <a:gd name="T4" fmla="*/ 0 w 34"/>
                  <a:gd name="T5" fmla="*/ 16 h 27"/>
                  <a:gd name="T6" fmla="*/ 34 w 34"/>
                  <a:gd name="T7" fmla="*/ 13 h 27"/>
                </a:gdLst>
                <a:ahLst/>
                <a:cxnLst>
                  <a:cxn ang="0">
                    <a:pos x="T0" y="T1"/>
                  </a:cxn>
                  <a:cxn ang="0">
                    <a:pos x="T2" y="T3"/>
                  </a:cxn>
                  <a:cxn ang="0">
                    <a:pos x="T4" y="T5"/>
                  </a:cxn>
                  <a:cxn ang="0">
                    <a:pos x="T6" y="T7"/>
                  </a:cxn>
                </a:cxnLst>
                <a:rect l="0" t="0" r="r" b="b"/>
                <a:pathLst>
                  <a:path w="34" h="27">
                    <a:moveTo>
                      <a:pt x="34" y="13"/>
                    </a:moveTo>
                    <a:cubicBezTo>
                      <a:pt x="31" y="18"/>
                      <a:pt x="30" y="24"/>
                      <a:pt x="24" y="27"/>
                    </a:cubicBezTo>
                    <a:cubicBezTo>
                      <a:pt x="15" y="26"/>
                      <a:pt x="11" y="13"/>
                      <a:pt x="0" y="16"/>
                    </a:cubicBezTo>
                    <a:cubicBezTo>
                      <a:pt x="10" y="0"/>
                      <a:pt x="22" y="11"/>
                      <a:pt x="3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46" name="Freeform 400"/>
              <p:cNvSpPr/>
              <p:nvPr/>
            </p:nvSpPr>
            <p:spPr bwMode="auto">
              <a:xfrm>
                <a:off x="2619" y="2413"/>
                <a:ext cx="34" cy="58"/>
              </a:xfrm>
              <a:custGeom>
                <a:avLst/>
                <a:gdLst>
                  <a:gd name="T0" fmla="*/ 14 w 18"/>
                  <a:gd name="T1" fmla="*/ 4 h 30"/>
                  <a:gd name="T2" fmla="*/ 17 w 18"/>
                  <a:gd name="T3" fmla="*/ 25 h 30"/>
                  <a:gd name="T4" fmla="*/ 0 w 18"/>
                  <a:gd name="T5" fmla="*/ 24 h 30"/>
                  <a:gd name="T6" fmla="*/ 0 w 18"/>
                  <a:gd name="T7" fmla="*/ 4 h 30"/>
                  <a:gd name="T8" fmla="*/ 14 w 18"/>
                  <a:gd name="T9" fmla="*/ 4 h 30"/>
                </a:gdLst>
                <a:ahLst/>
                <a:cxnLst>
                  <a:cxn ang="0">
                    <a:pos x="T0" y="T1"/>
                  </a:cxn>
                  <a:cxn ang="0">
                    <a:pos x="T2" y="T3"/>
                  </a:cxn>
                  <a:cxn ang="0">
                    <a:pos x="T4" y="T5"/>
                  </a:cxn>
                  <a:cxn ang="0">
                    <a:pos x="T6" y="T7"/>
                  </a:cxn>
                  <a:cxn ang="0">
                    <a:pos x="T8" y="T9"/>
                  </a:cxn>
                </a:cxnLst>
                <a:rect l="0" t="0" r="r" b="b"/>
                <a:pathLst>
                  <a:path w="18" h="30">
                    <a:moveTo>
                      <a:pt x="14" y="4"/>
                    </a:moveTo>
                    <a:cubicBezTo>
                      <a:pt x="18" y="10"/>
                      <a:pt x="18" y="18"/>
                      <a:pt x="17" y="25"/>
                    </a:cubicBezTo>
                    <a:cubicBezTo>
                      <a:pt x="11" y="30"/>
                      <a:pt x="5" y="30"/>
                      <a:pt x="0" y="24"/>
                    </a:cubicBezTo>
                    <a:cubicBezTo>
                      <a:pt x="0" y="17"/>
                      <a:pt x="0" y="11"/>
                      <a:pt x="0" y="4"/>
                    </a:cubicBezTo>
                    <a:cubicBezTo>
                      <a:pt x="5" y="7"/>
                      <a:pt x="9" y="0"/>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47" name="Freeform 401"/>
              <p:cNvSpPr/>
              <p:nvPr/>
            </p:nvSpPr>
            <p:spPr bwMode="auto">
              <a:xfrm>
                <a:off x="2628" y="3093"/>
                <a:ext cx="48" cy="44"/>
              </a:xfrm>
              <a:custGeom>
                <a:avLst/>
                <a:gdLst>
                  <a:gd name="T0" fmla="*/ 23 w 25"/>
                  <a:gd name="T1" fmla="*/ 11 h 23"/>
                  <a:gd name="T2" fmla="*/ 13 w 25"/>
                  <a:gd name="T3" fmla="*/ 21 h 23"/>
                  <a:gd name="T4" fmla="*/ 0 w 25"/>
                  <a:gd name="T5" fmla="*/ 18 h 23"/>
                  <a:gd name="T6" fmla="*/ 2 w 25"/>
                  <a:gd name="T7" fmla="*/ 4 h 23"/>
                  <a:gd name="T8" fmla="*/ 19 w 25"/>
                  <a:gd name="T9" fmla="*/ 4 h 23"/>
                  <a:gd name="T10" fmla="*/ 23 w 25"/>
                  <a:gd name="T11" fmla="*/ 11 h 23"/>
                </a:gdLst>
                <a:ahLst/>
                <a:cxnLst>
                  <a:cxn ang="0">
                    <a:pos x="T0" y="T1"/>
                  </a:cxn>
                  <a:cxn ang="0">
                    <a:pos x="T2" y="T3"/>
                  </a:cxn>
                  <a:cxn ang="0">
                    <a:pos x="T4" y="T5"/>
                  </a:cxn>
                  <a:cxn ang="0">
                    <a:pos x="T6" y="T7"/>
                  </a:cxn>
                  <a:cxn ang="0">
                    <a:pos x="T8" y="T9"/>
                  </a:cxn>
                  <a:cxn ang="0">
                    <a:pos x="T10" y="T11"/>
                  </a:cxn>
                </a:cxnLst>
                <a:rect l="0" t="0" r="r" b="b"/>
                <a:pathLst>
                  <a:path w="25" h="23">
                    <a:moveTo>
                      <a:pt x="23" y="11"/>
                    </a:moveTo>
                    <a:cubicBezTo>
                      <a:pt x="23" y="18"/>
                      <a:pt x="22" y="23"/>
                      <a:pt x="13" y="21"/>
                    </a:cubicBezTo>
                    <a:cubicBezTo>
                      <a:pt x="9" y="19"/>
                      <a:pt x="4" y="19"/>
                      <a:pt x="0" y="18"/>
                    </a:cubicBezTo>
                    <a:cubicBezTo>
                      <a:pt x="0" y="14"/>
                      <a:pt x="1" y="9"/>
                      <a:pt x="2" y="4"/>
                    </a:cubicBezTo>
                    <a:cubicBezTo>
                      <a:pt x="8" y="1"/>
                      <a:pt x="14" y="0"/>
                      <a:pt x="19" y="4"/>
                    </a:cubicBezTo>
                    <a:cubicBezTo>
                      <a:pt x="22" y="6"/>
                      <a:pt x="25" y="8"/>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48" name="Freeform 402"/>
              <p:cNvSpPr/>
              <p:nvPr/>
            </p:nvSpPr>
            <p:spPr bwMode="auto">
              <a:xfrm>
                <a:off x="6044" y="1377"/>
                <a:ext cx="58" cy="51"/>
              </a:xfrm>
              <a:custGeom>
                <a:avLst/>
                <a:gdLst>
                  <a:gd name="T0" fmla="*/ 11 w 30"/>
                  <a:gd name="T1" fmla="*/ 0 h 27"/>
                  <a:gd name="T2" fmla="*/ 30 w 30"/>
                  <a:gd name="T3" fmla="*/ 17 h 27"/>
                  <a:gd name="T4" fmla="*/ 24 w 30"/>
                  <a:gd name="T5" fmla="*/ 27 h 27"/>
                  <a:gd name="T6" fmla="*/ 0 w 30"/>
                  <a:gd name="T7" fmla="*/ 16 h 27"/>
                  <a:gd name="T8" fmla="*/ 11 w 30"/>
                  <a:gd name="T9" fmla="*/ 0 h 27"/>
                </a:gdLst>
                <a:ahLst/>
                <a:cxnLst>
                  <a:cxn ang="0">
                    <a:pos x="T0" y="T1"/>
                  </a:cxn>
                  <a:cxn ang="0">
                    <a:pos x="T2" y="T3"/>
                  </a:cxn>
                  <a:cxn ang="0">
                    <a:pos x="T4" y="T5"/>
                  </a:cxn>
                  <a:cxn ang="0">
                    <a:pos x="T6" y="T7"/>
                  </a:cxn>
                  <a:cxn ang="0">
                    <a:pos x="T8" y="T9"/>
                  </a:cxn>
                </a:cxnLst>
                <a:rect l="0" t="0" r="r" b="b"/>
                <a:pathLst>
                  <a:path w="30" h="27">
                    <a:moveTo>
                      <a:pt x="11" y="0"/>
                    </a:moveTo>
                    <a:cubicBezTo>
                      <a:pt x="16" y="6"/>
                      <a:pt x="14" y="22"/>
                      <a:pt x="30" y="17"/>
                    </a:cubicBezTo>
                    <a:cubicBezTo>
                      <a:pt x="28" y="20"/>
                      <a:pt x="26" y="23"/>
                      <a:pt x="24" y="27"/>
                    </a:cubicBezTo>
                    <a:cubicBezTo>
                      <a:pt x="15" y="27"/>
                      <a:pt x="7" y="23"/>
                      <a:pt x="0" y="16"/>
                    </a:cubicBezTo>
                    <a:cubicBezTo>
                      <a:pt x="2" y="10"/>
                      <a:pt x="5" y="4"/>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49" name="Freeform 403"/>
              <p:cNvSpPr/>
              <p:nvPr/>
            </p:nvSpPr>
            <p:spPr bwMode="auto">
              <a:xfrm>
                <a:off x="5143" y="2593"/>
                <a:ext cx="44" cy="62"/>
              </a:xfrm>
              <a:custGeom>
                <a:avLst/>
                <a:gdLst>
                  <a:gd name="T0" fmla="*/ 0 w 23"/>
                  <a:gd name="T1" fmla="*/ 4 h 32"/>
                  <a:gd name="T2" fmla="*/ 10 w 23"/>
                  <a:gd name="T3" fmla="*/ 0 h 32"/>
                  <a:gd name="T4" fmla="*/ 16 w 23"/>
                  <a:gd name="T5" fmla="*/ 32 h 32"/>
                  <a:gd name="T6" fmla="*/ 0 w 23"/>
                  <a:gd name="T7" fmla="*/ 4 h 32"/>
                </a:gdLst>
                <a:ahLst/>
                <a:cxnLst>
                  <a:cxn ang="0">
                    <a:pos x="T0" y="T1"/>
                  </a:cxn>
                  <a:cxn ang="0">
                    <a:pos x="T2" y="T3"/>
                  </a:cxn>
                  <a:cxn ang="0">
                    <a:pos x="T4" y="T5"/>
                  </a:cxn>
                  <a:cxn ang="0">
                    <a:pos x="T6" y="T7"/>
                  </a:cxn>
                </a:cxnLst>
                <a:rect l="0" t="0" r="r" b="b"/>
                <a:pathLst>
                  <a:path w="23" h="32">
                    <a:moveTo>
                      <a:pt x="0" y="4"/>
                    </a:moveTo>
                    <a:cubicBezTo>
                      <a:pt x="3" y="4"/>
                      <a:pt x="7" y="5"/>
                      <a:pt x="10" y="0"/>
                    </a:cubicBezTo>
                    <a:cubicBezTo>
                      <a:pt x="22" y="9"/>
                      <a:pt x="23" y="20"/>
                      <a:pt x="16" y="32"/>
                    </a:cubicBezTo>
                    <a:cubicBezTo>
                      <a:pt x="11" y="23"/>
                      <a:pt x="5" y="1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50" name="Freeform 404"/>
              <p:cNvSpPr/>
              <p:nvPr/>
            </p:nvSpPr>
            <p:spPr bwMode="auto">
              <a:xfrm>
                <a:off x="2194" y="1103"/>
                <a:ext cx="61" cy="52"/>
              </a:xfrm>
              <a:custGeom>
                <a:avLst/>
                <a:gdLst>
                  <a:gd name="T0" fmla="*/ 10 w 32"/>
                  <a:gd name="T1" fmla="*/ 21 h 27"/>
                  <a:gd name="T2" fmla="*/ 3 w 32"/>
                  <a:gd name="T3" fmla="*/ 14 h 27"/>
                  <a:gd name="T4" fmla="*/ 17 w 32"/>
                  <a:gd name="T5" fmla="*/ 5 h 27"/>
                  <a:gd name="T6" fmla="*/ 28 w 32"/>
                  <a:gd name="T7" fmla="*/ 23 h 27"/>
                  <a:gd name="T8" fmla="*/ 10 w 32"/>
                  <a:gd name="T9" fmla="*/ 21 h 27"/>
                </a:gdLst>
                <a:ahLst/>
                <a:cxnLst>
                  <a:cxn ang="0">
                    <a:pos x="T0" y="T1"/>
                  </a:cxn>
                  <a:cxn ang="0">
                    <a:pos x="T2" y="T3"/>
                  </a:cxn>
                  <a:cxn ang="0">
                    <a:pos x="T4" y="T5"/>
                  </a:cxn>
                  <a:cxn ang="0">
                    <a:pos x="T6" y="T7"/>
                  </a:cxn>
                  <a:cxn ang="0">
                    <a:pos x="T8" y="T9"/>
                  </a:cxn>
                </a:cxnLst>
                <a:rect l="0" t="0" r="r" b="b"/>
                <a:pathLst>
                  <a:path w="32" h="27">
                    <a:moveTo>
                      <a:pt x="10" y="21"/>
                    </a:moveTo>
                    <a:cubicBezTo>
                      <a:pt x="7" y="19"/>
                      <a:pt x="0" y="16"/>
                      <a:pt x="3" y="14"/>
                    </a:cubicBezTo>
                    <a:cubicBezTo>
                      <a:pt x="8" y="11"/>
                      <a:pt x="8" y="0"/>
                      <a:pt x="17" y="5"/>
                    </a:cubicBezTo>
                    <a:cubicBezTo>
                      <a:pt x="23" y="9"/>
                      <a:pt x="32" y="13"/>
                      <a:pt x="28" y="23"/>
                    </a:cubicBezTo>
                    <a:cubicBezTo>
                      <a:pt x="21" y="27"/>
                      <a:pt x="15" y="26"/>
                      <a:pt x="1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51" name="Freeform 405"/>
              <p:cNvSpPr/>
              <p:nvPr/>
            </p:nvSpPr>
            <p:spPr bwMode="auto">
              <a:xfrm>
                <a:off x="3596" y="1790"/>
                <a:ext cx="72" cy="44"/>
              </a:xfrm>
              <a:custGeom>
                <a:avLst/>
                <a:gdLst>
                  <a:gd name="T0" fmla="*/ 3 w 38"/>
                  <a:gd name="T1" fmla="*/ 13 h 23"/>
                  <a:gd name="T2" fmla="*/ 14 w 38"/>
                  <a:gd name="T3" fmla="*/ 5 h 23"/>
                  <a:gd name="T4" fmla="*/ 0 w 38"/>
                  <a:gd name="T5" fmla="*/ 0 h 23"/>
                  <a:gd name="T6" fmla="*/ 27 w 38"/>
                  <a:gd name="T7" fmla="*/ 2 h 23"/>
                  <a:gd name="T8" fmla="*/ 38 w 38"/>
                  <a:gd name="T9" fmla="*/ 13 h 23"/>
                  <a:gd name="T10" fmla="*/ 3 w 38"/>
                  <a:gd name="T11" fmla="*/ 13 h 23"/>
                </a:gdLst>
                <a:ahLst/>
                <a:cxnLst>
                  <a:cxn ang="0">
                    <a:pos x="T0" y="T1"/>
                  </a:cxn>
                  <a:cxn ang="0">
                    <a:pos x="T2" y="T3"/>
                  </a:cxn>
                  <a:cxn ang="0">
                    <a:pos x="T4" y="T5"/>
                  </a:cxn>
                  <a:cxn ang="0">
                    <a:pos x="T6" y="T7"/>
                  </a:cxn>
                  <a:cxn ang="0">
                    <a:pos x="T8" y="T9"/>
                  </a:cxn>
                  <a:cxn ang="0">
                    <a:pos x="T10" y="T11"/>
                  </a:cxn>
                </a:cxnLst>
                <a:rect l="0" t="0" r="r" b="b"/>
                <a:pathLst>
                  <a:path w="38" h="23">
                    <a:moveTo>
                      <a:pt x="3" y="13"/>
                    </a:moveTo>
                    <a:cubicBezTo>
                      <a:pt x="2" y="3"/>
                      <a:pt x="12" y="10"/>
                      <a:pt x="14" y="5"/>
                    </a:cubicBezTo>
                    <a:cubicBezTo>
                      <a:pt x="10" y="0"/>
                      <a:pt x="3" y="5"/>
                      <a:pt x="0" y="0"/>
                    </a:cubicBezTo>
                    <a:cubicBezTo>
                      <a:pt x="9" y="0"/>
                      <a:pt x="18" y="1"/>
                      <a:pt x="27" y="2"/>
                    </a:cubicBezTo>
                    <a:cubicBezTo>
                      <a:pt x="28" y="8"/>
                      <a:pt x="35" y="8"/>
                      <a:pt x="38" y="13"/>
                    </a:cubicBezTo>
                    <a:cubicBezTo>
                      <a:pt x="26" y="23"/>
                      <a:pt x="14" y="23"/>
                      <a:pt x="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0" name="Group 607"/>
            <p:cNvGrpSpPr/>
            <p:nvPr/>
          </p:nvGrpSpPr>
          <p:grpSpPr bwMode="auto">
            <a:xfrm>
              <a:off x="1997086" y="955677"/>
              <a:ext cx="8124865" cy="4557716"/>
              <a:chOff x="1258" y="602"/>
              <a:chExt cx="5118" cy="2871"/>
            </a:xfrm>
            <a:solidFill>
              <a:schemeClr val="bg1">
                <a:lumMod val="75000"/>
              </a:schemeClr>
            </a:solidFill>
          </p:grpSpPr>
          <p:sp>
            <p:nvSpPr>
              <p:cNvPr id="1152" name="Freeform 407"/>
              <p:cNvSpPr/>
              <p:nvPr/>
            </p:nvSpPr>
            <p:spPr bwMode="auto">
              <a:xfrm>
                <a:off x="4476" y="663"/>
                <a:ext cx="65" cy="52"/>
              </a:xfrm>
              <a:custGeom>
                <a:avLst/>
                <a:gdLst>
                  <a:gd name="T0" fmla="*/ 0 w 34"/>
                  <a:gd name="T1" fmla="*/ 17 h 27"/>
                  <a:gd name="T2" fmla="*/ 28 w 34"/>
                  <a:gd name="T3" fmla="*/ 0 h 27"/>
                  <a:gd name="T4" fmla="*/ 32 w 34"/>
                  <a:gd name="T5" fmla="*/ 18 h 27"/>
                  <a:gd name="T6" fmla="*/ 0 w 34"/>
                  <a:gd name="T7" fmla="*/ 17 h 27"/>
                </a:gdLst>
                <a:ahLst/>
                <a:cxnLst>
                  <a:cxn ang="0">
                    <a:pos x="T0" y="T1"/>
                  </a:cxn>
                  <a:cxn ang="0">
                    <a:pos x="T2" y="T3"/>
                  </a:cxn>
                  <a:cxn ang="0">
                    <a:pos x="T4" y="T5"/>
                  </a:cxn>
                  <a:cxn ang="0">
                    <a:pos x="T6" y="T7"/>
                  </a:cxn>
                </a:cxnLst>
                <a:rect l="0" t="0" r="r" b="b"/>
                <a:pathLst>
                  <a:path w="34" h="27">
                    <a:moveTo>
                      <a:pt x="0" y="17"/>
                    </a:moveTo>
                    <a:cubicBezTo>
                      <a:pt x="11" y="11"/>
                      <a:pt x="20" y="5"/>
                      <a:pt x="28" y="0"/>
                    </a:cubicBezTo>
                    <a:cubicBezTo>
                      <a:pt x="34" y="7"/>
                      <a:pt x="11" y="12"/>
                      <a:pt x="32" y="18"/>
                    </a:cubicBezTo>
                    <a:cubicBezTo>
                      <a:pt x="20" y="23"/>
                      <a:pt x="11" y="27"/>
                      <a:pt x="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53" name="Freeform 408"/>
              <p:cNvSpPr/>
              <p:nvPr/>
            </p:nvSpPr>
            <p:spPr bwMode="auto">
              <a:xfrm>
                <a:off x="5610" y="2618"/>
                <a:ext cx="57" cy="44"/>
              </a:xfrm>
              <a:custGeom>
                <a:avLst/>
                <a:gdLst>
                  <a:gd name="T0" fmla="*/ 29 w 30"/>
                  <a:gd name="T1" fmla="*/ 22 h 23"/>
                  <a:gd name="T2" fmla="*/ 26 w 30"/>
                  <a:gd name="T3" fmla="*/ 22 h 23"/>
                  <a:gd name="T4" fmla="*/ 12 w 30"/>
                  <a:gd name="T5" fmla="*/ 19 h 23"/>
                  <a:gd name="T6" fmla="*/ 5 w 30"/>
                  <a:gd name="T7" fmla="*/ 9 h 23"/>
                  <a:gd name="T8" fmla="*/ 23 w 30"/>
                  <a:gd name="T9" fmla="*/ 5 h 23"/>
                  <a:gd name="T10" fmla="*/ 29 w 30"/>
                  <a:gd name="T11" fmla="*/ 22 h 23"/>
                </a:gdLst>
                <a:ahLst/>
                <a:cxnLst>
                  <a:cxn ang="0">
                    <a:pos x="T0" y="T1"/>
                  </a:cxn>
                  <a:cxn ang="0">
                    <a:pos x="T2" y="T3"/>
                  </a:cxn>
                  <a:cxn ang="0">
                    <a:pos x="T4" y="T5"/>
                  </a:cxn>
                  <a:cxn ang="0">
                    <a:pos x="T6" y="T7"/>
                  </a:cxn>
                  <a:cxn ang="0">
                    <a:pos x="T8" y="T9"/>
                  </a:cxn>
                  <a:cxn ang="0">
                    <a:pos x="T10" y="T11"/>
                  </a:cxn>
                </a:cxnLst>
                <a:rect l="0" t="0" r="r" b="b"/>
                <a:pathLst>
                  <a:path w="30" h="23">
                    <a:moveTo>
                      <a:pt x="29" y="22"/>
                    </a:moveTo>
                    <a:cubicBezTo>
                      <a:pt x="28" y="22"/>
                      <a:pt x="27" y="22"/>
                      <a:pt x="26" y="22"/>
                    </a:cubicBezTo>
                    <a:cubicBezTo>
                      <a:pt x="22" y="20"/>
                      <a:pt x="16" y="23"/>
                      <a:pt x="12" y="19"/>
                    </a:cubicBezTo>
                    <a:cubicBezTo>
                      <a:pt x="10" y="15"/>
                      <a:pt x="0" y="15"/>
                      <a:pt x="5" y="9"/>
                    </a:cubicBezTo>
                    <a:cubicBezTo>
                      <a:pt x="8" y="4"/>
                      <a:pt x="14" y="0"/>
                      <a:pt x="23" y="5"/>
                    </a:cubicBezTo>
                    <a:cubicBezTo>
                      <a:pt x="30" y="9"/>
                      <a:pt x="30" y="15"/>
                      <a:pt x="2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54" name="Freeform 409"/>
              <p:cNvSpPr/>
              <p:nvPr/>
            </p:nvSpPr>
            <p:spPr bwMode="auto">
              <a:xfrm>
                <a:off x="2956" y="1327"/>
                <a:ext cx="57" cy="53"/>
              </a:xfrm>
              <a:custGeom>
                <a:avLst/>
                <a:gdLst>
                  <a:gd name="T0" fmla="*/ 29 w 30"/>
                  <a:gd name="T1" fmla="*/ 4 h 28"/>
                  <a:gd name="T2" fmla="*/ 21 w 30"/>
                  <a:gd name="T3" fmla="*/ 22 h 28"/>
                  <a:gd name="T4" fmla="*/ 0 w 30"/>
                  <a:gd name="T5" fmla="*/ 15 h 28"/>
                  <a:gd name="T6" fmla="*/ 29 w 30"/>
                  <a:gd name="T7" fmla="*/ 4 h 28"/>
                </a:gdLst>
                <a:ahLst/>
                <a:cxnLst>
                  <a:cxn ang="0">
                    <a:pos x="T0" y="T1"/>
                  </a:cxn>
                  <a:cxn ang="0">
                    <a:pos x="T2" y="T3"/>
                  </a:cxn>
                  <a:cxn ang="0">
                    <a:pos x="T4" y="T5"/>
                  </a:cxn>
                  <a:cxn ang="0">
                    <a:pos x="T6" y="T7"/>
                  </a:cxn>
                </a:cxnLst>
                <a:rect l="0" t="0" r="r" b="b"/>
                <a:pathLst>
                  <a:path w="30" h="28">
                    <a:moveTo>
                      <a:pt x="29" y="4"/>
                    </a:moveTo>
                    <a:cubicBezTo>
                      <a:pt x="30" y="12"/>
                      <a:pt x="24" y="16"/>
                      <a:pt x="21" y="22"/>
                    </a:cubicBezTo>
                    <a:cubicBezTo>
                      <a:pt x="16" y="13"/>
                      <a:pt x="4" y="28"/>
                      <a:pt x="0" y="15"/>
                    </a:cubicBezTo>
                    <a:cubicBezTo>
                      <a:pt x="5" y="0"/>
                      <a:pt x="19" y="8"/>
                      <a:pt x="2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55" name="Freeform 410"/>
              <p:cNvSpPr/>
              <p:nvPr/>
            </p:nvSpPr>
            <p:spPr bwMode="auto">
              <a:xfrm>
                <a:off x="5381" y="2115"/>
                <a:ext cx="67" cy="52"/>
              </a:xfrm>
              <a:custGeom>
                <a:avLst/>
                <a:gdLst>
                  <a:gd name="T0" fmla="*/ 17 w 35"/>
                  <a:gd name="T1" fmla="*/ 0 h 27"/>
                  <a:gd name="T2" fmla="*/ 16 w 35"/>
                  <a:gd name="T3" fmla="*/ 9 h 27"/>
                  <a:gd name="T4" fmla="*/ 25 w 35"/>
                  <a:gd name="T5" fmla="*/ 8 h 27"/>
                  <a:gd name="T6" fmla="*/ 35 w 35"/>
                  <a:gd name="T7" fmla="*/ 7 h 27"/>
                  <a:gd name="T8" fmla="*/ 24 w 35"/>
                  <a:gd name="T9" fmla="*/ 27 h 27"/>
                  <a:gd name="T10" fmla="*/ 7 w 35"/>
                  <a:gd name="T11" fmla="*/ 14 h 27"/>
                  <a:gd name="T12" fmla="*/ 17 w 35"/>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35" h="27">
                    <a:moveTo>
                      <a:pt x="17" y="0"/>
                    </a:moveTo>
                    <a:cubicBezTo>
                      <a:pt x="16" y="3"/>
                      <a:pt x="13" y="6"/>
                      <a:pt x="16" y="9"/>
                    </a:cubicBezTo>
                    <a:cubicBezTo>
                      <a:pt x="19" y="11"/>
                      <a:pt x="24" y="12"/>
                      <a:pt x="25" y="8"/>
                    </a:cubicBezTo>
                    <a:cubicBezTo>
                      <a:pt x="28" y="1"/>
                      <a:pt x="31" y="3"/>
                      <a:pt x="35" y="7"/>
                    </a:cubicBezTo>
                    <a:cubicBezTo>
                      <a:pt x="31" y="13"/>
                      <a:pt x="33" y="23"/>
                      <a:pt x="24" y="27"/>
                    </a:cubicBezTo>
                    <a:cubicBezTo>
                      <a:pt x="24" y="14"/>
                      <a:pt x="15" y="14"/>
                      <a:pt x="7" y="14"/>
                    </a:cubicBezTo>
                    <a:cubicBezTo>
                      <a:pt x="0" y="2"/>
                      <a:pt x="10" y="2"/>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56" name="Freeform 411"/>
              <p:cNvSpPr/>
              <p:nvPr/>
            </p:nvSpPr>
            <p:spPr bwMode="auto">
              <a:xfrm>
                <a:off x="5239" y="2297"/>
                <a:ext cx="55" cy="65"/>
              </a:xfrm>
              <a:custGeom>
                <a:avLst/>
                <a:gdLst>
                  <a:gd name="T0" fmla="*/ 29 w 29"/>
                  <a:gd name="T1" fmla="*/ 34 h 34"/>
                  <a:gd name="T2" fmla="*/ 19 w 29"/>
                  <a:gd name="T3" fmla="*/ 30 h 34"/>
                  <a:gd name="T4" fmla="*/ 0 w 29"/>
                  <a:gd name="T5" fmla="*/ 8 h 34"/>
                  <a:gd name="T6" fmla="*/ 9 w 29"/>
                  <a:gd name="T7" fmla="*/ 2 h 34"/>
                  <a:gd name="T8" fmla="*/ 29 w 29"/>
                  <a:gd name="T9" fmla="*/ 34 h 34"/>
                </a:gdLst>
                <a:ahLst/>
                <a:cxnLst>
                  <a:cxn ang="0">
                    <a:pos x="T0" y="T1"/>
                  </a:cxn>
                  <a:cxn ang="0">
                    <a:pos x="T2" y="T3"/>
                  </a:cxn>
                  <a:cxn ang="0">
                    <a:pos x="T4" y="T5"/>
                  </a:cxn>
                  <a:cxn ang="0">
                    <a:pos x="T6" y="T7"/>
                  </a:cxn>
                  <a:cxn ang="0">
                    <a:pos x="T8" y="T9"/>
                  </a:cxn>
                </a:cxnLst>
                <a:rect l="0" t="0" r="r" b="b"/>
                <a:pathLst>
                  <a:path w="29" h="34">
                    <a:moveTo>
                      <a:pt x="29" y="34"/>
                    </a:moveTo>
                    <a:cubicBezTo>
                      <a:pt x="25" y="34"/>
                      <a:pt x="21" y="34"/>
                      <a:pt x="19" y="30"/>
                    </a:cubicBezTo>
                    <a:cubicBezTo>
                      <a:pt x="12" y="23"/>
                      <a:pt x="1" y="20"/>
                      <a:pt x="0" y="8"/>
                    </a:cubicBezTo>
                    <a:cubicBezTo>
                      <a:pt x="1" y="4"/>
                      <a:pt x="3" y="0"/>
                      <a:pt x="9" y="2"/>
                    </a:cubicBezTo>
                    <a:cubicBezTo>
                      <a:pt x="16" y="12"/>
                      <a:pt x="28" y="19"/>
                      <a:pt x="2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57" name="Freeform 412"/>
              <p:cNvSpPr/>
              <p:nvPr/>
            </p:nvSpPr>
            <p:spPr bwMode="auto">
              <a:xfrm>
                <a:off x="3185" y="1107"/>
                <a:ext cx="72" cy="48"/>
              </a:xfrm>
              <a:custGeom>
                <a:avLst/>
                <a:gdLst>
                  <a:gd name="T0" fmla="*/ 10 w 38"/>
                  <a:gd name="T1" fmla="*/ 25 h 25"/>
                  <a:gd name="T2" fmla="*/ 9 w 38"/>
                  <a:gd name="T3" fmla="*/ 5 h 25"/>
                  <a:gd name="T4" fmla="*/ 27 w 38"/>
                  <a:gd name="T5" fmla="*/ 15 h 25"/>
                  <a:gd name="T6" fmla="*/ 38 w 38"/>
                  <a:gd name="T7" fmla="*/ 19 h 25"/>
                  <a:gd name="T8" fmla="*/ 10 w 38"/>
                  <a:gd name="T9" fmla="*/ 25 h 25"/>
                </a:gdLst>
                <a:ahLst/>
                <a:cxnLst>
                  <a:cxn ang="0">
                    <a:pos x="T0" y="T1"/>
                  </a:cxn>
                  <a:cxn ang="0">
                    <a:pos x="T2" y="T3"/>
                  </a:cxn>
                  <a:cxn ang="0">
                    <a:pos x="T4" y="T5"/>
                  </a:cxn>
                  <a:cxn ang="0">
                    <a:pos x="T6" y="T7"/>
                  </a:cxn>
                  <a:cxn ang="0">
                    <a:pos x="T8" y="T9"/>
                  </a:cxn>
                </a:cxnLst>
                <a:rect l="0" t="0" r="r" b="b"/>
                <a:pathLst>
                  <a:path w="38" h="25">
                    <a:moveTo>
                      <a:pt x="10" y="25"/>
                    </a:moveTo>
                    <a:cubicBezTo>
                      <a:pt x="16" y="18"/>
                      <a:pt x="0" y="11"/>
                      <a:pt x="9" y="5"/>
                    </a:cubicBezTo>
                    <a:cubicBezTo>
                      <a:pt x="18" y="0"/>
                      <a:pt x="19" y="14"/>
                      <a:pt x="27" y="15"/>
                    </a:cubicBezTo>
                    <a:cubicBezTo>
                      <a:pt x="31" y="15"/>
                      <a:pt x="34" y="17"/>
                      <a:pt x="38" y="19"/>
                    </a:cubicBezTo>
                    <a:cubicBezTo>
                      <a:pt x="29" y="24"/>
                      <a:pt x="20" y="25"/>
                      <a:pt x="1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58" name="Freeform 413"/>
              <p:cNvSpPr/>
              <p:nvPr/>
            </p:nvSpPr>
            <p:spPr bwMode="auto">
              <a:xfrm>
                <a:off x="5202" y="2268"/>
                <a:ext cx="54" cy="56"/>
              </a:xfrm>
              <a:custGeom>
                <a:avLst/>
                <a:gdLst>
                  <a:gd name="T0" fmla="*/ 28 w 28"/>
                  <a:gd name="T1" fmla="*/ 17 h 29"/>
                  <a:gd name="T2" fmla="*/ 21 w 28"/>
                  <a:gd name="T3" fmla="*/ 24 h 29"/>
                  <a:gd name="T4" fmla="*/ 0 w 28"/>
                  <a:gd name="T5" fmla="*/ 10 h 29"/>
                  <a:gd name="T6" fmla="*/ 16 w 28"/>
                  <a:gd name="T7" fmla="*/ 14 h 29"/>
                  <a:gd name="T8" fmla="*/ 20 w 28"/>
                  <a:gd name="T9" fmla="*/ 0 h 29"/>
                  <a:gd name="T10" fmla="*/ 28 w 28"/>
                  <a:gd name="T11" fmla="*/ 17 h 29"/>
                </a:gdLst>
                <a:ahLst/>
                <a:cxnLst>
                  <a:cxn ang="0">
                    <a:pos x="T0" y="T1"/>
                  </a:cxn>
                  <a:cxn ang="0">
                    <a:pos x="T2" y="T3"/>
                  </a:cxn>
                  <a:cxn ang="0">
                    <a:pos x="T4" y="T5"/>
                  </a:cxn>
                  <a:cxn ang="0">
                    <a:pos x="T6" y="T7"/>
                  </a:cxn>
                  <a:cxn ang="0">
                    <a:pos x="T8" y="T9"/>
                  </a:cxn>
                  <a:cxn ang="0">
                    <a:pos x="T10" y="T11"/>
                  </a:cxn>
                </a:cxnLst>
                <a:rect l="0" t="0" r="r" b="b"/>
                <a:pathLst>
                  <a:path w="28" h="29">
                    <a:moveTo>
                      <a:pt x="28" y="17"/>
                    </a:moveTo>
                    <a:cubicBezTo>
                      <a:pt x="24" y="18"/>
                      <a:pt x="22" y="21"/>
                      <a:pt x="21" y="24"/>
                    </a:cubicBezTo>
                    <a:cubicBezTo>
                      <a:pt x="4" y="29"/>
                      <a:pt x="0" y="26"/>
                      <a:pt x="0" y="10"/>
                    </a:cubicBezTo>
                    <a:cubicBezTo>
                      <a:pt x="8" y="9"/>
                      <a:pt x="9" y="10"/>
                      <a:pt x="16" y="14"/>
                    </a:cubicBezTo>
                    <a:cubicBezTo>
                      <a:pt x="19" y="10"/>
                      <a:pt x="15" y="4"/>
                      <a:pt x="20" y="0"/>
                    </a:cubicBezTo>
                    <a:cubicBezTo>
                      <a:pt x="23" y="6"/>
                      <a:pt x="25" y="11"/>
                      <a:pt x="28"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59" name="Freeform 414"/>
              <p:cNvSpPr/>
              <p:nvPr/>
            </p:nvSpPr>
            <p:spPr bwMode="auto">
              <a:xfrm>
                <a:off x="3602" y="1499"/>
                <a:ext cx="61" cy="44"/>
              </a:xfrm>
              <a:custGeom>
                <a:avLst/>
                <a:gdLst>
                  <a:gd name="T0" fmla="*/ 0 w 32"/>
                  <a:gd name="T1" fmla="*/ 11 h 23"/>
                  <a:gd name="T2" fmla="*/ 24 w 32"/>
                  <a:gd name="T3" fmla="*/ 5 h 23"/>
                  <a:gd name="T4" fmla="*/ 32 w 32"/>
                  <a:gd name="T5" fmla="*/ 18 h 23"/>
                  <a:gd name="T6" fmla="*/ 17 w 32"/>
                  <a:gd name="T7" fmla="*/ 11 h 23"/>
                  <a:gd name="T8" fmla="*/ 17 w 32"/>
                  <a:gd name="T9" fmla="*/ 23 h 23"/>
                  <a:gd name="T10" fmla="*/ 11 w 32"/>
                  <a:gd name="T11" fmla="*/ 22 h 23"/>
                  <a:gd name="T12" fmla="*/ 0 w 32"/>
                  <a:gd name="T13" fmla="*/ 15 h 23"/>
                  <a:gd name="T14" fmla="*/ 0 w 32"/>
                  <a:gd name="T15" fmla="*/ 1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3">
                    <a:moveTo>
                      <a:pt x="0" y="11"/>
                    </a:moveTo>
                    <a:cubicBezTo>
                      <a:pt x="6" y="1"/>
                      <a:pt x="14" y="0"/>
                      <a:pt x="24" y="5"/>
                    </a:cubicBezTo>
                    <a:cubicBezTo>
                      <a:pt x="26" y="9"/>
                      <a:pt x="29" y="14"/>
                      <a:pt x="32" y="18"/>
                    </a:cubicBezTo>
                    <a:cubicBezTo>
                      <a:pt x="26" y="19"/>
                      <a:pt x="21" y="17"/>
                      <a:pt x="17" y="11"/>
                    </a:cubicBezTo>
                    <a:cubicBezTo>
                      <a:pt x="17" y="17"/>
                      <a:pt x="17" y="20"/>
                      <a:pt x="17" y="23"/>
                    </a:cubicBezTo>
                    <a:cubicBezTo>
                      <a:pt x="15" y="23"/>
                      <a:pt x="13" y="22"/>
                      <a:pt x="11" y="22"/>
                    </a:cubicBezTo>
                    <a:cubicBezTo>
                      <a:pt x="7" y="19"/>
                      <a:pt x="2" y="19"/>
                      <a:pt x="0" y="15"/>
                    </a:cubicBezTo>
                    <a:cubicBezTo>
                      <a:pt x="0" y="14"/>
                      <a:pt x="0" y="13"/>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60" name="Freeform 415"/>
              <p:cNvSpPr/>
              <p:nvPr/>
            </p:nvSpPr>
            <p:spPr bwMode="auto">
              <a:xfrm>
                <a:off x="2264" y="2006"/>
                <a:ext cx="52" cy="71"/>
              </a:xfrm>
              <a:custGeom>
                <a:avLst/>
                <a:gdLst>
                  <a:gd name="T0" fmla="*/ 22 w 27"/>
                  <a:gd name="T1" fmla="*/ 18 h 37"/>
                  <a:gd name="T2" fmla="*/ 18 w 27"/>
                  <a:gd name="T3" fmla="*/ 21 h 37"/>
                  <a:gd name="T4" fmla="*/ 15 w 27"/>
                  <a:gd name="T5" fmla="*/ 36 h 37"/>
                  <a:gd name="T6" fmla="*/ 6 w 27"/>
                  <a:gd name="T7" fmla="*/ 37 h 37"/>
                  <a:gd name="T8" fmla="*/ 5 w 27"/>
                  <a:gd name="T9" fmla="*/ 35 h 37"/>
                  <a:gd name="T10" fmla="*/ 17 w 27"/>
                  <a:gd name="T11" fmla="*/ 2 h 37"/>
                  <a:gd name="T12" fmla="*/ 24 w 27"/>
                  <a:gd name="T13" fmla="*/ 3 h 37"/>
                  <a:gd name="T14" fmla="*/ 22 w 27"/>
                  <a:gd name="T15" fmla="*/ 18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37">
                    <a:moveTo>
                      <a:pt x="22" y="18"/>
                    </a:moveTo>
                    <a:cubicBezTo>
                      <a:pt x="21" y="19"/>
                      <a:pt x="19" y="20"/>
                      <a:pt x="18" y="21"/>
                    </a:cubicBezTo>
                    <a:cubicBezTo>
                      <a:pt x="27" y="29"/>
                      <a:pt x="19" y="32"/>
                      <a:pt x="15" y="36"/>
                    </a:cubicBezTo>
                    <a:cubicBezTo>
                      <a:pt x="12" y="36"/>
                      <a:pt x="9" y="37"/>
                      <a:pt x="6" y="37"/>
                    </a:cubicBezTo>
                    <a:cubicBezTo>
                      <a:pt x="6" y="37"/>
                      <a:pt x="5" y="35"/>
                      <a:pt x="5" y="35"/>
                    </a:cubicBezTo>
                    <a:cubicBezTo>
                      <a:pt x="0" y="21"/>
                      <a:pt x="7" y="11"/>
                      <a:pt x="17" y="2"/>
                    </a:cubicBezTo>
                    <a:cubicBezTo>
                      <a:pt x="20" y="0"/>
                      <a:pt x="22" y="0"/>
                      <a:pt x="24" y="3"/>
                    </a:cubicBezTo>
                    <a:cubicBezTo>
                      <a:pt x="27" y="8"/>
                      <a:pt x="26" y="13"/>
                      <a:pt x="2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61" name="Freeform 416"/>
              <p:cNvSpPr/>
              <p:nvPr/>
            </p:nvSpPr>
            <p:spPr bwMode="auto">
              <a:xfrm>
                <a:off x="5448" y="2586"/>
                <a:ext cx="76" cy="49"/>
              </a:xfrm>
              <a:custGeom>
                <a:avLst/>
                <a:gdLst>
                  <a:gd name="T0" fmla="*/ 6 w 40"/>
                  <a:gd name="T1" fmla="*/ 26 h 26"/>
                  <a:gd name="T2" fmla="*/ 0 w 40"/>
                  <a:gd name="T3" fmla="*/ 26 h 26"/>
                  <a:gd name="T4" fmla="*/ 23 w 40"/>
                  <a:gd name="T5" fmla="*/ 7 h 26"/>
                  <a:gd name="T6" fmla="*/ 40 w 40"/>
                  <a:gd name="T7" fmla="*/ 5 h 26"/>
                  <a:gd name="T8" fmla="*/ 26 w 40"/>
                  <a:gd name="T9" fmla="*/ 14 h 26"/>
                  <a:gd name="T10" fmla="*/ 6 w 40"/>
                  <a:gd name="T11" fmla="*/ 26 h 26"/>
                </a:gdLst>
                <a:ahLst/>
                <a:cxnLst>
                  <a:cxn ang="0">
                    <a:pos x="T0" y="T1"/>
                  </a:cxn>
                  <a:cxn ang="0">
                    <a:pos x="T2" y="T3"/>
                  </a:cxn>
                  <a:cxn ang="0">
                    <a:pos x="T4" y="T5"/>
                  </a:cxn>
                  <a:cxn ang="0">
                    <a:pos x="T6" y="T7"/>
                  </a:cxn>
                  <a:cxn ang="0">
                    <a:pos x="T8" y="T9"/>
                  </a:cxn>
                  <a:cxn ang="0">
                    <a:pos x="T10" y="T11"/>
                  </a:cxn>
                </a:cxnLst>
                <a:rect l="0" t="0" r="r" b="b"/>
                <a:pathLst>
                  <a:path w="40" h="26">
                    <a:moveTo>
                      <a:pt x="6" y="26"/>
                    </a:moveTo>
                    <a:cubicBezTo>
                      <a:pt x="4" y="26"/>
                      <a:pt x="2" y="26"/>
                      <a:pt x="0" y="26"/>
                    </a:cubicBezTo>
                    <a:cubicBezTo>
                      <a:pt x="1" y="11"/>
                      <a:pt x="5" y="0"/>
                      <a:pt x="23" y="7"/>
                    </a:cubicBezTo>
                    <a:cubicBezTo>
                      <a:pt x="29" y="9"/>
                      <a:pt x="34" y="5"/>
                      <a:pt x="40" y="5"/>
                    </a:cubicBezTo>
                    <a:cubicBezTo>
                      <a:pt x="39" y="15"/>
                      <a:pt x="34" y="14"/>
                      <a:pt x="26" y="14"/>
                    </a:cubicBezTo>
                    <a:cubicBezTo>
                      <a:pt x="18" y="13"/>
                      <a:pt x="5" y="9"/>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62" name="Freeform 417"/>
              <p:cNvSpPr/>
              <p:nvPr/>
            </p:nvSpPr>
            <p:spPr bwMode="auto">
              <a:xfrm>
                <a:off x="6039" y="1466"/>
                <a:ext cx="45" cy="43"/>
              </a:xfrm>
              <a:custGeom>
                <a:avLst/>
                <a:gdLst>
                  <a:gd name="T0" fmla="*/ 14 w 24"/>
                  <a:gd name="T1" fmla="*/ 22 h 22"/>
                  <a:gd name="T2" fmla="*/ 0 w 24"/>
                  <a:gd name="T3" fmla="*/ 8 h 22"/>
                  <a:gd name="T4" fmla="*/ 24 w 24"/>
                  <a:gd name="T5" fmla="*/ 1 h 22"/>
                  <a:gd name="T6" fmla="*/ 14 w 24"/>
                  <a:gd name="T7" fmla="*/ 22 h 22"/>
                </a:gdLst>
                <a:ahLst/>
                <a:cxnLst>
                  <a:cxn ang="0">
                    <a:pos x="T0" y="T1"/>
                  </a:cxn>
                  <a:cxn ang="0">
                    <a:pos x="T2" y="T3"/>
                  </a:cxn>
                  <a:cxn ang="0">
                    <a:pos x="T4" y="T5"/>
                  </a:cxn>
                  <a:cxn ang="0">
                    <a:pos x="T6" y="T7"/>
                  </a:cxn>
                </a:cxnLst>
                <a:rect l="0" t="0" r="r" b="b"/>
                <a:pathLst>
                  <a:path w="24" h="22">
                    <a:moveTo>
                      <a:pt x="14" y="22"/>
                    </a:moveTo>
                    <a:cubicBezTo>
                      <a:pt x="8" y="18"/>
                      <a:pt x="0" y="17"/>
                      <a:pt x="0" y="8"/>
                    </a:cubicBezTo>
                    <a:cubicBezTo>
                      <a:pt x="7" y="1"/>
                      <a:pt x="15" y="0"/>
                      <a:pt x="24" y="1"/>
                    </a:cubicBezTo>
                    <a:cubicBezTo>
                      <a:pt x="24" y="9"/>
                      <a:pt x="16" y="14"/>
                      <a:pt x="1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63" name="Freeform 418"/>
              <p:cNvSpPr/>
              <p:nvPr/>
            </p:nvSpPr>
            <p:spPr bwMode="auto">
              <a:xfrm>
                <a:off x="3838" y="1468"/>
                <a:ext cx="50" cy="50"/>
              </a:xfrm>
              <a:custGeom>
                <a:avLst/>
                <a:gdLst>
                  <a:gd name="T0" fmla="*/ 8 w 26"/>
                  <a:gd name="T1" fmla="*/ 0 h 26"/>
                  <a:gd name="T2" fmla="*/ 12 w 26"/>
                  <a:gd name="T3" fmla="*/ 0 h 26"/>
                  <a:gd name="T4" fmla="*/ 12 w 26"/>
                  <a:gd name="T5" fmla="*/ 0 h 26"/>
                  <a:gd name="T6" fmla="*/ 26 w 26"/>
                  <a:gd name="T7" fmla="*/ 14 h 26"/>
                  <a:gd name="T8" fmla="*/ 4 w 26"/>
                  <a:gd name="T9" fmla="*/ 25 h 26"/>
                  <a:gd name="T10" fmla="*/ 1 w 26"/>
                  <a:gd name="T11" fmla="*/ 14 h 26"/>
                  <a:gd name="T12" fmla="*/ 8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8" y="0"/>
                    </a:moveTo>
                    <a:cubicBezTo>
                      <a:pt x="9" y="0"/>
                      <a:pt x="11" y="0"/>
                      <a:pt x="12" y="0"/>
                    </a:cubicBezTo>
                    <a:cubicBezTo>
                      <a:pt x="12" y="0"/>
                      <a:pt x="12" y="0"/>
                      <a:pt x="12" y="0"/>
                    </a:cubicBezTo>
                    <a:cubicBezTo>
                      <a:pt x="13" y="8"/>
                      <a:pt x="21" y="9"/>
                      <a:pt x="26" y="14"/>
                    </a:cubicBezTo>
                    <a:cubicBezTo>
                      <a:pt x="22" y="24"/>
                      <a:pt x="11" y="22"/>
                      <a:pt x="4" y="25"/>
                    </a:cubicBezTo>
                    <a:cubicBezTo>
                      <a:pt x="1" y="26"/>
                      <a:pt x="0" y="18"/>
                      <a:pt x="1" y="14"/>
                    </a:cubicBezTo>
                    <a:cubicBezTo>
                      <a:pt x="7" y="11"/>
                      <a:pt x="11" y="7"/>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64" name="Freeform 419"/>
              <p:cNvSpPr/>
              <p:nvPr/>
            </p:nvSpPr>
            <p:spPr bwMode="auto">
              <a:xfrm>
                <a:off x="3853" y="1222"/>
                <a:ext cx="61" cy="38"/>
              </a:xfrm>
              <a:custGeom>
                <a:avLst/>
                <a:gdLst>
                  <a:gd name="T0" fmla="*/ 1 w 32"/>
                  <a:gd name="T1" fmla="*/ 7 h 20"/>
                  <a:gd name="T2" fmla="*/ 32 w 32"/>
                  <a:gd name="T3" fmla="*/ 5 h 20"/>
                  <a:gd name="T4" fmla="*/ 0 w 32"/>
                  <a:gd name="T5" fmla="*/ 10 h 20"/>
                  <a:gd name="T6" fmla="*/ 1 w 32"/>
                  <a:gd name="T7" fmla="*/ 7 h 20"/>
                </a:gdLst>
                <a:ahLst/>
                <a:cxnLst>
                  <a:cxn ang="0">
                    <a:pos x="T0" y="T1"/>
                  </a:cxn>
                  <a:cxn ang="0">
                    <a:pos x="T2" y="T3"/>
                  </a:cxn>
                  <a:cxn ang="0">
                    <a:pos x="T4" y="T5"/>
                  </a:cxn>
                  <a:cxn ang="0">
                    <a:pos x="T6" y="T7"/>
                  </a:cxn>
                </a:cxnLst>
                <a:rect l="0" t="0" r="r" b="b"/>
                <a:pathLst>
                  <a:path w="32" h="20">
                    <a:moveTo>
                      <a:pt x="1" y="7"/>
                    </a:moveTo>
                    <a:cubicBezTo>
                      <a:pt x="11" y="8"/>
                      <a:pt x="21" y="0"/>
                      <a:pt x="32" y="5"/>
                    </a:cubicBezTo>
                    <a:cubicBezTo>
                      <a:pt x="24" y="20"/>
                      <a:pt x="24" y="20"/>
                      <a:pt x="0" y="10"/>
                    </a:cubicBezTo>
                    <a:cubicBezTo>
                      <a:pt x="0" y="9"/>
                      <a:pt x="0" y="8"/>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65" name="Freeform 420"/>
              <p:cNvSpPr/>
              <p:nvPr/>
            </p:nvSpPr>
            <p:spPr bwMode="auto">
              <a:xfrm>
                <a:off x="2632" y="2965"/>
                <a:ext cx="51" cy="70"/>
              </a:xfrm>
              <a:custGeom>
                <a:avLst/>
                <a:gdLst>
                  <a:gd name="T0" fmla="*/ 17 w 27"/>
                  <a:gd name="T1" fmla="*/ 2 h 37"/>
                  <a:gd name="T2" fmla="*/ 20 w 27"/>
                  <a:gd name="T3" fmla="*/ 14 h 37"/>
                  <a:gd name="T4" fmla="*/ 3 w 27"/>
                  <a:gd name="T5" fmla="*/ 37 h 37"/>
                  <a:gd name="T6" fmla="*/ 3 w 27"/>
                  <a:gd name="T7" fmla="*/ 16 h 37"/>
                  <a:gd name="T8" fmla="*/ 12 w 27"/>
                  <a:gd name="T9" fmla="*/ 0 h 37"/>
                  <a:gd name="T10" fmla="*/ 17 w 27"/>
                  <a:gd name="T11" fmla="*/ 2 h 37"/>
                </a:gdLst>
                <a:ahLst/>
                <a:cxnLst>
                  <a:cxn ang="0">
                    <a:pos x="T0" y="T1"/>
                  </a:cxn>
                  <a:cxn ang="0">
                    <a:pos x="T2" y="T3"/>
                  </a:cxn>
                  <a:cxn ang="0">
                    <a:pos x="T4" y="T5"/>
                  </a:cxn>
                  <a:cxn ang="0">
                    <a:pos x="T6" y="T7"/>
                  </a:cxn>
                  <a:cxn ang="0">
                    <a:pos x="T8" y="T9"/>
                  </a:cxn>
                  <a:cxn ang="0">
                    <a:pos x="T10" y="T11"/>
                  </a:cxn>
                </a:cxnLst>
                <a:rect l="0" t="0" r="r" b="b"/>
                <a:pathLst>
                  <a:path w="27" h="37">
                    <a:moveTo>
                      <a:pt x="17" y="2"/>
                    </a:moveTo>
                    <a:cubicBezTo>
                      <a:pt x="24" y="5"/>
                      <a:pt x="27" y="12"/>
                      <a:pt x="20" y="14"/>
                    </a:cubicBezTo>
                    <a:cubicBezTo>
                      <a:pt x="7" y="18"/>
                      <a:pt x="9" y="29"/>
                      <a:pt x="3" y="37"/>
                    </a:cubicBezTo>
                    <a:cubicBezTo>
                      <a:pt x="3" y="30"/>
                      <a:pt x="3" y="23"/>
                      <a:pt x="3" y="16"/>
                    </a:cubicBezTo>
                    <a:cubicBezTo>
                      <a:pt x="0" y="8"/>
                      <a:pt x="4" y="3"/>
                      <a:pt x="12" y="0"/>
                    </a:cubicBezTo>
                    <a:cubicBezTo>
                      <a:pt x="14" y="0"/>
                      <a:pt x="16" y="0"/>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66" name="Freeform 421"/>
              <p:cNvSpPr/>
              <p:nvPr/>
            </p:nvSpPr>
            <p:spPr bwMode="auto">
              <a:xfrm>
                <a:off x="2750" y="2461"/>
                <a:ext cx="61" cy="46"/>
              </a:xfrm>
              <a:custGeom>
                <a:avLst/>
                <a:gdLst>
                  <a:gd name="T0" fmla="*/ 32 w 32"/>
                  <a:gd name="T1" fmla="*/ 21 h 24"/>
                  <a:gd name="T2" fmla="*/ 22 w 32"/>
                  <a:gd name="T3" fmla="*/ 24 h 24"/>
                  <a:gd name="T4" fmla="*/ 15 w 32"/>
                  <a:gd name="T5" fmla="*/ 23 h 24"/>
                  <a:gd name="T6" fmla="*/ 0 w 32"/>
                  <a:gd name="T7" fmla="*/ 13 h 24"/>
                  <a:gd name="T8" fmla="*/ 11 w 32"/>
                  <a:gd name="T9" fmla="*/ 0 h 24"/>
                  <a:gd name="T10" fmla="*/ 32 w 32"/>
                  <a:gd name="T11" fmla="*/ 21 h 24"/>
                </a:gdLst>
                <a:ahLst/>
                <a:cxnLst>
                  <a:cxn ang="0">
                    <a:pos x="T0" y="T1"/>
                  </a:cxn>
                  <a:cxn ang="0">
                    <a:pos x="T2" y="T3"/>
                  </a:cxn>
                  <a:cxn ang="0">
                    <a:pos x="T4" y="T5"/>
                  </a:cxn>
                  <a:cxn ang="0">
                    <a:pos x="T6" y="T7"/>
                  </a:cxn>
                  <a:cxn ang="0">
                    <a:pos x="T8" y="T9"/>
                  </a:cxn>
                  <a:cxn ang="0">
                    <a:pos x="T10" y="T11"/>
                  </a:cxn>
                </a:cxnLst>
                <a:rect l="0" t="0" r="r" b="b"/>
                <a:pathLst>
                  <a:path w="32" h="24">
                    <a:moveTo>
                      <a:pt x="32" y="21"/>
                    </a:moveTo>
                    <a:cubicBezTo>
                      <a:pt x="28" y="22"/>
                      <a:pt x="25" y="23"/>
                      <a:pt x="22" y="24"/>
                    </a:cubicBezTo>
                    <a:cubicBezTo>
                      <a:pt x="19" y="24"/>
                      <a:pt x="17" y="24"/>
                      <a:pt x="15" y="23"/>
                    </a:cubicBezTo>
                    <a:cubicBezTo>
                      <a:pt x="10" y="20"/>
                      <a:pt x="1" y="23"/>
                      <a:pt x="0" y="13"/>
                    </a:cubicBezTo>
                    <a:cubicBezTo>
                      <a:pt x="4" y="9"/>
                      <a:pt x="7" y="4"/>
                      <a:pt x="11" y="0"/>
                    </a:cubicBezTo>
                    <a:cubicBezTo>
                      <a:pt x="15" y="10"/>
                      <a:pt x="29" y="10"/>
                      <a:pt x="3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67" name="Freeform 422"/>
              <p:cNvSpPr/>
              <p:nvPr/>
            </p:nvSpPr>
            <p:spPr bwMode="auto">
              <a:xfrm>
                <a:off x="2241" y="908"/>
                <a:ext cx="39" cy="40"/>
              </a:xfrm>
              <a:custGeom>
                <a:avLst/>
                <a:gdLst>
                  <a:gd name="T0" fmla="*/ 9 w 20"/>
                  <a:gd name="T1" fmla="*/ 0 h 21"/>
                  <a:gd name="T2" fmla="*/ 20 w 20"/>
                  <a:gd name="T3" fmla="*/ 12 h 21"/>
                  <a:gd name="T4" fmla="*/ 14 w 20"/>
                  <a:gd name="T5" fmla="*/ 20 h 21"/>
                  <a:gd name="T6" fmla="*/ 0 w 20"/>
                  <a:gd name="T7" fmla="*/ 10 h 21"/>
                  <a:gd name="T8" fmla="*/ 9 w 20"/>
                  <a:gd name="T9" fmla="*/ 0 h 21"/>
                </a:gdLst>
                <a:ahLst/>
                <a:cxnLst>
                  <a:cxn ang="0">
                    <a:pos x="T0" y="T1"/>
                  </a:cxn>
                  <a:cxn ang="0">
                    <a:pos x="T2" y="T3"/>
                  </a:cxn>
                  <a:cxn ang="0">
                    <a:pos x="T4" y="T5"/>
                  </a:cxn>
                  <a:cxn ang="0">
                    <a:pos x="T6" y="T7"/>
                  </a:cxn>
                  <a:cxn ang="0">
                    <a:pos x="T8" y="T9"/>
                  </a:cxn>
                </a:cxnLst>
                <a:rect l="0" t="0" r="r" b="b"/>
                <a:pathLst>
                  <a:path w="20" h="21">
                    <a:moveTo>
                      <a:pt x="9" y="0"/>
                    </a:moveTo>
                    <a:cubicBezTo>
                      <a:pt x="16" y="1"/>
                      <a:pt x="20" y="5"/>
                      <a:pt x="20" y="12"/>
                    </a:cubicBezTo>
                    <a:cubicBezTo>
                      <a:pt x="20" y="16"/>
                      <a:pt x="19" y="21"/>
                      <a:pt x="14" y="20"/>
                    </a:cubicBezTo>
                    <a:cubicBezTo>
                      <a:pt x="8" y="18"/>
                      <a:pt x="0" y="17"/>
                      <a:pt x="0" y="10"/>
                    </a:cubicBezTo>
                    <a:cubicBezTo>
                      <a:pt x="0" y="5"/>
                      <a:pt x="4"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68" name="Freeform 423"/>
              <p:cNvSpPr/>
              <p:nvPr/>
            </p:nvSpPr>
            <p:spPr bwMode="auto">
              <a:xfrm>
                <a:off x="2702" y="2429"/>
                <a:ext cx="44" cy="53"/>
              </a:xfrm>
              <a:custGeom>
                <a:avLst/>
                <a:gdLst>
                  <a:gd name="T0" fmla="*/ 23 w 23"/>
                  <a:gd name="T1" fmla="*/ 9 h 28"/>
                  <a:gd name="T2" fmla="*/ 0 w 23"/>
                  <a:gd name="T3" fmla="*/ 21 h 28"/>
                  <a:gd name="T4" fmla="*/ 12 w 23"/>
                  <a:gd name="T5" fmla="*/ 6 h 28"/>
                  <a:gd name="T6" fmla="*/ 23 w 23"/>
                  <a:gd name="T7" fmla="*/ 9 h 28"/>
                </a:gdLst>
                <a:ahLst/>
                <a:cxnLst>
                  <a:cxn ang="0">
                    <a:pos x="T0" y="T1"/>
                  </a:cxn>
                  <a:cxn ang="0">
                    <a:pos x="T2" y="T3"/>
                  </a:cxn>
                  <a:cxn ang="0">
                    <a:pos x="T4" y="T5"/>
                  </a:cxn>
                  <a:cxn ang="0">
                    <a:pos x="T6" y="T7"/>
                  </a:cxn>
                </a:cxnLst>
                <a:rect l="0" t="0" r="r" b="b"/>
                <a:pathLst>
                  <a:path w="23" h="28">
                    <a:moveTo>
                      <a:pt x="23" y="9"/>
                    </a:moveTo>
                    <a:cubicBezTo>
                      <a:pt x="23" y="28"/>
                      <a:pt x="12" y="25"/>
                      <a:pt x="0" y="21"/>
                    </a:cubicBezTo>
                    <a:cubicBezTo>
                      <a:pt x="3" y="14"/>
                      <a:pt x="11" y="13"/>
                      <a:pt x="12" y="6"/>
                    </a:cubicBezTo>
                    <a:cubicBezTo>
                      <a:pt x="17" y="2"/>
                      <a:pt x="21" y="0"/>
                      <a:pt x="2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69" name="Freeform 424"/>
              <p:cNvSpPr/>
              <p:nvPr/>
            </p:nvSpPr>
            <p:spPr bwMode="auto">
              <a:xfrm>
                <a:off x="2232" y="852"/>
                <a:ext cx="68" cy="35"/>
              </a:xfrm>
              <a:custGeom>
                <a:avLst/>
                <a:gdLst>
                  <a:gd name="T0" fmla="*/ 36 w 36"/>
                  <a:gd name="T1" fmla="*/ 12 h 18"/>
                  <a:gd name="T2" fmla="*/ 29 w 36"/>
                  <a:gd name="T3" fmla="*/ 18 h 18"/>
                  <a:gd name="T4" fmla="*/ 6 w 36"/>
                  <a:gd name="T5" fmla="*/ 12 h 18"/>
                  <a:gd name="T6" fmla="*/ 2 w 36"/>
                  <a:gd name="T7" fmla="*/ 4 h 18"/>
                  <a:gd name="T8" fmla="*/ 11 w 36"/>
                  <a:gd name="T9" fmla="*/ 1 h 18"/>
                  <a:gd name="T10" fmla="*/ 36 w 36"/>
                  <a:gd name="T11" fmla="*/ 12 h 18"/>
                </a:gdLst>
                <a:ahLst/>
                <a:cxnLst>
                  <a:cxn ang="0">
                    <a:pos x="T0" y="T1"/>
                  </a:cxn>
                  <a:cxn ang="0">
                    <a:pos x="T2" y="T3"/>
                  </a:cxn>
                  <a:cxn ang="0">
                    <a:pos x="T4" y="T5"/>
                  </a:cxn>
                  <a:cxn ang="0">
                    <a:pos x="T6" y="T7"/>
                  </a:cxn>
                  <a:cxn ang="0">
                    <a:pos x="T8" y="T9"/>
                  </a:cxn>
                  <a:cxn ang="0">
                    <a:pos x="T10" y="T11"/>
                  </a:cxn>
                </a:cxnLst>
                <a:rect l="0" t="0" r="r" b="b"/>
                <a:pathLst>
                  <a:path w="36" h="18">
                    <a:moveTo>
                      <a:pt x="36" y="12"/>
                    </a:moveTo>
                    <a:cubicBezTo>
                      <a:pt x="33" y="14"/>
                      <a:pt x="31" y="16"/>
                      <a:pt x="29" y="18"/>
                    </a:cubicBezTo>
                    <a:cubicBezTo>
                      <a:pt x="21" y="18"/>
                      <a:pt x="13" y="17"/>
                      <a:pt x="6" y="12"/>
                    </a:cubicBezTo>
                    <a:cubicBezTo>
                      <a:pt x="4" y="10"/>
                      <a:pt x="0" y="8"/>
                      <a:pt x="2" y="4"/>
                    </a:cubicBezTo>
                    <a:cubicBezTo>
                      <a:pt x="4" y="0"/>
                      <a:pt x="8" y="1"/>
                      <a:pt x="11" y="1"/>
                    </a:cubicBezTo>
                    <a:cubicBezTo>
                      <a:pt x="20" y="3"/>
                      <a:pt x="25" y="13"/>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70" name="Freeform 425"/>
              <p:cNvSpPr/>
              <p:nvPr/>
            </p:nvSpPr>
            <p:spPr bwMode="auto">
              <a:xfrm>
                <a:off x="4695" y="998"/>
                <a:ext cx="65" cy="42"/>
              </a:xfrm>
              <a:custGeom>
                <a:avLst/>
                <a:gdLst>
                  <a:gd name="T0" fmla="*/ 24 w 34"/>
                  <a:gd name="T1" fmla="*/ 22 h 22"/>
                  <a:gd name="T2" fmla="*/ 11 w 34"/>
                  <a:gd name="T3" fmla="*/ 16 h 22"/>
                  <a:gd name="T4" fmla="*/ 0 w 34"/>
                  <a:gd name="T5" fmla="*/ 8 h 22"/>
                  <a:gd name="T6" fmla="*/ 10 w 34"/>
                  <a:gd name="T7" fmla="*/ 1 h 22"/>
                  <a:gd name="T8" fmla="*/ 15 w 34"/>
                  <a:gd name="T9" fmla="*/ 1 h 22"/>
                  <a:gd name="T10" fmla="*/ 24 w 34"/>
                  <a:gd name="T11" fmla="*/ 22 h 22"/>
                </a:gdLst>
                <a:ahLst/>
                <a:cxnLst>
                  <a:cxn ang="0">
                    <a:pos x="T0" y="T1"/>
                  </a:cxn>
                  <a:cxn ang="0">
                    <a:pos x="T2" y="T3"/>
                  </a:cxn>
                  <a:cxn ang="0">
                    <a:pos x="T4" y="T5"/>
                  </a:cxn>
                  <a:cxn ang="0">
                    <a:pos x="T6" y="T7"/>
                  </a:cxn>
                  <a:cxn ang="0">
                    <a:pos x="T8" y="T9"/>
                  </a:cxn>
                  <a:cxn ang="0">
                    <a:pos x="T10" y="T11"/>
                  </a:cxn>
                </a:cxnLst>
                <a:rect l="0" t="0" r="r" b="b"/>
                <a:pathLst>
                  <a:path w="34" h="22">
                    <a:moveTo>
                      <a:pt x="24" y="22"/>
                    </a:moveTo>
                    <a:cubicBezTo>
                      <a:pt x="20" y="20"/>
                      <a:pt x="17" y="15"/>
                      <a:pt x="11" y="16"/>
                    </a:cubicBezTo>
                    <a:cubicBezTo>
                      <a:pt x="9" y="11"/>
                      <a:pt x="5" y="9"/>
                      <a:pt x="0" y="8"/>
                    </a:cubicBezTo>
                    <a:cubicBezTo>
                      <a:pt x="2" y="4"/>
                      <a:pt x="6" y="2"/>
                      <a:pt x="10" y="1"/>
                    </a:cubicBezTo>
                    <a:cubicBezTo>
                      <a:pt x="12" y="0"/>
                      <a:pt x="14" y="0"/>
                      <a:pt x="15" y="1"/>
                    </a:cubicBezTo>
                    <a:cubicBezTo>
                      <a:pt x="34" y="2"/>
                      <a:pt x="28" y="13"/>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71" name="Freeform 426"/>
              <p:cNvSpPr/>
              <p:nvPr/>
            </p:nvSpPr>
            <p:spPr bwMode="auto">
              <a:xfrm>
                <a:off x="5069" y="2281"/>
                <a:ext cx="53" cy="56"/>
              </a:xfrm>
              <a:custGeom>
                <a:avLst/>
                <a:gdLst>
                  <a:gd name="T0" fmla="*/ 28 w 28"/>
                  <a:gd name="T1" fmla="*/ 14 h 29"/>
                  <a:gd name="T2" fmla="*/ 28 w 28"/>
                  <a:gd name="T3" fmla="*/ 21 h 29"/>
                  <a:gd name="T4" fmla="*/ 14 w 28"/>
                  <a:gd name="T5" fmla="*/ 24 h 29"/>
                  <a:gd name="T6" fmla="*/ 6 w 28"/>
                  <a:gd name="T7" fmla="*/ 27 h 29"/>
                  <a:gd name="T8" fmla="*/ 3 w 28"/>
                  <a:gd name="T9" fmla="*/ 18 h 29"/>
                  <a:gd name="T10" fmla="*/ 0 w 28"/>
                  <a:gd name="T11" fmla="*/ 0 h 29"/>
                  <a:gd name="T12" fmla="*/ 21 w 28"/>
                  <a:gd name="T13" fmla="*/ 10 h 29"/>
                  <a:gd name="T14" fmla="*/ 28 w 28"/>
                  <a:gd name="T15" fmla="*/ 14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9">
                    <a:moveTo>
                      <a:pt x="28" y="14"/>
                    </a:moveTo>
                    <a:cubicBezTo>
                      <a:pt x="28" y="16"/>
                      <a:pt x="28" y="19"/>
                      <a:pt x="28" y="21"/>
                    </a:cubicBezTo>
                    <a:cubicBezTo>
                      <a:pt x="22" y="16"/>
                      <a:pt x="18" y="17"/>
                      <a:pt x="14" y="24"/>
                    </a:cubicBezTo>
                    <a:cubicBezTo>
                      <a:pt x="13" y="27"/>
                      <a:pt x="9" y="29"/>
                      <a:pt x="6" y="27"/>
                    </a:cubicBezTo>
                    <a:cubicBezTo>
                      <a:pt x="2" y="26"/>
                      <a:pt x="2" y="22"/>
                      <a:pt x="3" y="18"/>
                    </a:cubicBezTo>
                    <a:cubicBezTo>
                      <a:pt x="4" y="12"/>
                      <a:pt x="1" y="6"/>
                      <a:pt x="0" y="0"/>
                    </a:cubicBezTo>
                    <a:cubicBezTo>
                      <a:pt x="8" y="2"/>
                      <a:pt x="10" y="16"/>
                      <a:pt x="21" y="10"/>
                    </a:cubicBezTo>
                    <a:cubicBezTo>
                      <a:pt x="25" y="9"/>
                      <a:pt x="26" y="11"/>
                      <a:pt x="2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72" name="Freeform 427"/>
              <p:cNvSpPr/>
              <p:nvPr/>
            </p:nvSpPr>
            <p:spPr bwMode="auto">
              <a:xfrm>
                <a:off x="4071" y="3183"/>
                <a:ext cx="47" cy="57"/>
              </a:xfrm>
              <a:custGeom>
                <a:avLst/>
                <a:gdLst>
                  <a:gd name="T0" fmla="*/ 5 w 25"/>
                  <a:gd name="T1" fmla="*/ 17 h 30"/>
                  <a:gd name="T2" fmla="*/ 12 w 25"/>
                  <a:gd name="T3" fmla="*/ 10 h 30"/>
                  <a:gd name="T4" fmla="*/ 25 w 25"/>
                  <a:gd name="T5" fmla="*/ 6 h 30"/>
                  <a:gd name="T6" fmla="*/ 8 w 25"/>
                  <a:gd name="T7" fmla="*/ 30 h 30"/>
                  <a:gd name="T8" fmla="*/ 5 w 25"/>
                  <a:gd name="T9" fmla="*/ 17 h 30"/>
                </a:gdLst>
                <a:ahLst/>
                <a:cxnLst>
                  <a:cxn ang="0">
                    <a:pos x="T0" y="T1"/>
                  </a:cxn>
                  <a:cxn ang="0">
                    <a:pos x="T2" y="T3"/>
                  </a:cxn>
                  <a:cxn ang="0">
                    <a:pos x="T4" y="T5"/>
                  </a:cxn>
                  <a:cxn ang="0">
                    <a:pos x="T6" y="T7"/>
                  </a:cxn>
                  <a:cxn ang="0">
                    <a:pos x="T8" y="T9"/>
                  </a:cxn>
                </a:cxnLst>
                <a:rect l="0" t="0" r="r" b="b"/>
                <a:pathLst>
                  <a:path w="25" h="30">
                    <a:moveTo>
                      <a:pt x="5" y="17"/>
                    </a:moveTo>
                    <a:cubicBezTo>
                      <a:pt x="9" y="16"/>
                      <a:pt x="11" y="15"/>
                      <a:pt x="12" y="10"/>
                    </a:cubicBezTo>
                    <a:cubicBezTo>
                      <a:pt x="13" y="0"/>
                      <a:pt x="19" y="3"/>
                      <a:pt x="25" y="6"/>
                    </a:cubicBezTo>
                    <a:cubicBezTo>
                      <a:pt x="21" y="15"/>
                      <a:pt x="18" y="25"/>
                      <a:pt x="8" y="30"/>
                    </a:cubicBezTo>
                    <a:cubicBezTo>
                      <a:pt x="3" y="26"/>
                      <a:pt x="0" y="22"/>
                      <a:pt x="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73" name="Freeform 428"/>
              <p:cNvSpPr/>
              <p:nvPr/>
            </p:nvSpPr>
            <p:spPr bwMode="auto">
              <a:xfrm>
                <a:off x="1980" y="2105"/>
                <a:ext cx="46" cy="73"/>
              </a:xfrm>
              <a:custGeom>
                <a:avLst/>
                <a:gdLst>
                  <a:gd name="T0" fmla="*/ 18 w 24"/>
                  <a:gd name="T1" fmla="*/ 38 h 38"/>
                  <a:gd name="T2" fmla="*/ 0 w 24"/>
                  <a:gd name="T3" fmla="*/ 8 h 38"/>
                  <a:gd name="T4" fmla="*/ 8 w 24"/>
                  <a:gd name="T5" fmla="*/ 0 h 38"/>
                  <a:gd name="T6" fmla="*/ 21 w 24"/>
                  <a:gd name="T7" fmla="*/ 32 h 38"/>
                  <a:gd name="T8" fmla="*/ 18 w 24"/>
                  <a:gd name="T9" fmla="*/ 38 h 38"/>
                </a:gdLst>
                <a:ahLst/>
                <a:cxnLst>
                  <a:cxn ang="0">
                    <a:pos x="T0" y="T1"/>
                  </a:cxn>
                  <a:cxn ang="0">
                    <a:pos x="T2" y="T3"/>
                  </a:cxn>
                  <a:cxn ang="0">
                    <a:pos x="T4" y="T5"/>
                  </a:cxn>
                  <a:cxn ang="0">
                    <a:pos x="T6" y="T7"/>
                  </a:cxn>
                  <a:cxn ang="0">
                    <a:pos x="T8" y="T9"/>
                  </a:cxn>
                </a:cxnLst>
                <a:rect l="0" t="0" r="r" b="b"/>
                <a:pathLst>
                  <a:path w="24" h="38">
                    <a:moveTo>
                      <a:pt x="18" y="38"/>
                    </a:moveTo>
                    <a:cubicBezTo>
                      <a:pt x="15" y="27"/>
                      <a:pt x="6" y="18"/>
                      <a:pt x="0" y="8"/>
                    </a:cubicBezTo>
                    <a:cubicBezTo>
                      <a:pt x="2" y="5"/>
                      <a:pt x="3" y="1"/>
                      <a:pt x="8" y="0"/>
                    </a:cubicBezTo>
                    <a:cubicBezTo>
                      <a:pt x="12" y="11"/>
                      <a:pt x="21" y="20"/>
                      <a:pt x="21" y="32"/>
                    </a:cubicBezTo>
                    <a:cubicBezTo>
                      <a:pt x="24" y="36"/>
                      <a:pt x="21" y="37"/>
                      <a:pt x="18"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74" name="Freeform 429"/>
              <p:cNvSpPr/>
              <p:nvPr/>
            </p:nvSpPr>
            <p:spPr bwMode="auto">
              <a:xfrm>
                <a:off x="2398" y="2413"/>
                <a:ext cx="45" cy="50"/>
              </a:xfrm>
              <a:custGeom>
                <a:avLst/>
                <a:gdLst>
                  <a:gd name="T0" fmla="*/ 1 w 24"/>
                  <a:gd name="T1" fmla="*/ 4 h 26"/>
                  <a:gd name="T2" fmla="*/ 18 w 24"/>
                  <a:gd name="T3" fmla="*/ 4 h 26"/>
                  <a:gd name="T4" fmla="*/ 22 w 24"/>
                  <a:gd name="T5" fmla="*/ 17 h 26"/>
                  <a:gd name="T6" fmla="*/ 18 w 24"/>
                  <a:gd name="T7" fmla="*/ 26 h 26"/>
                  <a:gd name="T8" fmla="*/ 1 w 24"/>
                  <a:gd name="T9" fmla="*/ 4 h 26"/>
                </a:gdLst>
                <a:ahLst/>
                <a:cxnLst>
                  <a:cxn ang="0">
                    <a:pos x="T0" y="T1"/>
                  </a:cxn>
                  <a:cxn ang="0">
                    <a:pos x="T2" y="T3"/>
                  </a:cxn>
                  <a:cxn ang="0">
                    <a:pos x="T4" y="T5"/>
                  </a:cxn>
                  <a:cxn ang="0">
                    <a:pos x="T6" y="T7"/>
                  </a:cxn>
                  <a:cxn ang="0">
                    <a:pos x="T8" y="T9"/>
                  </a:cxn>
                </a:cxnLst>
                <a:rect l="0" t="0" r="r" b="b"/>
                <a:pathLst>
                  <a:path w="24" h="26">
                    <a:moveTo>
                      <a:pt x="1" y="4"/>
                    </a:moveTo>
                    <a:cubicBezTo>
                      <a:pt x="6" y="0"/>
                      <a:pt x="12" y="7"/>
                      <a:pt x="18" y="4"/>
                    </a:cubicBezTo>
                    <a:cubicBezTo>
                      <a:pt x="19" y="8"/>
                      <a:pt x="21" y="13"/>
                      <a:pt x="22" y="17"/>
                    </a:cubicBezTo>
                    <a:cubicBezTo>
                      <a:pt x="24" y="22"/>
                      <a:pt x="22" y="24"/>
                      <a:pt x="18" y="26"/>
                    </a:cubicBezTo>
                    <a:cubicBezTo>
                      <a:pt x="8" y="22"/>
                      <a:pt x="0" y="16"/>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75" name="Freeform 430"/>
              <p:cNvSpPr/>
              <p:nvPr/>
            </p:nvSpPr>
            <p:spPr bwMode="auto">
              <a:xfrm>
                <a:off x="4360" y="2894"/>
                <a:ext cx="34" cy="55"/>
              </a:xfrm>
              <a:custGeom>
                <a:avLst/>
                <a:gdLst>
                  <a:gd name="T0" fmla="*/ 5 w 18"/>
                  <a:gd name="T1" fmla="*/ 0 h 29"/>
                  <a:gd name="T2" fmla="*/ 16 w 18"/>
                  <a:gd name="T3" fmla="*/ 19 h 29"/>
                  <a:gd name="T4" fmla="*/ 3 w 18"/>
                  <a:gd name="T5" fmla="*/ 21 h 29"/>
                  <a:gd name="T6" fmla="*/ 2 w 18"/>
                  <a:gd name="T7" fmla="*/ 3 h 29"/>
                  <a:gd name="T8" fmla="*/ 5 w 18"/>
                  <a:gd name="T9" fmla="*/ 0 h 29"/>
                </a:gdLst>
                <a:ahLst/>
                <a:cxnLst>
                  <a:cxn ang="0">
                    <a:pos x="T0" y="T1"/>
                  </a:cxn>
                  <a:cxn ang="0">
                    <a:pos x="T2" y="T3"/>
                  </a:cxn>
                  <a:cxn ang="0">
                    <a:pos x="T4" y="T5"/>
                  </a:cxn>
                  <a:cxn ang="0">
                    <a:pos x="T6" y="T7"/>
                  </a:cxn>
                  <a:cxn ang="0">
                    <a:pos x="T8" y="T9"/>
                  </a:cxn>
                </a:cxnLst>
                <a:rect l="0" t="0" r="r" b="b"/>
                <a:pathLst>
                  <a:path w="18" h="29">
                    <a:moveTo>
                      <a:pt x="5" y="0"/>
                    </a:moveTo>
                    <a:cubicBezTo>
                      <a:pt x="18" y="1"/>
                      <a:pt x="18" y="10"/>
                      <a:pt x="16" y="19"/>
                    </a:cubicBezTo>
                    <a:cubicBezTo>
                      <a:pt x="14" y="29"/>
                      <a:pt x="7" y="23"/>
                      <a:pt x="3" y="21"/>
                    </a:cubicBezTo>
                    <a:cubicBezTo>
                      <a:pt x="0" y="15"/>
                      <a:pt x="0" y="9"/>
                      <a:pt x="2" y="3"/>
                    </a:cubicBezTo>
                    <a:cubicBezTo>
                      <a:pt x="3" y="2"/>
                      <a:pt x="4" y="1"/>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76" name="Freeform 431"/>
              <p:cNvSpPr/>
              <p:nvPr/>
            </p:nvSpPr>
            <p:spPr bwMode="auto">
              <a:xfrm>
                <a:off x="2853" y="1065"/>
                <a:ext cx="53" cy="61"/>
              </a:xfrm>
              <a:custGeom>
                <a:avLst/>
                <a:gdLst>
                  <a:gd name="T0" fmla="*/ 18 w 28"/>
                  <a:gd name="T1" fmla="*/ 8 h 32"/>
                  <a:gd name="T2" fmla="*/ 17 w 28"/>
                  <a:gd name="T3" fmla="*/ 16 h 32"/>
                  <a:gd name="T4" fmla="*/ 23 w 28"/>
                  <a:gd name="T5" fmla="*/ 27 h 32"/>
                  <a:gd name="T6" fmla="*/ 7 w 28"/>
                  <a:gd name="T7" fmla="*/ 28 h 32"/>
                  <a:gd name="T8" fmla="*/ 6 w 28"/>
                  <a:gd name="T9" fmla="*/ 14 h 32"/>
                  <a:gd name="T10" fmla="*/ 18 w 28"/>
                  <a:gd name="T11" fmla="*/ 8 h 32"/>
                </a:gdLst>
                <a:ahLst/>
                <a:cxnLst>
                  <a:cxn ang="0">
                    <a:pos x="T0" y="T1"/>
                  </a:cxn>
                  <a:cxn ang="0">
                    <a:pos x="T2" y="T3"/>
                  </a:cxn>
                  <a:cxn ang="0">
                    <a:pos x="T4" y="T5"/>
                  </a:cxn>
                  <a:cxn ang="0">
                    <a:pos x="T6" y="T7"/>
                  </a:cxn>
                  <a:cxn ang="0">
                    <a:pos x="T8" y="T9"/>
                  </a:cxn>
                  <a:cxn ang="0">
                    <a:pos x="T10" y="T11"/>
                  </a:cxn>
                </a:cxnLst>
                <a:rect l="0" t="0" r="r" b="b"/>
                <a:pathLst>
                  <a:path w="28" h="32">
                    <a:moveTo>
                      <a:pt x="18" y="8"/>
                    </a:moveTo>
                    <a:cubicBezTo>
                      <a:pt x="14" y="10"/>
                      <a:pt x="12" y="13"/>
                      <a:pt x="17" y="16"/>
                    </a:cubicBezTo>
                    <a:cubicBezTo>
                      <a:pt x="17" y="21"/>
                      <a:pt x="28" y="21"/>
                      <a:pt x="23" y="27"/>
                    </a:cubicBezTo>
                    <a:cubicBezTo>
                      <a:pt x="19" y="32"/>
                      <a:pt x="12" y="32"/>
                      <a:pt x="7" y="28"/>
                    </a:cubicBezTo>
                    <a:cubicBezTo>
                      <a:pt x="3" y="25"/>
                      <a:pt x="0" y="18"/>
                      <a:pt x="6" y="14"/>
                    </a:cubicBezTo>
                    <a:cubicBezTo>
                      <a:pt x="9" y="11"/>
                      <a:pt x="9" y="0"/>
                      <a:pt x="1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77" name="Freeform 432"/>
              <p:cNvSpPr/>
              <p:nvPr/>
            </p:nvSpPr>
            <p:spPr bwMode="auto">
              <a:xfrm>
                <a:off x="3752" y="1401"/>
                <a:ext cx="61" cy="41"/>
              </a:xfrm>
              <a:custGeom>
                <a:avLst/>
                <a:gdLst>
                  <a:gd name="T0" fmla="*/ 8 w 32"/>
                  <a:gd name="T1" fmla="*/ 0 h 21"/>
                  <a:gd name="T2" fmla="*/ 32 w 32"/>
                  <a:gd name="T3" fmla="*/ 7 h 21"/>
                  <a:gd name="T4" fmla="*/ 10 w 32"/>
                  <a:gd name="T5" fmla="*/ 18 h 21"/>
                  <a:gd name="T6" fmla="*/ 4 w 32"/>
                  <a:gd name="T7" fmla="*/ 0 h 21"/>
                  <a:gd name="T8" fmla="*/ 8 w 32"/>
                  <a:gd name="T9" fmla="*/ 0 h 21"/>
                </a:gdLst>
                <a:ahLst/>
                <a:cxnLst>
                  <a:cxn ang="0">
                    <a:pos x="T0" y="T1"/>
                  </a:cxn>
                  <a:cxn ang="0">
                    <a:pos x="T2" y="T3"/>
                  </a:cxn>
                  <a:cxn ang="0">
                    <a:pos x="T4" y="T5"/>
                  </a:cxn>
                  <a:cxn ang="0">
                    <a:pos x="T6" y="T7"/>
                  </a:cxn>
                  <a:cxn ang="0">
                    <a:pos x="T8" y="T9"/>
                  </a:cxn>
                </a:cxnLst>
                <a:rect l="0" t="0" r="r" b="b"/>
                <a:pathLst>
                  <a:path w="32" h="21">
                    <a:moveTo>
                      <a:pt x="8" y="0"/>
                    </a:moveTo>
                    <a:cubicBezTo>
                      <a:pt x="13" y="13"/>
                      <a:pt x="24" y="4"/>
                      <a:pt x="32" y="7"/>
                    </a:cubicBezTo>
                    <a:cubicBezTo>
                      <a:pt x="27" y="16"/>
                      <a:pt x="21" y="21"/>
                      <a:pt x="10" y="18"/>
                    </a:cubicBezTo>
                    <a:cubicBezTo>
                      <a:pt x="0" y="15"/>
                      <a:pt x="3" y="7"/>
                      <a:pt x="4" y="0"/>
                    </a:cubicBezTo>
                    <a:cubicBezTo>
                      <a:pt x="5" y="0"/>
                      <a:pt x="7"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78" name="Freeform 433"/>
              <p:cNvSpPr/>
              <p:nvPr/>
            </p:nvSpPr>
            <p:spPr bwMode="auto">
              <a:xfrm>
                <a:off x="4455" y="2073"/>
                <a:ext cx="50" cy="61"/>
              </a:xfrm>
              <a:custGeom>
                <a:avLst/>
                <a:gdLst>
                  <a:gd name="T0" fmla="*/ 26 w 26"/>
                  <a:gd name="T1" fmla="*/ 8 h 32"/>
                  <a:gd name="T2" fmla="*/ 19 w 26"/>
                  <a:gd name="T3" fmla="*/ 29 h 32"/>
                  <a:gd name="T4" fmla="*/ 0 w 26"/>
                  <a:gd name="T5" fmla="*/ 22 h 32"/>
                  <a:gd name="T6" fmla="*/ 1 w 26"/>
                  <a:gd name="T7" fmla="*/ 4 h 32"/>
                  <a:gd name="T8" fmla="*/ 1 w 26"/>
                  <a:gd name="T9" fmla="*/ 4 h 32"/>
                  <a:gd name="T10" fmla="*/ 14 w 26"/>
                  <a:gd name="T11" fmla="*/ 1 h 32"/>
                  <a:gd name="T12" fmla="*/ 26 w 26"/>
                  <a:gd name="T13" fmla="*/ 8 h 32"/>
                </a:gdLst>
                <a:ahLst/>
                <a:cxnLst>
                  <a:cxn ang="0">
                    <a:pos x="T0" y="T1"/>
                  </a:cxn>
                  <a:cxn ang="0">
                    <a:pos x="T2" y="T3"/>
                  </a:cxn>
                  <a:cxn ang="0">
                    <a:pos x="T4" y="T5"/>
                  </a:cxn>
                  <a:cxn ang="0">
                    <a:pos x="T6" y="T7"/>
                  </a:cxn>
                  <a:cxn ang="0">
                    <a:pos x="T8" y="T9"/>
                  </a:cxn>
                  <a:cxn ang="0">
                    <a:pos x="T10" y="T11"/>
                  </a:cxn>
                  <a:cxn ang="0">
                    <a:pos x="T12" y="T13"/>
                  </a:cxn>
                </a:cxnLst>
                <a:rect l="0" t="0" r="r" b="b"/>
                <a:pathLst>
                  <a:path w="26" h="32">
                    <a:moveTo>
                      <a:pt x="26" y="8"/>
                    </a:moveTo>
                    <a:cubicBezTo>
                      <a:pt x="13" y="12"/>
                      <a:pt x="16" y="20"/>
                      <a:pt x="19" y="29"/>
                    </a:cubicBezTo>
                    <a:cubicBezTo>
                      <a:pt x="10" y="32"/>
                      <a:pt x="4" y="31"/>
                      <a:pt x="0" y="22"/>
                    </a:cubicBezTo>
                    <a:cubicBezTo>
                      <a:pt x="8" y="17"/>
                      <a:pt x="0" y="10"/>
                      <a:pt x="1" y="4"/>
                    </a:cubicBezTo>
                    <a:cubicBezTo>
                      <a:pt x="1" y="4"/>
                      <a:pt x="1" y="4"/>
                      <a:pt x="1" y="4"/>
                    </a:cubicBezTo>
                    <a:cubicBezTo>
                      <a:pt x="5" y="1"/>
                      <a:pt x="9" y="0"/>
                      <a:pt x="14" y="1"/>
                    </a:cubicBezTo>
                    <a:cubicBezTo>
                      <a:pt x="19" y="1"/>
                      <a:pt x="23" y="4"/>
                      <a:pt x="2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79" name="Freeform 434"/>
              <p:cNvSpPr/>
              <p:nvPr/>
            </p:nvSpPr>
            <p:spPr bwMode="auto">
              <a:xfrm>
                <a:off x="3137" y="1134"/>
                <a:ext cx="40" cy="68"/>
              </a:xfrm>
              <a:custGeom>
                <a:avLst/>
                <a:gdLst>
                  <a:gd name="T0" fmla="*/ 15 w 21"/>
                  <a:gd name="T1" fmla="*/ 36 h 36"/>
                  <a:gd name="T2" fmla="*/ 10 w 21"/>
                  <a:gd name="T3" fmla="*/ 35 h 36"/>
                  <a:gd name="T4" fmla="*/ 7 w 21"/>
                  <a:gd name="T5" fmla="*/ 0 h 36"/>
                  <a:gd name="T6" fmla="*/ 21 w 21"/>
                  <a:gd name="T7" fmla="*/ 25 h 36"/>
                  <a:gd name="T8" fmla="*/ 15 w 21"/>
                  <a:gd name="T9" fmla="*/ 36 h 36"/>
                </a:gdLst>
                <a:ahLst/>
                <a:cxnLst>
                  <a:cxn ang="0">
                    <a:pos x="T0" y="T1"/>
                  </a:cxn>
                  <a:cxn ang="0">
                    <a:pos x="T2" y="T3"/>
                  </a:cxn>
                  <a:cxn ang="0">
                    <a:pos x="T4" y="T5"/>
                  </a:cxn>
                  <a:cxn ang="0">
                    <a:pos x="T6" y="T7"/>
                  </a:cxn>
                  <a:cxn ang="0">
                    <a:pos x="T8" y="T9"/>
                  </a:cxn>
                </a:cxnLst>
                <a:rect l="0" t="0" r="r" b="b"/>
                <a:pathLst>
                  <a:path w="21" h="36">
                    <a:moveTo>
                      <a:pt x="15" y="36"/>
                    </a:moveTo>
                    <a:cubicBezTo>
                      <a:pt x="13" y="36"/>
                      <a:pt x="12" y="35"/>
                      <a:pt x="10" y="35"/>
                    </a:cubicBezTo>
                    <a:cubicBezTo>
                      <a:pt x="0" y="24"/>
                      <a:pt x="4" y="12"/>
                      <a:pt x="7" y="0"/>
                    </a:cubicBezTo>
                    <a:cubicBezTo>
                      <a:pt x="19" y="4"/>
                      <a:pt x="17" y="16"/>
                      <a:pt x="21" y="25"/>
                    </a:cubicBezTo>
                    <a:cubicBezTo>
                      <a:pt x="19" y="28"/>
                      <a:pt x="17" y="32"/>
                      <a:pt x="15"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80" name="Freeform 435"/>
              <p:cNvSpPr/>
              <p:nvPr/>
            </p:nvSpPr>
            <p:spPr bwMode="auto">
              <a:xfrm>
                <a:off x="3882" y="827"/>
                <a:ext cx="63" cy="46"/>
              </a:xfrm>
              <a:custGeom>
                <a:avLst/>
                <a:gdLst>
                  <a:gd name="T0" fmla="*/ 10 w 33"/>
                  <a:gd name="T1" fmla="*/ 4 h 24"/>
                  <a:gd name="T2" fmla="*/ 23 w 33"/>
                  <a:gd name="T3" fmla="*/ 5 h 24"/>
                  <a:gd name="T4" fmla="*/ 33 w 33"/>
                  <a:gd name="T5" fmla="*/ 0 h 24"/>
                  <a:gd name="T6" fmla="*/ 27 w 33"/>
                  <a:gd name="T7" fmla="*/ 7 h 24"/>
                  <a:gd name="T8" fmla="*/ 0 w 33"/>
                  <a:gd name="T9" fmla="*/ 4 h 24"/>
                  <a:gd name="T10" fmla="*/ 10 w 33"/>
                  <a:gd name="T11" fmla="*/ 4 h 24"/>
                </a:gdLst>
                <a:ahLst/>
                <a:cxnLst>
                  <a:cxn ang="0">
                    <a:pos x="T0" y="T1"/>
                  </a:cxn>
                  <a:cxn ang="0">
                    <a:pos x="T2" y="T3"/>
                  </a:cxn>
                  <a:cxn ang="0">
                    <a:pos x="T4" y="T5"/>
                  </a:cxn>
                  <a:cxn ang="0">
                    <a:pos x="T6" y="T7"/>
                  </a:cxn>
                  <a:cxn ang="0">
                    <a:pos x="T8" y="T9"/>
                  </a:cxn>
                  <a:cxn ang="0">
                    <a:pos x="T10" y="T11"/>
                  </a:cxn>
                </a:cxnLst>
                <a:rect l="0" t="0" r="r" b="b"/>
                <a:pathLst>
                  <a:path w="33" h="24">
                    <a:moveTo>
                      <a:pt x="10" y="4"/>
                    </a:moveTo>
                    <a:cubicBezTo>
                      <a:pt x="14" y="7"/>
                      <a:pt x="18" y="14"/>
                      <a:pt x="23" y="5"/>
                    </a:cubicBezTo>
                    <a:cubicBezTo>
                      <a:pt x="25" y="1"/>
                      <a:pt x="28" y="0"/>
                      <a:pt x="33" y="0"/>
                    </a:cubicBezTo>
                    <a:cubicBezTo>
                      <a:pt x="31" y="2"/>
                      <a:pt x="29" y="4"/>
                      <a:pt x="27" y="7"/>
                    </a:cubicBezTo>
                    <a:cubicBezTo>
                      <a:pt x="17" y="24"/>
                      <a:pt x="11" y="23"/>
                      <a:pt x="0" y="4"/>
                    </a:cubicBezTo>
                    <a:cubicBezTo>
                      <a:pt x="3" y="0"/>
                      <a:pt x="6" y="1"/>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81" name="Freeform 436"/>
              <p:cNvSpPr/>
              <p:nvPr/>
            </p:nvSpPr>
            <p:spPr bwMode="auto">
              <a:xfrm>
                <a:off x="1877" y="1941"/>
                <a:ext cx="58" cy="52"/>
              </a:xfrm>
              <a:custGeom>
                <a:avLst/>
                <a:gdLst>
                  <a:gd name="T0" fmla="*/ 0 w 30"/>
                  <a:gd name="T1" fmla="*/ 14 h 27"/>
                  <a:gd name="T2" fmla="*/ 30 w 30"/>
                  <a:gd name="T3" fmla="*/ 0 h 27"/>
                  <a:gd name="T4" fmla="*/ 27 w 30"/>
                  <a:gd name="T5" fmla="*/ 14 h 27"/>
                  <a:gd name="T6" fmla="*/ 16 w 30"/>
                  <a:gd name="T7" fmla="*/ 27 h 27"/>
                  <a:gd name="T8" fmla="*/ 0 w 30"/>
                  <a:gd name="T9" fmla="*/ 14 h 27"/>
                </a:gdLst>
                <a:ahLst/>
                <a:cxnLst>
                  <a:cxn ang="0">
                    <a:pos x="T0" y="T1"/>
                  </a:cxn>
                  <a:cxn ang="0">
                    <a:pos x="T2" y="T3"/>
                  </a:cxn>
                  <a:cxn ang="0">
                    <a:pos x="T4" y="T5"/>
                  </a:cxn>
                  <a:cxn ang="0">
                    <a:pos x="T6" y="T7"/>
                  </a:cxn>
                  <a:cxn ang="0">
                    <a:pos x="T8" y="T9"/>
                  </a:cxn>
                </a:cxnLst>
                <a:rect l="0" t="0" r="r" b="b"/>
                <a:pathLst>
                  <a:path w="30" h="27">
                    <a:moveTo>
                      <a:pt x="0" y="14"/>
                    </a:moveTo>
                    <a:cubicBezTo>
                      <a:pt x="12" y="14"/>
                      <a:pt x="20" y="6"/>
                      <a:pt x="30" y="0"/>
                    </a:cubicBezTo>
                    <a:cubicBezTo>
                      <a:pt x="29" y="5"/>
                      <a:pt x="28" y="9"/>
                      <a:pt x="27" y="14"/>
                    </a:cubicBezTo>
                    <a:cubicBezTo>
                      <a:pt x="22" y="18"/>
                      <a:pt x="22" y="24"/>
                      <a:pt x="16" y="27"/>
                    </a:cubicBezTo>
                    <a:cubicBezTo>
                      <a:pt x="10" y="24"/>
                      <a:pt x="1" y="23"/>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82" name="Freeform 437"/>
              <p:cNvSpPr/>
              <p:nvPr/>
            </p:nvSpPr>
            <p:spPr bwMode="auto">
              <a:xfrm>
                <a:off x="2499" y="2461"/>
                <a:ext cx="40" cy="73"/>
              </a:xfrm>
              <a:custGeom>
                <a:avLst/>
                <a:gdLst>
                  <a:gd name="T0" fmla="*/ 0 w 21"/>
                  <a:gd name="T1" fmla="*/ 4 h 38"/>
                  <a:gd name="T2" fmla="*/ 7 w 21"/>
                  <a:gd name="T3" fmla="*/ 0 h 38"/>
                  <a:gd name="T4" fmla="*/ 21 w 21"/>
                  <a:gd name="T5" fmla="*/ 6 h 38"/>
                  <a:gd name="T6" fmla="*/ 21 w 21"/>
                  <a:gd name="T7" fmla="*/ 31 h 38"/>
                  <a:gd name="T8" fmla="*/ 14 w 21"/>
                  <a:gd name="T9" fmla="*/ 38 h 38"/>
                  <a:gd name="T10" fmla="*/ 0 w 21"/>
                  <a:gd name="T11" fmla="*/ 4 h 38"/>
                </a:gdLst>
                <a:ahLst/>
                <a:cxnLst>
                  <a:cxn ang="0">
                    <a:pos x="T0" y="T1"/>
                  </a:cxn>
                  <a:cxn ang="0">
                    <a:pos x="T2" y="T3"/>
                  </a:cxn>
                  <a:cxn ang="0">
                    <a:pos x="T4" y="T5"/>
                  </a:cxn>
                  <a:cxn ang="0">
                    <a:pos x="T6" y="T7"/>
                  </a:cxn>
                  <a:cxn ang="0">
                    <a:pos x="T8" y="T9"/>
                  </a:cxn>
                  <a:cxn ang="0">
                    <a:pos x="T10" y="T11"/>
                  </a:cxn>
                </a:cxnLst>
                <a:rect l="0" t="0" r="r" b="b"/>
                <a:pathLst>
                  <a:path w="21" h="38">
                    <a:moveTo>
                      <a:pt x="0" y="4"/>
                    </a:moveTo>
                    <a:cubicBezTo>
                      <a:pt x="1" y="1"/>
                      <a:pt x="4" y="0"/>
                      <a:pt x="7" y="0"/>
                    </a:cubicBezTo>
                    <a:cubicBezTo>
                      <a:pt x="12" y="1"/>
                      <a:pt x="14" y="10"/>
                      <a:pt x="21" y="6"/>
                    </a:cubicBezTo>
                    <a:cubicBezTo>
                      <a:pt x="9" y="14"/>
                      <a:pt x="19" y="23"/>
                      <a:pt x="21" y="31"/>
                    </a:cubicBezTo>
                    <a:cubicBezTo>
                      <a:pt x="21" y="36"/>
                      <a:pt x="19" y="38"/>
                      <a:pt x="14" y="38"/>
                    </a:cubicBezTo>
                    <a:cubicBezTo>
                      <a:pt x="14" y="25"/>
                      <a:pt x="10" y="13"/>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83" name="Freeform 438"/>
              <p:cNvSpPr/>
              <p:nvPr/>
            </p:nvSpPr>
            <p:spPr bwMode="auto">
              <a:xfrm>
                <a:off x="5848" y="900"/>
                <a:ext cx="69" cy="33"/>
              </a:xfrm>
              <a:custGeom>
                <a:avLst/>
                <a:gdLst>
                  <a:gd name="T0" fmla="*/ 0 w 36"/>
                  <a:gd name="T1" fmla="*/ 0 h 17"/>
                  <a:gd name="T2" fmla="*/ 31 w 36"/>
                  <a:gd name="T3" fmla="*/ 6 h 17"/>
                  <a:gd name="T4" fmla="*/ 36 w 36"/>
                  <a:gd name="T5" fmla="*/ 11 h 17"/>
                  <a:gd name="T6" fmla="*/ 0 w 36"/>
                  <a:gd name="T7" fmla="*/ 0 h 17"/>
                </a:gdLst>
                <a:ahLst/>
                <a:cxnLst>
                  <a:cxn ang="0">
                    <a:pos x="T0" y="T1"/>
                  </a:cxn>
                  <a:cxn ang="0">
                    <a:pos x="T2" y="T3"/>
                  </a:cxn>
                  <a:cxn ang="0">
                    <a:pos x="T4" y="T5"/>
                  </a:cxn>
                  <a:cxn ang="0">
                    <a:pos x="T6" y="T7"/>
                  </a:cxn>
                </a:cxnLst>
                <a:rect l="0" t="0" r="r" b="b"/>
                <a:pathLst>
                  <a:path w="36" h="17">
                    <a:moveTo>
                      <a:pt x="0" y="0"/>
                    </a:moveTo>
                    <a:cubicBezTo>
                      <a:pt x="13" y="3"/>
                      <a:pt x="22" y="5"/>
                      <a:pt x="31" y="6"/>
                    </a:cubicBezTo>
                    <a:cubicBezTo>
                      <a:pt x="33" y="7"/>
                      <a:pt x="34" y="9"/>
                      <a:pt x="36" y="11"/>
                    </a:cubicBezTo>
                    <a:cubicBezTo>
                      <a:pt x="22" y="17"/>
                      <a:pt x="12" y="16"/>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84" name="Freeform 439"/>
              <p:cNvSpPr/>
              <p:nvPr/>
            </p:nvSpPr>
            <p:spPr bwMode="auto">
              <a:xfrm>
                <a:off x="2615" y="3135"/>
                <a:ext cx="47" cy="59"/>
              </a:xfrm>
              <a:custGeom>
                <a:avLst/>
                <a:gdLst>
                  <a:gd name="T0" fmla="*/ 5 w 25"/>
                  <a:gd name="T1" fmla="*/ 7 h 31"/>
                  <a:gd name="T2" fmla="*/ 25 w 25"/>
                  <a:gd name="T3" fmla="*/ 8 h 31"/>
                  <a:gd name="T4" fmla="*/ 2 w 25"/>
                  <a:gd name="T5" fmla="*/ 31 h 31"/>
                  <a:gd name="T6" fmla="*/ 1 w 25"/>
                  <a:gd name="T7" fmla="*/ 24 h 31"/>
                  <a:gd name="T8" fmla="*/ 5 w 25"/>
                  <a:gd name="T9" fmla="*/ 7 h 31"/>
                </a:gdLst>
                <a:ahLst/>
                <a:cxnLst>
                  <a:cxn ang="0">
                    <a:pos x="T0" y="T1"/>
                  </a:cxn>
                  <a:cxn ang="0">
                    <a:pos x="T2" y="T3"/>
                  </a:cxn>
                  <a:cxn ang="0">
                    <a:pos x="T4" y="T5"/>
                  </a:cxn>
                  <a:cxn ang="0">
                    <a:pos x="T6" y="T7"/>
                  </a:cxn>
                  <a:cxn ang="0">
                    <a:pos x="T8" y="T9"/>
                  </a:cxn>
                </a:cxnLst>
                <a:rect l="0" t="0" r="r" b="b"/>
                <a:pathLst>
                  <a:path w="25" h="31">
                    <a:moveTo>
                      <a:pt x="5" y="7"/>
                    </a:moveTo>
                    <a:cubicBezTo>
                      <a:pt x="11" y="8"/>
                      <a:pt x="17" y="0"/>
                      <a:pt x="25" y="8"/>
                    </a:cubicBezTo>
                    <a:cubicBezTo>
                      <a:pt x="10" y="10"/>
                      <a:pt x="13" y="26"/>
                      <a:pt x="2" y="31"/>
                    </a:cubicBezTo>
                    <a:cubicBezTo>
                      <a:pt x="0" y="29"/>
                      <a:pt x="0" y="26"/>
                      <a:pt x="1" y="24"/>
                    </a:cubicBezTo>
                    <a:cubicBezTo>
                      <a:pt x="2" y="18"/>
                      <a:pt x="0" y="12"/>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85" name="Freeform 440"/>
              <p:cNvSpPr/>
              <p:nvPr/>
            </p:nvSpPr>
            <p:spPr bwMode="auto">
              <a:xfrm>
                <a:off x="2380" y="2010"/>
                <a:ext cx="48" cy="69"/>
              </a:xfrm>
              <a:custGeom>
                <a:avLst/>
                <a:gdLst>
                  <a:gd name="T0" fmla="*/ 7 w 25"/>
                  <a:gd name="T1" fmla="*/ 29 h 36"/>
                  <a:gd name="T2" fmla="*/ 6 w 25"/>
                  <a:gd name="T3" fmla="*/ 20 h 36"/>
                  <a:gd name="T4" fmla="*/ 3 w 25"/>
                  <a:gd name="T5" fmla="*/ 2 h 36"/>
                  <a:gd name="T6" fmla="*/ 10 w 25"/>
                  <a:gd name="T7" fmla="*/ 2 h 36"/>
                  <a:gd name="T8" fmla="*/ 10 w 25"/>
                  <a:gd name="T9" fmla="*/ 6 h 36"/>
                  <a:gd name="T10" fmla="*/ 21 w 25"/>
                  <a:gd name="T11" fmla="*/ 31 h 36"/>
                  <a:gd name="T12" fmla="*/ 7 w 25"/>
                  <a:gd name="T13" fmla="*/ 29 h 36"/>
                </a:gdLst>
                <a:ahLst/>
                <a:cxnLst>
                  <a:cxn ang="0">
                    <a:pos x="T0" y="T1"/>
                  </a:cxn>
                  <a:cxn ang="0">
                    <a:pos x="T2" y="T3"/>
                  </a:cxn>
                  <a:cxn ang="0">
                    <a:pos x="T4" y="T5"/>
                  </a:cxn>
                  <a:cxn ang="0">
                    <a:pos x="T6" y="T7"/>
                  </a:cxn>
                  <a:cxn ang="0">
                    <a:pos x="T8" y="T9"/>
                  </a:cxn>
                  <a:cxn ang="0">
                    <a:pos x="T10" y="T11"/>
                  </a:cxn>
                  <a:cxn ang="0">
                    <a:pos x="T12" y="T13"/>
                  </a:cxn>
                </a:cxnLst>
                <a:rect l="0" t="0" r="r" b="b"/>
                <a:pathLst>
                  <a:path w="25" h="36">
                    <a:moveTo>
                      <a:pt x="7" y="29"/>
                    </a:moveTo>
                    <a:cubicBezTo>
                      <a:pt x="7" y="26"/>
                      <a:pt x="7" y="23"/>
                      <a:pt x="6" y="20"/>
                    </a:cubicBezTo>
                    <a:cubicBezTo>
                      <a:pt x="5" y="14"/>
                      <a:pt x="0" y="8"/>
                      <a:pt x="3" y="2"/>
                    </a:cubicBezTo>
                    <a:cubicBezTo>
                      <a:pt x="5" y="0"/>
                      <a:pt x="8" y="0"/>
                      <a:pt x="10" y="2"/>
                    </a:cubicBezTo>
                    <a:cubicBezTo>
                      <a:pt x="11" y="3"/>
                      <a:pt x="11" y="4"/>
                      <a:pt x="10" y="6"/>
                    </a:cubicBezTo>
                    <a:cubicBezTo>
                      <a:pt x="11" y="15"/>
                      <a:pt x="25" y="19"/>
                      <a:pt x="21" y="31"/>
                    </a:cubicBezTo>
                    <a:cubicBezTo>
                      <a:pt x="15" y="36"/>
                      <a:pt x="11" y="33"/>
                      <a:pt x="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86" name="Freeform 441"/>
              <p:cNvSpPr/>
              <p:nvPr/>
            </p:nvSpPr>
            <p:spPr bwMode="auto">
              <a:xfrm>
                <a:off x="2304" y="2291"/>
                <a:ext cx="38" cy="42"/>
              </a:xfrm>
              <a:custGeom>
                <a:avLst/>
                <a:gdLst>
                  <a:gd name="T0" fmla="*/ 4 w 20"/>
                  <a:gd name="T1" fmla="*/ 2 h 22"/>
                  <a:gd name="T2" fmla="*/ 19 w 20"/>
                  <a:gd name="T3" fmla="*/ 16 h 22"/>
                  <a:gd name="T4" fmla="*/ 15 w 20"/>
                  <a:gd name="T5" fmla="*/ 19 h 22"/>
                  <a:gd name="T6" fmla="*/ 1 w 20"/>
                  <a:gd name="T7" fmla="*/ 2 h 22"/>
                  <a:gd name="T8" fmla="*/ 4 w 20"/>
                  <a:gd name="T9" fmla="*/ 2 h 22"/>
                </a:gdLst>
                <a:ahLst/>
                <a:cxnLst>
                  <a:cxn ang="0">
                    <a:pos x="T0" y="T1"/>
                  </a:cxn>
                  <a:cxn ang="0">
                    <a:pos x="T2" y="T3"/>
                  </a:cxn>
                  <a:cxn ang="0">
                    <a:pos x="T4" y="T5"/>
                  </a:cxn>
                  <a:cxn ang="0">
                    <a:pos x="T6" y="T7"/>
                  </a:cxn>
                  <a:cxn ang="0">
                    <a:pos x="T8" y="T9"/>
                  </a:cxn>
                </a:cxnLst>
                <a:rect l="0" t="0" r="r" b="b"/>
                <a:pathLst>
                  <a:path w="20" h="22">
                    <a:moveTo>
                      <a:pt x="4" y="2"/>
                    </a:moveTo>
                    <a:cubicBezTo>
                      <a:pt x="15" y="0"/>
                      <a:pt x="20" y="5"/>
                      <a:pt x="19" y="16"/>
                    </a:cubicBezTo>
                    <a:cubicBezTo>
                      <a:pt x="17" y="17"/>
                      <a:pt x="16" y="18"/>
                      <a:pt x="15" y="19"/>
                    </a:cubicBezTo>
                    <a:cubicBezTo>
                      <a:pt x="0" y="22"/>
                      <a:pt x="1" y="12"/>
                      <a:pt x="1" y="2"/>
                    </a:cubicBezTo>
                    <a:cubicBezTo>
                      <a:pt x="2" y="1"/>
                      <a:pt x="3" y="1"/>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87" name="Freeform 442"/>
              <p:cNvSpPr/>
              <p:nvPr/>
            </p:nvSpPr>
            <p:spPr bwMode="auto">
              <a:xfrm>
                <a:off x="3266" y="636"/>
                <a:ext cx="69" cy="38"/>
              </a:xfrm>
              <a:custGeom>
                <a:avLst/>
                <a:gdLst>
                  <a:gd name="T0" fmla="*/ 9 w 36"/>
                  <a:gd name="T1" fmla="*/ 3 h 20"/>
                  <a:gd name="T2" fmla="*/ 33 w 36"/>
                  <a:gd name="T3" fmla="*/ 0 h 20"/>
                  <a:gd name="T4" fmla="*/ 36 w 36"/>
                  <a:gd name="T5" fmla="*/ 6 h 20"/>
                  <a:gd name="T6" fmla="*/ 5 w 36"/>
                  <a:gd name="T7" fmla="*/ 20 h 20"/>
                  <a:gd name="T8" fmla="*/ 1 w 36"/>
                  <a:gd name="T9" fmla="*/ 13 h 20"/>
                  <a:gd name="T10" fmla="*/ 9 w 36"/>
                  <a:gd name="T11" fmla="*/ 3 h 20"/>
                </a:gdLst>
                <a:ahLst/>
                <a:cxnLst>
                  <a:cxn ang="0">
                    <a:pos x="T0" y="T1"/>
                  </a:cxn>
                  <a:cxn ang="0">
                    <a:pos x="T2" y="T3"/>
                  </a:cxn>
                  <a:cxn ang="0">
                    <a:pos x="T4" y="T5"/>
                  </a:cxn>
                  <a:cxn ang="0">
                    <a:pos x="T6" y="T7"/>
                  </a:cxn>
                  <a:cxn ang="0">
                    <a:pos x="T8" y="T9"/>
                  </a:cxn>
                  <a:cxn ang="0">
                    <a:pos x="T10" y="T11"/>
                  </a:cxn>
                </a:cxnLst>
                <a:rect l="0" t="0" r="r" b="b"/>
                <a:pathLst>
                  <a:path w="36" h="20">
                    <a:moveTo>
                      <a:pt x="9" y="3"/>
                    </a:moveTo>
                    <a:cubicBezTo>
                      <a:pt x="17" y="2"/>
                      <a:pt x="25" y="1"/>
                      <a:pt x="33" y="0"/>
                    </a:cubicBezTo>
                    <a:cubicBezTo>
                      <a:pt x="34" y="2"/>
                      <a:pt x="35" y="4"/>
                      <a:pt x="36" y="6"/>
                    </a:cubicBezTo>
                    <a:cubicBezTo>
                      <a:pt x="23" y="4"/>
                      <a:pt x="17" y="18"/>
                      <a:pt x="5" y="20"/>
                    </a:cubicBezTo>
                    <a:cubicBezTo>
                      <a:pt x="2" y="18"/>
                      <a:pt x="0" y="17"/>
                      <a:pt x="1" y="13"/>
                    </a:cubicBezTo>
                    <a:cubicBezTo>
                      <a:pt x="3" y="9"/>
                      <a:pt x="5" y="5"/>
                      <a:pt x="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88" name="Freeform 443"/>
              <p:cNvSpPr/>
              <p:nvPr/>
            </p:nvSpPr>
            <p:spPr bwMode="auto">
              <a:xfrm>
                <a:off x="5452" y="2153"/>
                <a:ext cx="30" cy="56"/>
              </a:xfrm>
              <a:custGeom>
                <a:avLst/>
                <a:gdLst>
                  <a:gd name="T0" fmla="*/ 15 w 16"/>
                  <a:gd name="T1" fmla="*/ 11 h 29"/>
                  <a:gd name="T2" fmla="*/ 6 w 16"/>
                  <a:gd name="T3" fmla="*/ 28 h 29"/>
                  <a:gd name="T4" fmla="*/ 1 w 16"/>
                  <a:gd name="T5" fmla="*/ 19 h 29"/>
                  <a:gd name="T6" fmla="*/ 10 w 16"/>
                  <a:gd name="T7" fmla="*/ 2 h 29"/>
                  <a:gd name="T8" fmla="*/ 15 w 16"/>
                  <a:gd name="T9" fmla="*/ 11 h 29"/>
                </a:gdLst>
                <a:ahLst/>
                <a:cxnLst>
                  <a:cxn ang="0">
                    <a:pos x="T0" y="T1"/>
                  </a:cxn>
                  <a:cxn ang="0">
                    <a:pos x="T2" y="T3"/>
                  </a:cxn>
                  <a:cxn ang="0">
                    <a:pos x="T4" y="T5"/>
                  </a:cxn>
                  <a:cxn ang="0">
                    <a:pos x="T6" y="T7"/>
                  </a:cxn>
                  <a:cxn ang="0">
                    <a:pos x="T8" y="T9"/>
                  </a:cxn>
                </a:cxnLst>
                <a:rect l="0" t="0" r="r" b="b"/>
                <a:pathLst>
                  <a:path w="16" h="29">
                    <a:moveTo>
                      <a:pt x="15" y="11"/>
                    </a:moveTo>
                    <a:cubicBezTo>
                      <a:pt x="12" y="17"/>
                      <a:pt x="13" y="26"/>
                      <a:pt x="6" y="28"/>
                    </a:cubicBezTo>
                    <a:cubicBezTo>
                      <a:pt x="0" y="29"/>
                      <a:pt x="1" y="22"/>
                      <a:pt x="1" y="19"/>
                    </a:cubicBezTo>
                    <a:cubicBezTo>
                      <a:pt x="2" y="12"/>
                      <a:pt x="3" y="4"/>
                      <a:pt x="10" y="2"/>
                    </a:cubicBezTo>
                    <a:cubicBezTo>
                      <a:pt x="16" y="0"/>
                      <a:pt x="14" y="7"/>
                      <a:pt x="1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89" name="Freeform 444"/>
              <p:cNvSpPr/>
              <p:nvPr/>
            </p:nvSpPr>
            <p:spPr bwMode="auto">
              <a:xfrm>
                <a:off x="4313" y="2354"/>
                <a:ext cx="64" cy="40"/>
              </a:xfrm>
              <a:custGeom>
                <a:avLst/>
                <a:gdLst>
                  <a:gd name="T0" fmla="*/ 0 w 34"/>
                  <a:gd name="T1" fmla="*/ 11 h 21"/>
                  <a:gd name="T2" fmla="*/ 34 w 34"/>
                  <a:gd name="T3" fmla="*/ 10 h 21"/>
                  <a:gd name="T4" fmla="*/ 7 w 34"/>
                  <a:gd name="T5" fmla="*/ 21 h 21"/>
                  <a:gd name="T6" fmla="*/ 0 w 34"/>
                  <a:gd name="T7" fmla="*/ 11 h 21"/>
                </a:gdLst>
                <a:ahLst/>
                <a:cxnLst>
                  <a:cxn ang="0">
                    <a:pos x="T0" y="T1"/>
                  </a:cxn>
                  <a:cxn ang="0">
                    <a:pos x="T2" y="T3"/>
                  </a:cxn>
                  <a:cxn ang="0">
                    <a:pos x="T4" y="T5"/>
                  </a:cxn>
                  <a:cxn ang="0">
                    <a:pos x="T6" y="T7"/>
                  </a:cxn>
                </a:cxnLst>
                <a:rect l="0" t="0" r="r" b="b"/>
                <a:pathLst>
                  <a:path w="34" h="21">
                    <a:moveTo>
                      <a:pt x="0" y="11"/>
                    </a:moveTo>
                    <a:cubicBezTo>
                      <a:pt x="12" y="0"/>
                      <a:pt x="23" y="12"/>
                      <a:pt x="34" y="10"/>
                    </a:cubicBezTo>
                    <a:cubicBezTo>
                      <a:pt x="25" y="14"/>
                      <a:pt x="17" y="20"/>
                      <a:pt x="7" y="21"/>
                    </a:cubicBezTo>
                    <a:cubicBezTo>
                      <a:pt x="4" y="18"/>
                      <a:pt x="0" y="16"/>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90" name="Freeform 445"/>
              <p:cNvSpPr/>
              <p:nvPr/>
            </p:nvSpPr>
            <p:spPr bwMode="auto">
              <a:xfrm>
                <a:off x="5667" y="1443"/>
                <a:ext cx="73" cy="35"/>
              </a:xfrm>
              <a:custGeom>
                <a:avLst/>
                <a:gdLst>
                  <a:gd name="T0" fmla="*/ 28 w 38"/>
                  <a:gd name="T1" fmla="*/ 16 h 18"/>
                  <a:gd name="T2" fmla="*/ 0 w 38"/>
                  <a:gd name="T3" fmla="*/ 13 h 18"/>
                  <a:gd name="T4" fmla="*/ 38 w 38"/>
                  <a:gd name="T5" fmla="*/ 6 h 18"/>
                  <a:gd name="T6" fmla="*/ 28 w 38"/>
                  <a:gd name="T7" fmla="*/ 16 h 18"/>
                </a:gdLst>
                <a:ahLst/>
                <a:cxnLst>
                  <a:cxn ang="0">
                    <a:pos x="T0" y="T1"/>
                  </a:cxn>
                  <a:cxn ang="0">
                    <a:pos x="T2" y="T3"/>
                  </a:cxn>
                  <a:cxn ang="0">
                    <a:pos x="T4" y="T5"/>
                  </a:cxn>
                  <a:cxn ang="0">
                    <a:pos x="T6" y="T7"/>
                  </a:cxn>
                </a:cxnLst>
                <a:rect l="0" t="0" r="r" b="b"/>
                <a:pathLst>
                  <a:path w="38" h="18">
                    <a:moveTo>
                      <a:pt x="28" y="16"/>
                    </a:moveTo>
                    <a:cubicBezTo>
                      <a:pt x="19" y="13"/>
                      <a:pt x="9" y="18"/>
                      <a:pt x="0" y="13"/>
                    </a:cubicBezTo>
                    <a:cubicBezTo>
                      <a:pt x="12" y="8"/>
                      <a:pt x="24" y="0"/>
                      <a:pt x="38" y="6"/>
                    </a:cubicBezTo>
                    <a:cubicBezTo>
                      <a:pt x="36" y="10"/>
                      <a:pt x="33" y="14"/>
                      <a:pt x="2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91" name="Freeform 446"/>
              <p:cNvSpPr/>
              <p:nvPr/>
            </p:nvSpPr>
            <p:spPr bwMode="auto">
              <a:xfrm>
                <a:off x="2838" y="3253"/>
                <a:ext cx="51" cy="39"/>
              </a:xfrm>
              <a:custGeom>
                <a:avLst/>
                <a:gdLst>
                  <a:gd name="T0" fmla="*/ 0 w 27"/>
                  <a:gd name="T1" fmla="*/ 12 h 20"/>
                  <a:gd name="T2" fmla="*/ 21 w 27"/>
                  <a:gd name="T3" fmla="*/ 1 h 20"/>
                  <a:gd name="T4" fmla="*/ 27 w 27"/>
                  <a:gd name="T5" fmla="*/ 0 h 20"/>
                  <a:gd name="T6" fmla="*/ 0 w 27"/>
                  <a:gd name="T7" fmla="*/ 12 h 20"/>
                </a:gdLst>
                <a:ahLst/>
                <a:cxnLst>
                  <a:cxn ang="0">
                    <a:pos x="T0" y="T1"/>
                  </a:cxn>
                  <a:cxn ang="0">
                    <a:pos x="T2" y="T3"/>
                  </a:cxn>
                  <a:cxn ang="0">
                    <a:pos x="T4" y="T5"/>
                  </a:cxn>
                  <a:cxn ang="0">
                    <a:pos x="T6" y="T7"/>
                  </a:cxn>
                </a:cxnLst>
                <a:rect l="0" t="0" r="r" b="b"/>
                <a:pathLst>
                  <a:path w="27" h="20">
                    <a:moveTo>
                      <a:pt x="0" y="12"/>
                    </a:moveTo>
                    <a:cubicBezTo>
                      <a:pt x="5" y="6"/>
                      <a:pt x="12" y="0"/>
                      <a:pt x="21" y="1"/>
                    </a:cubicBezTo>
                    <a:cubicBezTo>
                      <a:pt x="23" y="1"/>
                      <a:pt x="25" y="1"/>
                      <a:pt x="27" y="0"/>
                    </a:cubicBezTo>
                    <a:cubicBezTo>
                      <a:pt x="23" y="16"/>
                      <a:pt x="14" y="20"/>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92" name="Freeform 447"/>
              <p:cNvSpPr/>
              <p:nvPr/>
            </p:nvSpPr>
            <p:spPr bwMode="auto">
              <a:xfrm>
                <a:off x="2716" y="627"/>
                <a:ext cx="47" cy="28"/>
              </a:xfrm>
              <a:custGeom>
                <a:avLst/>
                <a:gdLst>
                  <a:gd name="T0" fmla="*/ 12 w 25"/>
                  <a:gd name="T1" fmla="*/ 15 h 15"/>
                  <a:gd name="T2" fmla="*/ 1 w 25"/>
                  <a:gd name="T3" fmla="*/ 5 h 15"/>
                  <a:gd name="T4" fmla="*/ 9 w 25"/>
                  <a:gd name="T5" fmla="*/ 0 h 15"/>
                  <a:gd name="T6" fmla="*/ 24 w 25"/>
                  <a:gd name="T7" fmla="*/ 7 h 15"/>
                  <a:gd name="T8" fmla="*/ 12 w 25"/>
                  <a:gd name="T9" fmla="*/ 15 h 15"/>
                </a:gdLst>
                <a:ahLst/>
                <a:cxnLst>
                  <a:cxn ang="0">
                    <a:pos x="T0" y="T1"/>
                  </a:cxn>
                  <a:cxn ang="0">
                    <a:pos x="T2" y="T3"/>
                  </a:cxn>
                  <a:cxn ang="0">
                    <a:pos x="T4" y="T5"/>
                  </a:cxn>
                  <a:cxn ang="0">
                    <a:pos x="T6" y="T7"/>
                  </a:cxn>
                  <a:cxn ang="0">
                    <a:pos x="T8" y="T9"/>
                  </a:cxn>
                </a:cxnLst>
                <a:rect l="0" t="0" r="r" b="b"/>
                <a:pathLst>
                  <a:path w="25" h="15">
                    <a:moveTo>
                      <a:pt x="12" y="15"/>
                    </a:moveTo>
                    <a:cubicBezTo>
                      <a:pt x="6" y="14"/>
                      <a:pt x="2" y="10"/>
                      <a:pt x="1" y="5"/>
                    </a:cubicBezTo>
                    <a:cubicBezTo>
                      <a:pt x="0" y="1"/>
                      <a:pt x="5" y="1"/>
                      <a:pt x="9" y="0"/>
                    </a:cubicBezTo>
                    <a:cubicBezTo>
                      <a:pt x="14" y="2"/>
                      <a:pt x="23" y="0"/>
                      <a:pt x="24" y="7"/>
                    </a:cubicBezTo>
                    <a:cubicBezTo>
                      <a:pt x="25" y="12"/>
                      <a:pt x="17" y="13"/>
                      <a:pt x="1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93" name="Freeform 448"/>
              <p:cNvSpPr/>
              <p:nvPr/>
            </p:nvSpPr>
            <p:spPr bwMode="auto">
              <a:xfrm>
                <a:off x="6212" y="1086"/>
                <a:ext cx="38" cy="46"/>
              </a:xfrm>
              <a:custGeom>
                <a:avLst/>
                <a:gdLst>
                  <a:gd name="T0" fmla="*/ 20 w 20"/>
                  <a:gd name="T1" fmla="*/ 4 h 24"/>
                  <a:gd name="T2" fmla="*/ 13 w 20"/>
                  <a:gd name="T3" fmla="*/ 22 h 24"/>
                  <a:gd name="T4" fmla="*/ 6 w 20"/>
                  <a:gd name="T5" fmla="*/ 22 h 24"/>
                  <a:gd name="T6" fmla="*/ 3 w 20"/>
                  <a:gd name="T7" fmla="*/ 15 h 24"/>
                  <a:gd name="T8" fmla="*/ 3 w 20"/>
                  <a:gd name="T9" fmla="*/ 4 h 24"/>
                  <a:gd name="T10" fmla="*/ 20 w 20"/>
                  <a:gd name="T11" fmla="*/ 4 h 24"/>
                </a:gdLst>
                <a:ahLst/>
                <a:cxnLst>
                  <a:cxn ang="0">
                    <a:pos x="T0" y="T1"/>
                  </a:cxn>
                  <a:cxn ang="0">
                    <a:pos x="T2" y="T3"/>
                  </a:cxn>
                  <a:cxn ang="0">
                    <a:pos x="T4" y="T5"/>
                  </a:cxn>
                  <a:cxn ang="0">
                    <a:pos x="T6" y="T7"/>
                  </a:cxn>
                  <a:cxn ang="0">
                    <a:pos x="T8" y="T9"/>
                  </a:cxn>
                  <a:cxn ang="0">
                    <a:pos x="T10" y="T11"/>
                  </a:cxn>
                </a:cxnLst>
                <a:rect l="0" t="0" r="r" b="b"/>
                <a:pathLst>
                  <a:path w="20" h="24">
                    <a:moveTo>
                      <a:pt x="20" y="4"/>
                    </a:moveTo>
                    <a:cubicBezTo>
                      <a:pt x="16" y="9"/>
                      <a:pt x="16" y="16"/>
                      <a:pt x="13" y="22"/>
                    </a:cubicBezTo>
                    <a:cubicBezTo>
                      <a:pt x="11" y="24"/>
                      <a:pt x="9" y="24"/>
                      <a:pt x="6" y="22"/>
                    </a:cubicBezTo>
                    <a:cubicBezTo>
                      <a:pt x="5" y="20"/>
                      <a:pt x="4" y="17"/>
                      <a:pt x="3" y="15"/>
                    </a:cubicBezTo>
                    <a:cubicBezTo>
                      <a:pt x="0" y="11"/>
                      <a:pt x="0" y="8"/>
                      <a:pt x="3" y="4"/>
                    </a:cubicBezTo>
                    <a:cubicBezTo>
                      <a:pt x="9" y="0"/>
                      <a:pt x="14" y="1"/>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94" name="Freeform 449"/>
              <p:cNvSpPr/>
              <p:nvPr/>
            </p:nvSpPr>
            <p:spPr bwMode="auto">
              <a:xfrm>
                <a:off x="6326" y="1040"/>
                <a:ext cx="50" cy="28"/>
              </a:xfrm>
              <a:custGeom>
                <a:avLst/>
                <a:gdLst>
                  <a:gd name="T0" fmla="*/ 10 w 26"/>
                  <a:gd name="T1" fmla="*/ 13 h 15"/>
                  <a:gd name="T2" fmla="*/ 1 w 26"/>
                  <a:gd name="T3" fmla="*/ 9 h 15"/>
                  <a:gd name="T4" fmla="*/ 14 w 26"/>
                  <a:gd name="T5" fmla="*/ 0 h 15"/>
                  <a:gd name="T6" fmla="*/ 25 w 26"/>
                  <a:gd name="T7" fmla="*/ 6 h 15"/>
                  <a:gd name="T8" fmla="*/ 10 w 26"/>
                  <a:gd name="T9" fmla="*/ 13 h 15"/>
                </a:gdLst>
                <a:ahLst/>
                <a:cxnLst>
                  <a:cxn ang="0">
                    <a:pos x="T0" y="T1"/>
                  </a:cxn>
                  <a:cxn ang="0">
                    <a:pos x="T2" y="T3"/>
                  </a:cxn>
                  <a:cxn ang="0">
                    <a:pos x="T4" y="T5"/>
                  </a:cxn>
                  <a:cxn ang="0">
                    <a:pos x="T6" y="T7"/>
                  </a:cxn>
                  <a:cxn ang="0">
                    <a:pos x="T8" y="T9"/>
                  </a:cxn>
                </a:cxnLst>
                <a:rect l="0" t="0" r="r" b="b"/>
                <a:pathLst>
                  <a:path w="26" h="15">
                    <a:moveTo>
                      <a:pt x="10" y="13"/>
                    </a:moveTo>
                    <a:cubicBezTo>
                      <a:pt x="5" y="14"/>
                      <a:pt x="0" y="13"/>
                      <a:pt x="1" y="9"/>
                    </a:cubicBezTo>
                    <a:cubicBezTo>
                      <a:pt x="1" y="2"/>
                      <a:pt x="7" y="0"/>
                      <a:pt x="14" y="0"/>
                    </a:cubicBezTo>
                    <a:cubicBezTo>
                      <a:pt x="19" y="0"/>
                      <a:pt x="26" y="2"/>
                      <a:pt x="25" y="6"/>
                    </a:cubicBezTo>
                    <a:cubicBezTo>
                      <a:pt x="24" y="15"/>
                      <a:pt x="13" y="9"/>
                      <a:pt x="1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95" name="Freeform 450"/>
              <p:cNvSpPr/>
              <p:nvPr/>
            </p:nvSpPr>
            <p:spPr bwMode="auto">
              <a:xfrm>
                <a:off x="4970" y="2188"/>
                <a:ext cx="47" cy="44"/>
              </a:xfrm>
              <a:custGeom>
                <a:avLst/>
                <a:gdLst>
                  <a:gd name="T0" fmla="*/ 0 w 25"/>
                  <a:gd name="T1" fmla="*/ 18 h 23"/>
                  <a:gd name="T2" fmla="*/ 25 w 25"/>
                  <a:gd name="T3" fmla="*/ 7 h 23"/>
                  <a:gd name="T4" fmla="*/ 0 w 25"/>
                  <a:gd name="T5" fmla="*/ 18 h 23"/>
                </a:gdLst>
                <a:ahLst/>
                <a:cxnLst>
                  <a:cxn ang="0">
                    <a:pos x="T0" y="T1"/>
                  </a:cxn>
                  <a:cxn ang="0">
                    <a:pos x="T2" y="T3"/>
                  </a:cxn>
                  <a:cxn ang="0">
                    <a:pos x="T4" y="T5"/>
                  </a:cxn>
                </a:cxnLst>
                <a:rect l="0" t="0" r="r" b="b"/>
                <a:pathLst>
                  <a:path w="25" h="23">
                    <a:moveTo>
                      <a:pt x="0" y="18"/>
                    </a:moveTo>
                    <a:cubicBezTo>
                      <a:pt x="3" y="2"/>
                      <a:pt x="12" y="0"/>
                      <a:pt x="25" y="7"/>
                    </a:cubicBezTo>
                    <a:cubicBezTo>
                      <a:pt x="22" y="23"/>
                      <a:pt x="9" y="16"/>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96" name="Freeform 451"/>
              <p:cNvSpPr/>
              <p:nvPr/>
            </p:nvSpPr>
            <p:spPr bwMode="auto">
              <a:xfrm>
                <a:off x="1258" y="1493"/>
                <a:ext cx="59" cy="35"/>
              </a:xfrm>
              <a:custGeom>
                <a:avLst/>
                <a:gdLst>
                  <a:gd name="T0" fmla="*/ 21 w 31"/>
                  <a:gd name="T1" fmla="*/ 1 h 18"/>
                  <a:gd name="T2" fmla="*/ 31 w 31"/>
                  <a:gd name="T3" fmla="*/ 4 h 18"/>
                  <a:gd name="T4" fmla="*/ 0 w 31"/>
                  <a:gd name="T5" fmla="*/ 18 h 18"/>
                  <a:gd name="T6" fmla="*/ 21 w 31"/>
                  <a:gd name="T7" fmla="*/ 1 h 18"/>
                </a:gdLst>
                <a:ahLst/>
                <a:cxnLst>
                  <a:cxn ang="0">
                    <a:pos x="T0" y="T1"/>
                  </a:cxn>
                  <a:cxn ang="0">
                    <a:pos x="T2" y="T3"/>
                  </a:cxn>
                  <a:cxn ang="0">
                    <a:pos x="T4" y="T5"/>
                  </a:cxn>
                  <a:cxn ang="0">
                    <a:pos x="T6" y="T7"/>
                  </a:cxn>
                </a:cxnLst>
                <a:rect l="0" t="0" r="r" b="b"/>
                <a:pathLst>
                  <a:path w="31" h="18">
                    <a:moveTo>
                      <a:pt x="21" y="1"/>
                    </a:moveTo>
                    <a:cubicBezTo>
                      <a:pt x="24" y="1"/>
                      <a:pt x="29" y="0"/>
                      <a:pt x="31" y="4"/>
                    </a:cubicBezTo>
                    <a:cubicBezTo>
                      <a:pt x="23" y="12"/>
                      <a:pt x="12" y="14"/>
                      <a:pt x="0" y="18"/>
                    </a:cubicBezTo>
                    <a:cubicBezTo>
                      <a:pt x="2" y="5"/>
                      <a:pt x="15" y="6"/>
                      <a:pt x="2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97" name="Freeform 452"/>
              <p:cNvSpPr/>
              <p:nvPr/>
            </p:nvSpPr>
            <p:spPr bwMode="auto">
              <a:xfrm>
                <a:off x="1954" y="2063"/>
                <a:ext cx="42" cy="58"/>
              </a:xfrm>
              <a:custGeom>
                <a:avLst/>
                <a:gdLst>
                  <a:gd name="T0" fmla="*/ 22 w 22"/>
                  <a:gd name="T1" fmla="*/ 22 h 30"/>
                  <a:gd name="T2" fmla="*/ 14 w 22"/>
                  <a:gd name="T3" fmla="*/ 30 h 30"/>
                  <a:gd name="T4" fmla="*/ 0 w 22"/>
                  <a:gd name="T5" fmla="*/ 9 h 30"/>
                  <a:gd name="T6" fmla="*/ 10 w 22"/>
                  <a:gd name="T7" fmla="*/ 6 h 30"/>
                  <a:gd name="T8" fmla="*/ 22 w 22"/>
                  <a:gd name="T9" fmla="*/ 22 h 30"/>
                </a:gdLst>
                <a:ahLst/>
                <a:cxnLst>
                  <a:cxn ang="0">
                    <a:pos x="T0" y="T1"/>
                  </a:cxn>
                  <a:cxn ang="0">
                    <a:pos x="T2" y="T3"/>
                  </a:cxn>
                  <a:cxn ang="0">
                    <a:pos x="T4" y="T5"/>
                  </a:cxn>
                  <a:cxn ang="0">
                    <a:pos x="T6" y="T7"/>
                  </a:cxn>
                  <a:cxn ang="0">
                    <a:pos x="T8" y="T9"/>
                  </a:cxn>
                </a:cxnLst>
                <a:rect l="0" t="0" r="r" b="b"/>
                <a:pathLst>
                  <a:path w="22" h="30">
                    <a:moveTo>
                      <a:pt x="22" y="22"/>
                    </a:moveTo>
                    <a:cubicBezTo>
                      <a:pt x="20" y="26"/>
                      <a:pt x="18" y="29"/>
                      <a:pt x="14" y="30"/>
                    </a:cubicBezTo>
                    <a:cubicBezTo>
                      <a:pt x="12" y="22"/>
                      <a:pt x="5" y="16"/>
                      <a:pt x="0" y="9"/>
                    </a:cubicBezTo>
                    <a:cubicBezTo>
                      <a:pt x="1" y="0"/>
                      <a:pt x="7" y="6"/>
                      <a:pt x="10" y="6"/>
                    </a:cubicBezTo>
                    <a:cubicBezTo>
                      <a:pt x="13" y="12"/>
                      <a:pt x="21" y="15"/>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98" name="Freeform 453"/>
              <p:cNvSpPr/>
              <p:nvPr/>
            </p:nvSpPr>
            <p:spPr bwMode="auto">
              <a:xfrm>
                <a:off x="5595" y="1987"/>
                <a:ext cx="38" cy="50"/>
              </a:xfrm>
              <a:custGeom>
                <a:avLst/>
                <a:gdLst>
                  <a:gd name="T0" fmla="*/ 20 w 20"/>
                  <a:gd name="T1" fmla="*/ 9 h 26"/>
                  <a:gd name="T2" fmla="*/ 12 w 20"/>
                  <a:gd name="T3" fmla="*/ 26 h 26"/>
                  <a:gd name="T4" fmla="*/ 3 w 20"/>
                  <a:gd name="T5" fmla="*/ 8 h 26"/>
                  <a:gd name="T6" fmla="*/ 10 w 20"/>
                  <a:gd name="T7" fmla="*/ 1 h 26"/>
                  <a:gd name="T8" fmla="*/ 20 w 20"/>
                  <a:gd name="T9" fmla="*/ 9 h 26"/>
                </a:gdLst>
                <a:ahLst/>
                <a:cxnLst>
                  <a:cxn ang="0">
                    <a:pos x="T0" y="T1"/>
                  </a:cxn>
                  <a:cxn ang="0">
                    <a:pos x="T2" y="T3"/>
                  </a:cxn>
                  <a:cxn ang="0">
                    <a:pos x="T4" y="T5"/>
                  </a:cxn>
                  <a:cxn ang="0">
                    <a:pos x="T6" y="T7"/>
                  </a:cxn>
                  <a:cxn ang="0">
                    <a:pos x="T8" y="T9"/>
                  </a:cxn>
                </a:cxnLst>
                <a:rect l="0" t="0" r="r" b="b"/>
                <a:pathLst>
                  <a:path w="20" h="26">
                    <a:moveTo>
                      <a:pt x="20" y="9"/>
                    </a:moveTo>
                    <a:cubicBezTo>
                      <a:pt x="16" y="15"/>
                      <a:pt x="17" y="25"/>
                      <a:pt x="12" y="26"/>
                    </a:cubicBezTo>
                    <a:cubicBezTo>
                      <a:pt x="0" y="26"/>
                      <a:pt x="14" y="11"/>
                      <a:pt x="3" y="8"/>
                    </a:cubicBezTo>
                    <a:cubicBezTo>
                      <a:pt x="2" y="8"/>
                      <a:pt x="6" y="1"/>
                      <a:pt x="10" y="1"/>
                    </a:cubicBezTo>
                    <a:cubicBezTo>
                      <a:pt x="17" y="0"/>
                      <a:pt x="17" y="6"/>
                      <a:pt x="2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99" name="Freeform 454"/>
              <p:cNvSpPr/>
              <p:nvPr/>
            </p:nvSpPr>
            <p:spPr bwMode="auto">
              <a:xfrm>
                <a:off x="2897" y="1112"/>
                <a:ext cx="57" cy="52"/>
              </a:xfrm>
              <a:custGeom>
                <a:avLst/>
                <a:gdLst>
                  <a:gd name="T0" fmla="*/ 25 w 30"/>
                  <a:gd name="T1" fmla="*/ 11 h 27"/>
                  <a:gd name="T2" fmla="*/ 0 w 30"/>
                  <a:gd name="T3" fmla="*/ 18 h 27"/>
                  <a:gd name="T4" fmla="*/ 10 w 30"/>
                  <a:gd name="T5" fmla="*/ 7 h 27"/>
                  <a:gd name="T6" fmla="*/ 17 w 30"/>
                  <a:gd name="T7" fmla="*/ 3 h 27"/>
                  <a:gd name="T8" fmla="*/ 25 w 30"/>
                  <a:gd name="T9" fmla="*/ 2 h 27"/>
                  <a:gd name="T10" fmla="*/ 25 w 30"/>
                  <a:gd name="T11" fmla="*/ 11 h 27"/>
                </a:gdLst>
                <a:ahLst/>
                <a:cxnLst>
                  <a:cxn ang="0">
                    <a:pos x="T0" y="T1"/>
                  </a:cxn>
                  <a:cxn ang="0">
                    <a:pos x="T2" y="T3"/>
                  </a:cxn>
                  <a:cxn ang="0">
                    <a:pos x="T4" y="T5"/>
                  </a:cxn>
                  <a:cxn ang="0">
                    <a:pos x="T6" y="T7"/>
                  </a:cxn>
                  <a:cxn ang="0">
                    <a:pos x="T8" y="T9"/>
                  </a:cxn>
                  <a:cxn ang="0">
                    <a:pos x="T10" y="T11"/>
                  </a:cxn>
                </a:cxnLst>
                <a:rect l="0" t="0" r="r" b="b"/>
                <a:pathLst>
                  <a:path w="30" h="27">
                    <a:moveTo>
                      <a:pt x="25" y="11"/>
                    </a:moveTo>
                    <a:cubicBezTo>
                      <a:pt x="16" y="13"/>
                      <a:pt x="12" y="27"/>
                      <a:pt x="0" y="18"/>
                    </a:cubicBezTo>
                    <a:cubicBezTo>
                      <a:pt x="4" y="15"/>
                      <a:pt x="7" y="11"/>
                      <a:pt x="10" y="7"/>
                    </a:cubicBezTo>
                    <a:cubicBezTo>
                      <a:pt x="16" y="11"/>
                      <a:pt x="15" y="5"/>
                      <a:pt x="17" y="3"/>
                    </a:cubicBezTo>
                    <a:cubicBezTo>
                      <a:pt x="20" y="2"/>
                      <a:pt x="23" y="0"/>
                      <a:pt x="25" y="2"/>
                    </a:cubicBezTo>
                    <a:cubicBezTo>
                      <a:pt x="30" y="5"/>
                      <a:pt x="25"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00" name="Freeform 455"/>
              <p:cNvSpPr/>
              <p:nvPr/>
            </p:nvSpPr>
            <p:spPr bwMode="auto">
              <a:xfrm>
                <a:off x="2272" y="2329"/>
                <a:ext cx="61" cy="46"/>
              </a:xfrm>
              <a:custGeom>
                <a:avLst/>
                <a:gdLst>
                  <a:gd name="T0" fmla="*/ 29 w 32"/>
                  <a:gd name="T1" fmla="*/ 10 h 24"/>
                  <a:gd name="T2" fmla="*/ 28 w 32"/>
                  <a:gd name="T3" fmla="*/ 24 h 24"/>
                  <a:gd name="T4" fmla="*/ 0 w 32"/>
                  <a:gd name="T5" fmla="*/ 3 h 24"/>
                  <a:gd name="T6" fmla="*/ 18 w 32"/>
                  <a:gd name="T7" fmla="*/ 9 h 24"/>
                  <a:gd name="T8" fmla="*/ 29 w 32"/>
                  <a:gd name="T9" fmla="*/ 10 h 24"/>
                </a:gdLst>
                <a:ahLst/>
                <a:cxnLst>
                  <a:cxn ang="0">
                    <a:pos x="T0" y="T1"/>
                  </a:cxn>
                  <a:cxn ang="0">
                    <a:pos x="T2" y="T3"/>
                  </a:cxn>
                  <a:cxn ang="0">
                    <a:pos x="T4" y="T5"/>
                  </a:cxn>
                  <a:cxn ang="0">
                    <a:pos x="T6" y="T7"/>
                  </a:cxn>
                  <a:cxn ang="0">
                    <a:pos x="T8" y="T9"/>
                  </a:cxn>
                </a:cxnLst>
                <a:rect l="0" t="0" r="r" b="b"/>
                <a:pathLst>
                  <a:path w="32" h="24">
                    <a:moveTo>
                      <a:pt x="29" y="10"/>
                    </a:moveTo>
                    <a:cubicBezTo>
                      <a:pt x="32" y="14"/>
                      <a:pt x="32" y="19"/>
                      <a:pt x="28" y="24"/>
                    </a:cubicBezTo>
                    <a:cubicBezTo>
                      <a:pt x="14" y="23"/>
                      <a:pt x="11" y="7"/>
                      <a:pt x="0" y="3"/>
                    </a:cubicBezTo>
                    <a:cubicBezTo>
                      <a:pt x="7" y="1"/>
                      <a:pt x="14" y="0"/>
                      <a:pt x="18" y="9"/>
                    </a:cubicBezTo>
                    <a:cubicBezTo>
                      <a:pt x="21" y="18"/>
                      <a:pt x="25" y="13"/>
                      <a:pt x="2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01" name="Freeform 456"/>
              <p:cNvSpPr/>
              <p:nvPr/>
            </p:nvSpPr>
            <p:spPr bwMode="auto">
              <a:xfrm>
                <a:off x="3973" y="780"/>
                <a:ext cx="46" cy="51"/>
              </a:xfrm>
              <a:custGeom>
                <a:avLst/>
                <a:gdLst>
                  <a:gd name="T0" fmla="*/ 0 w 24"/>
                  <a:gd name="T1" fmla="*/ 4 h 27"/>
                  <a:gd name="T2" fmla="*/ 4 w 24"/>
                  <a:gd name="T3" fmla="*/ 0 h 27"/>
                  <a:gd name="T4" fmla="*/ 24 w 24"/>
                  <a:gd name="T5" fmla="*/ 18 h 27"/>
                  <a:gd name="T6" fmla="*/ 7 w 24"/>
                  <a:gd name="T7" fmla="*/ 22 h 27"/>
                  <a:gd name="T8" fmla="*/ 0 w 24"/>
                  <a:gd name="T9" fmla="*/ 4 h 27"/>
                </a:gdLst>
                <a:ahLst/>
                <a:cxnLst>
                  <a:cxn ang="0">
                    <a:pos x="T0" y="T1"/>
                  </a:cxn>
                  <a:cxn ang="0">
                    <a:pos x="T2" y="T3"/>
                  </a:cxn>
                  <a:cxn ang="0">
                    <a:pos x="T4" y="T5"/>
                  </a:cxn>
                  <a:cxn ang="0">
                    <a:pos x="T6" y="T7"/>
                  </a:cxn>
                  <a:cxn ang="0">
                    <a:pos x="T8" y="T9"/>
                  </a:cxn>
                </a:cxnLst>
                <a:rect l="0" t="0" r="r" b="b"/>
                <a:pathLst>
                  <a:path w="24" h="27">
                    <a:moveTo>
                      <a:pt x="0" y="4"/>
                    </a:moveTo>
                    <a:cubicBezTo>
                      <a:pt x="1" y="3"/>
                      <a:pt x="2" y="2"/>
                      <a:pt x="4" y="0"/>
                    </a:cubicBezTo>
                    <a:cubicBezTo>
                      <a:pt x="11" y="6"/>
                      <a:pt x="19" y="10"/>
                      <a:pt x="24" y="18"/>
                    </a:cubicBezTo>
                    <a:cubicBezTo>
                      <a:pt x="20" y="24"/>
                      <a:pt x="14" y="27"/>
                      <a:pt x="7" y="22"/>
                    </a:cubicBezTo>
                    <a:cubicBezTo>
                      <a:pt x="4" y="16"/>
                      <a:pt x="2" y="10"/>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02" name="Freeform 457"/>
              <p:cNvSpPr/>
              <p:nvPr/>
            </p:nvSpPr>
            <p:spPr bwMode="auto">
              <a:xfrm>
                <a:off x="2062" y="973"/>
                <a:ext cx="61" cy="34"/>
              </a:xfrm>
              <a:custGeom>
                <a:avLst/>
                <a:gdLst>
                  <a:gd name="T0" fmla="*/ 23 w 32"/>
                  <a:gd name="T1" fmla="*/ 14 h 18"/>
                  <a:gd name="T2" fmla="*/ 0 w 32"/>
                  <a:gd name="T3" fmla="*/ 18 h 18"/>
                  <a:gd name="T4" fmla="*/ 19 w 32"/>
                  <a:gd name="T5" fmla="*/ 2 h 18"/>
                  <a:gd name="T6" fmla="*/ 23 w 32"/>
                  <a:gd name="T7" fmla="*/ 14 h 18"/>
                </a:gdLst>
                <a:ahLst/>
                <a:cxnLst>
                  <a:cxn ang="0">
                    <a:pos x="T0" y="T1"/>
                  </a:cxn>
                  <a:cxn ang="0">
                    <a:pos x="T2" y="T3"/>
                  </a:cxn>
                  <a:cxn ang="0">
                    <a:pos x="T4" y="T5"/>
                  </a:cxn>
                  <a:cxn ang="0">
                    <a:pos x="T6" y="T7"/>
                  </a:cxn>
                </a:cxnLst>
                <a:rect l="0" t="0" r="r" b="b"/>
                <a:pathLst>
                  <a:path w="32" h="18">
                    <a:moveTo>
                      <a:pt x="23" y="14"/>
                    </a:moveTo>
                    <a:cubicBezTo>
                      <a:pt x="15" y="12"/>
                      <a:pt x="7" y="16"/>
                      <a:pt x="0" y="18"/>
                    </a:cubicBezTo>
                    <a:cubicBezTo>
                      <a:pt x="2" y="8"/>
                      <a:pt x="11" y="3"/>
                      <a:pt x="19" y="2"/>
                    </a:cubicBezTo>
                    <a:cubicBezTo>
                      <a:pt x="27" y="0"/>
                      <a:pt x="32" y="6"/>
                      <a:pt x="2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03" name="Freeform 458"/>
              <p:cNvSpPr/>
              <p:nvPr/>
            </p:nvSpPr>
            <p:spPr bwMode="auto">
              <a:xfrm>
                <a:off x="5766" y="2737"/>
                <a:ext cx="46" cy="63"/>
              </a:xfrm>
              <a:custGeom>
                <a:avLst/>
                <a:gdLst>
                  <a:gd name="T0" fmla="*/ 17 w 24"/>
                  <a:gd name="T1" fmla="*/ 9 h 33"/>
                  <a:gd name="T2" fmla="*/ 24 w 24"/>
                  <a:gd name="T3" fmla="*/ 9 h 33"/>
                  <a:gd name="T4" fmla="*/ 0 w 24"/>
                  <a:gd name="T5" fmla="*/ 20 h 33"/>
                  <a:gd name="T6" fmla="*/ 7 w 24"/>
                  <a:gd name="T7" fmla="*/ 8 h 33"/>
                  <a:gd name="T8" fmla="*/ 17 w 24"/>
                  <a:gd name="T9" fmla="*/ 9 h 33"/>
                </a:gdLst>
                <a:ahLst/>
                <a:cxnLst>
                  <a:cxn ang="0">
                    <a:pos x="T0" y="T1"/>
                  </a:cxn>
                  <a:cxn ang="0">
                    <a:pos x="T2" y="T3"/>
                  </a:cxn>
                  <a:cxn ang="0">
                    <a:pos x="T4" y="T5"/>
                  </a:cxn>
                  <a:cxn ang="0">
                    <a:pos x="T6" y="T7"/>
                  </a:cxn>
                  <a:cxn ang="0">
                    <a:pos x="T8" y="T9"/>
                  </a:cxn>
                </a:cxnLst>
                <a:rect l="0" t="0" r="r" b="b"/>
                <a:pathLst>
                  <a:path w="24" h="33">
                    <a:moveTo>
                      <a:pt x="17" y="9"/>
                    </a:moveTo>
                    <a:cubicBezTo>
                      <a:pt x="20" y="9"/>
                      <a:pt x="22" y="9"/>
                      <a:pt x="24" y="9"/>
                    </a:cubicBezTo>
                    <a:cubicBezTo>
                      <a:pt x="18" y="17"/>
                      <a:pt x="15" y="33"/>
                      <a:pt x="0" y="20"/>
                    </a:cubicBezTo>
                    <a:cubicBezTo>
                      <a:pt x="2" y="16"/>
                      <a:pt x="5" y="12"/>
                      <a:pt x="7" y="8"/>
                    </a:cubicBezTo>
                    <a:cubicBezTo>
                      <a:pt x="11" y="0"/>
                      <a:pt x="14" y="8"/>
                      <a:pt x="1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04" name="Freeform 459"/>
              <p:cNvSpPr/>
              <p:nvPr/>
            </p:nvSpPr>
            <p:spPr bwMode="auto">
              <a:xfrm>
                <a:off x="2619" y="2920"/>
                <a:ext cx="64" cy="45"/>
              </a:xfrm>
              <a:custGeom>
                <a:avLst/>
                <a:gdLst>
                  <a:gd name="T0" fmla="*/ 0 w 34"/>
                  <a:gd name="T1" fmla="*/ 13 h 23"/>
                  <a:gd name="T2" fmla="*/ 14 w 34"/>
                  <a:gd name="T3" fmla="*/ 4 h 23"/>
                  <a:gd name="T4" fmla="*/ 30 w 34"/>
                  <a:gd name="T5" fmla="*/ 7 h 23"/>
                  <a:gd name="T6" fmla="*/ 23 w 34"/>
                  <a:gd name="T7" fmla="*/ 18 h 23"/>
                  <a:gd name="T8" fmla="*/ 4 w 34"/>
                  <a:gd name="T9" fmla="*/ 18 h 23"/>
                  <a:gd name="T10" fmla="*/ 0 w 34"/>
                  <a:gd name="T11" fmla="*/ 13 h 23"/>
                </a:gdLst>
                <a:ahLst/>
                <a:cxnLst>
                  <a:cxn ang="0">
                    <a:pos x="T0" y="T1"/>
                  </a:cxn>
                  <a:cxn ang="0">
                    <a:pos x="T2" y="T3"/>
                  </a:cxn>
                  <a:cxn ang="0">
                    <a:pos x="T4" y="T5"/>
                  </a:cxn>
                  <a:cxn ang="0">
                    <a:pos x="T6" y="T7"/>
                  </a:cxn>
                  <a:cxn ang="0">
                    <a:pos x="T8" y="T9"/>
                  </a:cxn>
                  <a:cxn ang="0">
                    <a:pos x="T10" y="T11"/>
                  </a:cxn>
                </a:cxnLst>
                <a:rect l="0" t="0" r="r" b="b"/>
                <a:pathLst>
                  <a:path w="34" h="23">
                    <a:moveTo>
                      <a:pt x="0" y="13"/>
                    </a:moveTo>
                    <a:cubicBezTo>
                      <a:pt x="3" y="8"/>
                      <a:pt x="9" y="7"/>
                      <a:pt x="14" y="4"/>
                    </a:cubicBezTo>
                    <a:cubicBezTo>
                      <a:pt x="20" y="0"/>
                      <a:pt x="27" y="2"/>
                      <a:pt x="30" y="7"/>
                    </a:cubicBezTo>
                    <a:cubicBezTo>
                      <a:pt x="34" y="13"/>
                      <a:pt x="26" y="15"/>
                      <a:pt x="23" y="18"/>
                    </a:cubicBezTo>
                    <a:cubicBezTo>
                      <a:pt x="16" y="21"/>
                      <a:pt x="10" y="23"/>
                      <a:pt x="4" y="18"/>
                    </a:cubicBezTo>
                    <a:cubicBezTo>
                      <a:pt x="3" y="16"/>
                      <a:pt x="1" y="15"/>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05" name="Freeform 460"/>
              <p:cNvSpPr/>
              <p:nvPr/>
            </p:nvSpPr>
            <p:spPr bwMode="auto">
              <a:xfrm>
                <a:off x="5839" y="2746"/>
                <a:ext cx="42" cy="44"/>
              </a:xfrm>
              <a:custGeom>
                <a:avLst/>
                <a:gdLst>
                  <a:gd name="T0" fmla="*/ 0 w 22"/>
                  <a:gd name="T1" fmla="*/ 8 h 23"/>
                  <a:gd name="T2" fmla="*/ 11 w 22"/>
                  <a:gd name="T3" fmla="*/ 0 h 23"/>
                  <a:gd name="T4" fmla="*/ 22 w 22"/>
                  <a:gd name="T5" fmla="*/ 17 h 23"/>
                  <a:gd name="T6" fmla="*/ 13 w 22"/>
                  <a:gd name="T7" fmla="*/ 22 h 23"/>
                  <a:gd name="T8" fmla="*/ 0 w 22"/>
                  <a:gd name="T9" fmla="*/ 8 h 23"/>
                </a:gdLst>
                <a:ahLst/>
                <a:cxnLst>
                  <a:cxn ang="0">
                    <a:pos x="T0" y="T1"/>
                  </a:cxn>
                  <a:cxn ang="0">
                    <a:pos x="T2" y="T3"/>
                  </a:cxn>
                  <a:cxn ang="0">
                    <a:pos x="T4" y="T5"/>
                  </a:cxn>
                  <a:cxn ang="0">
                    <a:pos x="T6" y="T7"/>
                  </a:cxn>
                  <a:cxn ang="0">
                    <a:pos x="T8" y="T9"/>
                  </a:cxn>
                </a:cxnLst>
                <a:rect l="0" t="0" r="r" b="b"/>
                <a:pathLst>
                  <a:path w="22" h="23">
                    <a:moveTo>
                      <a:pt x="0" y="8"/>
                    </a:moveTo>
                    <a:cubicBezTo>
                      <a:pt x="4" y="5"/>
                      <a:pt x="9" y="4"/>
                      <a:pt x="11" y="0"/>
                    </a:cubicBezTo>
                    <a:cubicBezTo>
                      <a:pt x="17" y="4"/>
                      <a:pt x="19" y="11"/>
                      <a:pt x="22" y="17"/>
                    </a:cubicBezTo>
                    <a:cubicBezTo>
                      <a:pt x="20" y="21"/>
                      <a:pt x="18" y="23"/>
                      <a:pt x="13" y="22"/>
                    </a:cubicBezTo>
                    <a:cubicBezTo>
                      <a:pt x="9" y="17"/>
                      <a:pt x="5" y="1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06" name="Freeform 461"/>
              <p:cNvSpPr/>
              <p:nvPr/>
            </p:nvSpPr>
            <p:spPr bwMode="auto">
              <a:xfrm>
                <a:off x="4065" y="1065"/>
                <a:ext cx="46" cy="30"/>
              </a:xfrm>
              <a:custGeom>
                <a:avLst/>
                <a:gdLst>
                  <a:gd name="T0" fmla="*/ 22 w 24"/>
                  <a:gd name="T1" fmla="*/ 12 h 16"/>
                  <a:gd name="T2" fmla="*/ 9 w 24"/>
                  <a:gd name="T3" fmla="*/ 15 h 16"/>
                  <a:gd name="T4" fmla="*/ 4 w 24"/>
                  <a:gd name="T5" fmla="*/ 6 h 16"/>
                  <a:gd name="T6" fmla="*/ 22 w 24"/>
                  <a:gd name="T7" fmla="*/ 12 h 16"/>
                </a:gdLst>
                <a:ahLst/>
                <a:cxnLst>
                  <a:cxn ang="0">
                    <a:pos x="T0" y="T1"/>
                  </a:cxn>
                  <a:cxn ang="0">
                    <a:pos x="T2" y="T3"/>
                  </a:cxn>
                  <a:cxn ang="0">
                    <a:pos x="T4" y="T5"/>
                  </a:cxn>
                  <a:cxn ang="0">
                    <a:pos x="T6" y="T7"/>
                  </a:cxn>
                </a:cxnLst>
                <a:rect l="0" t="0" r="r" b="b"/>
                <a:pathLst>
                  <a:path w="24" h="16">
                    <a:moveTo>
                      <a:pt x="22" y="12"/>
                    </a:moveTo>
                    <a:cubicBezTo>
                      <a:pt x="18" y="13"/>
                      <a:pt x="14" y="15"/>
                      <a:pt x="9" y="15"/>
                    </a:cubicBezTo>
                    <a:cubicBezTo>
                      <a:pt x="0" y="16"/>
                      <a:pt x="1" y="11"/>
                      <a:pt x="4" y="6"/>
                    </a:cubicBezTo>
                    <a:cubicBezTo>
                      <a:pt x="19" y="0"/>
                      <a:pt x="24" y="2"/>
                      <a:pt x="2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07" name="Freeform 462"/>
              <p:cNvSpPr/>
              <p:nvPr/>
            </p:nvSpPr>
            <p:spPr bwMode="auto">
              <a:xfrm>
                <a:off x="3973" y="814"/>
                <a:ext cx="59" cy="33"/>
              </a:xfrm>
              <a:custGeom>
                <a:avLst/>
                <a:gdLst>
                  <a:gd name="T0" fmla="*/ 7 w 31"/>
                  <a:gd name="T1" fmla="*/ 4 h 17"/>
                  <a:gd name="T2" fmla="*/ 24 w 31"/>
                  <a:gd name="T3" fmla="*/ 0 h 17"/>
                  <a:gd name="T4" fmla="*/ 30 w 31"/>
                  <a:gd name="T5" fmla="*/ 5 h 17"/>
                  <a:gd name="T6" fmla="*/ 17 w 31"/>
                  <a:gd name="T7" fmla="*/ 13 h 17"/>
                  <a:gd name="T8" fmla="*/ 7 w 31"/>
                  <a:gd name="T9" fmla="*/ 4 h 17"/>
                </a:gdLst>
                <a:ahLst/>
                <a:cxnLst>
                  <a:cxn ang="0">
                    <a:pos x="T0" y="T1"/>
                  </a:cxn>
                  <a:cxn ang="0">
                    <a:pos x="T2" y="T3"/>
                  </a:cxn>
                  <a:cxn ang="0">
                    <a:pos x="T4" y="T5"/>
                  </a:cxn>
                  <a:cxn ang="0">
                    <a:pos x="T6" y="T7"/>
                  </a:cxn>
                  <a:cxn ang="0">
                    <a:pos x="T8" y="T9"/>
                  </a:cxn>
                </a:cxnLst>
                <a:rect l="0" t="0" r="r" b="b"/>
                <a:pathLst>
                  <a:path w="31" h="17">
                    <a:moveTo>
                      <a:pt x="7" y="4"/>
                    </a:moveTo>
                    <a:cubicBezTo>
                      <a:pt x="13" y="2"/>
                      <a:pt x="19" y="1"/>
                      <a:pt x="24" y="0"/>
                    </a:cubicBezTo>
                    <a:cubicBezTo>
                      <a:pt x="27" y="1"/>
                      <a:pt x="31" y="3"/>
                      <a:pt x="30" y="5"/>
                    </a:cubicBezTo>
                    <a:cubicBezTo>
                      <a:pt x="27" y="10"/>
                      <a:pt x="21" y="17"/>
                      <a:pt x="17" y="13"/>
                    </a:cubicBezTo>
                    <a:cubicBezTo>
                      <a:pt x="14" y="10"/>
                      <a:pt x="0" y="17"/>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08" name="Freeform 463"/>
              <p:cNvSpPr/>
              <p:nvPr/>
            </p:nvSpPr>
            <p:spPr bwMode="auto">
              <a:xfrm>
                <a:off x="5284" y="2253"/>
                <a:ext cx="36" cy="36"/>
              </a:xfrm>
              <a:custGeom>
                <a:avLst/>
                <a:gdLst>
                  <a:gd name="T0" fmla="*/ 12 w 19"/>
                  <a:gd name="T1" fmla="*/ 0 h 19"/>
                  <a:gd name="T2" fmla="*/ 18 w 19"/>
                  <a:gd name="T3" fmla="*/ 5 h 19"/>
                  <a:gd name="T4" fmla="*/ 6 w 19"/>
                  <a:gd name="T5" fmla="*/ 18 h 19"/>
                  <a:gd name="T6" fmla="*/ 0 w 19"/>
                  <a:gd name="T7" fmla="*/ 12 h 19"/>
                  <a:gd name="T8" fmla="*/ 12 w 19"/>
                  <a:gd name="T9" fmla="*/ 0 h 19"/>
                </a:gdLst>
                <a:ahLst/>
                <a:cxnLst>
                  <a:cxn ang="0">
                    <a:pos x="T0" y="T1"/>
                  </a:cxn>
                  <a:cxn ang="0">
                    <a:pos x="T2" y="T3"/>
                  </a:cxn>
                  <a:cxn ang="0">
                    <a:pos x="T4" y="T5"/>
                  </a:cxn>
                  <a:cxn ang="0">
                    <a:pos x="T6" y="T7"/>
                  </a:cxn>
                  <a:cxn ang="0">
                    <a:pos x="T8" y="T9"/>
                  </a:cxn>
                </a:cxnLst>
                <a:rect l="0" t="0" r="r" b="b"/>
                <a:pathLst>
                  <a:path w="19" h="19">
                    <a:moveTo>
                      <a:pt x="12" y="0"/>
                    </a:moveTo>
                    <a:cubicBezTo>
                      <a:pt x="16" y="0"/>
                      <a:pt x="19" y="2"/>
                      <a:pt x="18" y="5"/>
                    </a:cubicBezTo>
                    <a:cubicBezTo>
                      <a:pt x="16" y="11"/>
                      <a:pt x="13" y="17"/>
                      <a:pt x="6" y="18"/>
                    </a:cubicBezTo>
                    <a:cubicBezTo>
                      <a:pt x="2" y="19"/>
                      <a:pt x="0" y="15"/>
                      <a:pt x="0" y="12"/>
                    </a:cubicBezTo>
                    <a:cubicBezTo>
                      <a:pt x="0" y="4"/>
                      <a:pt x="8" y="4"/>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09" name="Freeform 464"/>
              <p:cNvSpPr/>
              <p:nvPr/>
            </p:nvSpPr>
            <p:spPr bwMode="auto">
              <a:xfrm>
                <a:off x="5778" y="2815"/>
                <a:ext cx="26" cy="46"/>
              </a:xfrm>
              <a:custGeom>
                <a:avLst/>
                <a:gdLst>
                  <a:gd name="T0" fmla="*/ 14 w 14"/>
                  <a:gd name="T1" fmla="*/ 24 h 24"/>
                  <a:gd name="T2" fmla="*/ 1 w 14"/>
                  <a:gd name="T3" fmla="*/ 24 h 24"/>
                  <a:gd name="T4" fmla="*/ 6 w 14"/>
                  <a:gd name="T5" fmla="*/ 0 h 24"/>
                  <a:gd name="T6" fmla="*/ 14 w 14"/>
                  <a:gd name="T7" fmla="*/ 24 h 24"/>
                </a:gdLst>
                <a:ahLst/>
                <a:cxnLst>
                  <a:cxn ang="0">
                    <a:pos x="T0" y="T1"/>
                  </a:cxn>
                  <a:cxn ang="0">
                    <a:pos x="T2" y="T3"/>
                  </a:cxn>
                  <a:cxn ang="0">
                    <a:pos x="T4" y="T5"/>
                  </a:cxn>
                  <a:cxn ang="0">
                    <a:pos x="T6" y="T7"/>
                  </a:cxn>
                </a:cxnLst>
                <a:rect l="0" t="0" r="r" b="b"/>
                <a:pathLst>
                  <a:path w="14" h="24">
                    <a:moveTo>
                      <a:pt x="14" y="24"/>
                    </a:moveTo>
                    <a:cubicBezTo>
                      <a:pt x="10" y="24"/>
                      <a:pt x="5" y="24"/>
                      <a:pt x="1" y="24"/>
                    </a:cubicBezTo>
                    <a:cubicBezTo>
                      <a:pt x="0" y="16"/>
                      <a:pt x="0" y="8"/>
                      <a:pt x="6" y="0"/>
                    </a:cubicBezTo>
                    <a:cubicBezTo>
                      <a:pt x="12" y="7"/>
                      <a:pt x="14" y="15"/>
                      <a:pt x="1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10" name="Freeform 465"/>
              <p:cNvSpPr/>
              <p:nvPr/>
            </p:nvSpPr>
            <p:spPr bwMode="auto">
              <a:xfrm>
                <a:off x="2680" y="1273"/>
                <a:ext cx="42" cy="50"/>
              </a:xfrm>
              <a:custGeom>
                <a:avLst/>
                <a:gdLst>
                  <a:gd name="T0" fmla="*/ 16 w 22"/>
                  <a:gd name="T1" fmla="*/ 4 h 26"/>
                  <a:gd name="T2" fmla="*/ 17 w 22"/>
                  <a:gd name="T3" fmla="*/ 21 h 26"/>
                  <a:gd name="T4" fmla="*/ 6 w 22"/>
                  <a:gd name="T5" fmla="*/ 21 h 26"/>
                  <a:gd name="T6" fmla="*/ 4 w 22"/>
                  <a:gd name="T7" fmla="*/ 6 h 26"/>
                  <a:gd name="T8" fmla="*/ 16 w 22"/>
                  <a:gd name="T9" fmla="*/ 4 h 26"/>
                </a:gdLst>
                <a:ahLst/>
                <a:cxnLst>
                  <a:cxn ang="0">
                    <a:pos x="T0" y="T1"/>
                  </a:cxn>
                  <a:cxn ang="0">
                    <a:pos x="T2" y="T3"/>
                  </a:cxn>
                  <a:cxn ang="0">
                    <a:pos x="T4" y="T5"/>
                  </a:cxn>
                  <a:cxn ang="0">
                    <a:pos x="T6" y="T7"/>
                  </a:cxn>
                  <a:cxn ang="0">
                    <a:pos x="T8" y="T9"/>
                  </a:cxn>
                </a:cxnLst>
                <a:rect l="0" t="0" r="r" b="b"/>
                <a:pathLst>
                  <a:path w="22" h="26">
                    <a:moveTo>
                      <a:pt x="16" y="4"/>
                    </a:moveTo>
                    <a:cubicBezTo>
                      <a:pt x="22" y="9"/>
                      <a:pt x="21" y="15"/>
                      <a:pt x="17" y="21"/>
                    </a:cubicBezTo>
                    <a:cubicBezTo>
                      <a:pt x="14" y="26"/>
                      <a:pt x="10" y="21"/>
                      <a:pt x="6" y="21"/>
                    </a:cubicBezTo>
                    <a:cubicBezTo>
                      <a:pt x="3" y="16"/>
                      <a:pt x="0" y="11"/>
                      <a:pt x="4" y="6"/>
                    </a:cubicBezTo>
                    <a:cubicBezTo>
                      <a:pt x="7" y="2"/>
                      <a:pt x="11" y="0"/>
                      <a:pt x="1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11" name="Freeform 466"/>
              <p:cNvSpPr/>
              <p:nvPr/>
            </p:nvSpPr>
            <p:spPr bwMode="auto">
              <a:xfrm>
                <a:off x="3428" y="2234"/>
                <a:ext cx="44" cy="51"/>
              </a:xfrm>
              <a:custGeom>
                <a:avLst/>
                <a:gdLst>
                  <a:gd name="T0" fmla="*/ 1 w 23"/>
                  <a:gd name="T1" fmla="*/ 0 h 27"/>
                  <a:gd name="T2" fmla="*/ 14 w 23"/>
                  <a:gd name="T3" fmla="*/ 7 h 27"/>
                  <a:gd name="T4" fmla="*/ 23 w 23"/>
                  <a:gd name="T5" fmla="*/ 15 h 27"/>
                  <a:gd name="T6" fmla="*/ 22 w 23"/>
                  <a:gd name="T7" fmla="*/ 22 h 27"/>
                  <a:gd name="T8" fmla="*/ 11 w 23"/>
                  <a:gd name="T9" fmla="*/ 25 h 27"/>
                  <a:gd name="T10" fmla="*/ 11 w 23"/>
                  <a:gd name="T11" fmla="*/ 25 h 27"/>
                  <a:gd name="T12" fmla="*/ 4 w 23"/>
                  <a:gd name="T13" fmla="*/ 18 h 27"/>
                  <a:gd name="T14" fmla="*/ 1 w 23"/>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7">
                    <a:moveTo>
                      <a:pt x="1" y="0"/>
                    </a:moveTo>
                    <a:cubicBezTo>
                      <a:pt x="6" y="1"/>
                      <a:pt x="6" y="12"/>
                      <a:pt x="14" y="7"/>
                    </a:cubicBezTo>
                    <a:cubicBezTo>
                      <a:pt x="19" y="8"/>
                      <a:pt x="21" y="11"/>
                      <a:pt x="23" y="15"/>
                    </a:cubicBezTo>
                    <a:cubicBezTo>
                      <a:pt x="23" y="18"/>
                      <a:pt x="23" y="20"/>
                      <a:pt x="22" y="22"/>
                    </a:cubicBezTo>
                    <a:cubicBezTo>
                      <a:pt x="18" y="25"/>
                      <a:pt x="14" y="21"/>
                      <a:pt x="11" y="25"/>
                    </a:cubicBezTo>
                    <a:cubicBezTo>
                      <a:pt x="11" y="25"/>
                      <a:pt x="11" y="25"/>
                      <a:pt x="11" y="25"/>
                    </a:cubicBezTo>
                    <a:cubicBezTo>
                      <a:pt x="4" y="27"/>
                      <a:pt x="7" y="20"/>
                      <a:pt x="4" y="18"/>
                    </a:cubicBezTo>
                    <a:cubicBezTo>
                      <a:pt x="3" y="12"/>
                      <a:pt x="0" y="7"/>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12" name="Freeform 467"/>
              <p:cNvSpPr/>
              <p:nvPr/>
            </p:nvSpPr>
            <p:spPr bwMode="auto">
              <a:xfrm>
                <a:off x="5780" y="1744"/>
                <a:ext cx="49" cy="42"/>
              </a:xfrm>
              <a:custGeom>
                <a:avLst/>
                <a:gdLst>
                  <a:gd name="T0" fmla="*/ 24 w 26"/>
                  <a:gd name="T1" fmla="*/ 19 h 22"/>
                  <a:gd name="T2" fmla="*/ 0 w 26"/>
                  <a:gd name="T3" fmla="*/ 13 h 22"/>
                  <a:gd name="T4" fmla="*/ 0 w 26"/>
                  <a:gd name="T5" fmla="*/ 0 h 22"/>
                  <a:gd name="T6" fmla="*/ 17 w 26"/>
                  <a:gd name="T7" fmla="*/ 13 h 22"/>
                  <a:gd name="T8" fmla="*/ 24 w 26"/>
                  <a:gd name="T9" fmla="*/ 19 h 22"/>
                </a:gdLst>
                <a:ahLst/>
                <a:cxnLst>
                  <a:cxn ang="0">
                    <a:pos x="T0" y="T1"/>
                  </a:cxn>
                  <a:cxn ang="0">
                    <a:pos x="T2" y="T3"/>
                  </a:cxn>
                  <a:cxn ang="0">
                    <a:pos x="T4" y="T5"/>
                  </a:cxn>
                  <a:cxn ang="0">
                    <a:pos x="T6" y="T7"/>
                  </a:cxn>
                  <a:cxn ang="0">
                    <a:pos x="T8" y="T9"/>
                  </a:cxn>
                </a:cxnLst>
                <a:rect l="0" t="0" r="r" b="b"/>
                <a:pathLst>
                  <a:path w="26" h="22">
                    <a:moveTo>
                      <a:pt x="24" y="19"/>
                    </a:moveTo>
                    <a:cubicBezTo>
                      <a:pt x="16" y="19"/>
                      <a:pt x="6" y="22"/>
                      <a:pt x="0" y="13"/>
                    </a:cubicBezTo>
                    <a:cubicBezTo>
                      <a:pt x="0" y="9"/>
                      <a:pt x="0" y="5"/>
                      <a:pt x="0" y="0"/>
                    </a:cubicBezTo>
                    <a:cubicBezTo>
                      <a:pt x="9" y="2"/>
                      <a:pt x="11" y="11"/>
                      <a:pt x="17" y="13"/>
                    </a:cubicBezTo>
                    <a:cubicBezTo>
                      <a:pt x="20" y="15"/>
                      <a:pt x="26" y="13"/>
                      <a:pt x="2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13" name="Freeform 468"/>
              <p:cNvSpPr/>
              <p:nvPr/>
            </p:nvSpPr>
            <p:spPr bwMode="auto">
              <a:xfrm>
                <a:off x="4337" y="2534"/>
                <a:ext cx="46" cy="42"/>
              </a:xfrm>
              <a:custGeom>
                <a:avLst/>
                <a:gdLst>
                  <a:gd name="T0" fmla="*/ 1 w 24"/>
                  <a:gd name="T1" fmla="*/ 7 h 22"/>
                  <a:gd name="T2" fmla="*/ 24 w 24"/>
                  <a:gd name="T3" fmla="*/ 0 h 22"/>
                  <a:gd name="T4" fmla="*/ 11 w 24"/>
                  <a:gd name="T5" fmla="*/ 22 h 22"/>
                  <a:gd name="T6" fmla="*/ 1 w 24"/>
                  <a:gd name="T7" fmla="*/ 7 h 22"/>
                </a:gdLst>
                <a:ahLst/>
                <a:cxnLst>
                  <a:cxn ang="0">
                    <a:pos x="T0" y="T1"/>
                  </a:cxn>
                  <a:cxn ang="0">
                    <a:pos x="T2" y="T3"/>
                  </a:cxn>
                  <a:cxn ang="0">
                    <a:pos x="T4" y="T5"/>
                  </a:cxn>
                  <a:cxn ang="0">
                    <a:pos x="T6" y="T7"/>
                  </a:cxn>
                </a:cxnLst>
                <a:rect l="0" t="0" r="r" b="b"/>
                <a:pathLst>
                  <a:path w="24" h="22">
                    <a:moveTo>
                      <a:pt x="1" y="7"/>
                    </a:moveTo>
                    <a:cubicBezTo>
                      <a:pt x="8" y="3"/>
                      <a:pt x="18" y="7"/>
                      <a:pt x="24" y="0"/>
                    </a:cubicBezTo>
                    <a:cubicBezTo>
                      <a:pt x="23" y="9"/>
                      <a:pt x="18" y="16"/>
                      <a:pt x="11" y="22"/>
                    </a:cubicBezTo>
                    <a:cubicBezTo>
                      <a:pt x="13" y="14"/>
                      <a:pt x="0" y="15"/>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14" name="Freeform 469"/>
              <p:cNvSpPr/>
              <p:nvPr/>
            </p:nvSpPr>
            <p:spPr bwMode="auto">
              <a:xfrm>
                <a:off x="2360" y="2358"/>
                <a:ext cx="40" cy="52"/>
              </a:xfrm>
              <a:custGeom>
                <a:avLst/>
                <a:gdLst>
                  <a:gd name="T0" fmla="*/ 0 w 21"/>
                  <a:gd name="T1" fmla="*/ 16 h 27"/>
                  <a:gd name="T2" fmla="*/ 21 w 21"/>
                  <a:gd name="T3" fmla="*/ 19 h 27"/>
                  <a:gd name="T4" fmla="*/ 14 w 21"/>
                  <a:gd name="T5" fmla="*/ 26 h 27"/>
                  <a:gd name="T6" fmla="*/ 0 w 21"/>
                  <a:gd name="T7" fmla="*/ 16 h 27"/>
                </a:gdLst>
                <a:ahLst/>
                <a:cxnLst>
                  <a:cxn ang="0">
                    <a:pos x="T0" y="T1"/>
                  </a:cxn>
                  <a:cxn ang="0">
                    <a:pos x="T2" y="T3"/>
                  </a:cxn>
                  <a:cxn ang="0">
                    <a:pos x="T4" y="T5"/>
                  </a:cxn>
                  <a:cxn ang="0">
                    <a:pos x="T6" y="T7"/>
                  </a:cxn>
                </a:cxnLst>
                <a:rect l="0" t="0" r="r" b="b"/>
                <a:pathLst>
                  <a:path w="21" h="27">
                    <a:moveTo>
                      <a:pt x="0" y="16"/>
                    </a:moveTo>
                    <a:cubicBezTo>
                      <a:pt x="9" y="0"/>
                      <a:pt x="15" y="8"/>
                      <a:pt x="21" y="19"/>
                    </a:cubicBezTo>
                    <a:cubicBezTo>
                      <a:pt x="20" y="23"/>
                      <a:pt x="20" y="27"/>
                      <a:pt x="14" y="26"/>
                    </a:cubicBezTo>
                    <a:cubicBezTo>
                      <a:pt x="10" y="21"/>
                      <a:pt x="7" y="16"/>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15" name="Freeform 470"/>
              <p:cNvSpPr/>
              <p:nvPr/>
            </p:nvSpPr>
            <p:spPr bwMode="auto">
              <a:xfrm>
                <a:off x="2697" y="1181"/>
                <a:ext cx="65" cy="33"/>
              </a:xfrm>
              <a:custGeom>
                <a:avLst/>
                <a:gdLst>
                  <a:gd name="T0" fmla="*/ 31 w 34"/>
                  <a:gd name="T1" fmla="*/ 17 h 17"/>
                  <a:gd name="T2" fmla="*/ 6 w 34"/>
                  <a:gd name="T3" fmla="*/ 7 h 17"/>
                  <a:gd name="T4" fmla="*/ 7 w 34"/>
                  <a:gd name="T5" fmla="*/ 0 h 17"/>
                  <a:gd name="T6" fmla="*/ 27 w 34"/>
                  <a:gd name="T7" fmla="*/ 7 h 17"/>
                  <a:gd name="T8" fmla="*/ 31 w 34"/>
                  <a:gd name="T9" fmla="*/ 17 h 17"/>
                </a:gdLst>
                <a:ahLst/>
                <a:cxnLst>
                  <a:cxn ang="0">
                    <a:pos x="T0" y="T1"/>
                  </a:cxn>
                  <a:cxn ang="0">
                    <a:pos x="T2" y="T3"/>
                  </a:cxn>
                  <a:cxn ang="0">
                    <a:pos x="T4" y="T5"/>
                  </a:cxn>
                  <a:cxn ang="0">
                    <a:pos x="T6" y="T7"/>
                  </a:cxn>
                  <a:cxn ang="0">
                    <a:pos x="T8" y="T9"/>
                  </a:cxn>
                </a:cxnLst>
                <a:rect l="0" t="0" r="r" b="b"/>
                <a:pathLst>
                  <a:path w="34" h="17">
                    <a:moveTo>
                      <a:pt x="31" y="17"/>
                    </a:moveTo>
                    <a:cubicBezTo>
                      <a:pt x="23" y="14"/>
                      <a:pt x="14" y="11"/>
                      <a:pt x="6" y="7"/>
                    </a:cubicBezTo>
                    <a:cubicBezTo>
                      <a:pt x="0" y="4"/>
                      <a:pt x="5" y="2"/>
                      <a:pt x="7" y="0"/>
                    </a:cubicBezTo>
                    <a:cubicBezTo>
                      <a:pt x="14" y="2"/>
                      <a:pt x="20" y="5"/>
                      <a:pt x="27" y="7"/>
                    </a:cubicBezTo>
                    <a:cubicBezTo>
                      <a:pt x="33" y="9"/>
                      <a:pt x="34" y="12"/>
                      <a:pt x="3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16" name="Freeform 471"/>
              <p:cNvSpPr/>
              <p:nvPr/>
            </p:nvSpPr>
            <p:spPr bwMode="auto">
              <a:xfrm>
                <a:off x="3910" y="1128"/>
                <a:ext cx="46" cy="51"/>
              </a:xfrm>
              <a:custGeom>
                <a:avLst/>
                <a:gdLst>
                  <a:gd name="T0" fmla="*/ 11 w 24"/>
                  <a:gd name="T1" fmla="*/ 3 h 27"/>
                  <a:gd name="T2" fmla="*/ 22 w 24"/>
                  <a:gd name="T3" fmla="*/ 0 h 27"/>
                  <a:gd name="T4" fmla="*/ 14 w 24"/>
                  <a:gd name="T5" fmla="*/ 16 h 27"/>
                  <a:gd name="T6" fmla="*/ 2 w 24"/>
                  <a:gd name="T7" fmla="*/ 10 h 27"/>
                  <a:gd name="T8" fmla="*/ 2 w 24"/>
                  <a:gd name="T9" fmla="*/ 5 h 27"/>
                  <a:gd name="T10" fmla="*/ 11 w 24"/>
                  <a:gd name="T11" fmla="*/ 3 h 27"/>
                </a:gdLst>
                <a:ahLst/>
                <a:cxnLst>
                  <a:cxn ang="0">
                    <a:pos x="T0" y="T1"/>
                  </a:cxn>
                  <a:cxn ang="0">
                    <a:pos x="T2" y="T3"/>
                  </a:cxn>
                  <a:cxn ang="0">
                    <a:pos x="T4" y="T5"/>
                  </a:cxn>
                  <a:cxn ang="0">
                    <a:pos x="T6" y="T7"/>
                  </a:cxn>
                  <a:cxn ang="0">
                    <a:pos x="T8" y="T9"/>
                  </a:cxn>
                  <a:cxn ang="0">
                    <a:pos x="T10" y="T11"/>
                  </a:cxn>
                </a:cxnLst>
                <a:rect l="0" t="0" r="r" b="b"/>
                <a:pathLst>
                  <a:path w="24" h="27">
                    <a:moveTo>
                      <a:pt x="11" y="3"/>
                    </a:moveTo>
                    <a:cubicBezTo>
                      <a:pt x="15" y="4"/>
                      <a:pt x="19" y="2"/>
                      <a:pt x="22" y="0"/>
                    </a:cubicBezTo>
                    <a:cubicBezTo>
                      <a:pt x="24" y="7"/>
                      <a:pt x="18" y="11"/>
                      <a:pt x="14" y="16"/>
                    </a:cubicBezTo>
                    <a:cubicBezTo>
                      <a:pt x="5" y="27"/>
                      <a:pt x="6" y="12"/>
                      <a:pt x="2" y="10"/>
                    </a:cubicBezTo>
                    <a:cubicBezTo>
                      <a:pt x="0" y="9"/>
                      <a:pt x="0" y="7"/>
                      <a:pt x="2" y="5"/>
                    </a:cubicBezTo>
                    <a:cubicBezTo>
                      <a:pt x="5" y="7"/>
                      <a:pt x="8" y="5"/>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17" name="Freeform 472"/>
              <p:cNvSpPr/>
              <p:nvPr/>
            </p:nvSpPr>
            <p:spPr bwMode="auto">
              <a:xfrm>
                <a:off x="2918" y="2622"/>
                <a:ext cx="46" cy="44"/>
              </a:xfrm>
              <a:custGeom>
                <a:avLst/>
                <a:gdLst>
                  <a:gd name="T0" fmla="*/ 24 w 24"/>
                  <a:gd name="T1" fmla="*/ 11 h 23"/>
                  <a:gd name="T2" fmla="*/ 17 w 24"/>
                  <a:gd name="T3" fmla="*/ 20 h 23"/>
                  <a:gd name="T4" fmla="*/ 5 w 24"/>
                  <a:gd name="T5" fmla="*/ 18 h 23"/>
                  <a:gd name="T6" fmla="*/ 1 w 24"/>
                  <a:gd name="T7" fmla="*/ 11 h 23"/>
                  <a:gd name="T8" fmla="*/ 10 w 24"/>
                  <a:gd name="T9" fmla="*/ 2 h 23"/>
                  <a:gd name="T10" fmla="*/ 24 w 24"/>
                  <a:gd name="T11" fmla="*/ 11 h 23"/>
                </a:gdLst>
                <a:ahLst/>
                <a:cxnLst>
                  <a:cxn ang="0">
                    <a:pos x="T0" y="T1"/>
                  </a:cxn>
                  <a:cxn ang="0">
                    <a:pos x="T2" y="T3"/>
                  </a:cxn>
                  <a:cxn ang="0">
                    <a:pos x="T4" y="T5"/>
                  </a:cxn>
                  <a:cxn ang="0">
                    <a:pos x="T6" y="T7"/>
                  </a:cxn>
                  <a:cxn ang="0">
                    <a:pos x="T8" y="T9"/>
                  </a:cxn>
                  <a:cxn ang="0">
                    <a:pos x="T10" y="T11"/>
                  </a:cxn>
                </a:cxnLst>
                <a:rect l="0" t="0" r="r" b="b"/>
                <a:pathLst>
                  <a:path w="24" h="23">
                    <a:moveTo>
                      <a:pt x="24" y="11"/>
                    </a:moveTo>
                    <a:cubicBezTo>
                      <a:pt x="22" y="14"/>
                      <a:pt x="20" y="17"/>
                      <a:pt x="17" y="20"/>
                    </a:cubicBezTo>
                    <a:cubicBezTo>
                      <a:pt x="13" y="23"/>
                      <a:pt x="9" y="20"/>
                      <a:pt x="5" y="18"/>
                    </a:cubicBezTo>
                    <a:cubicBezTo>
                      <a:pt x="3" y="16"/>
                      <a:pt x="1" y="14"/>
                      <a:pt x="1" y="11"/>
                    </a:cubicBezTo>
                    <a:cubicBezTo>
                      <a:pt x="0" y="4"/>
                      <a:pt x="2" y="0"/>
                      <a:pt x="10" y="2"/>
                    </a:cubicBezTo>
                    <a:cubicBezTo>
                      <a:pt x="15" y="5"/>
                      <a:pt x="19" y="8"/>
                      <a:pt x="2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18" name="Freeform 473"/>
              <p:cNvSpPr/>
              <p:nvPr/>
            </p:nvSpPr>
            <p:spPr bwMode="auto">
              <a:xfrm>
                <a:off x="2790" y="1543"/>
                <a:ext cx="48" cy="61"/>
              </a:xfrm>
              <a:custGeom>
                <a:avLst/>
                <a:gdLst>
                  <a:gd name="T0" fmla="*/ 25 w 25"/>
                  <a:gd name="T1" fmla="*/ 9 h 32"/>
                  <a:gd name="T2" fmla="*/ 13 w 25"/>
                  <a:gd name="T3" fmla="*/ 28 h 32"/>
                  <a:gd name="T4" fmla="*/ 18 w 25"/>
                  <a:gd name="T5" fmla="*/ 10 h 32"/>
                  <a:gd name="T6" fmla="*/ 18 w 25"/>
                  <a:gd name="T7" fmla="*/ 3 h 32"/>
                  <a:gd name="T8" fmla="*/ 25 w 25"/>
                  <a:gd name="T9" fmla="*/ 9 h 32"/>
                </a:gdLst>
                <a:ahLst/>
                <a:cxnLst>
                  <a:cxn ang="0">
                    <a:pos x="T0" y="T1"/>
                  </a:cxn>
                  <a:cxn ang="0">
                    <a:pos x="T2" y="T3"/>
                  </a:cxn>
                  <a:cxn ang="0">
                    <a:pos x="T4" y="T5"/>
                  </a:cxn>
                  <a:cxn ang="0">
                    <a:pos x="T6" y="T7"/>
                  </a:cxn>
                  <a:cxn ang="0">
                    <a:pos x="T8" y="T9"/>
                  </a:cxn>
                </a:cxnLst>
                <a:rect l="0" t="0" r="r" b="b"/>
                <a:pathLst>
                  <a:path w="25" h="32">
                    <a:moveTo>
                      <a:pt x="25" y="9"/>
                    </a:moveTo>
                    <a:cubicBezTo>
                      <a:pt x="20" y="16"/>
                      <a:pt x="22" y="32"/>
                      <a:pt x="13" y="28"/>
                    </a:cubicBezTo>
                    <a:cubicBezTo>
                      <a:pt x="0" y="22"/>
                      <a:pt x="22" y="18"/>
                      <a:pt x="18" y="10"/>
                    </a:cubicBezTo>
                    <a:cubicBezTo>
                      <a:pt x="17" y="8"/>
                      <a:pt x="18" y="5"/>
                      <a:pt x="18" y="3"/>
                    </a:cubicBezTo>
                    <a:cubicBezTo>
                      <a:pt x="25" y="0"/>
                      <a:pt x="24" y="5"/>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19" name="Freeform 474"/>
              <p:cNvSpPr/>
              <p:nvPr/>
            </p:nvSpPr>
            <p:spPr bwMode="auto">
              <a:xfrm>
                <a:off x="1908" y="1968"/>
                <a:ext cx="48" cy="40"/>
              </a:xfrm>
              <a:custGeom>
                <a:avLst/>
                <a:gdLst>
                  <a:gd name="T0" fmla="*/ 0 w 25"/>
                  <a:gd name="T1" fmla="*/ 13 h 21"/>
                  <a:gd name="T2" fmla="*/ 11 w 25"/>
                  <a:gd name="T3" fmla="*/ 0 h 21"/>
                  <a:gd name="T4" fmla="*/ 10 w 25"/>
                  <a:gd name="T5" fmla="*/ 21 h 21"/>
                  <a:gd name="T6" fmla="*/ 0 w 25"/>
                  <a:gd name="T7" fmla="*/ 13 h 21"/>
                </a:gdLst>
                <a:ahLst/>
                <a:cxnLst>
                  <a:cxn ang="0">
                    <a:pos x="T0" y="T1"/>
                  </a:cxn>
                  <a:cxn ang="0">
                    <a:pos x="T2" y="T3"/>
                  </a:cxn>
                  <a:cxn ang="0">
                    <a:pos x="T4" y="T5"/>
                  </a:cxn>
                  <a:cxn ang="0">
                    <a:pos x="T6" y="T7"/>
                  </a:cxn>
                </a:cxnLst>
                <a:rect l="0" t="0" r="r" b="b"/>
                <a:pathLst>
                  <a:path w="25" h="21">
                    <a:moveTo>
                      <a:pt x="0" y="13"/>
                    </a:moveTo>
                    <a:cubicBezTo>
                      <a:pt x="1" y="7"/>
                      <a:pt x="2" y="1"/>
                      <a:pt x="11" y="0"/>
                    </a:cubicBezTo>
                    <a:cubicBezTo>
                      <a:pt x="9" y="7"/>
                      <a:pt x="25" y="14"/>
                      <a:pt x="10" y="21"/>
                    </a:cubicBezTo>
                    <a:cubicBezTo>
                      <a:pt x="7" y="18"/>
                      <a:pt x="4" y="16"/>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20" name="Freeform 475"/>
              <p:cNvSpPr/>
              <p:nvPr/>
            </p:nvSpPr>
            <p:spPr bwMode="auto">
              <a:xfrm>
                <a:off x="3819" y="2660"/>
                <a:ext cx="40" cy="35"/>
              </a:xfrm>
              <a:custGeom>
                <a:avLst/>
                <a:gdLst>
                  <a:gd name="T0" fmla="*/ 0 w 21"/>
                  <a:gd name="T1" fmla="*/ 4 h 18"/>
                  <a:gd name="T2" fmla="*/ 15 w 21"/>
                  <a:gd name="T3" fmla="*/ 0 h 18"/>
                  <a:gd name="T4" fmla="*/ 20 w 21"/>
                  <a:gd name="T5" fmla="*/ 5 h 18"/>
                  <a:gd name="T6" fmla="*/ 18 w 21"/>
                  <a:gd name="T7" fmla="*/ 14 h 18"/>
                  <a:gd name="T8" fmla="*/ 11 w 21"/>
                  <a:gd name="T9" fmla="*/ 18 h 18"/>
                  <a:gd name="T10" fmla="*/ 0 w 21"/>
                  <a:gd name="T11" fmla="*/ 4 h 18"/>
                </a:gdLst>
                <a:ahLst/>
                <a:cxnLst>
                  <a:cxn ang="0">
                    <a:pos x="T0" y="T1"/>
                  </a:cxn>
                  <a:cxn ang="0">
                    <a:pos x="T2" y="T3"/>
                  </a:cxn>
                  <a:cxn ang="0">
                    <a:pos x="T4" y="T5"/>
                  </a:cxn>
                  <a:cxn ang="0">
                    <a:pos x="T6" y="T7"/>
                  </a:cxn>
                  <a:cxn ang="0">
                    <a:pos x="T8" y="T9"/>
                  </a:cxn>
                  <a:cxn ang="0">
                    <a:pos x="T10" y="T11"/>
                  </a:cxn>
                </a:cxnLst>
                <a:rect l="0" t="0" r="r" b="b"/>
                <a:pathLst>
                  <a:path w="21" h="18">
                    <a:moveTo>
                      <a:pt x="0" y="4"/>
                    </a:moveTo>
                    <a:cubicBezTo>
                      <a:pt x="4" y="2"/>
                      <a:pt x="9" y="0"/>
                      <a:pt x="15" y="0"/>
                    </a:cubicBezTo>
                    <a:cubicBezTo>
                      <a:pt x="17" y="1"/>
                      <a:pt x="19" y="3"/>
                      <a:pt x="20" y="5"/>
                    </a:cubicBezTo>
                    <a:cubicBezTo>
                      <a:pt x="21" y="9"/>
                      <a:pt x="21" y="12"/>
                      <a:pt x="18" y="14"/>
                    </a:cubicBezTo>
                    <a:cubicBezTo>
                      <a:pt x="15" y="15"/>
                      <a:pt x="13" y="17"/>
                      <a:pt x="11" y="18"/>
                    </a:cubicBezTo>
                    <a:cubicBezTo>
                      <a:pt x="5" y="15"/>
                      <a:pt x="2" y="10"/>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21" name="Freeform 476"/>
              <p:cNvSpPr/>
              <p:nvPr/>
            </p:nvSpPr>
            <p:spPr bwMode="auto">
              <a:xfrm>
                <a:off x="3076" y="1195"/>
                <a:ext cx="40" cy="46"/>
              </a:xfrm>
              <a:custGeom>
                <a:avLst/>
                <a:gdLst>
                  <a:gd name="T0" fmla="*/ 0 w 21"/>
                  <a:gd name="T1" fmla="*/ 24 h 24"/>
                  <a:gd name="T2" fmla="*/ 7 w 21"/>
                  <a:gd name="T3" fmla="*/ 9 h 24"/>
                  <a:gd name="T4" fmla="*/ 21 w 21"/>
                  <a:gd name="T5" fmla="*/ 12 h 24"/>
                  <a:gd name="T6" fmla="*/ 0 w 21"/>
                  <a:gd name="T7" fmla="*/ 24 h 24"/>
                </a:gdLst>
                <a:ahLst/>
                <a:cxnLst>
                  <a:cxn ang="0">
                    <a:pos x="T0" y="T1"/>
                  </a:cxn>
                  <a:cxn ang="0">
                    <a:pos x="T2" y="T3"/>
                  </a:cxn>
                  <a:cxn ang="0">
                    <a:pos x="T4" y="T5"/>
                  </a:cxn>
                  <a:cxn ang="0">
                    <a:pos x="T6" y="T7"/>
                  </a:cxn>
                </a:cxnLst>
                <a:rect l="0" t="0" r="r" b="b"/>
                <a:pathLst>
                  <a:path w="21" h="24">
                    <a:moveTo>
                      <a:pt x="0" y="24"/>
                    </a:moveTo>
                    <a:cubicBezTo>
                      <a:pt x="1" y="18"/>
                      <a:pt x="3" y="13"/>
                      <a:pt x="7" y="9"/>
                    </a:cubicBezTo>
                    <a:cubicBezTo>
                      <a:pt x="12" y="6"/>
                      <a:pt x="18" y="0"/>
                      <a:pt x="21" y="12"/>
                    </a:cubicBezTo>
                    <a:cubicBezTo>
                      <a:pt x="16" y="19"/>
                      <a:pt x="9" y="23"/>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22" name="Freeform 477"/>
              <p:cNvSpPr/>
              <p:nvPr/>
            </p:nvSpPr>
            <p:spPr bwMode="auto">
              <a:xfrm>
                <a:off x="5873" y="3288"/>
                <a:ext cx="34" cy="46"/>
              </a:xfrm>
              <a:custGeom>
                <a:avLst/>
                <a:gdLst>
                  <a:gd name="T0" fmla="*/ 0 w 18"/>
                  <a:gd name="T1" fmla="*/ 24 h 24"/>
                  <a:gd name="T2" fmla="*/ 17 w 18"/>
                  <a:gd name="T3" fmla="*/ 0 h 24"/>
                  <a:gd name="T4" fmla="*/ 0 w 18"/>
                  <a:gd name="T5" fmla="*/ 24 h 24"/>
                </a:gdLst>
                <a:ahLst/>
                <a:cxnLst>
                  <a:cxn ang="0">
                    <a:pos x="T0" y="T1"/>
                  </a:cxn>
                  <a:cxn ang="0">
                    <a:pos x="T2" y="T3"/>
                  </a:cxn>
                  <a:cxn ang="0">
                    <a:pos x="T4" y="T5"/>
                  </a:cxn>
                </a:cxnLst>
                <a:rect l="0" t="0" r="r" b="b"/>
                <a:pathLst>
                  <a:path w="18" h="24">
                    <a:moveTo>
                      <a:pt x="0" y="24"/>
                    </a:moveTo>
                    <a:cubicBezTo>
                      <a:pt x="4" y="15"/>
                      <a:pt x="4" y="3"/>
                      <a:pt x="17" y="0"/>
                    </a:cubicBezTo>
                    <a:cubicBezTo>
                      <a:pt x="18" y="13"/>
                      <a:pt x="14" y="22"/>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23" name="Freeform 478"/>
              <p:cNvSpPr/>
              <p:nvPr/>
            </p:nvSpPr>
            <p:spPr bwMode="auto">
              <a:xfrm>
                <a:off x="5881" y="2708"/>
                <a:ext cx="49" cy="31"/>
              </a:xfrm>
              <a:custGeom>
                <a:avLst/>
                <a:gdLst>
                  <a:gd name="T0" fmla="*/ 26 w 26"/>
                  <a:gd name="T1" fmla="*/ 3 h 16"/>
                  <a:gd name="T2" fmla="*/ 0 w 26"/>
                  <a:gd name="T3" fmla="*/ 6 h 16"/>
                  <a:gd name="T4" fmla="*/ 23 w 26"/>
                  <a:gd name="T5" fmla="*/ 0 h 16"/>
                  <a:gd name="T6" fmla="*/ 26 w 26"/>
                  <a:gd name="T7" fmla="*/ 3 h 16"/>
                </a:gdLst>
                <a:ahLst/>
                <a:cxnLst>
                  <a:cxn ang="0">
                    <a:pos x="T0" y="T1"/>
                  </a:cxn>
                  <a:cxn ang="0">
                    <a:pos x="T2" y="T3"/>
                  </a:cxn>
                  <a:cxn ang="0">
                    <a:pos x="T4" y="T5"/>
                  </a:cxn>
                  <a:cxn ang="0">
                    <a:pos x="T6" y="T7"/>
                  </a:cxn>
                </a:cxnLst>
                <a:rect l="0" t="0" r="r" b="b"/>
                <a:pathLst>
                  <a:path w="26" h="16">
                    <a:moveTo>
                      <a:pt x="26" y="3"/>
                    </a:moveTo>
                    <a:cubicBezTo>
                      <a:pt x="20" y="14"/>
                      <a:pt x="12" y="16"/>
                      <a:pt x="0" y="6"/>
                    </a:cubicBezTo>
                    <a:cubicBezTo>
                      <a:pt x="9" y="3"/>
                      <a:pt x="16" y="2"/>
                      <a:pt x="23" y="0"/>
                    </a:cubicBezTo>
                    <a:cubicBezTo>
                      <a:pt x="25" y="0"/>
                      <a:pt x="26" y="2"/>
                      <a:pt x="2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24" name="Freeform 479"/>
              <p:cNvSpPr/>
              <p:nvPr/>
            </p:nvSpPr>
            <p:spPr bwMode="auto">
              <a:xfrm>
                <a:off x="5652" y="1047"/>
                <a:ext cx="93" cy="31"/>
              </a:xfrm>
              <a:custGeom>
                <a:avLst/>
                <a:gdLst>
                  <a:gd name="T0" fmla="*/ 49 w 49"/>
                  <a:gd name="T1" fmla="*/ 0 h 16"/>
                  <a:gd name="T2" fmla="*/ 49 w 49"/>
                  <a:gd name="T3" fmla="*/ 4 h 16"/>
                  <a:gd name="T4" fmla="*/ 43 w 49"/>
                  <a:gd name="T5" fmla="*/ 7 h 16"/>
                  <a:gd name="T6" fmla="*/ 0 w 49"/>
                  <a:gd name="T7" fmla="*/ 2 h 16"/>
                  <a:gd name="T8" fmla="*/ 1 w 49"/>
                  <a:gd name="T9" fmla="*/ 0 h 16"/>
                  <a:gd name="T10" fmla="*/ 49 w 49"/>
                  <a:gd name="T11" fmla="*/ 0 h 16"/>
                </a:gdLst>
                <a:ahLst/>
                <a:cxnLst>
                  <a:cxn ang="0">
                    <a:pos x="T0" y="T1"/>
                  </a:cxn>
                  <a:cxn ang="0">
                    <a:pos x="T2" y="T3"/>
                  </a:cxn>
                  <a:cxn ang="0">
                    <a:pos x="T4" y="T5"/>
                  </a:cxn>
                  <a:cxn ang="0">
                    <a:pos x="T6" y="T7"/>
                  </a:cxn>
                  <a:cxn ang="0">
                    <a:pos x="T8" y="T9"/>
                  </a:cxn>
                  <a:cxn ang="0">
                    <a:pos x="T10" y="T11"/>
                  </a:cxn>
                </a:cxnLst>
                <a:rect l="0" t="0" r="r" b="b"/>
                <a:pathLst>
                  <a:path w="49" h="16">
                    <a:moveTo>
                      <a:pt x="49" y="0"/>
                    </a:moveTo>
                    <a:cubicBezTo>
                      <a:pt x="49" y="1"/>
                      <a:pt x="49" y="2"/>
                      <a:pt x="49" y="4"/>
                    </a:cubicBezTo>
                    <a:cubicBezTo>
                      <a:pt x="48" y="6"/>
                      <a:pt x="45" y="7"/>
                      <a:pt x="43" y="7"/>
                    </a:cubicBezTo>
                    <a:cubicBezTo>
                      <a:pt x="28" y="10"/>
                      <a:pt x="13" y="16"/>
                      <a:pt x="0" y="2"/>
                    </a:cubicBezTo>
                    <a:cubicBezTo>
                      <a:pt x="0" y="2"/>
                      <a:pt x="0" y="1"/>
                      <a:pt x="1" y="0"/>
                    </a:cubicBezTo>
                    <a:cubicBezTo>
                      <a:pt x="17" y="0"/>
                      <a:pt x="33" y="0"/>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25" name="Freeform 480"/>
              <p:cNvSpPr/>
              <p:nvPr/>
            </p:nvSpPr>
            <p:spPr bwMode="auto">
              <a:xfrm>
                <a:off x="5753" y="959"/>
                <a:ext cx="49" cy="29"/>
              </a:xfrm>
              <a:custGeom>
                <a:avLst/>
                <a:gdLst>
                  <a:gd name="T0" fmla="*/ 7 w 26"/>
                  <a:gd name="T1" fmla="*/ 1 h 15"/>
                  <a:gd name="T2" fmla="*/ 15 w 26"/>
                  <a:gd name="T3" fmla="*/ 0 h 15"/>
                  <a:gd name="T4" fmla="*/ 26 w 26"/>
                  <a:gd name="T5" fmla="*/ 9 h 15"/>
                  <a:gd name="T6" fmla="*/ 19 w 26"/>
                  <a:gd name="T7" fmla="*/ 12 h 15"/>
                  <a:gd name="T8" fmla="*/ 7 w 26"/>
                  <a:gd name="T9" fmla="*/ 1 h 15"/>
                </a:gdLst>
                <a:ahLst/>
                <a:cxnLst>
                  <a:cxn ang="0">
                    <a:pos x="T0" y="T1"/>
                  </a:cxn>
                  <a:cxn ang="0">
                    <a:pos x="T2" y="T3"/>
                  </a:cxn>
                  <a:cxn ang="0">
                    <a:pos x="T4" y="T5"/>
                  </a:cxn>
                  <a:cxn ang="0">
                    <a:pos x="T6" y="T7"/>
                  </a:cxn>
                  <a:cxn ang="0">
                    <a:pos x="T8" y="T9"/>
                  </a:cxn>
                </a:cxnLst>
                <a:rect l="0" t="0" r="r" b="b"/>
                <a:pathLst>
                  <a:path w="26" h="15">
                    <a:moveTo>
                      <a:pt x="7" y="1"/>
                    </a:moveTo>
                    <a:cubicBezTo>
                      <a:pt x="9" y="0"/>
                      <a:pt x="12" y="0"/>
                      <a:pt x="15" y="0"/>
                    </a:cubicBezTo>
                    <a:cubicBezTo>
                      <a:pt x="21" y="0"/>
                      <a:pt x="26" y="3"/>
                      <a:pt x="26" y="9"/>
                    </a:cubicBezTo>
                    <a:cubicBezTo>
                      <a:pt x="26" y="14"/>
                      <a:pt x="21" y="14"/>
                      <a:pt x="19" y="12"/>
                    </a:cubicBezTo>
                    <a:cubicBezTo>
                      <a:pt x="14" y="9"/>
                      <a:pt x="0" y="15"/>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26" name="Freeform 481"/>
              <p:cNvSpPr/>
              <p:nvPr/>
            </p:nvSpPr>
            <p:spPr bwMode="auto">
              <a:xfrm>
                <a:off x="5524" y="1861"/>
                <a:ext cx="35" cy="47"/>
              </a:xfrm>
              <a:custGeom>
                <a:avLst/>
                <a:gdLst>
                  <a:gd name="T0" fmla="*/ 5 w 18"/>
                  <a:gd name="T1" fmla="*/ 7 h 25"/>
                  <a:gd name="T2" fmla="*/ 15 w 18"/>
                  <a:gd name="T3" fmla="*/ 14 h 25"/>
                  <a:gd name="T4" fmla="*/ 15 w 18"/>
                  <a:gd name="T5" fmla="*/ 25 h 25"/>
                  <a:gd name="T6" fmla="*/ 5 w 18"/>
                  <a:gd name="T7" fmla="*/ 7 h 25"/>
                </a:gdLst>
                <a:ahLst/>
                <a:cxnLst>
                  <a:cxn ang="0">
                    <a:pos x="T0" y="T1"/>
                  </a:cxn>
                  <a:cxn ang="0">
                    <a:pos x="T2" y="T3"/>
                  </a:cxn>
                  <a:cxn ang="0">
                    <a:pos x="T4" y="T5"/>
                  </a:cxn>
                  <a:cxn ang="0">
                    <a:pos x="T6" y="T7"/>
                  </a:cxn>
                </a:cxnLst>
                <a:rect l="0" t="0" r="r" b="b"/>
                <a:pathLst>
                  <a:path w="18" h="25">
                    <a:moveTo>
                      <a:pt x="5" y="7"/>
                    </a:moveTo>
                    <a:cubicBezTo>
                      <a:pt x="15" y="0"/>
                      <a:pt x="13" y="10"/>
                      <a:pt x="15" y="14"/>
                    </a:cubicBezTo>
                    <a:cubicBezTo>
                      <a:pt x="17" y="18"/>
                      <a:pt x="18" y="22"/>
                      <a:pt x="15" y="25"/>
                    </a:cubicBezTo>
                    <a:cubicBezTo>
                      <a:pt x="1" y="25"/>
                      <a:pt x="0" y="17"/>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27" name="Freeform 482"/>
              <p:cNvSpPr/>
              <p:nvPr/>
            </p:nvSpPr>
            <p:spPr bwMode="auto">
              <a:xfrm>
                <a:off x="2607" y="3181"/>
                <a:ext cx="35" cy="88"/>
              </a:xfrm>
              <a:custGeom>
                <a:avLst/>
                <a:gdLst>
                  <a:gd name="T0" fmla="*/ 5 w 18"/>
                  <a:gd name="T1" fmla="*/ 0 h 46"/>
                  <a:gd name="T2" fmla="*/ 6 w 18"/>
                  <a:gd name="T3" fmla="*/ 7 h 46"/>
                  <a:gd name="T4" fmla="*/ 7 w 18"/>
                  <a:gd name="T5" fmla="*/ 14 h 46"/>
                  <a:gd name="T6" fmla="*/ 13 w 18"/>
                  <a:gd name="T7" fmla="*/ 28 h 46"/>
                  <a:gd name="T8" fmla="*/ 13 w 18"/>
                  <a:gd name="T9" fmla="*/ 28 h 46"/>
                  <a:gd name="T10" fmla="*/ 3 w 18"/>
                  <a:gd name="T11" fmla="*/ 46 h 46"/>
                  <a:gd name="T12" fmla="*/ 5 w 18"/>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18" h="46">
                    <a:moveTo>
                      <a:pt x="5" y="0"/>
                    </a:moveTo>
                    <a:cubicBezTo>
                      <a:pt x="6" y="2"/>
                      <a:pt x="6" y="5"/>
                      <a:pt x="6" y="7"/>
                    </a:cubicBezTo>
                    <a:cubicBezTo>
                      <a:pt x="6" y="9"/>
                      <a:pt x="7" y="12"/>
                      <a:pt x="7" y="14"/>
                    </a:cubicBezTo>
                    <a:cubicBezTo>
                      <a:pt x="3" y="21"/>
                      <a:pt x="18" y="20"/>
                      <a:pt x="13" y="28"/>
                    </a:cubicBezTo>
                    <a:cubicBezTo>
                      <a:pt x="13" y="28"/>
                      <a:pt x="13" y="28"/>
                      <a:pt x="13" y="28"/>
                    </a:cubicBezTo>
                    <a:cubicBezTo>
                      <a:pt x="1" y="29"/>
                      <a:pt x="10" y="42"/>
                      <a:pt x="3" y="46"/>
                    </a:cubicBezTo>
                    <a:cubicBezTo>
                      <a:pt x="5" y="30"/>
                      <a:pt x="0" y="15"/>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28" name="Freeform 483"/>
              <p:cNvSpPr/>
              <p:nvPr/>
            </p:nvSpPr>
            <p:spPr bwMode="auto">
              <a:xfrm>
                <a:off x="4402" y="2316"/>
                <a:ext cx="44" cy="32"/>
              </a:xfrm>
              <a:custGeom>
                <a:avLst/>
                <a:gdLst>
                  <a:gd name="T0" fmla="*/ 19 w 23"/>
                  <a:gd name="T1" fmla="*/ 3 h 17"/>
                  <a:gd name="T2" fmla="*/ 23 w 23"/>
                  <a:gd name="T3" fmla="*/ 7 h 17"/>
                  <a:gd name="T4" fmla="*/ 12 w 23"/>
                  <a:gd name="T5" fmla="*/ 17 h 17"/>
                  <a:gd name="T6" fmla="*/ 0 w 23"/>
                  <a:gd name="T7" fmla="*/ 11 h 17"/>
                  <a:gd name="T8" fmla="*/ 19 w 23"/>
                  <a:gd name="T9" fmla="*/ 3 h 17"/>
                </a:gdLst>
                <a:ahLst/>
                <a:cxnLst>
                  <a:cxn ang="0">
                    <a:pos x="T0" y="T1"/>
                  </a:cxn>
                  <a:cxn ang="0">
                    <a:pos x="T2" y="T3"/>
                  </a:cxn>
                  <a:cxn ang="0">
                    <a:pos x="T4" y="T5"/>
                  </a:cxn>
                  <a:cxn ang="0">
                    <a:pos x="T6" y="T7"/>
                  </a:cxn>
                  <a:cxn ang="0">
                    <a:pos x="T8" y="T9"/>
                  </a:cxn>
                </a:cxnLst>
                <a:rect l="0" t="0" r="r" b="b"/>
                <a:pathLst>
                  <a:path w="23" h="17">
                    <a:moveTo>
                      <a:pt x="19" y="3"/>
                    </a:moveTo>
                    <a:cubicBezTo>
                      <a:pt x="20" y="4"/>
                      <a:pt x="22" y="6"/>
                      <a:pt x="23" y="7"/>
                    </a:cubicBezTo>
                    <a:cubicBezTo>
                      <a:pt x="23" y="15"/>
                      <a:pt x="19" y="17"/>
                      <a:pt x="12" y="17"/>
                    </a:cubicBezTo>
                    <a:cubicBezTo>
                      <a:pt x="13" y="7"/>
                      <a:pt x="2" y="16"/>
                      <a:pt x="0" y="11"/>
                    </a:cubicBezTo>
                    <a:cubicBezTo>
                      <a:pt x="3" y="0"/>
                      <a:pt x="14" y="8"/>
                      <a:pt x="1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29" name="Freeform 484"/>
              <p:cNvSpPr/>
              <p:nvPr/>
            </p:nvSpPr>
            <p:spPr bwMode="auto">
              <a:xfrm>
                <a:off x="4796" y="2327"/>
                <a:ext cx="60" cy="39"/>
              </a:xfrm>
              <a:custGeom>
                <a:avLst/>
                <a:gdLst>
                  <a:gd name="T0" fmla="*/ 31 w 31"/>
                  <a:gd name="T1" fmla="*/ 14 h 20"/>
                  <a:gd name="T2" fmla="*/ 0 w 31"/>
                  <a:gd name="T3" fmla="*/ 14 h 20"/>
                  <a:gd name="T4" fmla="*/ 9 w 31"/>
                  <a:gd name="T5" fmla="*/ 6 h 20"/>
                  <a:gd name="T6" fmla="*/ 31 w 31"/>
                  <a:gd name="T7" fmla="*/ 11 h 20"/>
                  <a:gd name="T8" fmla="*/ 31 w 31"/>
                  <a:gd name="T9" fmla="*/ 14 h 20"/>
                </a:gdLst>
                <a:ahLst/>
                <a:cxnLst>
                  <a:cxn ang="0">
                    <a:pos x="T0" y="T1"/>
                  </a:cxn>
                  <a:cxn ang="0">
                    <a:pos x="T2" y="T3"/>
                  </a:cxn>
                  <a:cxn ang="0">
                    <a:pos x="T4" y="T5"/>
                  </a:cxn>
                  <a:cxn ang="0">
                    <a:pos x="T6" y="T7"/>
                  </a:cxn>
                  <a:cxn ang="0">
                    <a:pos x="T8" y="T9"/>
                  </a:cxn>
                </a:cxnLst>
                <a:rect l="0" t="0" r="r" b="b"/>
                <a:pathLst>
                  <a:path w="31" h="20">
                    <a:moveTo>
                      <a:pt x="31" y="14"/>
                    </a:moveTo>
                    <a:cubicBezTo>
                      <a:pt x="21" y="14"/>
                      <a:pt x="10" y="20"/>
                      <a:pt x="0" y="14"/>
                    </a:cubicBezTo>
                    <a:cubicBezTo>
                      <a:pt x="1" y="9"/>
                      <a:pt x="1" y="0"/>
                      <a:pt x="9" y="6"/>
                    </a:cubicBezTo>
                    <a:cubicBezTo>
                      <a:pt x="16" y="12"/>
                      <a:pt x="23" y="10"/>
                      <a:pt x="31" y="11"/>
                    </a:cubicBezTo>
                    <a:cubicBezTo>
                      <a:pt x="31" y="12"/>
                      <a:pt x="31" y="13"/>
                      <a:pt x="3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30" name="Freeform 485"/>
              <p:cNvSpPr/>
              <p:nvPr/>
            </p:nvSpPr>
            <p:spPr bwMode="auto">
              <a:xfrm>
                <a:off x="5635" y="1972"/>
                <a:ext cx="40" cy="32"/>
              </a:xfrm>
              <a:custGeom>
                <a:avLst/>
                <a:gdLst>
                  <a:gd name="T0" fmla="*/ 2 w 21"/>
                  <a:gd name="T1" fmla="*/ 5 h 17"/>
                  <a:gd name="T2" fmla="*/ 11 w 21"/>
                  <a:gd name="T3" fmla="*/ 1 h 17"/>
                  <a:gd name="T4" fmla="*/ 19 w 21"/>
                  <a:gd name="T5" fmla="*/ 8 h 17"/>
                  <a:gd name="T6" fmla="*/ 6 w 21"/>
                  <a:gd name="T7" fmla="*/ 17 h 17"/>
                  <a:gd name="T8" fmla="*/ 2 w 21"/>
                  <a:gd name="T9" fmla="*/ 5 h 17"/>
                </a:gdLst>
                <a:ahLst/>
                <a:cxnLst>
                  <a:cxn ang="0">
                    <a:pos x="T0" y="T1"/>
                  </a:cxn>
                  <a:cxn ang="0">
                    <a:pos x="T2" y="T3"/>
                  </a:cxn>
                  <a:cxn ang="0">
                    <a:pos x="T4" y="T5"/>
                  </a:cxn>
                  <a:cxn ang="0">
                    <a:pos x="T6" y="T7"/>
                  </a:cxn>
                  <a:cxn ang="0">
                    <a:pos x="T8" y="T9"/>
                  </a:cxn>
                </a:cxnLst>
                <a:rect l="0" t="0" r="r" b="b"/>
                <a:pathLst>
                  <a:path w="21" h="17">
                    <a:moveTo>
                      <a:pt x="2" y="5"/>
                    </a:moveTo>
                    <a:cubicBezTo>
                      <a:pt x="5" y="4"/>
                      <a:pt x="8" y="2"/>
                      <a:pt x="11" y="1"/>
                    </a:cubicBezTo>
                    <a:cubicBezTo>
                      <a:pt x="16" y="0"/>
                      <a:pt x="21" y="1"/>
                      <a:pt x="19" y="8"/>
                    </a:cubicBezTo>
                    <a:cubicBezTo>
                      <a:pt x="18" y="14"/>
                      <a:pt x="10" y="16"/>
                      <a:pt x="6" y="17"/>
                    </a:cubicBezTo>
                    <a:cubicBezTo>
                      <a:pt x="0" y="17"/>
                      <a:pt x="3" y="10"/>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31" name="Freeform 486"/>
              <p:cNvSpPr/>
              <p:nvPr/>
            </p:nvSpPr>
            <p:spPr bwMode="auto">
              <a:xfrm>
                <a:off x="2525" y="1158"/>
                <a:ext cx="33" cy="29"/>
              </a:xfrm>
              <a:custGeom>
                <a:avLst/>
                <a:gdLst>
                  <a:gd name="T0" fmla="*/ 17 w 17"/>
                  <a:gd name="T1" fmla="*/ 8 h 15"/>
                  <a:gd name="T2" fmla="*/ 7 w 17"/>
                  <a:gd name="T3" fmla="*/ 15 h 15"/>
                  <a:gd name="T4" fmla="*/ 0 w 17"/>
                  <a:gd name="T5" fmla="*/ 9 h 15"/>
                  <a:gd name="T6" fmla="*/ 9 w 17"/>
                  <a:gd name="T7" fmla="*/ 0 h 15"/>
                  <a:gd name="T8" fmla="*/ 17 w 17"/>
                  <a:gd name="T9" fmla="*/ 8 h 15"/>
                </a:gdLst>
                <a:ahLst/>
                <a:cxnLst>
                  <a:cxn ang="0">
                    <a:pos x="T0" y="T1"/>
                  </a:cxn>
                  <a:cxn ang="0">
                    <a:pos x="T2" y="T3"/>
                  </a:cxn>
                  <a:cxn ang="0">
                    <a:pos x="T4" y="T5"/>
                  </a:cxn>
                  <a:cxn ang="0">
                    <a:pos x="T6" y="T7"/>
                  </a:cxn>
                  <a:cxn ang="0">
                    <a:pos x="T8" y="T9"/>
                  </a:cxn>
                </a:cxnLst>
                <a:rect l="0" t="0" r="r" b="b"/>
                <a:pathLst>
                  <a:path w="17" h="15">
                    <a:moveTo>
                      <a:pt x="17" y="8"/>
                    </a:moveTo>
                    <a:cubicBezTo>
                      <a:pt x="16" y="13"/>
                      <a:pt x="12" y="15"/>
                      <a:pt x="7" y="15"/>
                    </a:cubicBezTo>
                    <a:cubicBezTo>
                      <a:pt x="3" y="15"/>
                      <a:pt x="0" y="13"/>
                      <a:pt x="0" y="9"/>
                    </a:cubicBezTo>
                    <a:cubicBezTo>
                      <a:pt x="0" y="3"/>
                      <a:pt x="3" y="0"/>
                      <a:pt x="9" y="0"/>
                    </a:cubicBezTo>
                    <a:cubicBezTo>
                      <a:pt x="13" y="1"/>
                      <a:pt x="16" y="3"/>
                      <a:pt x="1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32" name="Freeform 487"/>
              <p:cNvSpPr/>
              <p:nvPr/>
            </p:nvSpPr>
            <p:spPr bwMode="auto">
              <a:xfrm>
                <a:off x="4421" y="2067"/>
                <a:ext cx="40" cy="44"/>
              </a:xfrm>
              <a:custGeom>
                <a:avLst/>
                <a:gdLst>
                  <a:gd name="T0" fmla="*/ 0 w 21"/>
                  <a:gd name="T1" fmla="*/ 4 h 23"/>
                  <a:gd name="T2" fmla="*/ 16 w 21"/>
                  <a:gd name="T3" fmla="*/ 7 h 23"/>
                  <a:gd name="T4" fmla="*/ 15 w 21"/>
                  <a:gd name="T5" fmla="*/ 23 h 23"/>
                  <a:gd name="T6" fmla="*/ 0 w 21"/>
                  <a:gd name="T7" fmla="*/ 4 h 23"/>
                </a:gdLst>
                <a:ahLst/>
                <a:cxnLst>
                  <a:cxn ang="0">
                    <a:pos x="T0" y="T1"/>
                  </a:cxn>
                  <a:cxn ang="0">
                    <a:pos x="T2" y="T3"/>
                  </a:cxn>
                  <a:cxn ang="0">
                    <a:pos x="T4" y="T5"/>
                  </a:cxn>
                  <a:cxn ang="0">
                    <a:pos x="T6" y="T7"/>
                  </a:cxn>
                </a:cxnLst>
                <a:rect l="0" t="0" r="r" b="b"/>
                <a:pathLst>
                  <a:path w="21" h="23">
                    <a:moveTo>
                      <a:pt x="0" y="4"/>
                    </a:moveTo>
                    <a:cubicBezTo>
                      <a:pt x="7" y="0"/>
                      <a:pt x="11" y="4"/>
                      <a:pt x="16" y="7"/>
                    </a:cubicBezTo>
                    <a:cubicBezTo>
                      <a:pt x="19" y="12"/>
                      <a:pt x="21" y="18"/>
                      <a:pt x="15" y="23"/>
                    </a:cubicBezTo>
                    <a:cubicBezTo>
                      <a:pt x="4" y="22"/>
                      <a:pt x="4" y="1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33" name="Freeform 488"/>
              <p:cNvSpPr/>
              <p:nvPr/>
            </p:nvSpPr>
            <p:spPr bwMode="auto">
              <a:xfrm>
                <a:off x="4600" y="672"/>
                <a:ext cx="35" cy="29"/>
              </a:xfrm>
              <a:custGeom>
                <a:avLst/>
                <a:gdLst>
                  <a:gd name="T0" fmla="*/ 11 w 18"/>
                  <a:gd name="T1" fmla="*/ 1 h 15"/>
                  <a:gd name="T2" fmla="*/ 18 w 18"/>
                  <a:gd name="T3" fmla="*/ 7 h 15"/>
                  <a:gd name="T4" fmla="*/ 7 w 18"/>
                  <a:gd name="T5" fmla="*/ 14 h 15"/>
                  <a:gd name="T6" fmla="*/ 1 w 18"/>
                  <a:gd name="T7" fmla="*/ 10 h 15"/>
                  <a:gd name="T8" fmla="*/ 11 w 18"/>
                  <a:gd name="T9" fmla="*/ 1 h 15"/>
                </a:gdLst>
                <a:ahLst/>
                <a:cxnLst>
                  <a:cxn ang="0">
                    <a:pos x="T0" y="T1"/>
                  </a:cxn>
                  <a:cxn ang="0">
                    <a:pos x="T2" y="T3"/>
                  </a:cxn>
                  <a:cxn ang="0">
                    <a:pos x="T4" y="T5"/>
                  </a:cxn>
                  <a:cxn ang="0">
                    <a:pos x="T6" y="T7"/>
                  </a:cxn>
                  <a:cxn ang="0">
                    <a:pos x="T8" y="T9"/>
                  </a:cxn>
                </a:cxnLst>
                <a:rect l="0" t="0" r="r" b="b"/>
                <a:pathLst>
                  <a:path w="18" h="15">
                    <a:moveTo>
                      <a:pt x="11" y="1"/>
                    </a:moveTo>
                    <a:cubicBezTo>
                      <a:pt x="16" y="0"/>
                      <a:pt x="18" y="3"/>
                      <a:pt x="18" y="7"/>
                    </a:cubicBezTo>
                    <a:cubicBezTo>
                      <a:pt x="18" y="14"/>
                      <a:pt x="11" y="13"/>
                      <a:pt x="7" y="14"/>
                    </a:cubicBezTo>
                    <a:cubicBezTo>
                      <a:pt x="4" y="15"/>
                      <a:pt x="0" y="13"/>
                      <a:pt x="1" y="10"/>
                    </a:cubicBezTo>
                    <a:cubicBezTo>
                      <a:pt x="1" y="4"/>
                      <a:pt x="6"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34" name="Freeform 489"/>
              <p:cNvSpPr/>
              <p:nvPr/>
            </p:nvSpPr>
            <p:spPr bwMode="auto">
              <a:xfrm>
                <a:off x="4551" y="690"/>
                <a:ext cx="42" cy="28"/>
              </a:xfrm>
              <a:custGeom>
                <a:avLst/>
                <a:gdLst>
                  <a:gd name="T0" fmla="*/ 12 w 22"/>
                  <a:gd name="T1" fmla="*/ 0 h 15"/>
                  <a:gd name="T2" fmla="*/ 20 w 22"/>
                  <a:gd name="T3" fmla="*/ 7 h 15"/>
                  <a:gd name="T4" fmla="*/ 6 w 22"/>
                  <a:gd name="T5" fmla="*/ 14 h 15"/>
                  <a:gd name="T6" fmla="*/ 1 w 22"/>
                  <a:gd name="T7" fmla="*/ 10 h 15"/>
                  <a:gd name="T8" fmla="*/ 12 w 22"/>
                  <a:gd name="T9" fmla="*/ 0 h 15"/>
                </a:gdLst>
                <a:ahLst/>
                <a:cxnLst>
                  <a:cxn ang="0">
                    <a:pos x="T0" y="T1"/>
                  </a:cxn>
                  <a:cxn ang="0">
                    <a:pos x="T2" y="T3"/>
                  </a:cxn>
                  <a:cxn ang="0">
                    <a:pos x="T4" y="T5"/>
                  </a:cxn>
                  <a:cxn ang="0">
                    <a:pos x="T6" y="T7"/>
                  </a:cxn>
                  <a:cxn ang="0">
                    <a:pos x="T8" y="T9"/>
                  </a:cxn>
                </a:cxnLst>
                <a:rect l="0" t="0" r="r" b="b"/>
                <a:pathLst>
                  <a:path w="22" h="15">
                    <a:moveTo>
                      <a:pt x="12" y="0"/>
                    </a:moveTo>
                    <a:cubicBezTo>
                      <a:pt x="15" y="3"/>
                      <a:pt x="22" y="2"/>
                      <a:pt x="20" y="7"/>
                    </a:cubicBezTo>
                    <a:cubicBezTo>
                      <a:pt x="18" y="12"/>
                      <a:pt x="13" y="15"/>
                      <a:pt x="6" y="14"/>
                    </a:cubicBezTo>
                    <a:cubicBezTo>
                      <a:pt x="4" y="14"/>
                      <a:pt x="0" y="14"/>
                      <a:pt x="1" y="10"/>
                    </a:cubicBezTo>
                    <a:cubicBezTo>
                      <a:pt x="3" y="5"/>
                      <a:pt x="6"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35" name="Freeform 490"/>
              <p:cNvSpPr/>
              <p:nvPr/>
            </p:nvSpPr>
            <p:spPr bwMode="auto">
              <a:xfrm>
                <a:off x="5498" y="2408"/>
                <a:ext cx="36" cy="46"/>
              </a:xfrm>
              <a:custGeom>
                <a:avLst/>
                <a:gdLst>
                  <a:gd name="T0" fmla="*/ 19 w 19"/>
                  <a:gd name="T1" fmla="*/ 3 h 24"/>
                  <a:gd name="T2" fmla="*/ 19 w 19"/>
                  <a:gd name="T3" fmla="*/ 18 h 24"/>
                  <a:gd name="T4" fmla="*/ 19 w 19"/>
                  <a:gd name="T5" fmla="*/ 18 h 24"/>
                  <a:gd name="T6" fmla="*/ 6 w 19"/>
                  <a:gd name="T7" fmla="*/ 23 h 24"/>
                  <a:gd name="T8" fmla="*/ 1 w 19"/>
                  <a:gd name="T9" fmla="*/ 10 h 24"/>
                  <a:gd name="T10" fmla="*/ 1 w 19"/>
                  <a:gd name="T11" fmla="*/ 11 h 24"/>
                  <a:gd name="T12" fmla="*/ 1 w 19"/>
                  <a:gd name="T13" fmla="*/ 6 h 24"/>
                  <a:gd name="T14" fmla="*/ 19 w 19"/>
                  <a:gd name="T15" fmla="*/ 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4">
                    <a:moveTo>
                      <a:pt x="19" y="3"/>
                    </a:moveTo>
                    <a:cubicBezTo>
                      <a:pt x="19" y="8"/>
                      <a:pt x="19" y="13"/>
                      <a:pt x="19" y="18"/>
                    </a:cubicBezTo>
                    <a:cubicBezTo>
                      <a:pt x="19" y="18"/>
                      <a:pt x="19" y="18"/>
                      <a:pt x="19" y="18"/>
                    </a:cubicBezTo>
                    <a:cubicBezTo>
                      <a:pt x="15" y="21"/>
                      <a:pt x="12" y="24"/>
                      <a:pt x="6" y="23"/>
                    </a:cubicBezTo>
                    <a:cubicBezTo>
                      <a:pt x="0" y="20"/>
                      <a:pt x="6" y="13"/>
                      <a:pt x="1" y="10"/>
                    </a:cubicBezTo>
                    <a:cubicBezTo>
                      <a:pt x="1" y="11"/>
                      <a:pt x="1" y="11"/>
                      <a:pt x="1" y="11"/>
                    </a:cubicBezTo>
                    <a:cubicBezTo>
                      <a:pt x="0" y="9"/>
                      <a:pt x="0" y="7"/>
                      <a:pt x="1" y="6"/>
                    </a:cubicBezTo>
                    <a:cubicBezTo>
                      <a:pt x="7" y="0"/>
                      <a:pt x="12" y="0"/>
                      <a:pt x="1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36" name="Freeform 491"/>
              <p:cNvSpPr/>
              <p:nvPr/>
            </p:nvSpPr>
            <p:spPr bwMode="auto">
              <a:xfrm>
                <a:off x="2720" y="1740"/>
                <a:ext cx="43" cy="36"/>
              </a:xfrm>
              <a:custGeom>
                <a:avLst/>
                <a:gdLst>
                  <a:gd name="T0" fmla="*/ 0 w 23"/>
                  <a:gd name="T1" fmla="*/ 19 h 19"/>
                  <a:gd name="T2" fmla="*/ 10 w 23"/>
                  <a:gd name="T3" fmla="*/ 0 h 19"/>
                  <a:gd name="T4" fmla="*/ 17 w 23"/>
                  <a:gd name="T5" fmla="*/ 1 h 19"/>
                  <a:gd name="T6" fmla="*/ 23 w 23"/>
                  <a:gd name="T7" fmla="*/ 4 h 19"/>
                  <a:gd name="T8" fmla="*/ 0 w 23"/>
                  <a:gd name="T9" fmla="*/ 19 h 19"/>
                </a:gdLst>
                <a:ahLst/>
                <a:cxnLst>
                  <a:cxn ang="0">
                    <a:pos x="T0" y="T1"/>
                  </a:cxn>
                  <a:cxn ang="0">
                    <a:pos x="T2" y="T3"/>
                  </a:cxn>
                  <a:cxn ang="0">
                    <a:pos x="T4" y="T5"/>
                  </a:cxn>
                  <a:cxn ang="0">
                    <a:pos x="T6" y="T7"/>
                  </a:cxn>
                  <a:cxn ang="0">
                    <a:pos x="T8" y="T9"/>
                  </a:cxn>
                </a:cxnLst>
                <a:rect l="0" t="0" r="r" b="b"/>
                <a:pathLst>
                  <a:path w="23" h="19">
                    <a:moveTo>
                      <a:pt x="0" y="19"/>
                    </a:moveTo>
                    <a:cubicBezTo>
                      <a:pt x="3" y="13"/>
                      <a:pt x="6" y="6"/>
                      <a:pt x="10" y="0"/>
                    </a:cubicBezTo>
                    <a:cubicBezTo>
                      <a:pt x="12" y="1"/>
                      <a:pt x="14" y="1"/>
                      <a:pt x="17" y="1"/>
                    </a:cubicBezTo>
                    <a:cubicBezTo>
                      <a:pt x="19" y="3"/>
                      <a:pt x="22" y="1"/>
                      <a:pt x="23" y="4"/>
                    </a:cubicBezTo>
                    <a:cubicBezTo>
                      <a:pt x="19" y="14"/>
                      <a:pt x="8" y="14"/>
                      <a:pt x="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37" name="Freeform 492"/>
              <p:cNvSpPr/>
              <p:nvPr/>
            </p:nvSpPr>
            <p:spPr bwMode="auto">
              <a:xfrm>
                <a:off x="2380" y="1246"/>
                <a:ext cx="35" cy="60"/>
              </a:xfrm>
              <a:custGeom>
                <a:avLst/>
                <a:gdLst>
                  <a:gd name="T0" fmla="*/ 6 w 18"/>
                  <a:gd name="T1" fmla="*/ 0 h 31"/>
                  <a:gd name="T2" fmla="*/ 18 w 18"/>
                  <a:gd name="T3" fmla="*/ 29 h 31"/>
                  <a:gd name="T4" fmla="*/ 3 w 18"/>
                  <a:gd name="T5" fmla="*/ 16 h 31"/>
                  <a:gd name="T6" fmla="*/ 6 w 18"/>
                  <a:gd name="T7" fmla="*/ 0 h 31"/>
                </a:gdLst>
                <a:ahLst/>
                <a:cxnLst>
                  <a:cxn ang="0">
                    <a:pos x="T0" y="T1"/>
                  </a:cxn>
                  <a:cxn ang="0">
                    <a:pos x="T2" y="T3"/>
                  </a:cxn>
                  <a:cxn ang="0">
                    <a:pos x="T4" y="T5"/>
                  </a:cxn>
                  <a:cxn ang="0">
                    <a:pos x="T6" y="T7"/>
                  </a:cxn>
                </a:cxnLst>
                <a:rect l="0" t="0" r="r" b="b"/>
                <a:pathLst>
                  <a:path w="18" h="31">
                    <a:moveTo>
                      <a:pt x="6" y="0"/>
                    </a:moveTo>
                    <a:cubicBezTo>
                      <a:pt x="10" y="10"/>
                      <a:pt x="3" y="23"/>
                      <a:pt x="18" y="29"/>
                    </a:cubicBezTo>
                    <a:cubicBezTo>
                      <a:pt x="5" y="31"/>
                      <a:pt x="0" y="26"/>
                      <a:pt x="3" y="16"/>
                    </a:cubicBezTo>
                    <a:cubicBezTo>
                      <a:pt x="4" y="11"/>
                      <a:pt x="2" y="5"/>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38" name="Freeform 493"/>
              <p:cNvSpPr/>
              <p:nvPr/>
            </p:nvSpPr>
            <p:spPr bwMode="auto">
              <a:xfrm>
                <a:off x="2664" y="1266"/>
                <a:ext cx="46" cy="47"/>
              </a:xfrm>
              <a:custGeom>
                <a:avLst/>
                <a:gdLst>
                  <a:gd name="T0" fmla="*/ 24 w 24"/>
                  <a:gd name="T1" fmla="*/ 8 h 25"/>
                  <a:gd name="T2" fmla="*/ 14 w 24"/>
                  <a:gd name="T3" fmla="*/ 25 h 25"/>
                  <a:gd name="T4" fmla="*/ 4 w 24"/>
                  <a:gd name="T5" fmla="*/ 23 h 25"/>
                  <a:gd name="T6" fmla="*/ 0 w 24"/>
                  <a:gd name="T7" fmla="*/ 18 h 25"/>
                  <a:gd name="T8" fmla="*/ 17 w 24"/>
                  <a:gd name="T9" fmla="*/ 1 h 25"/>
                  <a:gd name="T10" fmla="*/ 18 w 24"/>
                  <a:gd name="T11" fmla="*/ 0 h 25"/>
                  <a:gd name="T12" fmla="*/ 24 w 24"/>
                  <a:gd name="T13" fmla="*/ 8 h 25"/>
                </a:gdLst>
                <a:ahLst/>
                <a:cxnLst>
                  <a:cxn ang="0">
                    <a:pos x="T0" y="T1"/>
                  </a:cxn>
                  <a:cxn ang="0">
                    <a:pos x="T2" y="T3"/>
                  </a:cxn>
                  <a:cxn ang="0">
                    <a:pos x="T4" y="T5"/>
                  </a:cxn>
                  <a:cxn ang="0">
                    <a:pos x="T6" y="T7"/>
                  </a:cxn>
                  <a:cxn ang="0">
                    <a:pos x="T8" y="T9"/>
                  </a:cxn>
                  <a:cxn ang="0">
                    <a:pos x="T10" y="T11"/>
                  </a:cxn>
                  <a:cxn ang="0">
                    <a:pos x="T12" y="T13"/>
                  </a:cxn>
                </a:cxnLst>
                <a:rect l="0" t="0" r="r" b="b"/>
                <a:pathLst>
                  <a:path w="24" h="25">
                    <a:moveTo>
                      <a:pt x="24" y="8"/>
                    </a:moveTo>
                    <a:cubicBezTo>
                      <a:pt x="10" y="8"/>
                      <a:pt x="12" y="17"/>
                      <a:pt x="14" y="25"/>
                    </a:cubicBezTo>
                    <a:cubicBezTo>
                      <a:pt x="11" y="24"/>
                      <a:pt x="8" y="24"/>
                      <a:pt x="4" y="23"/>
                    </a:cubicBezTo>
                    <a:cubicBezTo>
                      <a:pt x="3" y="21"/>
                      <a:pt x="2" y="20"/>
                      <a:pt x="0" y="18"/>
                    </a:cubicBezTo>
                    <a:cubicBezTo>
                      <a:pt x="0" y="7"/>
                      <a:pt x="10" y="5"/>
                      <a:pt x="17" y="1"/>
                    </a:cubicBezTo>
                    <a:cubicBezTo>
                      <a:pt x="18" y="0"/>
                      <a:pt x="18" y="0"/>
                      <a:pt x="18" y="0"/>
                    </a:cubicBezTo>
                    <a:cubicBezTo>
                      <a:pt x="23" y="1"/>
                      <a:pt x="24" y="4"/>
                      <a:pt x="2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39" name="Freeform 494"/>
              <p:cNvSpPr/>
              <p:nvPr/>
            </p:nvSpPr>
            <p:spPr bwMode="auto">
              <a:xfrm>
                <a:off x="2499" y="2574"/>
                <a:ext cx="53" cy="37"/>
              </a:xfrm>
              <a:custGeom>
                <a:avLst/>
                <a:gdLst>
                  <a:gd name="T0" fmla="*/ 14 w 28"/>
                  <a:gd name="T1" fmla="*/ 0 h 19"/>
                  <a:gd name="T2" fmla="*/ 0 w 28"/>
                  <a:gd name="T3" fmla="*/ 18 h 19"/>
                  <a:gd name="T4" fmla="*/ 14 w 28"/>
                  <a:gd name="T5" fmla="*/ 0 h 19"/>
                </a:gdLst>
                <a:ahLst/>
                <a:cxnLst>
                  <a:cxn ang="0">
                    <a:pos x="T0" y="T1"/>
                  </a:cxn>
                  <a:cxn ang="0">
                    <a:pos x="T2" y="T3"/>
                  </a:cxn>
                  <a:cxn ang="0">
                    <a:pos x="T4" y="T5"/>
                  </a:cxn>
                </a:cxnLst>
                <a:rect l="0" t="0" r="r" b="b"/>
                <a:pathLst>
                  <a:path w="28" h="19">
                    <a:moveTo>
                      <a:pt x="14" y="0"/>
                    </a:moveTo>
                    <a:cubicBezTo>
                      <a:pt x="28" y="19"/>
                      <a:pt x="10" y="16"/>
                      <a:pt x="0" y="18"/>
                    </a:cubicBezTo>
                    <a:cubicBezTo>
                      <a:pt x="3" y="10"/>
                      <a:pt x="6" y="3"/>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0" name="Freeform 495"/>
              <p:cNvSpPr/>
              <p:nvPr/>
            </p:nvSpPr>
            <p:spPr bwMode="auto">
              <a:xfrm>
                <a:off x="3657" y="1654"/>
                <a:ext cx="36" cy="40"/>
              </a:xfrm>
              <a:custGeom>
                <a:avLst/>
                <a:gdLst>
                  <a:gd name="T0" fmla="*/ 16 w 19"/>
                  <a:gd name="T1" fmla="*/ 21 h 21"/>
                  <a:gd name="T2" fmla="*/ 9 w 19"/>
                  <a:gd name="T3" fmla="*/ 2 h 21"/>
                  <a:gd name="T4" fmla="*/ 12 w 19"/>
                  <a:gd name="T5" fmla="*/ 0 h 21"/>
                  <a:gd name="T6" fmla="*/ 16 w 19"/>
                  <a:gd name="T7" fmla="*/ 21 h 21"/>
                </a:gdLst>
                <a:ahLst/>
                <a:cxnLst>
                  <a:cxn ang="0">
                    <a:pos x="T0" y="T1"/>
                  </a:cxn>
                  <a:cxn ang="0">
                    <a:pos x="T2" y="T3"/>
                  </a:cxn>
                  <a:cxn ang="0">
                    <a:pos x="T4" y="T5"/>
                  </a:cxn>
                  <a:cxn ang="0">
                    <a:pos x="T6" y="T7"/>
                  </a:cxn>
                </a:cxnLst>
                <a:rect l="0" t="0" r="r" b="b"/>
                <a:pathLst>
                  <a:path w="19" h="21">
                    <a:moveTo>
                      <a:pt x="16" y="21"/>
                    </a:moveTo>
                    <a:cubicBezTo>
                      <a:pt x="4" y="19"/>
                      <a:pt x="0" y="13"/>
                      <a:pt x="9" y="2"/>
                    </a:cubicBezTo>
                    <a:cubicBezTo>
                      <a:pt x="10" y="1"/>
                      <a:pt x="11" y="1"/>
                      <a:pt x="12" y="0"/>
                    </a:cubicBezTo>
                    <a:cubicBezTo>
                      <a:pt x="16" y="6"/>
                      <a:pt x="19" y="13"/>
                      <a:pt x="1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1" name="Freeform 496"/>
              <p:cNvSpPr/>
              <p:nvPr/>
            </p:nvSpPr>
            <p:spPr bwMode="auto">
              <a:xfrm>
                <a:off x="2626" y="2947"/>
                <a:ext cx="38" cy="48"/>
              </a:xfrm>
              <a:custGeom>
                <a:avLst/>
                <a:gdLst>
                  <a:gd name="T0" fmla="*/ 0 w 20"/>
                  <a:gd name="T1" fmla="*/ 4 h 25"/>
                  <a:gd name="T2" fmla="*/ 17 w 20"/>
                  <a:gd name="T3" fmla="*/ 0 h 25"/>
                  <a:gd name="T4" fmla="*/ 17 w 20"/>
                  <a:gd name="T5" fmla="*/ 11 h 25"/>
                  <a:gd name="T6" fmla="*/ 6 w 20"/>
                  <a:gd name="T7" fmla="*/ 25 h 25"/>
                  <a:gd name="T8" fmla="*/ 0 w 20"/>
                  <a:gd name="T9" fmla="*/ 4 h 25"/>
                </a:gdLst>
                <a:ahLst/>
                <a:cxnLst>
                  <a:cxn ang="0">
                    <a:pos x="T0" y="T1"/>
                  </a:cxn>
                  <a:cxn ang="0">
                    <a:pos x="T2" y="T3"/>
                  </a:cxn>
                  <a:cxn ang="0">
                    <a:pos x="T4" y="T5"/>
                  </a:cxn>
                  <a:cxn ang="0">
                    <a:pos x="T6" y="T7"/>
                  </a:cxn>
                  <a:cxn ang="0">
                    <a:pos x="T8" y="T9"/>
                  </a:cxn>
                </a:cxnLst>
                <a:rect l="0" t="0" r="r" b="b"/>
                <a:pathLst>
                  <a:path w="20" h="25">
                    <a:moveTo>
                      <a:pt x="0" y="4"/>
                    </a:moveTo>
                    <a:cubicBezTo>
                      <a:pt x="6" y="4"/>
                      <a:pt x="12" y="4"/>
                      <a:pt x="17" y="0"/>
                    </a:cubicBezTo>
                    <a:cubicBezTo>
                      <a:pt x="20" y="4"/>
                      <a:pt x="19" y="7"/>
                      <a:pt x="17" y="11"/>
                    </a:cubicBezTo>
                    <a:cubicBezTo>
                      <a:pt x="11" y="14"/>
                      <a:pt x="7" y="19"/>
                      <a:pt x="6" y="25"/>
                    </a:cubicBezTo>
                    <a:cubicBezTo>
                      <a:pt x="4" y="18"/>
                      <a:pt x="2" y="1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2" name="Freeform 497"/>
              <p:cNvSpPr/>
              <p:nvPr/>
            </p:nvSpPr>
            <p:spPr bwMode="auto">
              <a:xfrm>
                <a:off x="1990" y="789"/>
                <a:ext cx="51" cy="19"/>
              </a:xfrm>
              <a:custGeom>
                <a:avLst/>
                <a:gdLst>
                  <a:gd name="T0" fmla="*/ 23 w 27"/>
                  <a:gd name="T1" fmla="*/ 10 h 10"/>
                  <a:gd name="T2" fmla="*/ 5 w 27"/>
                  <a:gd name="T3" fmla="*/ 10 h 10"/>
                  <a:gd name="T4" fmla="*/ 0 w 27"/>
                  <a:gd name="T5" fmla="*/ 8 h 10"/>
                  <a:gd name="T6" fmla="*/ 15 w 27"/>
                  <a:gd name="T7" fmla="*/ 0 h 10"/>
                  <a:gd name="T8" fmla="*/ 23 w 27"/>
                  <a:gd name="T9" fmla="*/ 10 h 10"/>
                </a:gdLst>
                <a:ahLst/>
                <a:cxnLst>
                  <a:cxn ang="0">
                    <a:pos x="T0" y="T1"/>
                  </a:cxn>
                  <a:cxn ang="0">
                    <a:pos x="T2" y="T3"/>
                  </a:cxn>
                  <a:cxn ang="0">
                    <a:pos x="T4" y="T5"/>
                  </a:cxn>
                  <a:cxn ang="0">
                    <a:pos x="T6" y="T7"/>
                  </a:cxn>
                  <a:cxn ang="0">
                    <a:pos x="T8" y="T9"/>
                  </a:cxn>
                </a:cxnLst>
                <a:rect l="0" t="0" r="r" b="b"/>
                <a:pathLst>
                  <a:path w="27" h="10">
                    <a:moveTo>
                      <a:pt x="23" y="10"/>
                    </a:moveTo>
                    <a:cubicBezTo>
                      <a:pt x="17" y="10"/>
                      <a:pt x="11" y="10"/>
                      <a:pt x="5" y="10"/>
                    </a:cubicBezTo>
                    <a:cubicBezTo>
                      <a:pt x="3" y="10"/>
                      <a:pt x="2" y="9"/>
                      <a:pt x="0" y="8"/>
                    </a:cubicBezTo>
                    <a:cubicBezTo>
                      <a:pt x="3" y="1"/>
                      <a:pt x="9" y="0"/>
                      <a:pt x="15" y="0"/>
                    </a:cubicBezTo>
                    <a:cubicBezTo>
                      <a:pt x="20" y="0"/>
                      <a:pt x="27" y="1"/>
                      <a:pt x="2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3" name="Freeform 498"/>
              <p:cNvSpPr/>
              <p:nvPr/>
            </p:nvSpPr>
            <p:spPr bwMode="auto">
              <a:xfrm>
                <a:off x="1630" y="1438"/>
                <a:ext cx="46" cy="44"/>
              </a:xfrm>
              <a:custGeom>
                <a:avLst/>
                <a:gdLst>
                  <a:gd name="T0" fmla="*/ 0 w 24"/>
                  <a:gd name="T1" fmla="*/ 1 h 23"/>
                  <a:gd name="T2" fmla="*/ 17 w 24"/>
                  <a:gd name="T3" fmla="*/ 1 h 23"/>
                  <a:gd name="T4" fmla="*/ 22 w 24"/>
                  <a:gd name="T5" fmla="*/ 2 h 23"/>
                  <a:gd name="T6" fmla="*/ 24 w 24"/>
                  <a:gd name="T7" fmla="*/ 11 h 23"/>
                  <a:gd name="T8" fmla="*/ 24 w 24"/>
                  <a:gd name="T9" fmla="*/ 16 h 23"/>
                  <a:gd name="T10" fmla="*/ 21 w 24"/>
                  <a:gd name="T11" fmla="*/ 23 h 23"/>
                  <a:gd name="T12" fmla="*/ 13 w 24"/>
                  <a:gd name="T13" fmla="*/ 16 h 23"/>
                  <a:gd name="T14" fmla="*/ 10 w 24"/>
                  <a:gd name="T15" fmla="*/ 12 h 23"/>
                  <a:gd name="T16" fmla="*/ 0 w 24"/>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3">
                    <a:moveTo>
                      <a:pt x="0" y="1"/>
                    </a:moveTo>
                    <a:cubicBezTo>
                      <a:pt x="6" y="1"/>
                      <a:pt x="11" y="1"/>
                      <a:pt x="17" y="1"/>
                    </a:cubicBezTo>
                    <a:cubicBezTo>
                      <a:pt x="19" y="0"/>
                      <a:pt x="20" y="1"/>
                      <a:pt x="22" y="2"/>
                    </a:cubicBezTo>
                    <a:cubicBezTo>
                      <a:pt x="24" y="5"/>
                      <a:pt x="24" y="8"/>
                      <a:pt x="24" y="11"/>
                    </a:cubicBezTo>
                    <a:cubicBezTo>
                      <a:pt x="24" y="13"/>
                      <a:pt x="24" y="15"/>
                      <a:pt x="24" y="16"/>
                    </a:cubicBezTo>
                    <a:cubicBezTo>
                      <a:pt x="24" y="19"/>
                      <a:pt x="23" y="21"/>
                      <a:pt x="21" y="23"/>
                    </a:cubicBezTo>
                    <a:cubicBezTo>
                      <a:pt x="16" y="23"/>
                      <a:pt x="14" y="21"/>
                      <a:pt x="13" y="16"/>
                    </a:cubicBezTo>
                    <a:cubicBezTo>
                      <a:pt x="13" y="14"/>
                      <a:pt x="13" y="12"/>
                      <a:pt x="10" y="12"/>
                    </a:cubicBezTo>
                    <a:cubicBezTo>
                      <a:pt x="6" y="9"/>
                      <a:pt x="3" y="5"/>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4" name="Freeform 499"/>
              <p:cNvSpPr/>
              <p:nvPr/>
            </p:nvSpPr>
            <p:spPr bwMode="auto">
              <a:xfrm>
                <a:off x="6309" y="1214"/>
                <a:ext cx="50" cy="34"/>
              </a:xfrm>
              <a:custGeom>
                <a:avLst/>
                <a:gdLst>
                  <a:gd name="T0" fmla="*/ 12 w 26"/>
                  <a:gd name="T1" fmla="*/ 18 h 18"/>
                  <a:gd name="T2" fmla="*/ 24 w 26"/>
                  <a:gd name="T3" fmla="*/ 4 h 18"/>
                  <a:gd name="T4" fmla="*/ 12 w 26"/>
                  <a:gd name="T5" fmla="*/ 18 h 18"/>
                </a:gdLst>
                <a:ahLst/>
                <a:cxnLst>
                  <a:cxn ang="0">
                    <a:pos x="T0" y="T1"/>
                  </a:cxn>
                  <a:cxn ang="0">
                    <a:pos x="T2" y="T3"/>
                  </a:cxn>
                  <a:cxn ang="0">
                    <a:pos x="T4" y="T5"/>
                  </a:cxn>
                </a:cxnLst>
                <a:rect l="0" t="0" r="r" b="b"/>
                <a:pathLst>
                  <a:path w="26" h="18">
                    <a:moveTo>
                      <a:pt x="12" y="18"/>
                    </a:moveTo>
                    <a:cubicBezTo>
                      <a:pt x="0" y="0"/>
                      <a:pt x="16" y="5"/>
                      <a:pt x="24" y="4"/>
                    </a:cubicBezTo>
                    <a:cubicBezTo>
                      <a:pt x="26" y="13"/>
                      <a:pt x="19" y="16"/>
                      <a:pt x="1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5" name="Freeform 500"/>
              <p:cNvSpPr/>
              <p:nvPr/>
            </p:nvSpPr>
            <p:spPr bwMode="auto">
              <a:xfrm>
                <a:off x="4450" y="2081"/>
                <a:ext cx="28" cy="36"/>
              </a:xfrm>
              <a:custGeom>
                <a:avLst/>
                <a:gdLst>
                  <a:gd name="T0" fmla="*/ 0 w 15"/>
                  <a:gd name="T1" fmla="*/ 16 h 19"/>
                  <a:gd name="T2" fmla="*/ 1 w 15"/>
                  <a:gd name="T3" fmla="*/ 0 h 19"/>
                  <a:gd name="T4" fmla="*/ 4 w 15"/>
                  <a:gd name="T5" fmla="*/ 0 h 19"/>
                  <a:gd name="T6" fmla="*/ 14 w 15"/>
                  <a:gd name="T7" fmla="*/ 13 h 19"/>
                  <a:gd name="T8" fmla="*/ 3 w 15"/>
                  <a:gd name="T9" fmla="*/ 18 h 19"/>
                  <a:gd name="T10" fmla="*/ 0 w 15"/>
                  <a:gd name="T11" fmla="*/ 16 h 19"/>
                </a:gdLst>
                <a:ahLst/>
                <a:cxnLst>
                  <a:cxn ang="0">
                    <a:pos x="T0" y="T1"/>
                  </a:cxn>
                  <a:cxn ang="0">
                    <a:pos x="T2" y="T3"/>
                  </a:cxn>
                  <a:cxn ang="0">
                    <a:pos x="T4" y="T5"/>
                  </a:cxn>
                  <a:cxn ang="0">
                    <a:pos x="T6" y="T7"/>
                  </a:cxn>
                  <a:cxn ang="0">
                    <a:pos x="T8" y="T9"/>
                  </a:cxn>
                  <a:cxn ang="0">
                    <a:pos x="T10" y="T11"/>
                  </a:cxn>
                </a:cxnLst>
                <a:rect l="0" t="0" r="r" b="b"/>
                <a:pathLst>
                  <a:path w="15" h="19">
                    <a:moveTo>
                      <a:pt x="0" y="16"/>
                    </a:moveTo>
                    <a:cubicBezTo>
                      <a:pt x="0" y="11"/>
                      <a:pt x="1" y="5"/>
                      <a:pt x="1" y="0"/>
                    </a:cubicBezTo>
                    <a:cubicBezTo>
                      <a:pt x="2" y="0"/>
                      <a:pt x="3" y="0"/>
                      <a:pt x="4" y="0"/>
                    </a:cubicBezTo>
                    <a:cubicBezTo>
                      <a:pt x="7" y="5"/>
                      <a:pt x="15" y="6"/>
                      <a:pt x="14" y="13"/>
                    </a:cubicBezTo>
                    <a:cubicBezTo>
                      <a:pt x="13" y="19"/>
                      <a:pt x="7" y="17"/>
                      <a:pt x="3" y="18"/>
                    </a:cubicBezTo>
                    <a:cubicBezTo>
                      <a:pt x="2" y="17"/>
                      <a:pt x="1" y="16"/>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6" name="Freeform 501"/>
              <p:cNvSpPr/>
              <p:nvPr/>
            </p:nvSpPr>
            <p:spPr bwMode="auto">
              <a:xfrm>
                <a:off x="4859" y="2459"/>
                <a:ext cx="33" cy="50"/>
              </a:xfrm>
              <a:custGeom>
                <a:avLst/>
                <a:gdLst>
                  <a:gd name="T0" fmla="*/ 6 w 17"/>
                  <a:gd name="T1" fmla="*/ 0 h 26"/>
                  <a:gd name="T2" fmla="*/ 1 w 17"/>
                  <a:gd name="T3" fmla="*/ 26 h 26"/>
                  <a:gd name="T4" fmla="*/ 6 w 17"/>
                  <a:gd name="T5" fmla="*/ 0 h 26"/>
                </a:gdLst>
                <a:ahLst/>
                <a:cxnLst>
                  <a:cxn ang="0">
                    <a:pos x="T0" y="T1"/>
                  </a:cxn>
                  <a:cxn ang="0">
                    <a:pos x="T2" y="T3"/>
                  </a:cxn>
                  <a:cxn ang="0">
                    <a:pos x="T4" y="T5"/>
                  </a:cxn>
                </a:cxnLst>
                <a:rect l="0" t="0" r="r" b="b"/>
                <a:pathLst>
                  <a:path w="17" h="26">
                    <a:moveTo>
                      <a:pt x="6" y="0"/>
                    </a:moveTo>
                    <a:cubicBezTo>
                      <a:pt x="17" y="16"/>
                      <a:pt x="15" y="24"/>
                      <a:pt x="1" y="26"/>
                    </a:cubicBezTo>
                    <a:cubicBezTo>
                      <a:pt x="2" y="18"/>
                      <a:pt x="0" y="8"/>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7" name="Freeform 502"/>
              <p:cNvSpPr/>
              <p:nvPr/>
            </p:nvSpPr>
            <p:spPr bwMode="auto">
              <a:xfrm>
                <a:off x="5863" y="2779"/>
                <a:ext cx="50" cy="32"/>
              </a:xfrm>
              <a:custGeom>
                <a:avLst/>
                <a:gdLst>
                  <a:gd name="T0" fmla="*/ 0 w 26"/>
                  <a:gd name="T1" fmla="*/ 5 h 17"/>
                  <a:gd name="T2" fmla="*/ 9 w 26"/>
                  <a:gd name="T3" fmla="*/ 0 h 17"/>
                  <a:gd name="T4" fmla="*/ 26 w 26"/>
                  <a:gd name="T5" fmla="*/ 17 h 17"/>
                  <a:gd name="T6" fmla="*/ 0 w 26"/>
                  <a:gd name="T7" fmla="*/ 5 h 17"/>
                </a:gdLst>
                <a:ahLst/>
                <a:cxnLst>
                  <a:cxn ang="0">
                    <a:pos x="T0" y="T1"/>
                  </a:cxn>
                  <a:cxn ang="0">
                    <a:pos x="T2" y="T3"/>
                  </a:cxn>
                  <a:cxn ang="0">
                    <a:pos x="T4" y="T5"/>
                  </a:cxn>
                  <a:cxn ang="0">
                    <a:pos x="T6" y="T7"/>
                  </a:cxn>
                </a:cxnLst>
                <a:rect l="0" t="0" r="r" b="b"/>
                <a:pathLst>
                  <a:path w="26" h="17">
                    <a:moveTo>
                      <a:pt x="0" y="5"/>
                    </a:moveTo>
                    <a:cubicBezTo>
                      <a:pt x="3" y="4"/>
                      <a:pt x="6" y="2"/>
                      <a:pt x="9" y="0"/>
                    </a:cubicBezTo>
                    <a:cubicBezTo>
                      <a:pt x="16" y="3"/>
                      <a:pt x="21" y="7"/>
                      <a:pt x="26" y="17"/>
                    </a:cubicBezTo>
                    <a:cubicBezTo>
                      <a:pt x="16" y="10"/>
                      <a:pt x="5" y="16"/>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8" name="Freeform 503"/>
              <p:cNvSpPr/>
              <p:nvPr/>
            </p:nvSpPr>
            <p:spPr bwMode="auto">
              <a:xfrm>
                <a:off x="4749" y="2247"/>
                <a:ext cx="30" cy="36"/>
              </a:xfrm>
              <a:custGeom>
                <a:avLst/>
                <a:gdLst>
                  <a:gd name="T0" fmla="*/ 0 w 16"/>
                  <a:gd name="T1" fmla="*/ 11 h 19"/>
                  <a:gd name="T2" fmla="*/ 8 w 16"/>
                  <a:gd name="T3" fmla="*/ 0 h 19"/>
                  <a:gd name="T4" fmla="*/ 13 w 16"/>
                  <a:gd name="T5" fmla="*/ 13 h 19"/>
                  <a:gd name="T6" fmla="*/ 1 w 16"/>
                  <a:gd name="T7" fmla="*/ 14 h 19"/>
                  <a:gd name="T8" fmla="*/ 0 w 16"/>
                  <a:gd name="T9" fmla="*/ 11 h 19"/>
                </a:gdLst>
                <a:ahLst/>
                <a:cxnLst>
                  <a:cxn ang="0">
                    <a:pos x="T0" y="T1"/>
                  </a:cxn>
                  <a:cxn ang="0">
                    <a:pos x="T2" y="T3"/>
                  </a:cxn>
                  <a:cxn ang="0">
                    <a:pos x="T4" y="T5"/>
                  </a:cxn>
                  <a:cxn ang="0">
                    <a:pos x="T6" y="T7"/>
                  </a:cxn>
                  <a:cxn ang="0">
                    <a:pos x="T8" y="T9"/>
                  </a:cxn>
                </a:cxnLst>
                <a:rect l="0" t="0" r="r" b="b"/>
                <a:pathLst>
                  <a:path w="16" h="19">
                    <a:moveTo>
                      <a:pt x="0" y="11"/>
                    </a:moveTo>
                    <a:cubicBezTo>
                      <a:pt x="3" y="7"/>
                      <a:pt x="5" y="4"/>
                      <a:pt x="8" y="0"/>
                    </a:cubicBezTo>
                    <a:cubicBezTo>
                      <a:pt x="16" y="2"/>
                      <a:pt x="16" y="7"/>
                      <a:pt x="13" y="13"/>
                    </a:cubicBezTo>
                    <a:cubicBezTo>
                      <a:pt x="10" y="19"/>
                      <a:pt x="5" y="16"/>
                      <a:pt x="1" y="14"/>
                    </a:cubicBezTo>
                    <a:cubicBezTo>
                      <a:pt x="1" y="13"/>
                      <a:pt x="1" y="12"/>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9" name="Freeform 504"/>
              <p:cNvSpPr/>
              <p:nvPr/>
            </p:nvSpPr>
            <p:spPr bwMode="auto">
              <a:xfrm>
                <a:off x="1776" y="1641"/>
                <a:ext cx="46" cy="36"/>
              </a:xfrm>
              <a:custGeom>
                <a:avLst/>
                <a:gdLst>
                  <a:gd name="T0" fmla="*/ 20 w 24"/>
                  <a:gd name="T1" fmla="*/ 7 h 19"/>
                  <a:gd name="T2" fmla="*/ 24 w 24"/>
                  <a:gd name="T3" fmla="*/ 10 h 19"/>
                  <a:gd name="T4" fmla="*/ 20 w 24"/>
                  <a:gd name="T5" fmla="*/ 19 h 19"/>
                  <a:gd name="T6" fmla="*/ 5 w 24"/>
                  <a:gd name="T7" fmla="*/ 6 h 19"/>
                  <a:gd name="T8" fmla="*/ 10 w 24"/>
                  <a:gd name="T9" fmla="*/ 0 h 19"/>
                  <a:gd name="T10" fmla="*/ 20 w 24"/>
                  <a:gd name="T11" fmla="*/ 7 h 19"/>
                </a:gdLst>
                <a:ahLst/>
                <a:cxnLst>
                  <a:cxn ang="0">
                    <a:pos x="T0" y="T1"/>
                  </a:cxn>
                  <a:cxn ang="0">
                    <a:pos x="T2" y="T3"/>
                  </a:cxn>
                  <a:cxn ang="0">
                    <a:pos x="T4" y="T5"/>
                  </a:cxn>
                  <a:cxn ang="0">
                    <a:pos x="T6" y="T7"/>
                  </a:cxn>
                  <a:cxn ang="0">
                    <a:pos x="T8" y="T9"/>
                  </a:cxn>
                  <a:cxn ang="0">
                    <a:pos x="T10" y="T11"/>
                  </a:cxn>
                </a:cxnLst>
                <a:rect l="0" t="0" r="r" b="b"/>
                <a:pathLst>
                  <a:path w="24" h="19">
                    <a:moveTo>
                      <a:pt x="20" y="7"/>
                    </a:moveTo>
                    <a:cubicBezTo>
                      <a:pt x="21" y="8"/>
                      <a:pt x="22" y="9"/>
                      <a:pt x="24" y="10"/>
                    </a:cubicBezTo>
                    <a:cubicBezTo>
                      <a:pt x="24" y="14"/>
                      <a:pt x="23" y="17"/>
                      <a:pt x="20" y="19"/>
                    </a:cubicBezTo>
                    <a:cubicBezTo>
                      <a:pt x="12" y="18"/>
                      <a:pt x="10" y="11"/>
                      <a:pt x="5" y="6"/>
                    </a:cubicBezTo>
                    <a:cubicBezTo>
                      <a:pt x="0" y="1"/>
                      <a:pt x="7" y="1"/>
                      <a:pt x="10" y="0"/>
                    </a:cubicBezTo>
                    <a:cubicBezTo>
                      <a:pt x="14" y="2"/>
                      <a:pt x="18" y="3"/>
                      <a:pt x="2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0" name="Freeform 505"/>
              <p:cNvSpPr/>
              <p:nvPr/>
            </p:nvSpPr>
            <p:spPr bwMode="auto">
              <a:xfrm>
                <a:off x="4383" y="1111"/>
                <a:ext cx="30" cy="28"/>
              </a:xfrm>
              <a:custGeom>
                <a:avLst/>
                <a:gdLst>
                  <a:gd name="T0" fmla="*/ 7 w 16"/>
                  <a:gd name="T1" fmla="*/ 14 h 15"/>
                  <a:gd name="T2" fmla="*/ 0 w 16"/>
                  <a:gd name="T3" fmla="*/ 9 h 15"/>
                  <a:gd name="T4" fmla="*/ 7 w 16"/>
                  <a:gd name="T5" fmla="*/ 1 h 15"/>
                  <a:gd name="T6" fmla="*/ 15 w 16"/>
                  <a:gd name="T7" fmla="*/ 6 h 15"/>
                  <a:gd name="T8" fmla="*/ 7 w 16"/>
                  <a:gd name="T9" fmla="*/ 14 h 15"/>
                </a:gdLst>
                <a:ahLst/>
                <a:cxnLst>
                  <a:cxn ang="0">
                    <a:pos x="T0" y="T1"/>
                  </a:cxn>
                  <a:cxn ang="0">
                    <a:pos x="T2" y="T3"/>
                  </a:cxn>
                  <a:cxn ang="0">
                    <a:pos x="T4" y="T5"/>
                  </a:cxn>
                  <a:cxn ang="0">
                    <a:pos x="T6" y="T7"/>
                  </a:cxn>
                  <a:cxn ang="0">
                    <a:pos x="T8" y="T9"/>
                  </a:cxn>
                </a:cxnLst>
                <a:rect l="0" t="0" r="r" b="b"/>
                <a:pathLst>
                  <a:path w="16" h="15">
                    <a:moveTo>
                      <a:pt x="7" y="14"/>
                    </a:moveTo>
                    <a:cubicBezTo>
                      <a:pt x="2" y="15"/>
                      <a:pt x="0" y="13"/>
                      <a:pt x="0" y="9"/>
                    </a:cubicBezTo>
                    <a:cubicBezTo>
                      <a:pt x="1" y="5"/>
                      <a:pt x="3" y="1"/>
                      <a:pt x="7" y="1"/>
                    </a:cubicBezTo>
                    <a:cubicBezTo>
                      <a:pt x="11" y="0"/>
                      <a:pt x="14" y="2"/>
                      <a:pt x="15" y="6"/>
                    </a:cubicBezTo>
                    <a:cubicBezTo>
                      <a:pt x="16" y="12"/>
                      <a:pt x="10" y="12"/>
                      <a:pt x="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1" name="Freeform 506"/>
              <p:cNvSpPr/>
              <p:nvPr/>
            </p:nvSpPr>
            <p:spPr bwMode="auto">
              <a:xfrm>
                <a:off x="4850" y="2456"/>
                <a:ext cx="23" cy="53"/>
              </a:xfrm>
              <a:custGeom>
                <a:avLst/>
                <a:gdLst>
                  <a:gd name="T0" fmla="*/ 11 w 12"/>
                  <a:gd name="T1" fmla="*/ 2 h 28"/>
                  <a:gd name="T2" fmla="*/ 6 w 12"/>
                  <a:gd name="T3" fmla="*/ 28 h 28"/>
                  <a:gd name="T4" fmla="*/ 9 w 12"/>
                  <a:gd name="T5" fmla="*/ 0 h 28"/>
                  <a:gd name="T6" fmla="*/ 10 w 12"/>
                  <a:gd name="T7" fmla="*/ 1 h 28"/>
                  <a:gd name="T8" fmla="*/ 11 w 12"/>
                  <a:gd name="T9" fmla="*/ 2 h 28"/>
                </a:gdLst>
                <a:ahLst/>
                <a:cxnLst>
                  <a:cxn ang="0">
                    <a:pos x="T0" y="T1"/>
                  </a:cxn>
                  <a:cxn ang="0">
                    <a:pos x="T2" y="T3"/>
                  </a:cxn>
                  <a:cxn ang="0">
                    <a:pos x="T4" y="T5"/>
                  </a:cxn>
                  <a:cxn ang="0">
                    <a:pos x="T6" y="T7"/>
                  </a:cxn>
                  <a:cxn ang="0">
                    <a:pos x="T8" y="T9"/>
                  </a:cxn>
                </a:cxnLst>
                <a:rect l="0" t="0" r="r" b="b"/>
                <a:pathLst>
                  <a:path w="12" h="28">
                    <a:moveTo>
                      <a:pt x="11" y="2"/>
                    </a:moveTo>
                    <a:cubicBezTo>
                      <a:pt x="10" y="11"/>
                      <a:pt x="12" y="20"/>
                      <a:pt x="6" y="28"/>
                    </a:cubicBezTo>
                    <a:cubicBezTo>
                      <a:pt x="0" y="18"/>
                      <a:pt x="1" y="9"/>
                      <a:pt x="9" y="0"/>
                    </a:cubicBezTo>
                    <a:cubicBezTo>
                      <a:pt x="9" y="0"/>
                      <a:pt x="9" y="1"/>
                      <a:pt x="10" y="1"/>
                    </a:cubicBezTo>
                    <a:cubicBezTo>
                      <a:pt x="10" y="1"/>
                      <a:pt x="10" y="2"/>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2" name="Freeform 507"/>
              <p:cNvSpPr/>
              <p:nvPr/>
            </p:nvSpPr>
            <p:spPr bwMode="auto">
              <a:xfrm>
                <a:off x="6252" y="3280"/>
                <a:ext cx="31" cy="67"/>
              </a:xfrm>
              <a:custGeom>
                <a:avLst/>
                <a:gdLst>
                  <a:gd name="T0" fmla="*/ 16 w 16"/>
                  <a:gd name="T1" fmla="*/ 18 h 35"/>
                  <a:gd name="T2" fmla="*/ 6 w 16"/>
                  <a:gd name="T3" fmla="*/ 35 h 35"/>
                  <a:gd name="T4" fmla="*/ 3 w 16"/>
                  <a:gd name="T5" fmla="*/ 8 h 35"/>
                  <a:gd name="T6" fmla="*/ 3 w 16"/>
                  <a:gd name="T7" fmla="*/ 0 h 35"/>
                  <a:gd name="T8" fmla="*/ 16 w 16"/>
                  <a:gd name="T9" fmla="*/ 18 h 35"/>
                </a:gdLst>
                <a:ahLst/>
                <a:cxnLst>
                  <a:cxn ang="0">
                    <a:pos x="T0" y="T1"/>
                  </a:cxn>
                  <a:cxn ang="0">
                    <a:pos x="T2" y="T3"/>
                  </a:cxn>
                  <a:cxn ang="0">
                    <a:pos x="T4" y="T5"/>
                  </a:cxn>
                  <a:cxn ang="0">
                    <a:pos x="T6" y="T7"/>
                  </a:cxn>
                  <a:cxn ang="0">
                    <a:pos x="T8" y="T9"/>
                  </a:cxn>
                </a:cxnLst>
                <a:rect l="0" t="0" r="r" b="b"/>
                <a:pathLst>
                  <a:path w="16" h="35">
                    <a:moveTo>
                      <a:pt x="16" y="18"/>
                    </a:moveTo>
                    <a:cubicBezTo>
                      <a:pt x="5" y="20"/>
                      <a:pt x="13" y="32"/>
                      <a:pt x="6" y="35"/>
                    </a:cubicBezTo>
                    <a:cubicBezTo>
                      <a:pt x="9" y="26"/>
                      <a:pt x="4" y="17"/>
                      <a:pt x="3" y="8"/>
                    </a:cubicBezTo>
                    <a:cubicBezTo>
                      <a:pt x="1" y="5"/>
                      <a:pt x="0" y="2"/>
                      <a:pt x="3" y="0"/>
                    </a:cubicBezTo>
                    <a:cubicBezTo>
                      <a:pt x="6" y="7"/>
                      <a:pt x="9" y="14"/>
                      <a:pt x="1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3" name="Freeform 508"/>
              <p:cNvSpPr/>
              <p:nvPr/>
            </p:nvSpPr>
            <p:spPr bwMode="auto">
              <a:xfrm>
                <a:off x="5549" y="1880"/>
                <a:ext cx="31" cy="34"/>
              </a:xfrm>
              <a:custGeom>
                <a:avLst/>
                <a:gdLst>
                  <a:gd name="T0" fmla="*/ 2 w 16"/>
                  <a:gd name="T1" fmla="*/ 15 h 18"/>
                  <a:gd name="T2" fmla="*/ 2 w 16"/>
                  <a:gd name="T3" fmla="*/ 4 h 18"/>
                  <a:gd name="T4" fmla="*/ 10 w 16"/>
                  <a:gd name="T5" fmla="*/ 0 h 18"/>
                  <a:gd name="T6" fmla="*/ 16 w 16"/>
                  <a:gd name="T7" fmla="*/ 8 h 18"/>
                  <a:gd name="T8" fmla="*/ 3 w 16"/>
                  <a:gd name="T9" fmla="*/ 18 h 18"/>
                  <a:gd name="T10" fmla="*/ 2 w 16"/>
                  <a:gd name="T11" fmla="*/ 15 h 18"/>
                </a:gdLst>
                <a:ahLst/>
                <a:cxnLst>
                  <a:cxn ang="0">
                    <a:pos x="T0" y="T1"/>
                  </a:cxn>
                  <a:cxn ang="0">
                    <a:pos x="T2" y="T3"/>
                  </a:cxn>
                  <a:cxn ang="0">
                    <a:pos x="T4" y="T5"/>
                  </a:cxn>
                  <a:cxn ang="0">
                    <a:pos x="T6" y="T7"/>
                  </a:cxn>
                  <a:cxn ang="0">
                    <a:pos x="T8" y="T9"/>
                  </a:cxn>
                  <a:cxn ang="0">
                    <a:pos x="T10" y="T11"/>
                  </a:cxn>
                </a:cxnLst>
                <a:rect l="0" t="0" r="r" b="b"/>
                <a:pathLst>
                  <a:path w="16" h="18">
                    <a:moveTo>
                      <a:pt x="2" y="15"/>
                    </a:moveTo>
                    <a:cubicBezTo>
                      <a:pt x="1" y="12"/>
                      <a:pt x="0" y="8"/>
                      <a:pt x="2" y="4"/>
                    </a:cubicBezTo>
                    <a:cubicBezTo>
                      <a:pt x="5" y="3"/>
                      <a:pt x="8" y="2"/>
                      <a:pt x="10" y="0"/>
                    </a:cubicBezTo>
                    <a:cubicBezTo>
                      <a:pt x="12" y="3"/>
                      <a:pt x="14" y="5"/>
                      <a:pt x="16" y="8"/>
                    </a:cubicBezTo>
                    <a:cubicBezTo>
                      <a:pt x="12" y="11"/>
                      <a:pt x="7" y="15"/>
                      <a:pt x="3" y="18"/>
                    </a:cubicBezTo>
                    <a:cubicBezTo>
                      <a:pt x="2" y="17"/>
                      <a:pt x="2"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4" name="Freeform 509"/>
              <p:cNvSpPr/>
              <p:nvPr/>
            </p:nvSpPr>
            <p:spPr bwMode="auto">
              <a:xfrm>
                <a:off x="3867" y="782"/>
                <a:ext cx="40" cy="36"/>
              </a:xfrm>
              <a:custGeom>
                <a:avLst/>
                <a:gdLst>
                  <a:gd name="T0" fmla="*/ 21 w 21"/>
                  <a:gd name="T1" fmla="*/ 7 h 19"/>
                  <a:gd name="T2" fmla="*/ 11 w 21"/>
                  <a:gd name="T3" fmla="*/ 18 h 19"/>
                  <a:gd name="T4" fmla="*/ 4 w 21"/>
                  <a:gd name="T5" fmla="*/ 17 h 19"/>
                  <a:gd name="T6" fmla="*/ 0 w 21"/>
                  <a:gd name="T7" fmla="*/ 12 h 19"/>
                  <a:gd name="T8" fmla="*/ 21 w 21"/>
                  <a:gd name="T9" fmla="*/ 7 h 19"/>
                </a:gdLst>
                <a:ahLst/>
                <a:cxnLst>
                  <a:cxn ang="0">
                    <a:pos x="T0" y="T1"/>
                  </a:cxn>
                  <a:cxn ang="0">
                    <a:pos x="T2" y="T3"/>
                  </a:cxn>
                  <a:cxn ang="0">
                    <a:pos x="T4" y="T5"/>
                  </a:cxn>
                  <a:cxn ang="0">
                    <a:pos x="T6" y="T7"/>
                  </a:cxn>
                  <a:cxn ang="0">
                    <a:pos x="T8" y="T9"/>
                  </a:cxn>
                </a:cxnLst>
                <a:rect l="0" t="0" r="r" b="b"/>
                <a:pathLst>
                  <a:path w="21" h="19">
                    <a:moveTo>
                      <a:pt x="21" y="7"/>
                    </a:moveTo>
                    <a:cubicBezTo>
                      <a:pt x="18" y="10"/>
                      <a:pt x="14" y="14"/>
                      <a:pt x="11" y="18"/>
                    </a:cubicBezTo>
                    <a:cubicBezTo>
                      <a:pt x="8" y="19"/>
                      <a:pt x="6" y="19"/>
                      <a:pt x="4" y="17"/>
                    </a:cubicBezTo>
                    <a:cubicBezTo>
                      <a:pt x="2" y="15"/>
                      <a:pt x="1" y="14"/>
                      <a:pt x="0" y="12"/>
                    </a:cubicBezTo>
                    <a:cubicBezTo>
                      <a:pt x="7" y="10"/>
                      <a:pt x="12" y="0"/>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5" name="Freeform 510"/>
              <p:cNvSpPr/>
              <p:nvPr/>
            </p:nvSpPr>
            <p:spPr bwMode="auto">
              <a:xfrm>
                <a:off x="3434" y="2402"/>
                <a:ext cx="34" cy="33"/>
              </a:xfrm>
              <a:custGeom>
                <a:avLst/>
                <a:gdLst>
                  <a:gd name="T0" fmla="*/ 0 w 18"/>
                  <a:gd name="T1" fmla="*/ 0 h 17"/>
                  <a:gd name="T2" fmla="*/ 18 w 18"/>
                  <a:gd name="T3" fmla="*/ 10 h 17"/>
                  <a:gd name="T4" fmla="*/ 14 w 18"/>
                  <a:gd name="T5" fmla="*/ 17 h 17"/>
                  <a:gd name="T6" fmla="*/ 0 w 18"/>
                  <a:gd name="T7" fmla="*/ 0 h 17"/>
                </a:gdLst>
                <a:ahLst/>
                <a:cxnLst>
                  <a:cxn ang="0">
                    <a:pos x="T0" y="T1"/>
                  </a:cxn>
                  <a:cxn ang="0">
                    <a:pos x="T2" y="T3"/>
                  </a:cxn>
                  <a:cxn ang="0">
                    <a:pos x="T4" y="T5"/>
                  </a:cxn>
                  <a:cxn ang="0">
                    <a:pos x="T6" y="T7"/>
                  </a:cxn>
                </a:cxnLst>
                <a:rect l="0" t="0" r="r" b="b"/>
                <a:pathLst>
                  <a:path w="18" h="17">
                    <a:moveTo>
                      <a:pt x="0" y="0"/>
                    </a:moveTo>
                    <a:cubicBezTo>
                      <a:pt x="7" y="0"/>
                      <a:pt x="14" y="3"/>
                      <a:pt x="18" y="10"/>
                    </a:cubicBezTo>
                    <a:cubicBezTo>
                      <a:pt x="17" y="12"/>
                      <a:pt x="16" y="15"/>
                      <a:pt x="14" y="17"/>
                    </a:cubicBezTo>
                    <a:cubicBezTo>
                      <a:pt x="8" y="13"/>
                      <a:pt x="3" y="7"/>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6" name="Freeform 511"/>
              <p:cNvSpPr/>
              <p:nvPr/>
            </p:nvSpPr>
            <p:spPr bwMode="auto">
              <a:xfrm>
                <a:off x="2619" y="833"/>
                <a:ext cx="66" cy="33"/>
              </a:xfrm>
              <a:custGeom>
                <a:avLst/>
                <a:gdLst>
                  <a:gd name="T0" fmla="*/ 35 w 35"/>
                  <a:gd name="T1" fmla="*/ 4 h 17"/>
                  <a:gd name="T2" fmla="*/ 10 w 35"/>
                  <a:gd name="T3" fmla="*/ 15 h 17"/>
                  <a:gd name="T4" fmla="*/ 1 w 35"/>
                  <a:gd name="T5" fmla="*/ 12 h 17"/>
                  <a:gd name="T6" fmla="*/ 14 w 35"/>
                  <a:gd name="T7" fmla="*/ 7 h 17"/>
                  <a:gd name="T8" fmla="*/ 35 w 35"/>
                  <a:gd name="T9" fmla="*/ 4 h 17"/>
                </a:gdLst>
                <a:ahLst/>
                <a:cxnLst>
                  <a:cxn ang="0">
                    <a:pos x="T0" y="T1"/>
                  </a:cxn>
                  <a:cxn ang="0">
                    <a:pos x="T2" y="T3"/>
                  </a:cxn>
                  <a:cxn ang="0">
                    <a:pos x="T4" y="T5"/>
                  </a:cxn>
                  <a:cxn ang="0">
                    <a:pos x="T6" y="T7"/>
                  </a:cxn>
                  <a:cxn ang="0">
                    <a:pos x="T8" y="T9"/>
                  </a:cxn>
                </a:cxnLst>
                <a:rect l="0" t="0" r="r" b="b"/>
                <a:pathLst>
                  <a:path w="35" h="17">
                    <a:moveTo>
                      <a:pt x="35" y="4"/>
                    </a:moveTo>
                    <a:cubicBezTo>
                      <a:pt x="28" y="11"/>
                      <a:pt x="17" y="8"/>
                      <a:pt x="10" y="15"/>
                    </a:cubicBezTo>
                    <a:cubicBezTo>
                      <a:pt x="7" y="14"/>
                      <a:pt x="0" y="17"/>
                      <a:pt x="1" y="12"/>
                    </a:cubicBezTo>
                    <a:cubicBezTo>
                      <a:pt x="2" y="6"/>
                      <a:pt x="9" y="9"/>
                      <a:pt x="14" y="7"/>
                    </a:cubicBezTo>
                    <a:cubicBezTo>
                      <a:pt x="20" y="1"/>
                      <a:pt x="27" y="0"/>
                      <a:pt x="3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7" name="Freeform 512"/>
              <p:cNvSpPr/>
              <p:nvPr/>
            </p:nvSpPr>
            <p:spPr bwMode="auto">
              <a:xfrm>
                <a:off x="3249" y="1097"/>
                <a:ext cx="27" cy="46"/>
              </a:xfrm>
              <a:custGeom>
                <a:avLst/>
                <a:gdLst>
                  <a:gd name="T0" fmla="*/ 14 w 14"/>
                  <a:gd name="T1" fmla="*/ 16 h 24"/>
                  <a:gd name="T2" fmla="*/ 14 w 14"/>
                  <a:gd name="T3" fmla="*/ 22 h 24"/>
                  <a:gd name="T4" fmla="*/ 4 w 14"/>
                  <a:gd name="T5" fmla="*/ 24 h 24"/>
                  <a:gd name="T6" fmla="*/ 0 w 14"/>
                  <a:gd name="T7" fmla="*/ 2 h 24"/>
                  <a:gd name="T8" fmla="*/ 5 w 14"/>
                  <a:gd name="T9" fmla="*/ 0 h 24"/>
                  <a:gd name="T10" fmla="*/ 14 w 14"/>
                  <a:gd name="T11" fmla="*/ 16 h 24"/>
                </a:gdLst>
                <a:ahLst/>
                <a:cxnLst>
                  <a:cxn ang="0">
                    <a:pos x="T0" y="T1"/>
                  </a:cxn>
                  <a:cxn ang="0">
                    <a:pos x="T2" y="T3"/>
                  </a:cxn>
                  <a:cxn ang="0">
                    <a:pos x="T4" y="T5"/>
                  </a:cxn>
                  <a:cxn ang="0">
                    <a:pos x="T6" y="T7"/>
                  </a:cxn>
                  <a:cxn ang="0">
                    <a:pos x="T8" y="T9"/>
                  </a:cxn>
                  <a:cxn ang="0">
                    <a:pos x="T10" y="T11"/>
                  </a:cxn>
                </a:cxnLst>
                <a:rect l="0" t="0" r="r" b="b"/>
                <a:pathLst>
                  <a:path w="14" h="24">
                    <a:moveTo>
                      <a:pt x="14" y="16"/>
                    </a:moveTo>
                    <a:cubicBezTo>
                      <a:pt x="14" y="18"/>
                      <a:pt x="14" y="20"/>
                      <a:pt x="14" y="22"/>
                    </a:cubicBezTo>
                    <a:cubicBezTo>
                      <a:pt x="11" y="23"/>
                      <a:pt x="7" y="23"/>
                      <a:pt x="4" y="24"/>
                    </a:cubicBezTo>
                    <a:cubicBezTo>
                      <a:pt x="3" y="16"/>
                      <a:pt x="4" y="9"/>
                      <a:pt x="0" y="2"/>
                    </a:cubicBezTo>
                    <a:cubicBezTo>
                      <a:pt x="1" y="1"/>
                      <a:pt x="3" y="0"/>
                      <a:pt x="5" y="0"/>
                    </a:cubicBezTo>
                    <a:cubicBezTo>
                      <a:pt x="14" y="1"/>
                      <a:pt x="11" y="11"/>
                      <a:pt x="1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8" name="Freeform 513"/>
              <p:cNvSpPr/>
              <p:nvPr/>
            </p:nvSpPr>
            <p:spPr bwMode="auto">
              <a:xfrm>
                <a:off x="2360" y="801"/>
                <a:ext cx="43" cy="32"/>
              </a:xfrm>
              <a:custGeom>
                <a:avLst/>
                <a:gdLst>
                  <a:gd name="T0" fmla="*/ 21 w 23"/>
                  <a:gd name="T1" fmla="*/ 17 h 17"/>
                  <a:gd name="T2" fmla="*/ 0 w 23"/>
                  <a:gd name="T3" fmla="*/ 15 h 17"/>
                  <a:gd name="T4" fmla="*/ 7 w 23"/>
                  <a:gd name="T5" fmla="*/ 0 h 17"/>
                  <a:gd name="T6" fmla="*/ 21 w 23"/>
                  <a:gd name="T7" fmla="*/ 17 h 17"/>
                </a:gdLst>
                <a:ahLst/>
                <a:cxnLst>
                  <a:cxn ang="0">
                    <a:pos x="T0" y="T1"/>
                  </a:cxn>
                  <a:cxn ang="0">
                    <a:pos x="T2" y="T3"/>
                  </a:cxn>
                  <a:cxn ang="0">
                    <a:pos x="T4" y="T5"/>
                  </a:cxn>
                  <a:cxn ang="0">
                    <a:pos x="T6" y="T7"/>
                  </a:cxn>
                </a:cxnLst>
                <a:rect l="0" t="0" r="r" b="b"/>
                <a:pathLst>
                  <a:path w="23" h="17">
                    <a:moveTo>
                      <a:pt x="21" y="17"/>
                    </a:moveTo>
                    <a:cubicBezTo>
                      <a:pt x="14" y="14"/>
                      <a:pt x="8" y="12"/>
                      <a:pt x="0" y="15"/>
                    </a:cubicBezTo>
                    <a:cubicBezTo>
                      <a:pt x="2" y="10"/>
                      <a:pt x="4" y="5"/>
                      <a:pt x="7" y="0"/>
                    </a:cubicBezTo>
                    <a:cubicBezTo>
                      <a:pt x="7" y="9"/>
                      <a:pt x="23" y="6"/>
                      <a:pt x="2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9" name="Freeform 514"/>
              <p:cNvSpPr/>
              <p:nvPr/>
            </p:nvSpPr>
            <p:spPr bwMode="auto">
              <a:xfrm>
                <a:off x="6001" y="1059"/>
                <a:ext cx="42" cy="32"/>
              </a:xfrm>
              <a:custGeom>
                <a:avLst/>
                <a:gdLst>
                  <a:gd name="T0" fmla="*/ 22 w 22"/>
                  <a:gd name="T1" fmla="*/ 12 h 17"/>
                  <a:gd name="T2" fmla="*/ 16 w 22"/>
                  <a:gd name="T3" fmla="*/ 11 h 17"/>
                  <a:gd name="T4" fmla="*/ 1 w 22"/>
                  <a:gd name="T5" fmla="*/ 9 h 17"/>
                  <a:gd name="T6" fmla="*/ 4 w 22"/>
                  <a:gd name="T7" fmla="*/ 1 h 17"/>
                  <a:gd name="T8" fmla="*/ 6 w 22"/>
                  <a:gd name="T9" fmla="*/ 0 h 17"/>
                  <a:gd name="T10" fmla="*/ 22 w 22"/>
                  <a:gd name="T11" fmla="*/ 12 h 17"/>
                </a:gdLst>
                <a:ahLst/>
                <a:cxnLst>
                  <a:cxn ang="0">
                    <a:pos x="T0" y="T1"/>
                  </a:cxn>
                  <a:cxn ang="0">
                    <a:pos x="T2" y="T3"/>
                  </a:cxn>
                  <a:cxn ang="0">
                    <a:pos x="T4" y="T5"/>
                  </a:cxn>
                  <a:cxn ang="0">
                    <a:pos x="T6" y="T7"/>
                  </a:cxn>
                  <a:cxn ang="0">
                    <a:pos x="T8" y="T9"/>
                  </a:cxn>
                  <a:cxn ang="0">
                    <a:pos x="T10" y="T11"/>
                  </a:cxn>
                </a:cxnLst>
                <a:rect l="0" t="0" r="r" b="b"/>
                <a:pathLst>
                  <a:path w="22" h="17">
                    <a:moveTo>
                      <a:pt x="22" y="12"/>
                    </a:moveTo>
                    <a:cubicBezTo>
                      <a:pt x="20" y="12"/>
                      <a:pt x="18" y="12"/>
                      <a:pt x="16" y="11"/>
                    </a:cubicBezTo>
                    <a:cubicBezTo>
                      <a:pt x="11" y="13"/>
                      <a:pt x="5" y="17"/>
                      <a:pt x="1" y="9"/>
                    </a:cubicBezTo>
                    <a:cubicBezTo>
                      <a:pt x="0" y="6"/>
                      <a:pt x="1" y="3"/>
                      <a:pt x="4" y="1"/>
                    </a:cubicBezTo>
                    <a:cubicBezTo>
                      <a:pt x="5" y="1"/>
                      <a:pt x="6" y="1"/>
                      <a:pt x="6" y="0"/>
                    </a:cubicBezTo>
                    <a:cubicBezTo>
                      <a:pt x="14" y="1"/>
                      <a:pt x="19" y="4"/>
                      <a:pt x="2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0" name="Freeform 515"/>
              <p:cNvSpPr/>
              <p:nvPr/>
            </p:nvSpPr>
            <p:spPr bwMode="auto">
              <a:xfrm>
                <a:off x="4692" y="2201"/>
                <a:ext cx="32" cy="38"/>
              </a:xfrm>
              <a:custGeom>
                <a:avLst/>
                <a:gdLst>
                  <a:gd name="T0" fmla="*/ 9 w 17"/>
                  <a:gd name="T1" fmla="*/ 0 h 20"/>
                  <a:gd name="T2" fmla="*/ 13 w 17"/>
                  <a:gd name="T3" fmla="*/ 20 h 20"/>
                  <a:gd name="T4" fmla="*/ 9 w 17"/>
                  <a:gd name="T5" fmla="*/ 0 h 20"/>
                </a:gdLst>
                <a:ahLst/>
                <a:cxnLst>
                  <a:cxn ang="0">
                    <a:pos x="T0" y="T1"/>
                  </a:cxn>
                  <a:cxn ang="0">
                    <a:pos x="T2" y="T3"/>
                  </a:cxn>
                  <a:cxn ang="0">
                    <a:pos x="T4" y="T5"/>
                  </a:cxn>
                </a:cxnLst>
                <a:rect l="0" t="0" r="r" b="b"/>
                <a:pathLst>
                  <a:path w="17" h="20">
                    <a:moveTo>
                      <a:pt x="9" y="0"/>
                    </a:moveTo>
                    <a:cubicBezTo>
                      <a:pt x="17" y="6"/>
                      <a:pt x="15" y="13"/>
                      <a:pt x="13" y="20"/>
                    </a:cubicBezTo>
                    <a:cubicBezTo>
                      <a:pt x="0" y="16"/>
                      <a:pt x="2" y="9"/>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1" name="Freeform 516"/>
              <p:cNvSpPr/>
              <p:nvPr/>
            </p:nvSpPr>
            <p:spPr bwMode="auto">
              <a:xfrm>
                <a:off x="4438" y="1015"/>
                <a:ext cx="33" cy="32"/>
              </a:xfrm>
              <a:custGeom>
                <a:avLst/>
                <a:gdLst>
                  <a:gd name="T0" fmla="*/ 7 w 17"/>
                  <a:gd name="T1" fmla="*/ 0 h 17"/>
                  <a:gd name="T2" fmla="*/ 14 w 17"/>
                  <a:gd name="T3" fmla="*/ 10 h 17"/>
                  <a:gd name="T4" fmla="*/ 0 w 17"/>
                  <a:gd name="T5" fmla="*/ 10 h 17"/>
                  <a:gd name="T6" fmla="*/ 7 w 17"/>
                  <a:gd name="T7" fmla="*/ 0 h 17"/>
                </a:gdLst>
                <a:ahLst/>
                <a:cxnLst>
                  <a:cxn ang="0">
                    <a:pos x="T0" y="T1"/>
                  </a:cxn>
                  <a:cxn ang="0">
                    <a:pos x="T2" y="T3"/>
                  </a:cxn>
                  <a:cxn ang="0">
                    <a:pos x="T4" y="T5"/>
                  </a:cxn>
                  <a:cxn ang="0">
                    <a:pos x="T6" y="T7"/>
                  </a:cxn>
                </a:cxnLst>
                <a:rect l="0" t="0" r="r" b="b"/>
                <a:pathLst>
                  <a:path w="17" h="17">
                    <a:moveTo>
                      <a:pt x="7" y="0"/>
                    </a:moveTo>
                    <a:cubicBezTo>
                      <a:pt x="13" y="0"/>
                      <a:pt x="17" y="5"/>
                      <a:pt x="14" y="10"/>
                    </a:cubicBezTo>
                    <a:cubicBezTo>
                      <a:pt x="11" y="17"/>
                      <a:pt x="5" y="12"/>
                      <a:pt x="0" y="10"/>
                    </a:cubicBezTo>
                    <a:cubicBezTo>
                      <a:pt x="2" y="7"/>
                      <a:pt x="4" y="3"/>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2" name="Freeform 517"/>
              <p:cNvSpPr/>
              <p:nvPr/>
            </p:nvSpPr>
            <p:spPr bwMode="auto">
              <a:xfrm>
                <a:off x="4516" y="2123"/>
                <a:ext cx="40" cy="30"/>
              </a:xfrm>
              <a:custGeom>
                <a:avLst/>
                <a:gdLst>
                  <a:gd name="T0" fmla="*/ 15 w 21"/>
                  <a:gd name="T1" fmla="*/ 3 h 16"/>
                  <a:gd name="T2" fmla="*/ 21 w 21"/>
                  <a:gd name="T3" fmla="*/ 16 h 16"/>
                  <a:gd name="T4" fmla="*/ 0 w 21"/>
                  <a:gd name="T5" fmla="*/ 3 h 16"/>
                  <a:gd name="T6" fmla="*/ 11 w 21"/>
                  <a:gd name="T7" fmla="*/ 1 h 16"/>
                  <a:gd name="T8" fmla="*/ 15 w 21"/>
                  <a:gd name="T9" fmla="*/ 3 h 16"/>
                </a:gdLst>
                <a:ahLst/>
                <a:cxnLst>
                  <a:cxn ang="0">
                    <a:pos x="T0" y="T1"/>
                  </a:cxn>
                  <a:cxn ang="0">
                    <a:pos x="T2" y="T3"/>
                  </a:cxn>
                  <a:cxn ang="0">
                    <a:pos x="T4" y="T5"/>
                  </a:cxn>
                  <a:cxn ang="0">
                    <a:pos x="T6" y="T7"/>
                  </a:cxn>
                  <a:cxn ang="0">
                    <a:pos x="T8" y="T9"/>
                  </a:cxn>
                </a:cxnLst>
                <a:rect l="0" t="0" r="r" b="b"/>
                <a:pathLst>
                  <a:path w="21" h="16">
                    <a:moveTo>
                      <a:pt x="15" y="3"/>
                    </a:moveTo>
                    <a:cubicBezTo>
                      <a:pt x="17" y="7"/>
                      <a:pt x="16" y="13"/>
                      <a:pt x="21" y="16"/>
                    </a:cubicBezTo>
                    <a:cubicBezTo>
                      <a:pt x="12" y="16"/>
                      <a:pt x="2" y="16"/>
                      <a:pt x="0" y="3"/>
                    </a:cubicBezTo>
                    <a:cubicBezTo>
                      <a:pt x="3" y="0"/>
                      <a:pt x="7" y="1"/>
                      <a:pt x="11" y="1"/>
                    </a:cubicBezTo>
                    <a:cubicBezTo>
                      <a:pt x="12" y="1"/>
                      <a:pt x="14" y="1"/>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3" name="Freeform 518"/>
              <p:cNvSpPr/>
              <p:nvPr/>
            </p:nvSpPr>
            <p:spPr bwMode="auto">
              <a:xfrm>
                <a:off x="5490" y="2396"/>
                <a:ext cx="44" cy="25"/>
              </a:xfrm>
              <a:custGeom>
                <a:avLst/>
                <a:gdLst>
                  <a:gd name="T0" fmla="*/ 23 w 23"/>
                  <a:gd name="T1" fmla="*/ 9 h 13"/>
                  <a:gd name="T2" fmla="*/ 6 w 23"/>
                  <a:gd name="T3" fmla="*/ 13 h 13"/>
                  <a:gd name="T4" fmla="*/ 2 w 23"/>
                  <a:gd name="T5" fmla="*/ 6 h 13"/>
                  <a:gd name="T6" fmla="*/ 23 w 23"/>
                  <a:gd name="T7" fmla="*/ 9 h 13"/>
                </a:gdLst>
                <a:ahLst/>
                <a:cxnLst>
                  <a:cxn ang="0">
                    <a:pos x="T0" y="T1"/>
                  </a:cxn>
                  <a:cxn ang="0">
                    <a:pos x="T2" y="T3"/>
                  </a:cxn>
                  <a:cxn ang="0">
                    <a:pos x="T4" y="T5"/>
                  </a:cxn>
                  <a:cxn ang="0">
                    <a:pos x="T6" y="T7"/>
                  </a:cxn>
                </a:cxnLst>
                <a:rect l="0" t="0" r="r" b="b"/>
                <a:pathLst>
                  <a:path w="23" h="13">
                    <a:moveTo>
                      <a:pt x="23" y="9"/>
                    </a:moveTo>
                    <a:cubicBezTo>
                      <a:pt x="17" y="10"/>
                      <a:pt x="12" y="11"/>
                      <a:pt x="6" y="13"/>
                    </a:cubicBezTo>
                    <a:cubicBezTo>
                      <a:pt x="2" y="12"/>
                      <a:pt x="0" y="10"/>
                      <a:pt x="2" y="6"/>
                    </a:cubicBezTo>
                    <a:cubicBezTo>
                      <a:pt x="10" y="2"/>
                      <a:pt x="17" y="0"/>
                      <a:pt x="2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4" name="Freeform 519"/>
              <p:cNvSpPr/>
              <p:nvPr/>
            </p:nvSpPr>
            <p:spPr bwMode="auto">
              <a:xfrm>
                <a:off x="5425" y="1834"/>
                <a:ext cx="42" cy="27"/>
              </a:xfrm>
              <a:custGeom>
                <a:avLst/>
                <a:gdLst>
                  <a:gd name="T0" fmla="*/ 16 w 22"/>
                  <a:gd name="T1" fmla="*/ 14 h 14"/>
                  <a:gd name="T2" fmla="*/ 1 w 22"/>
                  <a:gd name="T3" fmla="*/ 11 h 14"/>
                  <a:gd name="T4" fmla="*/ 0 w 22"/>
                  <a:gd name="T5" fmla="*/ 7 h 14"/>
                  <a:gd name="T6" fmla="*/ 8 w 22"/>
                  <a:gd name="T7" fmla="*/ 0 h 14"/>
                  <a:gd name="T8" fmla="*/ 22 w 22"/>
                  <a:gd name="T9" fmla="*/ 7 h 14"/>
                  <a:gd name="T10" fmla="*/ 16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6" y="14"/>
                    </a:moveTo>
                    <a:cubicBezTo>
                      <a:pt x="11" y="13"/>
                      <a:pt x="6" y="12"/>
                      <a:pt x="1" y="11"/>
                    </a:cubicBezTo>
                    <a:cubicBezTo>
                      <a:pt x="0" y="10"/>
                      <a:pt x="0" y="8"/>
                      <a:pt x="0" y="7"/>
                    </a:cubicBezTo>
                    <a:cubicBezTo>
                      <a:pt x="2" y="4"/>
                      <a:pt x="6" y="3"/>
                      <a:pt x="8" y="0"/>
                    </a:cubicBezTo>
                    <a:cubicBezTo>
                      <a:pt x="13" y="2"/>
                      <a:pt x="16" y="8"/>
                      <a:pt x="22" y="7"/>
                    </a:cubicBezTo>
                    <a:cubicBezTo>
                      <a:pt x="20" y="10"/>
                      <a:pt x="18" y="12"/>
                      <a:pt x="1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5" name="Freeform 520"/>
              <p:cNvSpPr/>
              <p:nvPr/>
            </p:nvSpPr>
            <p:spPr bwMode="auto">
              <a:xfrm>
                <a:off x="3996" y="3232"/>
                <a:ext cx="36" cy="29"/>
              </a:xfrm>
              <a:custGeom>
                <a:avLst/>
                <a:gdLst>
                  <a:gd name="T0" fmla="*/ 5 w 19"/>
                  <a:gd name="T1" fmla="*/ 15 h 15"/>
                  <a:gd name="T2" fmla="*/ 6 w 19"/>
                  <a:gd name="T3" fmla="*/ 3 h 15"/>
                  <a:gd name="T4" fmla="*/ 14 w 19"/>
                  <a:gd name="T5" fmla="*/ 10 h 15"/>
                  <a:gd name="T6" fmla="*/ 19 w 19"/>
                  <a:gd name="T7" fmla="*/ 14 h 15"/>
                  <a:gd name="T8" fmla="*/ 5 w 19"/>
                  <a:gd name="T9" fmla="*/ 15 h 15"/>
                </a:gdLst>
                <a:ahLst/>
                <a:cxnLst>
                  <a:cxn ang="0">
                    <a:pos x="T0" y="T1"/>
                  </a:cxn>
                  <a:cxn ang="0">
                    <a:pos x="T2" y="T3"/>
                  </a:cxn>
                  <a:cxn ang="0">
                    <a:pos x="T4" y="T5"/>
                  </a:cxn>
                  <a:cxn ang="0">
                    <a:pos x="T6" y="T7"/>
                  </a:cxn>
                  <a:cxn ang="0">
                    <a:pos x="T8" y="T9"/>
                  </a:cxn>
                </a:cxnLst>
                <a:rect l="0" t="0" r="r" b="b"/>
                <a:pathLst>
                  <a:path w="19" h="15">
                    <a:moveTo>
                      <a:pt x="5" y="15"/>
                    </a:moveTo>
                    <a:cubicBezTo>
                      <a:pt x="3" y="11"/>
                      <a:pt x="0" y="6"/>
                      <a:pt x="6" y="3"/>
                    </a:cubicBezTo>
                    <a:cubicBezTo>
                      <a:pt x="13" y="0"/>
                      <a:pt x="11" y="8"/>
                      <a:pt x="14" y="10"/>
                    </a:cubicBezTo>
                    <a:cubicBezTo>
                      <a:pt x="16" y="11"/>
                      <a:pt x="17" y="13"/>
                      <a:pt x="19" y="14"/>
                    </a:cubicBezTo>
                    <a:cubicBezTo>
                      <a:pt x="14" y="15"/>
                      <a:pt x="10" y="15"/>
                      <a:pt x="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6" name="Freeform 521"/>
              <p:cNvSpPr/>
              <p:nvPr/>
            </p:nvSpPr>
            <p:spPr bwMode="auto">
              <a:xfrm>
                <a:off x="5513" y="2767"/>
                <a:ext cx="42" cy="33"/>
              </a:xfrm>
              <a:custGeom>
                <a:avLst/>
                <a:gdLst>
                  <a:gd name="T0" fmla="*/ 0 w 22"/>
                  <a:gd name="T1" fmla="*/ 11 h 17"/>
                  <a:gd name="T2" fmla="*/ 22 w 22"/>
                  <a:gd name="T3" fmla="*/ 2 h 17"/>
                  <a:gd name="T4" fmla="*/ 7 w 22"/>
                  <a:gd name="T5" fmla="*/ 14 h 17"/>
                  <a:gd name="T6" fmla="*/ 0 w 22"/>
                  <a:gd name="T7" fmla="*/ 11 h 17"/>
                </a:gdLst>
                <a:ahLst/>
                <a:cxnLst>
                  <a:cxn ang="0">
                    <a:pos x="T0" y="T1"/>
                  </a:cxn>
                  <a:cxn ang="0">
                    <a:pos x="T2" y="T3"/>
                  </a:cxn>
                  <a:cxn ang="0">
                    <a:pos x="T4" y="T5"/>
                  </a:cxn>
                  <a:cxn ang="0">
                    <a:pos x="T6" y="T7"/>
                  </a:cxn>
                </a:cxnLst>
                <a:rect l="0" t="0" r="r" b="b"/>
                <a:pathLst>
                  <a:path w="22" h="17">
                    <a:moveTo>
                      <a:pt x="0" y="11"/>
                    </a:moveTo>
                    <a:cubicBezTo>
                      <a:pt x="7" y="6"/>
                      <a:pt x="12" y="0"/>
                      <a:pt x="22" y="2"/>
                    </a:cubicBezTo>
                    <a:cubicBezTo>
                      <a:pt x="21" y="11"/>
                      <a:pt x="10" y="8"/>
                      <a:pt x="7" y="14"/>
                    </a:cubicBezTo>
                    <a:cubicBezTo>
                      <a:pt x="3" y="16"/>
                      <a:pt x="0" y="17"/>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7" name="Freeform 522"/>
              <p:cNvSpPr/>
              <p:nvPr/>
            </p:nvSpPr>
            <p:spPr bwMode="auto">
              <a:xfrm>
                <a:off x="2434" y="2058"/>
                <a:ext cx="25" cy="36"/>
              </a:xfrm>
              <a:custGeom>
                <a:avLst/>
                <a:gdLst>
                  <a:gd name="T0" fmla="*/ 13 w 13"/>
                  <a:gd name="T1" fmla="*/ 6 h 19"/>
                  <a:gd name="T2" fmla="*/ 4 w 13"/>
                  <a:gd name="T3" fmla="*/ 19 h 19"/>
                  <a:gd name="T4" fmla="*/ 0 w 13"/>
                  <a:gd name="T5" fmla="*/ 8 h 19"/>
                  <a:gd name="T6" fmla="*/ 13 w 13"/>
                  <a:gd name="T7" fmla="*/ 6 h 19"/>
                </a:gdLst>
                <a:ahLst/>
                <a:cxnLst>
                  <a:cxn ang="0">
                    <a:pos x="T0" y="T1"/>
                  </a:cxn>
                  <a:cxn ang="0">
                    <a:pos x="T2" y="T3"/>
                  </a:cxn>
                  <a:cxn ang="0">
                    <a:pos x="T4" y="T5"/>
                  </a:cxn>
                  <a:cxn ang="0">
                    <a:pos x="T6" y="T7"/>
                  </a:cxn>
                </a:cxnLst>
                <a:rect l="0" t="0" r="r" b="b"/>
                <a:pathLst>
                  <a:path w="13" h="19">
                    <a:moveTo>
                      <a:pt x="13" y="6"/>
                    </a:moveTo>
                    <a:cubicBezTo>
                      <a:pt x="13" y="12"/>
                      <a:pt x="8" y="16"/>
                      <a:pt x="4" y="19"/>
                    </a:cubicBezTo>
                    <a:cubicBezTo>
                      <a:pt x="2" y="15"/>
                      <a:pt x="1" y="12"/>
                      <a:pt x="0" y="8"/>
                    </a:cubicBezTo>
                    <a:cubicBezTo>
                      <a:pt x="3" y="0"/>
                      <a:pt x="8" y="5"/>
                      <a:pt x="1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8" name="Freeform 523"/>
              <p:cNvSpPr/>
              <p:nvPr/>
            </p:nvSpPr>
            <p:spPr bwMode="auto">
              <a:xfrm>
                <a:off x="5023" y="716"/>
                <a:ext cx="42" cy="33"/>
              </a:xfrm>
              <a:custGeom>
                <a:avLst/>
                <a:gdLst>
                  <a:gd name="T0" fmla="*/ 13 w 22"/>
                  <a:gd name="T1" fmla="*/ 15 h 17"/>
                  <a:gd name="T2" fmla="*/ 0 w 22"/>
                  <a:gd name="T3" fmla="*/ 10 h 17"/>
                  <a:gd name="T4" fmla="*/ 13 w 22"/>
                  <a:gd name="T5" fmla="*/ 6 h 17"/>
                  <a:gd name="T6" fmla="*/ 13 w 22"/>
                  <a:gd name="T7" fmla="*/ 6 h 17"/>
                  <a:gd name="T8" fmla="*/ 13 w 22"/>
                  <a:gd name="T9" fmla="*/ 15 h 17"/>
                </a:gdLst>
                <a:ahLst/>
                <a:cxnLst>
                  <a:cxn ang="0">
                    <a:pos x="T0" y="T1"/>
                  </a:cxn>
                  <a:cxn ang="0">
                    <a:pos x="T2" y="T3"/>
                  </a:cxn>
                  <a:cxn ang="0">
                    <a:pos x="T4" y="T5"/>
                  </a:cxn>
                  <a:cxn ang="0">
                    <a:pos x="T6" y="T7"/>
                  </a:cxn>
                  <a:cxn ang="0">
                    <a:pos x="T8" y="T9"/>
                  </a:cxn>
                </a:cxnLst>
                <a:rect l="0" t="0" r="r" b="b"/>
                <a:pathLst>
                  <a:path w="22" h="17">
                    <a:moveTo>
                      <a:pt x="13" y="15"/>
                    </a:moveTo>
                    <a:cubicBezTo>
                      <a:pt x="7" y="16"/>
                      <a:pt x="0" y="17"/>
                      <a:pt x="0" y="10"/>
                    </a:cubicBezTo>
                    <a:cubicBezTo>
                      <a:pt x="1" y="0"/>
                      <a:pt x="9" y="7"/>
                      <a:pt x="13" y="6"/>
                    </a:cubicBezTo>
                    <a:cubicBezTo>
                      <a:pt x="13" y="6"/>
                      <a:pt x="13" y="6"/>
                      <a:pt x="13" y="6"/>
                    </a:cubicBezTo>
                    <a:cubicBezTo>
                      <a:pt x="17" y="9"/>
                      <a:pt x="22" y="12"/>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9" name="Freeform 524"/>
              <p:cNvSpPr/>
              <p:nvPr/>
            </p:nvSpPr>
            <p:spPr bwMode="auto">
              <a:xfrm>
                <a:off x="5700" y="2632"/>
                <a:ext cx="38" cy="36"/>
              </a:xfrm>
              <a:custGeom>
                <a:avLst/>
                <a:gdLst>
                  <a:gd name="T0" fmla="*/ 3 w 20"/>
                  <a:gd name="T1" fmla="*/ 19 h 19"/>
                  <a:gd name="T2" fmla="*/ 0 w 20"/>
                  <a:gd name="T3" fmla="*/ 16 h 19"/>
                  <a:gd name="T4" fmla="*/ 20 w 20"/>
                  <a:gd name="T5" fmla="*/ 12 h 19"/>
                  <a:gd name="T6" fmla="*/ 3 w 20"/>
                  <a:gd name="T7" fmla="*/ 19 h 19"/>
                </a:gdLst>
                <a:ahLst/>
                <a:cxnLst>
                  <a:cxn ang="0">
                    <a:pos x="T0" y="T1"/>
                  </a:cxn>
                  <a:cxn ang="0">
                    <a:pos x="T2" y="T3"/>
                  </a:cxn>
                  <a:cxn ang="0">
                    <a:pos x="T4" y="T5"/>
                  </a:cxn>
                  <a:cxn ang="0">
                    <a:pos x="T6" y="T7"/>
                  </a:cxn>
                </a:cxnLst>
                <a:rect l="0" t="0" r="r" b="b"/>
                <a:pathLst>
                  <a:path w="20" h="19">
                    <a:moveTo>
                      <a:pt x="3" y="19"/>
                    </a:moveTo>
                    <a:cubicBezTo>
                      <a:pt x="2" y="18"/>
                      <a:pt x="1" y="17"/>
                      <a:pt x="0" y="16"/>
                    </a:cubicBezTo>
                    <a:cubicBezTo>
                      <a:pt x="6" y="12"/>
                      <a:pt x="11" y="0"/>
                      <a:pt x="20" y="12"/>
                    </a:cubicBezTo>
                    <a:cubicBezTo>
                      <a:pt x="14" y="14"/>
                      <a:pt x="9" y="17"/>
                      <a:pt x="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0" name="Freeform 525"/>
              <p:cNvSpPr/>
              <p:nvPr/>
            </p:nvSpPr>
            <p:spPr bwMode="auto">
              <a:xfrm>
                <a:off x="5658" y="3207"/>
                <a:ext cx="26" cy="41"/>
              </a:xfrm>
              <a:custGeom>
                <a:avLst/>
                <a:gdLst>
                  <a:gd name="T0" fmla="*/ 8 w 14"/>
                  <a:gd name="T1" fmla="*/ 0 h 21"/>
                  <a:gd name="T2" fmla="*/ 12 w 14"/>
                  <a:gd name="T3" fmla="*/ 0 h 21"/>
                  <a:gd name="T4" fmla="*/ 9 w 14"/>
                  <a:gd name="T5" fmla="*/ 21 h 21"/>
                  <a:gd name="T6" fmla="*/ 0 w 14"/>
                  <a:gd name="T7" fmla="*/ 5 h 21"/>
                  <a:gd name="T8" fmla="*/ 1 w 14"/>
                  <a:gd name="T9" fmla="*/ 4 h 21"/>
                  <a:gd name="T10" fmla="*/ 8 w 14"/>
                  <a:gd name="T11" fmla="*/ 0 h 21"/>
                </a:gdLst>
                <a:ahLst/>
                <a:cxnLst>
                  <a:cxn ang="0">
                    <a:pos x="T0" y="T1"/>
                  </a:cxn>
                  <a:cxn ang="0">
                    <a:pos x="T2" y="T3"/>
                  </a:cxn>
                  <a:cxn ang="0">
                    <a:pos x="T4" y="T5"/>
                  </a:cxn>
                  <a:cxn ang="0">
                    <a:pos x="T6" y="T7"/>
                  </a:cxn>
                  <a:cxn ang="0">
                    <a:pos x="T8" y="T9"/>
                  </a:cxn>
                  <a:cxn ang="0">
                    <a:pos x="T10" y="T11"/>
                  </a:cxn>
                </a:cxnLst>
                <a:rect l="0" t="0" r="r" b="b"/>
                <a:pathLst>
                  <a:path w="14" h="21">
                    <a:moveTo>
                      <a:pt x="8" y="0"/>
                    </a:moveTo>
                    <a:cubicBezTo>
                      <a:pt x="9" y="0"/>
                      <a:pt x="10" y="0"/>
                      <a:pt x="12" y="0"/>
                    </a:cubicBezTo>
                    <a:cubicBezTo>
                      <a:pt x="11" y="7"/>
                      <a:pt x="14" y="14"/>
                      <a:pt x="9" y="21"/>
                    </a:cubicBezTo>
                    <a:cubicBezTo>
                      <a:pt x="6" y="15"/>
                      <a:pt x="3" y="10"/>
                      <a:pt x="0" y="5"/>
                    </a:cubicBezTo>
                    <a:cubicBezTo>
                      <a:pt x="1" y="4"/>
                      <a:pt x="1" y="4"/>
                      <a:pt x="1" y="4"/>
                    </a:cubicBezTo>
                    <a:cubicBezTo>
                      <a:pt x="3" y="1"/>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1" name="Freeform 526"/>
              <p:cNvSpPr/>
              <p:nvPr/>
            </p:nvSpPr>
            <p:spPr bwMode="auto">
              <a:xfrm>
                <a:off x="3874" y="810"/>
                <a:ext cx="48" cy="25"/>
              </a:xfrm>
              <a:custGeom>
                <a:avLst/>
                <a:gdLst>
                  <a:gd name="T0" fmla="*/ 0 w 25"/>
                  <a:gd name="T1" fmla="*/ 2 h 13"/>
                  <a:gd name="T2" fmla="*/ 7 w 25"/>
                  <a:gd name="T3" fmla="*/ 3 h 13"/>
                  <a:gd name="T4" fmla="*/ 14 w 25"/>
                  <a:gd name="T5" fmla="*/ 13 h 13"/>
                  <a:gd name="T6" fmla="*/ 4 w 25"/>
                  <a:gd name="T7" fmla="*/ 13 h 13"/>
                  <a:gd name="T8" fmla="*/ 0 w 25"/>
                  <a:gd name="T9" fmla="*/ 2 h 13"/>
                </a:gdLst>
                <a:ahLst/>
                <a:cxnLst>
                  <a:cxn ang="0">
                    <a:pos x="T0" y="T1"/>
                  </a:cxn>
                  <a:cxn ang="0">
                    <a:pos x="T2" y="T3"/>
                  </a:cxn>
                  <a:cxn ang="0">
                    <a:pos x="T4" y="T5"/>
                  </a:cxn>
                  <a:cxn ang="0">
                    <a:pos x="T6" y="T7"/>
                  </a:cxn>
                  <a:cxn ang="0">
                    <a:pos x="T8" y="T9"/>
                  </a:cxn>
                </a:cxnLst>
                <a:rect l="0" t="0" r="r" b="b"/>
                <a:pathLst>
                  <a:path w="25" h="13">
                    <a:moveTo>
                      <a:pt x="0" y="2"/>
                    </a:moveTo>
                    <a:cubicBezTo>
                      <a:pt x="2" y="2"/>
                      <a:pt x="5" y="2"/>
                      <a:pt x="7" y="3"/>
                    </a:cubicBezTo>
                    <a:cubicBezTo>
                      <a:pt x="5" y="9"/>
                      <a:pt x="25" y="0"/>
                      <a:pt x="14" y="13"/>
                    </a:cubicBezTo>
                    <a:cubicBezTo>
                      <a:pt x="10" y="13"/>
                      <a:pt x="7" y="13"/>
                      <a:pt x="4" y="13"/>
                    </a:cubicBezTo>
                    <a:cubicBezTo>
                      <a:pt x="2" y="9"/>
                      <a:pt x="1" y="6"/>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2" name="Freeform 527"/>
              <p:cNvSpPr/>
              <p:nvPr/>
            </p:nvSpPr>
            <p:spPr bwMode="auto">
              <a:xfrm>
                <a:off x="2015" y="2167"/>
                <a:ext cx="34" cy="44"/>
              </a:xfrm>
              <a:custGeom>
                <a:avLst/>
                <a:gdLst>
                  <a:gd name="T0" fmla="*/ 0 w 18"/>
                  <a:gd name="T1" fmla="*/ 6 h 23"/>
                  <a:gd name="T2" fmla="*/ 3 w 18"/>
                  <a:gd name="T3" fmla="*/ 0 h 23"/>
                  <a:gd name="T4" fmla="*/ 18 w 18"/>
                  <a:gd name="T5" fmla="*/ 23 h 23"/>
                  <a:gd name="T6" fmla="*/ 0 w 18"/>
                  <a:gd name="T7" fmla="*/ 6 h 23"/>
                </a:gdLst>
                <a:ahLst/>
                <a:cxnLst>
                  <a:cxn ang="0">
                    <a:pos x="T0" y="T1"/>
                  </a:cxn>
                  <a:cxn ang="0">
                    <a:pos x="T2" y="T3"/>
                  </a:cxn>
                  <a:cxn ang="0">
                    <a:pos x="T4" y="T5"/>
                  </a:cxn>
                  <a:cxn ang="0">
                    <a:pos x="T6" y="T7"/>
                  </a:cxn>
                </a:cxnLst>
                <a:rect l="0" t="0" r="r" b="b"/>
                <a:pathLst>
                  <a:path w="18" h="23">
                    <a:moveTo>
                      <a:pt x="0" y="6"/>
                    </a:moveTo>
                    <a:cubicBezTo>
                      <a:pt x="1" y="4"/>
                      <a:pt x="2" y="2"/>
                      <a:pt x="3" y="0"/>
                    </a:cubicBezTo>
                    <a:cubicBezTo>
                      <a:pt x="8" y="7"/>
                      <a:pt x="12" y="13"/>
                      <a:pt x="18" y="23"/>
                    </a:cubicBezTo>
                    <a:cubicBezTo>
                      <a:pt x="8" y="18"/>
                      <a:pt x="2" y="14"/>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3" name="Freeform 528"/>
              <p:cNvSpPr/>
              <p:nvPr/>
            </p:nvSpPr>
            <p:spPr bwMode="auto">
              <a:xfrm>
                <a:off x="5500" y="2442"/>
                <a:ext cx="34" cy="25"/>
              </a:xfrm>
              <a:custGeom>
                <a:avLst/>
                <a:gdLst>
                  <a:gd name="T0" fmla="*/ 4 w 18"/>
                  <a:gd name="T1" fmla="*/ 3 h 13"/>
                  <a:gd name="T2" fmla="*/ 18 w 18"/>
                  <a:gd name="T3" fmla="*/ 0 h 13"/>
                  <a:gd name="T4" fmla="*/ 1 w 18"/>
                  <a:gd name="T5" fmla="*/ 10 h 13"/>
                  <a:gd name="T6" fmla="*/ 0 w 18"/>
                  <a:gd name="T7" fmla="*/ 7 h 13"/>
                  <a:gd name="T8" fmla="*/ 4 w 18"/>
                  <a:gd name="T9" fmla="*/ 3 h 13"/>
                </a:gdLst>
                <a:ahLst/>
                <a:cxnLst>
                  <a:cxn ang="0">
                    <a:pos x="T0" y="T1"/>
                  </a:cxn>
                  <a:cxn ang="0">
                    <a:pos x="T2" y="T3"/>
                  </a:cxn>
                  <a:cxn ang="0">
                    <a:pos x="T4" y="T5"/>
                  </a:cxn>
                  <a:cxn ang="0">
                    <a:pos x="T6" y="T7"/>
                  </a:cxn>
                  <a:cxn ang="0">
                    <a:pos x="T8" y="T9"/>
                  </a:cxn>
                </a:cxnLst>
                <a:rect l="0" t="0" r="r" b="b"/>
                <a:pathLst>
                  <a:path w="18" h="13">
                    <a:moveTo>
                      <a:pt x="4" y="3"/>
                    </a:moveTo>
                    <a:cubicBezTo>
                      <a:pt x="9" y="2"/>
                      <a:pt x="14" y="1"/>
                      <a:pt x="18" y="0"/>
                    </a:cubicBezTo>
                    <a:cubicBezTo>
                      <a:pt x="17" y="11"/>
                      <a:pt x="10" y="13"/>
                      <a:pt x="1" y="10"/>
                    </a:cubicBezTo>
                    <a:cubicBezTo>
                      <a:pt x="1" y="9"/>
                      <a:pt x="0" y="8"/>
                      <a:pt x="0" y="7"/>
                    </a:cubicBezTo>
                    <a:cubicBezTo>
                      <a:pt x="1" y="5"/>
                      <a:pt x="2" y="3"/>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4" name="Freeform 529"/>
              <p:cNvSpPr/>
              <p:nvPr/>
            </p:nvSpPr>
            <p:spPr bwMode="auto">
              <a:xfrm>
                <a:off x="1411" y="1367"/>
                <a:ext cx="32" cy="34"/>
              </a:xfrm>
              <a:custGeom>
                <a:avLst/>
                <a:gdLst>
                  <a:gd name="T0" fmla="*/ 10 w 17"/>
                  <a:gd name="T1" fmla="*/ 0 h 18"/>
                  <a:gd name="T2" fmla="*/ 13 w 17"/>
                  <a:gd name="T3" fmla="*/ 6 h 18"/>
                  <a:gd name="T4" fmla="*/ 3 w 17"/>
                  <a:gd name="T5" fmla="*/ 18 h 18"/>
                  <a:gd name="T6" fmla="*/ 0 w 17"/>
                  <a:gd name="T7" fmla="*/ 11 h 18"/>
                  <a:gd name="T8" fmla="*/ 10 w 17"/>
                  <a:gd name="T9" fmla="*/ 0 h 18"/>
                </a:gdLst>
                <a:ahLst/>
                <a:cxnLst>
                  <a:cxn ang="0">
                    <a:pos x="T0" y="T1"/>
                  </a:cxn>
                  <a:cxn ang="0">
                    <a:pos x="T2" y="T3"/>
                  </a:cxn>
                  <a:cxn ang="0">
                    <a:pos x="T4" y="T5"/>
                  </a:cxn>
                  <a:cxn ang="0">
                    <a:pos x="T6" y="T7"/>
                  </a:cxn>
                  <a:cxn ang="0">
                    <a:pos x="T8" y="T9"/>
                  </a:cxn>
                </a:cxnLst>
                <a:rect l="0" t="0" r="r" b="b"/>
                <a:pathLst>
                  <a:path w="17" h="18">
                    <a:moveTo>
                      <a:pt x="10" y="0"/>
                    </a:moveTo>
                    <a:cubicBezTo>
                      <a:pt x="14" y="1"/>
                      <a:pt x="17" y="1"/>
                      <a:pt x="13" y="6"/>
                    </a:cubicBezTo>
                    <a:cubicBezTo>
                      <a:pt x="10" y="10"/>
                      <a:pt x="7" y="14"/>
                      <a:pt x="3" y="18"/>
                    </a:cubicBezTo>
                    <a:cubicBezTo>
                      <a:pt x="3" y="15"/>
                      <a:pt x="3" y="12"/>
                      <a:pt x="0" y="11"/>
                    </a:cubicBezTo>
                    <a:cubicBezTo>
                      <a:pt x="3" y="7"/>
                      <a:pt x="7" y="3"/>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5" name="Freeform 530"/>
              <p:cNvSpPr/>
              <p:nvPr/>
            </p:nvSpPr>
            <p:spPr bwMode="auto">
              <a:xfrm>
                <a:off x="2213" y="1143"/>
                <a:ext cx="40" cy="38"/>
              </a:xfrm>
              <a:custGeom>
                <a:avLst/>
                <a:gdLst>
                  <a:gd name="T0" fmla="*/ 0 w 21"/>
                  <a:gd name="T1" fmla="*/ 0 h 20"/>
                  <a:gd name="T2" fmla="*/ 18 w 21"/>
                  <a:gd name="T3" fmla="*/ 2 h 20"/>
                  <a:gd name="T4" fmla="*/ 21 w 21"/>
                  <a:gd name="T5" fmla="*/ 16 h 20"/>
                  <a:gd name="T6" fmla="*/ 15 w 21"/>
                  <a:gd name="T7" fmla="*/ 19 h 20"/>
                  <a:gd name="T8" fmla="*/ 14 w 21"/>
                  <a:gd name="T9" fmla="*/ 13 h 20"/>
                  <a:gd name="T10" fmla="*/ 0 w 21"/>
                  <a:gd name="T11" fmla="*/ 6 h 20"/>
                  <a:gd name="T12" fmla="*/ 0 w 2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1" h="20">
                    <a:moveTo>
                      <a:pt x="0" y="0"/>
                    </a:moveTo>
                    <a:cubicBezTo>
                      <a:pt x="6" y="1"/>
                      <a:pt x="12" y="4"/>
                      <a:pt x="18" y="2"/>
                    </a:cubicBezTo>
                    <a:cubicBezTo>
                      <a:pt x="18" y="7"/>
                      <a:pt x="17" y="12"/>
                      <a:pt x="21" y="16"/>
                    </a:cubicBezTo>
                    <a:cubicBezTo>
                      <a:pt x="20" y="20"/>
                      <a:pt x="17" y="20"/>
                      <a:pt x="15" y="19"/>
                    </a:cubicBezTo>
                    <a:cubicBezTo>
                      <a:pt x="12" y="17"/>
                      <a:pt x="12" y="15"/>
                      <a:pt x="14" y="13"/>
                    </a:cubicBezTo>
                    <a:cubicBezTo>
                      <a:pt x="13" y="3"/>
                      <a:pt x="6" y="7"/>
                      <a:pt x="0" y="6"/>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6" name="Freeform 531"/>
              <p:cNvSpPr/>
              <p:nvPr/>
            </p:nvSpPr>
            <p:spPr bwMode="auto">
              <a:xfrm>
                <a:off x="4326" y="1137"/>
                <a:ext cx="25" cy="37"/>
              </a:xfrm>
              <a:custGeom>
                <a:avLst/>
                <a:gdLst>
                  <a:gd name="T0" fmla="*/ 10 w 13"/>
                  <a:gd name="T1" fmla="*/ 19 h 19"/>
                  <a:gd name="T2" fmla="*/ 0 w 13"/>
                  <a:gd name="T3" fmla="*/ 13 h 19"/>
                  <a:gd name="T4" fmla="*/ 7 w 13"/>
                  <a:gd name="T5" fmla="*/ 0 h 19"/>
                  <a:gd name="T6" fmla="*/ 10 w 13"/>
                  <a:gd name="T7" fmla="*/ 19 h 19"/>
                </a:gdLst>
                <a:ahLst/>
                <a:cxnLst>
                  <a:cxn ang="0">
                    <a:pos x="T0" y="T1"/>
                  </a:cxn>
                  <a:cxn ang="0">
                    <a:pos x="T2" y="T3"/>
                  </a:cxn>
                  <a:cxn ang="0">
                    <a:pos x="T4" y="T5"/>
                  </a:cxn>
                  <a:cxn ang="0">
                    <a:pos x="T6" y="T7"/>
                  </a:cxn>
                </a:cxnLst>
                <a:rect l="0" t="0" r="r" b="b"/>
                <a:pathLst>
                  <a:path w="13" h="19">
                    <a:moveTo>
                      <a:pt x="10" y="19"/>
                    </a:moveTo>
                    <a:cubicBezTo>
                      <a:pt x="7" y="17"/>
                      <a:pt x="3" y="15"/>
                      <a:pt x="0" y="13"/>
                    </a:cubicBezTo>
                    <a:cubicBezTo>
                      <a:pt x="1" y="8"/>
                      <a:pt x="3" y="4"/>
                      <a:pt x="7" y="0"/>
                    </a:cubicBezTo>
                    <a:cubicBezTo>
                      <a:pt x="13" y="6"/>
                      <a:pt x="12" y="13"/>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7" name="Freeform 532"/>
              <p:cNvSpPr/>
              <p:nvPr/>
            </p:nvSpPr>
            <p:spPr bwMode="auto">
              <a:xfrm>
                <a:off x="1435" y="1380"/>
                <a:ext cx="35" cy="35"/>
              </a:xfrm>
              <a:custGeom>
                <a:avLst/>
                <a:gdLst>
                  <a:gd name="T0" fmla="*/ 1 w 18"/>
                  <a:gd name="T1" fmla="*/ 18 h 18"/>
                  <a:gd name="T2" fmla="*/ 18 w 18"/>
                  <a:gd name="T3" fmla="*/ 0 h 18"/>
                  <a:gd name="T4" fmla="*/ 1 w 18"/>
                  <a:gd name="T5" fmla="*/ 18 h 18"/>
                </a:gdLst>
                <a:ahLst/>
                <a:cxnLst>
                  <a:cxn ang="0">
                    <a:pos x="T0" y="T1"/>
                  </a:cxn>
                  <a:cxn ang="0">
                    <a:pos x="T2" y="T3"/>
                  </a:cxn>
                  <a:cxn ang="0">
                    <a:pos x="T4" y="T5"/>
                  </a:cxn>
                </a:cxnLst>
                <a:rect l="0" t="0" r="r" b="b"/>
                <a:pathLst>
                  <a:path w="18" h="18">
                    <a:moveTo>
                      <a:pt x="1" y="18"/>
                    </a:moveTo>
                    <a:cubicBezTo>
                      <a:pt x="0" y="5"/>
                      <a:pt x="13" y="7"/>
                      <a:pt x="18" y="0"/>
                    </a:cubicBezTo>
                    <a:cubicBezTo>
                      <a:pt x="17" y="11"/>
                      <a:pt x="8" y="14"/>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8" name="Freeform 533"/>
              <p:cNvSpPr/>
              <p:nvPr/>
            </p:nvSpPr>
            <p:spPr bwMode="auto">
              <a:xfrm>
                <a:off x="1378" y="1459"/>
                <a:ext cx="33" cy="23"/>
              </a:xfrm>
              <a:custGeom>
                <a:avLst/>
                <a:gdLst>
                  <a:gd name="T0" fmla="*/ 17 w 17"/>
                  <a:gd name="T1" fmla="*/ 0 h 12"/>
                  <a:gd name="T2" fmla="*/ 3 w 17"/>
                  <a:gd name="T3" fmla="*/ 10 h 12"/>
                  <a:gd name="T4" fmla="*/ 1 w 17"/>
                  <a:gd name="T5" fmla="*/ 6 h 12"/>
                  <a:gd name="T6" fmla="*/ 17 w 17"/>
                  <a:gd name="T7" fmla="*/ 0 h 12"/>
                </a:gdLst>
                <a:ahLst/>
                <a:cxnLst>
                  <a:cxn ang="0">
                    <a:pos x="T0" y="T1"/>
                  </a:cxn>
                  <a:cxn ang="0">
                    <a:pos x="T2" y="T3"/>
                  </a:cxn>
                  <a:cxn ang="0">
                    <a:pos x="T4" y="T5"/>
                  </a:cxn>
                  <a:cxn ang="0">
                    <a:pos x="T6" y="T7"/>
                  </a:cxn>
                </a:cxnLst>
                <a:rect l="0" t="0" r="r" b="b"/>
                <a:pathLst>
                  <a:path w="17" h="12">
                    <a:moveTo>
                      <a:pt x="17" y="0"/>
                    </a:moveTo>
                    <a:cubicBezTo>
                      <a:pt x="13" y="7"/>
                      <a:pt x="10" y="12"/>
                      <a:pt x="3" y="10"/>
                    </a:cubicBezTo>
                    <a:cubicBezTo>
                      <a:pt x="2" y="10"/>
                      <a:pt x="0" y="7"/>
                      <a:pt x="1" y="6"/>
                    </a:cubicBezTo>
                    <a:cubicBezTo>
                      <a:pt x="3" y="0"/>
                      <a:pt x="9"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9" name="Freeform 534"/>
              <p:cNvSpPr/>
              <p:nvPr/>
            </p:nvSpPr>
            <p:spPr bwMode="auto">
              <a:xfrm>
                <a:off x="2649" y="868"/>
                <a:ext cx="36" cy="32"/>
              </a:xfrm>
              <a:custGeom>
                <a:avLst/>
                <a:gdLst>
                  <a:gd name="T0" fmla="*/ 0 w 19"/>
                  <a:gd name="T1" fmla="*/ 0 h 17"/>
                  <a:gd name="T2" fmla="*/ 19 w 19"/>
                  <a:gd name="T3" fmla="*/ 10 h 17"/>
                  <a:gd name="T4" fmla="*/ 0 w 19"/>
                  <a:gd name="T5" fmla="*/ 0 h 17"/>
                </a:gdLst>
                <a:ahLst/>
                <a:cxnLst>
                  <a:cxn ang="0">
                    <a:pos x="T0" y="T1"/>
                  </a:cxn>
                  <a:cxn ang="0">
                    <a:pos x="T2" y="T3"/>
                  </a:cxn>
                  <a:cxn ang="0">
                    <a:pos x="T4" y="T5"/>
                  </a:cxn>
                </a:cxnLst>
                <a:rect l="0" t="0" r="r" b="b"/>
                <a:pathLst>
                  <a:path w="19" h="17">
                    <a:moveTo>
                      <a:pt x="0" y="0"/>
                    </a:moveTo>
                    <a:cubicBezTo>
                      <a:pt x="6" y="6"/>
                      <a:pt x="11" y="9"/>
                      <a:pt x="19" y="10"/>
                    </a:cubicBezTo>
                    <a:cubicBezTo>
                      <a:pt x="4" y="17"/>
                      <a:pt x="0" y="1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0" name="Freeform 535"/>
              <p:cNvSpPr/>
              <p:nvPr/>
            </p:nvSpPr>
            <p:spPr bwMode="auto">
              <a:xfrm>
                <a:off x="2525" y="602"/>
                <a:ext cx="35" cy="25"/>
              </a:xfrm>
              <a:custGeom>
                <a:avLst/>
                <a:gdLst>
                  <a:gd name="T0" fmla="*/ 18 w 18"/>
                  <a:gd name="T1" fmla="*/ 5 h 13"/>
                  <a:gd name="T2" fmla="*/ 0 w 18"/>
                  <a:gd name="T3" fmla="*/ 10 h 13"/>
                  <a:gd name="T4" fmla="*/ 0 w 18"/>
                  <a:gd name="T5" fmla="*/ 4 h 13"/>
                  <a:gd name="T6" fmla="*/ 18 w 18"/>
                  <a:gd name="T7" fmla="*/ 5 h 13"/>
                </a:gdLst>
                <a:ahLst/>
                <a:cxnLst>
                  <a:cxn ang="0">
                    <a:pos x="T0" y="T1"/>
                  </a:cxn>
                  <a:cxn ang="0">
                    <a:pos x="T2" y="T3"/>
                  </a:cxn>
                  <a:cxn ang="0">
                    <a:pos x="T4" y="T5"/>
                  </a:cxn>
                  <a:cxn ang="0">
                    <a:pos x="T6" y="T7"/>
                  </a:cxn>
                </a:cxnLst>
                <a:rect l="0" t="0" r="r" b="b"/>
                <a:pathLst>
                  <a:path w="18" h="13">
                    <a:moveTo>
                      <a:pt x="18" y="5"/>
                    </a:moveTo>
                    <a:cubicBezTo>
                      <a:pt x="14" y="13"/>
                      <a:pt x="6" y="9"/>
                      <a:pt x="0" y="10"/>
                    </a:cubicBezTo>
                    <a:cubicBezTo>
                      <a:pt x="0" y="8"/>
                      <a:pt x="0" y="6"/>
                      <a:pt x="0" y="4"/>
                    </a:cubicBezTo>
                    <a:cubicBezTo>
                      <a:pt x="6" y="3"/>
                      <a:pt x="12" y="0"/>
                      <a:pt x="1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1" name="Freeform 536"/>
              <p:cNvSpPr/>
              <p:nvPr/>
            </p:nvSpPr>
            <p:spPr bwMode="auto">
              <a:xfrm>
                <a:off x="2640" y="818"/>
                <a:ext cx="45" cy="29"/>
              </a:xfrm>
              <a:custGeom>
                <a:avLst/>
                <a:gdLst>
                  <a:gd name="T0" fmla="*/ 24 w 24"/>
                  <a:gd name="T1" fmla="*/ 12 h 15"/>
                  <a:gd name="T2" fmla="*/ 3 w 24"/>
                  <a:gd name="T3" fmla="*/ 15 h 15"/>
                  <a:gd name="T4" fmla="*/ 0 w 24"/>
                  <a:gd name="T5" fmla="*/ 9 h 15"/>
                  <a:gd name="T6" fmla="*/ 10 w 24"/>
                  <a:gd name="T7" fmla="*/ 9 h 15"/>
                  <a:gd name="T8" fmla="*/ 24 w 24"/>
                  <a:gd name="T9" fmla="*/ 12 h 15"/>
                </a:gdLst>
                <a:ahLst/>
                <a:cxnLst>
                  <a:cxn ang="0">
                    <a:pos x="T0" y="T1"/>
                  </a:cxn>
                  <a:cxn ang="0">
                    <a:pos x="T2" y="T3"/>
                  </a:cxn>
                  <a:cxn ang="0">
                    <a:pos x="T4" y="T5"/>
                  </a:cxn>
                  <a:cxn ang="0">
                    <a:pos x="T6" y="T7"/>
                  </a:cxn>
                  <a:cxn ang="0">
                    <a:pos x="T8" y="T9"/>
                  </a:cxn>
                </a:cxnLst>
                <a:rect l="0" t="0" r="r" b="b"/>
                <a:pathLst>
                  <a:path w="24" h="15">
                    <a:moveTo>
                      <a:pt x="24" y="12"/>
                    </a:moveTo>
                    <a:cubicBezTo>
                      <a:pt x="17" y="13"/>
                      <a:pt x="10" y="14"/>
                      <a:pt x="3" y="15"/>
                    </a:cubicBezTo>
                    <a:cubicBezTo>
                      <a:pt x="2" y="13"/>
                      <a:pt x="1" y="11"/>
                      <a:pt x="0" y="9"/>
                    </a:cubicBezTo>
                    <a:cubicBezTo>
                      <a:pt x="3" y="9"/>
                      <a:pt x="6" y="9"/>
                      <a:pt x="10" y="9"/>
                    </a:cubicBezTo>
                    <a:cubicBezTo>
                      <a:pt x="14" y="11"/>
                      <a:pt x="22" y="0"/>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2" name="Freeform 537"/>
              <p:cNvSpPr/>
              <p:nvPr/>
            </p:nvSpPr>
            <p:spPr bwMode="auto">
              <a:xfrm>
                <a:off x="5048" y="724"/>
                <a:ext cx="30" cy="31"/>
              </a:xfrm>
              <a:custGeom>
                <a:avLst/>
                <a:gdLst>
                  <a:gd name="T0" fmla="*/ 0 w 16"/>
                  <a:gd name="T1" fmla="*/ 11 h 16"/>
                  <a:gd name="T2" fmla="*/ 0 w 16"/>
                  <a:gd name="T3" fmla="*/ 2 h 16"/>
                  <a:gd name="T4" fmla="*/ 16 w 16"/>
                  <a:gd name="T5" fmla="*/ 4 h 16"/>
                  <a:gd name="T6" fmla="*/ 16 w 16"/>
                  <a:gd name="T7" fmla="*/ 5 h 16"/>
                  <a:gd name="T8" fmla="*/ 14 w 16"/>
                  <a:gd name="T9" fmla="*/ 6 h 16"/>
                  <a:gd name="T10" fmla="*/ 4 w 16"/>
                  <a:gd name="T11" fmla="*/ 16 h 16"/>
                  <a:gd name="T12" fmla="*/ 0 w 16"/>
                  <a:gd name="T13" fmla="*/ 11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11"/>
                    </a:moveTo>
                    <a:cubicBezTo>
                      <a:pt x="4" y="8"/>
                      <a:pt x="2" y="5"/>
                      <a:pt x="0" y="2"/>
                    </a:cubicBezTo>
                    <a:cubicBezTo>
                      <a:pt x="6" y="2"/>
                      <a:pt x="11" y="0"/>
                      <a:pt x="16" y="4"/>
                    </a:cubicBezTo>
                    <a:cubicBezTo>
                      <a:pt x="16" y="4"/>
                      <a:pt x="16" y="5"/>
                      <a:pt x="16" y="5"/>
                    </a:cubicBezTo>
                    <a:cubicBezTo>
                      <a:pt x="15" y="5"/>
                      <a:pt x="15" y="6"/>
                      <a:pt x="14" y="6"/>
                    </a:cubicBezTo>
                    <a:cubicBezTo>
                      <a:pt x="10" y="8"/>
                      <a:pt x="6" y="11"/>
                      <a:pt x="4" y="16"/>
                    </a:cubicBezTo>
                    <a:cubicBezTo>
                      <a:pt x="3" y="14"/>
                      <a:pt x="1" y="13"/>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3" name="Freeform 538"/>
              <p:cNvSpPr/>
              <p:nvPr/>
            </p:nvSpPr>
            <p:spPr bwMode="auto">
              <a:xfrm>
                <a:off x="2247" y="824"/>
                <a:ext cx="38" cy="23"/>
              </a:xfrm>
              <a:custGeom>
                <a:avLst/>
                <a:gdLst>
                  <a:gd name="T0" fmla="*/ 0 w 20"/>
                  <a:gd name="T1" fmla="*/ 2 h 12"/>
                  <a:gd name="T2" fmla="*/ 20 w 20"/>
                  <a:gd name="T3" fmla="*/ 8 h 12"/>
                  <a:gd name="T4" fmla="*/ 0 w 20"/>
                  <a:gd name="T5" fmla="*/ 2 h 12"/>
                  <a:gd name="T6" fmla="*/ 0 w 20"/>
                  <a:gd name="T7" fmla="*/ 2 h 12"/>
                </a:gdLst>
                <a:ahLst/>
                <a:cxnLst>
                  <a:cxn ang="0">
                    <a:pos x="T0" y="T1"/>
                  </a:cxn>
                  <a:cxn ang="0">
                    <a:pos x="T2" y="T3"/>
                  </a:cxn>
                  <a:cxn ang="0">
                    <a:pos x="T4" y="T5"/>
                  </a:cxn>
                  <a:cxn ang="0">
                    <a:pos x="T6" y="T7"/>
                  </a:cxn>
                </a:cxnLst>
                <a:rect l="0" t="0" r="r" b="b"/>
                <a:pathLst>
                  <a:path w="20" h="12">
                    <a:moveTo>
                      <a:pt x="0" y="2"/>
                    </a:moveTo>
                    <a:cubicBezTo>
                      <a:pt x="5" y="4"/>
                      <a:pt x="12" y="0"/>
                      <a:pt x="20" y="8"/>
                    </a:cubicBezTo>
                    <a:cubicBezTo>
                      <a:pt x="10" y="9"/>
                      <a:pt x="4" y="1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4" name="Freeform 539"/>
              <p:cNvSpPr/>
              <p:nvPr/>
            </p:nvSpPr>
            <p:spPr bwMode="auto">
              <a:xfrm>
                <a:off x="5454" y="2764"/>
                <a:ext cx="40" cy="21"/>
              </a:xfrm>
              <a:custGeom>
                <a:avLst/>
                <a:gdLst>
                  <a:gd name="T0" fmla="*/ 0 w 21"/>
                  <a:gd name="T1" fmla="*/ 9 h 11"/>
                  <a:gd name="T2" fmla="*/ 21 w 21"/>
                  <a:gd name="T3" fmla="*/ 3 h 11"/>
                  <a:gd name="T4" fmla="*/ 0 w 21"/>
                  <a:gd name="T5" fmla="*/ 9 h 11"/>
                </a:gdLst>
                <a:ahLst/>
                <a:cxnLst>
                  <a:cxn ang="0">
                    <a:pos x="T0" y="T1"/>
                  </a:cxn>
                  <a:cxn ang="0">
                    <a:pos x="T2" y="T3"/>
                  </a:cxn>
                  <a:cxn ang="0">
                    <a:pos x="T4" y="T5"/>
                  </a:cxn>
                </a:cxnLst>
                <a:rect l="0" t="0" r="r" b="b"/>
                <a:pathLst>
                  <a:path w="21" h="11">
                    <a:moveTo>
                      <a:pt x="0" y="9"/>
                    </a:moveTo>
                    <a:cubicBezTo>
                      <a:pt x="7" y="0"/>
                      <a:pt x="13" y="2"/>
                      <a:pt x="21" y="3"/>
                    </a:cubicBezTo>
                    <a:cubicBezTo>
                      <a:pt x="15" y="11"/>
                      <a:pt x="9"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5" name="Freeform 540"/>
              <p:cNvSpPr/>
              <p:nvPr/>
            </p:nvSpPr>
            <p:spPr bwMode="auto">
              <a:xfrm>
                <a:off x="5435" y="986"/>
                <a:ext cx="65" cy="14"/>
              </a:xfrm>
              <a:custGeom>
                <a:avLst/>
                <a:gdLst>
                  <a:gd name="T0" fmla="*/ 34 w 34"/>
                  <a:gd name="T1" fmla="*/ 0 h 7"/>
                  <a:gd name="T2" fmla="*/ 0 w 34"/>
                  <a:gd name="T3" fmla="*/ 1 h 7"/>
                  <a:gd name="T4" fmla="*/ 34 w 34"/>
                  <a:gd name="T5" fmla="*/ 0 h 7"/>
                </a:gdLst>
                <a:ahLst/>
                <a:cxnLst>
                  <a:cxn ang="0">
                    <a:pos x="T0" y="T1"/>
                  </a:cxn>
                  <a:cxn ang="0">
                    <a:pos x="T2" y="T3"/>
                  </a:cxn>
                  <a:cxn ang="0">
                    <a:pos x="T4" y="T5"/>
                  </a:cxn>
                </a:cxnLst>
                <a:rect l="0" t="0" r="r" b="b"/>
                <a:pathLst>
                  <a:path w="34" h="7">
                    <a:moveTo>
                      <a:pt x="34" y="0"/>
                    </a:moveTo>
                    <a:cubicBezTo>
                      <a:pt x="23" y="7"/>
                      <a:pt x="11" y="5"/>
                      <a:pt x="0" y="1"/>
                    </a:cubicBezTo>
                    <a:cubicBezTo>
                      <a:pt x="11" y="1"/>
                      <a:pt x="23"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6" name="Freeform 541"/>
              <p:cNvSpPr/>
              <p:nvPr/>
            </p:nvSpPr>
            <p:spPr bwMode="auto">
              <a:xfrm>
                <a:off x="2752" y="1721"/>
                <a:ext cx="34" cy="27"/>
              </a:xfrm>
              <a:custGeom>
                <a:avLst/>
                <a:gdLst>
                  <a:gd name="T0" fmla="*/ 6 w 18"/>
                  <a:gd name="T1" fmla="*/ 14 h 14"/>
                  <a:gd name="T2" fmla="*/ 0 w 18"/>
                  <a:gd name="T3" fmla="*/ 11 h 14"/>
                  <a:gd name="T4" fmla="*/ 12 w 18"/>
                  <a:gd name="T5" fmla="*/ 0 h 14"/>
                  <a:gd name="T6" fmla="*/ 6 w 18"/>
                  <a:gd name="T7" fmla="*/ 14 h 14"/>
                </a:gdLst>
                <a:ahLst/>
                <a:cxnLst>
                  <a:cxn ang="0">
                    <a:pos x="T0" y="T1"/>
                  </a:cxn>
                  <a:cxn ang="0">
                    <a:pos x="T2" y="T3"/>
                  </a:cxn>
                  <a:cxn ang="0">
                    <a:pos x="T4" y="T5"/>
                  </a:cxn>
                  <a:cxn ang="0">
                    <a:pos x="T6" y="T7"/>
                  </a:cxn>
                </a:cxnLst>
                <a:rect l="0" t="0" r="r" b="b"/>
                <a:pathLst>
                  <a:path w="18" h="14">
                    <a:moveTo>
                      <a:pt x="6" y="14"/>
                    </a:moveTo>
                    <a:cubicBezTo>
                      <a:pt x="4" y="13"/>
                      <a:pt x="2" y="12"/>
                      <a:pt x="0" y="11"/>
                    </a:cubicBezTo>
                    <a:cubicBezTo>
                      <a:pt x="8" y="12"/>
                      <a:pt x="6" y="2"/>
                      <a:pt x="12" y="0"/>
                    </a:cubicBezTo>
                    <a:cubicBezTo>
                      <a:pt x="18" y="8"/>
                      <a:pt x="18" y="13"/>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7" name="Freeform 542"/>
              <p:cNvSpPr/>
              <p:nvPr/>
            </p:nvSpPr>
            <p:spPr bwMode="auto">
              <a:xfrm>
                <a:off x="1895" y="998"/>
                <a:ext cx="34" cy="30"/>
              </a:xfrm>
              <a:custGeom>
                <a:avLst/>
                <a:gdLst>
                  <a:gd name="T0" fmla="*/ 18 w 18"/>
                  <a:gd name="T1" fmla="*/ 2 h 16"/>
                  <a:gd name="T2" fmla="*/ 4 w 18"/>
                  <a:gd name="T3" fmla="*/ 16 h 16"/>
                  <a:gd name="T4" fmla="*/ 0 w 18"/>
                  <a:gd name="T5" fmla="*/ 12 h 16"/>
                  <a:gd name="T6" fmla="*/ 18 w 18"/>
                  <a:gd name="T7" fmla="*/ 2 h 16"/>
                </a:gdLst>
                <a:ahLst/>
                <a:cxnLst>
                  <a:cxn ang="0">
                    <a:pos x="T0" y="T1"/>
                  </a:cxn>
                  <a:cxn ang="0">
                    <a:pos x="T2" y="T3"/>
                  </a:cxn>
                  <a:cxn ang="0">
                    <a:pos x="T4" y="T5"/>
                  </a:cxn>
                  <a:cxn ang="0">
                    <a:pos x="T6" y="T7"/>
                  </a:cxn>
                </a:cxnLst>
                <a:rect l="0" t="0" r="r" b="b"/>
                <a:pathLst>
                  <a:path w="18" h="16">
                    <a:moveTo>
                      <a:pt x="18" y="2"/>
                    </a:moveTo>
                    <a:cubicBezTo>
                      <a:pt x="15" y="8"/>
                      <a:pt x="9" y="11"/>
                      <a:pt x="4" y="16"/>
                    </a:cubicBezTo>
                    <a:cubicBezTo>
                      <a:pt x="3" y="15"/>
                      <a:pt x="1" y="13"/>
                      <a:pt x="0" y="12"/>
                    </a:cubicBezTo>
                    <a:cubicBezTo>
                      <a:pt x="4" y="5"/>
                      <a:pt x="9" y="0"/>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8" name="Freeform 543"/>
              <p:cNvSpPr/>
              <p:nvPr/>
            </p:nvSpPr>
            <p:spPr bwMode="auto">
              <a:xfrm>
                <a:off x="5467" y="2356"/>
                <a:ext cx="44" cy="25"/>
              </a:xfrm>
              <a:custGeom>
                <a:avLst/>
                <a:gdLst>
                  <a:gd name="T0" fmla="*/ 0 w 23"/>
                  <a:gd name="T1" fmla="*/ 6 h 13"/>
                  <a:gd name="T2" fmla="*/ 8 w 23"/>
                  <a:gd name="T3" fmla="*/ 6 h 13"/>
                  <a:gd name="T4" fmla="*/ 23 w 23"/>
                  <a:gd name="T5" fmla="*/ 11 h 13"/>
                  <a:gd name="T6" fmla="*/ 0 w 23"/>
                  <a:gd name="T7" fmla="*/ 6 h 13"/>
                </a:gdLst>
                <a:ahLst/>
                <a:cxnLst>
                  <a:cxn ang="0">
                    <a:pos x="T0" y="T1"/>
                  </a:cxn>
                  <a:cxn ang="0">
                    <a:pos x="T2" y="T3"/>
                  </a:cxn>
                  <a:cxn ang="0">
                    <a:pos x="T4" y="T5"/>
                  </a:cxn>
                  <a:cxn ang="0">
                    <a:pos x="T6" y="T7"/>
                  </a:cxn>
                </a:cxnLst>
                <a:rect l="0" t="0" r="r" b="b"/>
                <a:pathLst>
                  <a:path w="23" h="13">
                    <a:moveTo>
                      <a:pt x="0" y="6"/>
                    </a:moveTo>
                    <a:cubicBezTo>
                      <a:pt x="3" y="6"/>
                      <a:pt x="5" y="6"/>
                      <a:pt x="8" y="6"/>
                    </a:cubicBezTo>
                    <a:cubicBezTo>
                      <a:pt x="15" y="0"/>
                      <a:pt x="15" y="8"/>
                      <a:pt x="23" y="11"/>
                    </a:cubicBezTo>
                    <a:cubicBezTo>
                      <a:pt x="11" y="13"/>
                      <a:pt x="5" y="10"/>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9" name="Freeform 544"/>
              <p:cNvSpPr/>
              <p:nvPr/>
            </p:nvSpPr>
            <p:spPr bwMode="auto">
              <a:xfrm>
                <a:off x="3661" y="1568"/>
                <a:ext cx="27" cy="32"/>
              </a:xfrm>
              <a:custGeom>
                <a:avLst/>
                <a:gdLst>
                  <a:gd name="T0" fmla="*/ 0 w 14"/>
                  <a:gd name="T1" fmla="*/ 10 h 17"/>
                  <a:gd name="T2" fmla="*/ 10 w 14"/>
                  <a:gd name="T3" fmla="*/ 0 h 17"/>
                  <a:gd name="T4" fmla="*/ 14 w 14"/>
                  <a:gd name="T5" fmla="*/ 3 h 17"/>
                  <a:gd name="T6" fmla="*/ 0 w 14"/>
                  <a:gd name="T7" fmla="*/ 10 h 17"/>
                </a:gdLst>
                <a:ahLst/>
                <a:cxnLst>
                  <a:cxn ang="0">
                    <a:pos x="T0" y="T1"/>
                  </a:cxn>
                  <a:cxn ang="0">
                    <a:pos x="T2" y="T3"/>
                  </a:cxn>
                  <a:cxn ang="0">
                    <a:pos x="T4" y="T5"/>
                  </a:cxn>
                  <a:cxn ang="0">
                    <a:pos x="T6" y="T7"/>
                  </a:cxn>
                </a:cxnLst>
                <a:rect l="0" t="0" r="r" b="b"/>
                <a:pathLst>
                  <a:path w="14" h="17">
                    <a:moveTo>
                      <a:pt x="0" y="10"/>
                    </a:moveTo>
                    <a:cubicBezTo>
                      <a:pt x="2" y="6"/>
                      <a:pt x="6" y="2"/>
                      <a:pt x="10" y="0"/>
                    </a:cubicBezTo>
                    <a:cubicBezTo>
                      <a:pt x="11" y="1"/>
                      <a:pt x="13" y="2"/>
                      <a:pt x="14" y="3"/>
                    </a:cubicBezTo>
                    <a:cubicBezTo>
                      <a:pt x="10" y="7"/>
                      <a:pt x="9" y="17"/>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90" name="Freeform 545"/>
              <p:cNvSpPr/>
              <p:nvPr/>
            </p:nvSpPr>
            <p:spPr bwMode="auto">
              <a:xfrm>
                <a:off x="4997" y="898"/>
                <a:ext cx="26" cy="29"/>
              </a:xfrm>
              <a:custGeom>
                <a:avLst/>
                <a:gdLst>
                  <a:gd name="T0" fmla="*/ 10 w 14"/>
                  <a:gd name="T1" fmla="*/ 1 h 15"/>
                  <a:gd name="T2" fmla="*/ 7 w 14"/>
                  <a:gd name="T3" fmla="*/ 12 h 15"/>
                  <a:gd name="T4" fmla="*/ 0 w 14"/>
                  <a:gd name="T5" fmla="*/ 6 h 15"/>
                  <a:gd name="T6" fmla="*/ 10 w 14"/>
                  <a:gd name="T7" fmla="*/ 1 h 15"/>
                </a:gdLst>
                <a:ahLst/>
                <a:cxnLst>
                  <a:cxn ang="0">
                    <a:pos x="T0" y="T1"/>
                  </a:cxn>
                  <a:cxn ang="0">
                    <a:pos x="T2" y="T3"/>
                  </a:cxn>
                  <a:cxn ang="0">
                    <a:pos x="T4" y="T5"/>
                  </a:cxn>
                  <a:cxn ang="0">
                    <a:pos x="T6" y="T7"/>
                  </a:cxn>
                </a:cxnLst>
                <a:rect l="0" t="0" r="r" b="b"/>
                <a:pathLst>
                  <a:path w="14" h="15">
                    <a:moveTo>
                      <a:pt x="10" y="1"/>
                    </a:moveTo>
                    <a:cubicBezTo>
                      <a:pt x="14" y="6"/>
                      <a:pt x="10" y="11"/>
                      <a:pt x="7" y="12"/>
                    </a:cubicBezTo>
                    <a:cubicBezTo>
                      <a:pt x="2" y="15"/>
                      <a:pt x="2" y="8"/>
                      <a:pt x="0" y="6"/>
                    </a:cubicBezTo>
                    <a:cubicBezTo>
                      <a:pt x="3" y="3"/>
                      <a:pt x="5"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91" name="Freeform 546"/>
              <p:cNvSpPr/>
              <p:nvPr/>
            </p:nvSpPr>
            <p:spPr bwMode="auto">
              <a:xfrm>
                <a:off x="3324" y="1208"/>
                <a:ext cx="26" cy="23"/>
              </a:xfrm>
              <a:custGeom>
                <a:avLst/>
                <a:gdLst>
                  <a:gd name="T0" fmla="*/ 6 w 14"/>
                  <a:gd name="T1" fmla="*/ 10 h 12"/>
                  <a:gd name="T2" fmla="*/ 1 w 14"/>
                  <a:gd name="T3" fmla="*/ 5 h 12"/>
                  <a:gd name="T4" fmla="*/ 9 w 14"/>
                  <a:gd name="T5" fmla="*/ 0 h 12"/>
                  <a:gd name="T6" fmla="*/ 14 w 14"/>
                  <a:gd name="T7" fmla="*/ 9 h 12"/>
                  <a:gd name="T8" fmla="*/ 13 w 14"/>
                  <a:gd name="T9" fmla="*/ 10 h 12"/>
                  <a:gd name="T10" fmla="*/ 6 w 14"/>
                  <a:gd name="T11" fmla="*/ 10 h 12"/>
                </a:gdLst>
                <a:ahLst/>
                <a:cxnLst>
                  <a:cxn ang="0">
                    <a:pos x="T0" y="T1"/>
                  </a:cxn>
                  <a:cxn ang="0">
                    <a:pos x="T2" y="T3"/>
                  </a:cxn>
                  <a:cxn ang="0">
                    <a:pos x="T4" y="T5"/>
                  </a:cxn>
                  <a:cxn ang="0">
                    <a:pos x="T6" y="T7"/>
                  </a:cxn>
                  <a:cxn ang="0">
                    <a:pos x="T8" y="T9"/>
                  </a:cxn>
                  <a:cxn ang="0">
                    <a:pos x="T10" y="T11"/>
                  </a:cxn>
                </a:cxnLst>
                <a:rect l="0" t="0" r="r" b="b"/>
                <a:pathLst>
                  <a:path w="14" h="12">
                    <a:moveTo>
                      <a:pt x="6" y="10"/>
                    </a:moveTo>
                    <a:cubicBezTo>
                      <a:pt x="3" y="10"/>
                      <a:pt x="0" y="8"/>
                      <a:pt x="1" y="5"/>
                    </a:cubicBezTo>
                    <a:cubicBezTo>
                      <a:pt x="3" y="3"/>
                      <a:pt x="7" y="0"/>
                      <a:pt x="9" y="0"/>
                    </a:cubicBezTo>
                    <a:cubicBezTo>
                      <a:pt x="14" y="0"/>
                      <a:pt x="13" y="6"/>
                      <a:pt x="14" y="9"/>
                    </a:cubicBezTo>
                    <a:cubicBezTo>
                      <a:pt x="14" y="9"/>
                      <a:pt x="13" y="10"/>
                      <a:pt x="13" y="10"/>
                    </a:cubicBezTo>
                    <a:cubicBezTo>
                      <a:pt x="11" y="12"/>
                      <a:pt x="9" y="12"/>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92" name="Freeform 547"/>
              <p:cNvSpPr/>
              <p:nvPr/>
            </p:nvSpPr>
            <p:spPr bwMode="auto">
              <a:xfrm>
                <a:off x="3766" y="2521"/>
                <a:ext cx="34" cy="28"/>
              </a:xfrm>
              <a:custGeom>
                <a:avLst/>
                <a:gdLst>
                  <a:gd name="T0" fmla="*/ 18 w 18"/>
                  <a:gd name="T1" fmla="*/ 11 h 15"/>
                  <a:gd name="T2" fmla="*/ 18 w 18"/>
                  <a:gd name="T3" fmla="*/ 13 h 15"/>
                  <a:gd name="T4" fmla="*/ 0 w 18"/>
                  <a:gd name="T5" fmla="*/ 11 h 15"/>
                  <a:gd name="T6" fmla="*/ 1 w 18"/>
                  <a:gd name="T7" fmla="*/ 10 h 15"/>
                  <a:gd name="T8" fmla="*/ 18 w 18"/>
                  <a:gd name="T9" fmla="*/ 11 h 15"/>
                </a:gdLst>
                <a:ahLst/>
                <a:cxnLst>
                  <a:cxn ang="0">
                    <a:pos x="T0" y="T1"/>
                  </a:cxn>
                  <a:cxn ang="0">
                    <a:pos x="T2" y="T3"/>
                  </a:cxn>
                  <a:cxn ang="0">
                    <a:pos x="T4" y="T5"/>
                  </a:cxn>
                  <a:cxn ang="0">
                    <a:pos x="T6" y="T7"/>
                  </a:cxn>
                  <a:cxn ang="0">
                    <a:pos x="T8" y="T9"/>
                  </a:cxn>
                </a:cxnLst>
                <a:rect l="0" t="0" r="r" b="b"/>
                <a:pathLst>
                  <a:path w="18" h="15">
                    <a:moveTo>
                      <a:pt x="18" y="11"/>
                    </a:moveTo>
                    <a:cubicBezTo>
                      <a:pt x="18" y="12"/>
                      <a:pt x="18" y="12"/>
                      <a:pt x="18" y="13"/>
                    </a:cubicBezTo>
                    <a:cubicBezTo>
                      <a:pt x="12" y="13"/>
                      <a:pt x="6" y="15"/>
                      <a:pt x="0" y="11"/>
                    </a:cubicBezTo>
                    <a:cubicBezTo>
                      <a:pt x="1" y="10"/>
                      <a:pt x="1" y="10"/>
                      <a:pt x="1" y="10"/>
                    </a:cubicBezTo>
                    <a:cubicBezTo>
                      <a:pt x="7" y="4"/>
                      <a:pt x="13" y="0"/>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93" name="Freeform 548"/>
              <p:cNvSpPr/>
              <p:nvPr/>
            </p:nvSpPr>
            <p:spPr bwMode="auto">
              <a:xfrm>
                <a:off x="5759" y="1396"/>
                <a:ext cx="26" cy="34"/>
              </a:xfrm>
              <a:custGeom>
                <a:avLst/>
                <a:gdLst>
                  <a:gd name="T0" fmla="*/ 1 w 14"/>
                  <a:gd name="T1" fmla="*/ 18 h 18"/>
                  <a:gd name="T2" fmla="*/ 0 w 14"/>
                  <a:gd name="T3" fmla="*/ 6 h 18"/>
                  <a:gd name="T4" fmla="*/ 5 w 14"/>
                  <a:gd name="T5" fmla="*/ 1 h 18"/>
                  <a:gd name="T6" fmla="*/ 14 w 14"/>
                  <a:gd name="T7" fmla="*/ 6 h 18"/>
                  <a:gd name="T8" fmla="*/ 14 w 14"/>
                  <a:gd name="T9" fmla="*/ 6 h 18"/>
                  <a:gd name="T10" fmla="*/ 1 w 14"/>
                  <a:gd name="T11" fmla="*/ 18 h 18"/>
                </a:gdLst>
                <a:ahLst/>
                <a:cxnLst>
                  <a:cxn ang="0">
                    <a:pos x="T0" y="T1"/>
                  </a:cxn>
                  <a:cxn ang="0">
                    <a:pos x="T2" y="T3"/>
                  </a:cxn>
                  <a:cxn ang="0">
                    <a:pos x="T4" y="T5"/>
                  </a:cxn>
                  <a:cxn ang="0">
                    <a:pos x="T6" y="T7"/>
                  </a:cxn>
                  <a:cxn ang="0">
                    <a:pos x="T8" y="T9"/>
                  </a:cxn>
                  <a:cxn ang="0">
                    <a:pos x="T10" y="T11"/>
                  </a:cxn>
                </a:cxnLst>
                <a:rect l="0" t="0" r="r" b="b"/>
                <a:pathLst>
                  <a:path w="14" h="18">
                    <a:moveTo>
                      <a:pt x="1" y="18"/>
                    </a:moveTo>
                    <a:cubicBezTo>
                      <a:pt x="1" y="14"/>
                      <a:pt x="0" y="10"/>
                      <a:pt x="0" y="6"/>
                    </a:cubicBezTo>
                    <a:cubicBezTo>
                      <a:pt x="1" y="4"/>
                      <a:pt x="2" y="2"/>
                      <a:pt x="5" y="1"/>
                    </a:cubicBezTo>
                    <a:cubicBezTo>
                      <a:pt x="9" y="0"/>
                      <a:pt x="12" y="2"/>
                      <a:pt x="14" y="6"/>
                    </a:cubicBezTo>
                    <a:cubicBezTo>
                      <a:pt x="14" y="6"/>
                      <a:pt x="14" y="6"/>
                      <a:pt x="14" y="6"/>
                    </a:cubicBezTo>
                    <a:cubicBezTo>
                      <a:pt x="10" y="10"/>
                      <a:pt x="5" y="14"/>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94" name="Freeform 549"/>
              <p:cNvSpPr/>
              <p:nvPr/>
            </p:nvSpPr>
            <p:spPr bwMode="auto">
              <a:xfrm>
                <a:off x="2432" y="2446"/>
                <a:ext cx="21" cy="29"/>
              </a:xfrm>
              <a:custGeom>
                <a:avLst/>
                <a:gdLst>
                  <a:gd name="T0" fmla="*/ 0 w 11"/>
                  <a:gd name="T1" fmla="*/ 9 h 15"/>
                  <a:gd name="T2" fmla="*/ 4 w 11"/>
                  <a:gd name="T3" fmla="*/ 0 h 15"/>
                  <a:gd name="T4" fmla="*/ 11 w 11"/>
                  <a:gd name="T5" fmla="*/ 5 h 15"/>
                  <a:gd name="T6" fmla="*/ 4 w 11"/>
                  <a:gd name="T7" fmla="*/ 15 h 15"/>
                  <a:gd name="T8" fmla="*/ 0 w 11"/>
                  <a:gd name="T9" fmla="*/ 9 h 15"/>
                </a:gdLst>
                <a:ahLst/>
                <a:cxnLst>
                  <a:cxn ang="0">
                    <a:pos x="T0" y="T1"/>
                  </a:cxn>
                  <a:cxn ang="0">
                    <a:pos x="T2" y="T3"/>
                  </a:cxn>
                  <a:cxn ang="0">
                    <a:pos x="T4" y="T5"/>
                  </a:cxn>
                  <a:cxn ang="0">
                    <a:pos x="T6" y="T7"/>
                  </a:cxn>
                  <a:cxn ang="0">
                    <a:pos x="T8" y="T9"/>
                  </a:cxn>
                </a:cxnLst>
                <a:rect l="0" t="0" r="r" b="b"/>
                <a:pathLst>
                  <a:path w="11" h="15">
                    <a:moveTo>
                      <a:pt x="0" y="9"/>
                    </a:moveTo>
                    <a:cubicBezTo>
                      <a:pt x="1" y="6"/>
                      <a:pt x="3" y="3"/>
                      <a:pt x="4" y="0"/>
                    </a:cubicBezTo>
                    <a:cubicBezTo>
                      <a:pt x="6" y="2"/>
                      <a:pt x="9" y="4"/>
                      <a:pt x="11" y="5"/>
                    </a:cubicBezTo>
                    <a:cubicBezTo>
                      <a:pt x="11" y="10"/>
                      <a:pt x="8" y="13"/>
                      <a:pt x="4" y="15"/>
                    </a:cubicBezTo>
                    <a:cubicBezTo>
                      <a:pt x="2" y="13"/>
                      <a:pt x="1" y="11"/>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95" name="Freeform 550"/>
              <p:cNvSpPr/>
              <p:nvPr/>
            </p:nvSpPr>
            <p:spPr bwMode="auto">
              <a:xfrm>
                <a:off x="5686" y="2907"/>
                <a:ext cx="27" cy="29"/>
              </a:xfrm>
              <a:custGeom>
                <a:avLst/>
                <a:gdLst>
                  <a:gd name="T0" fmla="*/ 14 w 14"/>
                  <a:gd name="T1" fmla="*/ 4 h 15"/>
                  <a:gd name="T2" fmla="*/ 14 w 14"/>
                  <a:gd name="T3" fmla="*/ 7 h 15"/>
                  <a:gd name="T4" fmla="*/ 0 w 14"/>
                  <a:gd name="T5" fmla="*/ 11 h 15"/>
                  <a:gd name="T6" fmla="*/ 7 w 14"/>
                  <a:gd name="T7" fmla="*/ 0 h 15"/>
                  <a:gd name="T8" fmla="*/ 14 w 14"/>
                  <a:gd name="T9" fmla="*/ 4 h 15"/>
                </a:gdLst>
                <a:ahLst/>
                <a:cxnLst>
                  <a:cxn ang="0">
                    <a:pos x="T0" y="T1"/>
                  </a:cxn>
                  <a:cxn ang="0">
                    <a:pos x="T2" y="T3"/>
                  </a:cxn>
                  <a:cxn ang="0">
                    <a:pos x="T4" y="T5"/>
                  </a:cxn>
                  <a:cxn ang="0">
                    <a:pos x="T6" y="T7"/>
                  </a:cxn>
                  <a:cxn ang="0">
                    <a:pos x="T8" y="T9"/>
                  </a:cxn>
                </a:cxnLst>
                <a:rect l="0" t="0" r="r" b="b"/>
                <a:pathLst>
                  <a:path w="14" h="15">
                    <a:moveTo>
                      <a:pt x="14" y="4"/>
                    </a:moveTo>
                    <a:cubicBezTo>
                      <a:pt x="14" y="5"/>
                      <a:pt x="14" y="6"/>
                      <a:pt x="14" y="7"/>
                    </a:cubicBezTo>
                    <a:cubicBezTo>
                      <a:pt x="11" y="14"/>
                      <a:pt x="6" y="15"/>
                      <a:pt x="0" y="11"/>
                    </a:cubicBezTo>
                    <a:cubicBezTo>
                      <a:pt x="0" y="6"/>
                      <a:pt x="3" y="2"/>
                      <a:pt x="7" y="0"/>
                    </a:cubicBezTo>
                    <a:cubicBezTo>
                      <a:pt x="10" y="1"/>
                      <a:pt x="12" y="3"/>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96" name="Freeform 551"/>
              <p:cNvSpPr/>
              <p:nvPr/>
            </p:nvSpPr>
            <p:spPr bwMode="auto">
              <a:xfrm>
                <a:off x="5326" y="933"/>
                <a:ext cx="29" cy="23"/>
              </a:xfrm>
              <a:custGeom>
                <a:avLst/>
                <a:gdLst>
                  <a:gd name="T0" fmla="*/ 3 w 15"/>
                  <a:gd name="T1" fmla="*/ 4 h 12"/>
                  <a:gd name="T2" fmla="*/ 14 w 15"/>
                  <a:gd name="T3" fmla="*/ 6 h 12"/>
                  <a:gd name="T4" fmla="*/ 4 w 15"/>
                  <a:gd name="T5" fmla="*/ 11 h 12"/>
                  <a:gd name="T6" fmla="*/ 4 w 15"/>
                  <a:gd name="T7" fmla="*/ 11 h 12"/>
                  <a:gd name="T8" fmla="*/ 0 w 15"/>
                  <a:gd name="T9" fmla="*/ 6 h 12"/>
                  <a:gd name="T10" fmla="*/ 3 w 15"/>
                  <a:gd name="T11" fmla="*/ 4 h 12"/>
                </a:gdLst>
                <a:ahLst/>
                <a:cxnLst>
                  <a:cxn ang="0">
                    <a:pos x="T0" y="T1"/>
                  </a:cxn>
                  <a:cxn ang="0">
                    <a:pos x="T2" y="T3"/>
                  </a:cxn>
                  <a:cxn ang="0">
                    <a:pos x="T4" y="T5"/>
                  </a:cxn>
                  <a:cxn ang="0">
                    <a:pos x="T6" y="T7"/>
                  </a:cxn>
                  <a:cxn ang="0">
                    <a:pos x="T8" y="T9"/>
                  </a:cxn>
                  <a:cxn ang="0">
                    <a:pos x="T10" y="T11"/>
                  </a:cxn>
                </a:cxnLst>
                <a:rect l="0" t="0" r="r" b="b"/>
                <a:pathLst>
                  <a:path w="15" h="12">
                    <a:moveTo>
                      <a:pt x="3" y="4"/>
                    </a:moveTo>
                    <a:cubicBezTo>
                      <a:pt x="7" y="1"/>
                      <a:pt x="13" y="0"/>
                      <a:pt x="14" y="6"/>
                    </a:cubicBezTo>
                    <a:cubicBezTo>
                      <a:pt x="15" y="12"/>
                      <a:pt x="9" y="11"/>
                      <a:pt x="4" y="11"/>
                    </a:cubicBezTo>
                    <a:cubicBezTo>
                      <a:pt x="4" y="11"/>
                      <a:pt x="4" y="11"/>
                      <a:pt x="4" y="11"/>
                    </a:cubicBezTo>
                    <a:cubicBezTo>
                      <a:pt x="3" y="10"/>
                      <a:pt x="1" y="9"/>
                      <a:pt x="0" y="6"/>
                    </a:cubicBezTo>
                    <a:cubicBezTo>
                      <a:pt x="0" y="4"/>
                      <a:pt x="1"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97" name="Freeform 552"/>
              <p:cNvSpPr/>
              <p:nvPr/>
            </p:nvSpPr>
            <p:spPr bwMode="auto">
              <a:xfrm>
                <a:off x="2906" y="2607"/>
                <a:ext cx="31" cy="49"/>
              </a:xfrm>
              <a:custGeom>
                <a:avLst/>
                <a:gdLst>
                  <a:gd name="T0" fmla="*/ 16 w 16"/>
                  <a:gd name="T1" fmla="*/ 10 h 26"/>
                  <a:gd name="T2" fmla="*/ 10 w 16"/>
                  <a:gd name="T3" fmla="*/ 22 h 26"/>
                  <a:gd name="T4" fmla="*/ 5 w 16"/>
                  <a:gd name="T5" fmla="*/ 23 h 26"/>
                  <a:gd name="T6" fmla="*/ 9 w 16"/>
                  <a:gd name="T7" fmla="*/ 1 h 26"/>
                  <a:gd name="T8" fmla="*/ 13 w 16"/>
                  <a:gd name="T9" fmla="*/ 0 h 26"/>
                  <a:gd name="T10" fmla="*/ 16 w 16"/>
                  <a:gd name="T11" fmla="*/ 10 h 26"/>
                </a:gdLst>
                <a:ahLst/>
                <a:cxnLst>
                  <a:cxn ang="0">
                    <a:pos x="T0" y="T1"/>
                  </a:cxn>
                  <a:cxn ang="0">
                    <a:pos x="T2" y="T3"/>
                  </a:cxn>
                  <a:cxn ang="0">
                    <a:pos x="T4" y="T5"/>
                  </a:cxn>
                  <a:cxn ang="0">
                    <a:pos x="T6" y="T7"/>
                  </a:cxn>
                  <a:cxn ang="0">
                    <a:pos x="T8" y="T9"/>
                  </a:cxn>
                  <a:cxn ang="0">
                    <a:pos x="T10" y="T11"/>
                  </a:cxn>
                </a:cxnLst>
                <a:rect l="0" t="0" r="r" b="b"/>
                <a:pathLst>
                  <a:path w="16" h="26">
                    <a:moveTo>
                      <a:pt x="16" y="10"/>
                    </a:moveTo>
                    <a:cubicBezTo>
                      <a:pt x="9" y="11"/>
                      <a:pt x="9" y="16"/>
                      <a:pt x="10" y="22"/>
                    </a:cubicBezTo>
                    <a:cubicBezTo>
                      <a:pt x="9" y="26"/>
                      <a:pt x="6" y="26"/>
                      <a:pt x="5" y="23"/>
                    </a:cubicBezTo>
                    <a:cubicBezTo>
                      <a:pt x="0" y="14"/>
                      <a:pt x="2" y="7"/>
                      <a:pt x="9" y="1"/>
                    </a:cubicBezTo>
                    <a:cubicBezTo>
                      <a:pt x="10" y="0"/>
                      <a:pt x="11" y="0"/>
                      <a:pt x="13" y="0"/>
                    </a:cubicBezTo>
                    <a:cubicBezTo>
                      <a:pt x="14" y="3"/>
                      <a:pt x="15" y="7"/>
                      <a:pt x="1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98" name="Freeform 553"/>
              <p:cNvSpPr/>
              <p:nvPr/>
            </p:nvSpPr>
            <p:spPr bwMode="auto">
              <a:xfrm>
                <a:off x="3964" y="738"/>
                <a:ext cx="36" cy="28"/>
              </a:xfrm>
              <a:custGeom>
                <a:avLst/>
                <a:gdLst>
                  <a:gd name="T0" fmla="*/ 0 w 19"/>
                  <a:gd name="T1" fmla="*/ 2 h 15"/>
                  <a:gd name="T2" fmla="*/ 19 w 19"/>
                  <a:gd name="T3" fmla="*/ 12 h 15"/>
                  <a:gd name="T4" fmla="*/ 0 w 19"/>
                  <a:gd name="T5" fmla="*/ 2 h 15"/>
                </a:gdLst>
                <a:ahLst/>
                <a:cxnLst>
                  <a:cxn ang="0">
                    <a:pos x="T0" y="T1"/>
                  </a:cxn>
                  <a:cxn ang="0">
                    <a:pos x="T2" y="T3"/>
                  </a:cxn>
                  <a:cxn ang="0">
                    <a:pos x="T4" y="T5"/>
                  </a:cxn>
                </a:cxnLst>
                <a:rect l="0" t="0" r="r" b="b"/>
                <a:pathLst>
                  <a:path w="19" h="15">
                    <a:moveTo>
                      <a:pt x="0" y="2"/>
                    </a:moveTo>
                    <a:cubicBezTo>
                      <a:pt x="9" y="0"/>
                      <a:pt x="11" y="12"/>
                      <a:pt x="19" y="12"/>
                    </a:cubicBezTo>
                    <a:cubicBezTo>
                      <a:pt x="11" y="12"/>
                      <a:pt x="1" y="15"/>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99" name="Freeform 554"/>
              <p:cNvSpPr/>
              <p:nvPr/>
            </p:nvSpPr>
            <p:spPr bwMode="auto">
              <a:xfrm>
                <a:off x="1815" y="1660"/>
                <a:ext cx="32" cy="34"/>
              </a:xfrm>
              <a:custGeom>
                <a:avLst/>
                <a:gdLst>
                  <a:gd name="T0" fmla="*/ 0 w 17"/>
                  <a:gd name="T1" fmla="*/ 9 h 18"/>
                  <a:gd name="T2" fmla="*/ 4 w 17"/>
                  <a:gd name="T3" fmla="*/ 0 h 18"/>
                  <a:gd name="T4" fmla="*/ 4 w 17"/>
                  <a:gd name="T5" fmla="*/ 1 h 18"/>
                  <a:gd name="T6" fmla="*/ 11 w 17"/>
                  <a:gd name="T7" fmla="*/ 18 h 18"/>
                  <a:gd name="T8" fmla="*/ 5 w 17"/>
                  <a:gd name="T9" fmla="*/ 18 h 18"/>
                  <a:gd name="T10" fmla="*/ 0 w 17"/>
                  <a:gd name="T11" fmla="*/ 9 h 18"/>
                </a:gdLst>
                <a:ahLst/>
                <a:cxnLst>
                  <a:cxn ang="0">
                    <a:pos x="T0" y="T1"/>
                  </a:cxn>
                  <a:cxn ang="0">
                    <a:pos x="T2" y="T3"/>
                  </a:cxn>
                  <a:cxn ang="0">
                    <a:pos x="T4" y="T5"/>
                  </a:cxn>
                  <a:cxn ang="0">
                    <a:pos x="T6" y="T7"/>
                  </a:cxn>
                  <a:cxn ang="0">
                    <a:pos x="T8" y="T9"/>
                  </a:cxn>
                  <a:cxn ang="0">
                    <a:pos x="T10" y="T11"/>
                  </a:cxn>
                </a:cxnLst>
                <a:rect l="0" t="0" r="r" b="b"/>
                <a:pathLst>
                  <a:path w="17" h="18">
                    <a:moveTo>
                      <a:pt x="0" y="9"/>
                    </a:moveTo>
                    <a:cubicBezTo>
                      <a:pt x="0" y="6"/>
                      <a:pt x="1" y="3"/>
                      <a:pt x="4" y="0"/>
                    </a:cubicBezTo>
                    <a:cubicBezTo>
                      <a:pt x="4" y="0"/>
                      <a:pt x="4" y="1"/>
                      <a:pt x="4" y="1"/>
                    </a:cubicBezTo>
                    <a:cubicBezTo>
                      <a:pt x="10" y="5"/>
                      <a:pt x="17" y="9"/>
                      <a:pt x="11" y="18"/>
                    </a:cubicBezTo>
                    <a:cubicBezTo>
                      <a:pt x="9" y="18"/>
                      <a:pt x="7" y="18"/>
                      <a:pt x="5" y="18"/>
                    </a:cubicBezTo>
                    <a:cubicBezTo>
                      <a:pt x="6" y="13"/>
                      <a:pt x="3" y="11"/>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0" name="Freeform 555"/>
              <p:cNvSpPr/>
              <p:nvPr/>
            </p:nvSpPr>
            <p:spPr bwMode="auto">
              <a:xfrm>
                <a:off x="3890" y="1124"/>
                <a:ext cx="24" cy="25"/>
              </a:xfrm>
              <a:custGeom>
                <a:avLst/>
                <a:gdLst>
                  <a:gd name="T0" fmla="*/ 13 w 13"/>
                  <a:gd name="T1" fmla="*/ 7 h 13"/>
                  <a:gd name="T2" fmla="*/ 13 w 13"/>
                  <a:gd name="T3" fmla="*/ 12 h 13"/>
                  <a:gd name="T4" fmla="*/ 9 w 13"/>
                  <a:gd name="T5" fmla="*/ 12 h 13"/>
                  <a:gd name="T6" fmla="*/ 1 w 13"/>
                  <a:gd name="T7" fmla="*/ 8 h 13"/>
                  <a:gd name="T8" fmla="*/ 3 w 13"/>
                  <a:gd name="T9" fmla="*/ 3 h 13"/>
                  <a:gd name="T10" fmla="*/ 13 w 13"/>
                  <a:gd name="T11" fmla="*/ 7 h 13"/>
                </a:gdLst>
                <a:ahLst/>
                <a:cxnLst>
                  <a:cxn ang="0">
                    <a:pos x="T0" y="T1"/>
                  </a:cxn>
                  <a:cxn ang="0">
                    <a:pos x="T2" y="T3"/>
                  </a:cxn>
                  <a:cxn ang="0">
                    <a:pos x="T4" y="T5"/>
                  </a:cxn>
                  <a:cxn ang="0">
                    <a:pos x="T6" y="T7"/>
                  </a:cxn>
                  <a:cxn ang="0">
                    <a:pos x="T8" y="T9"/>
                  </a:cxn>
                  <a:cxn ang="0">
                    <a:pos x="T10" y="T11"/>
                  </a:cxn>
                </a:cxnLst>
                <a:rect l="0" t="0" r="r" b="b"/>
                <a:pathLst>
                  <a:path w="13" h="13">
                    <a:moveTo>
                      <a:pt x="13" y="7"/>
                    </a:moveTo>
                    <a:cubicBezTo>
                      <a:pt x="13" y="9"/>
                      <a:pt x="13" y="11"/>
                      <a:pt x="13" y="12"/>
                    </a:cubicBezTo>
                    <a:cubicBezTo>
                      <a:pt x="11" y="12"/>
                      <a:pt x="10" y="12"/>
                      <a:pt x="9" y="12"/>
                    </a:cubicBezTo>
                    <a:cubicBezTo>
                      <a:pt x="5" y="12"/>
                      <a:pt x="1" y="13"/>
                      <a:pt x="1" y="8"/>
                    </a:cubicBezTo>
                    <a:cubicBezTo>
                      <a:pt x="0" y="7"/>
                      <a:pt x="2" y="4"/>
                      <a:pt x="3" y="3"/>
                    </a:cubicBezTo>
                    <a:cubicBezTo>
                      <a:pt x="8" y="0"/>
                      <a:pt x="10" y="5"/>
                      <a:pt x="1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1" name="Freeform 556"/>
              <p:cNvSpPr/>
              <p:nvPr/>
            </p:nvSpPr>
            <p:spPr bwMode="auto">
              <a:xfrm>
                <a:off x="4505" y="709"/>
                <a:ext cx="32" cy="25"/>
              </a:xfrm>
              <a:custGeom>
                <a:avLst/>
                <a:gdLst>
                  <a:gd name="T0" fmla="*/ 17 w 17"/>
                  <a:gd name="T1" fmla="*/ 3 h 13"/>
                  <a:gd name="T2" fmla="*/ 0 w 17"/>
                  <a:gd name="T3" fmla="*/ 10 h 13"/>
                  <a:gd name="T4" fmla="*/ 17 w 17"/>
                  <a:gd name="T5" fmla="*/ 3 h 13"/>
                </a:gdLst>
                <a:ahLst/>
                <a:cxnLst>
                  <a:cxn ang="0">
                    <a:pos x="T0" y="T1"/>
                  </a:cxn>
                  <a:cxn ang="0">
                    <a:pos x="T2" y="T3"/>
                  </a:cxn>
                  <a:cxn ang="0">
                    <a:pos x="T4" y="T5"/>
                  </a:cxn>
                </a:cxnLst>
                <a:rect l="0" t="0" r="r" b="b"/>
                <a:pathLst>
                  <a:path w="17" h="13">
                    <a:moveTo>
                      <a:pt x="17" y="3"/>
                    </a:moveTo>
                    <a:cubicBezTo>
                      <a:pt x="12" y="13"/>
                      <a:pt x="6" y="10"/>
                      <a:pt x="0" y="10"/>
                    </a:cubicBezTo>
                    <a:cubicBezTo>
                      <a:pt x="4" y="0"/>
                      <a:pt x="10" y="3"/>
                      <a:pt x="1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2" name="Freeform 557"/>
              <p:cNvSpPr/>
              <p:nvPr/>
            </p:nvSpPr>
            <p:spPr bwMode="auto">
              <a:xfrm>
                <a:off x="1693" y="1501"/>
                <a:ext cx="23" cy="30"/>
              </a:xfrm>
              <a:custGeom>
                <a:avLst/>
                <a:gdLst>
                  <a:gd name="T0" fmla="*/ 1 w 12"/>
                  <a:gd name="T1" fmla="*/ 0 h 16"/>
                  <a:gd name="T2" fmla="*/ 12 w 12"/>
                  <a:gd name="T3" fmla="*/ 11 h 16"/>
                  <a:gd name="T4" fmla="*/ 6 w 12"/>
                  <a:gd name="T5" fmla="*/ 15 h 16"/>
                  <a:gd name="T6" fmla="*/ 1 w 12"/>
                  <a:gd name="T7" fmla="*/ 0 h 16"/>
                </a:gdLst>
                <a:ahLst/>
                <a:cxnLst>
                  <a:cxn ang="0">
                    <a:pos x="T0" y="T1"/>
                  </a:cxn>
                  <a:cxn ang="0">
                    <a:pos x="T2" y="T3"/>
                  </a:cxn>
                  <a:cxn ang="0">
                    <a:pos x="T4" y="T5"/>
                  </a:cxn>
                  <a:cxn ang="0">
                    <a:pos x="T6" y="T7"/>
                  </a:cxn>
                </a:cxnLst>
                <a:rect l="0" t="0" r="r" b="b"/>
                <a:pathLst>
                  <a:path w="12" h="16">
                    <a:moveTo>
                      <a:pt x="1" y="0"/>
                    </a:moveTo>
                    <a:cubicBezTo>
                      <a:pt x="6" y="2"/>
                      <a:pt x="10" y="6"/>
                      <a:pt x="12" y="11"/>
                    </a:cubicBezTo>
                    <a:cubicBezTo>
                      <a:pt x="10" y="12"/>
                      <a:pt x="7" y="16"/>
                      <a:pt x="6" y="15"/>
                    </a:cubicBezTo>
                    <a:cubicBezTo>
                      <a:pt x="0" y="12"/>
                      <a:pt x="2" y="6"/>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3" name="Freeform 558"/>
              <p:cNvSpPr/>
              <p:nvPr/>
            </p:nvSpPr>
            <p:spPr bwMode="auto">
              <a:xfrm>
                <a:off x="6258" y="3357"/>
                <a:ext cx="28" cy="36"/>
              </a:xfrm>
              <a:custGeom>
                <a:avLst/>
                <a:gdLst>
                  <a:gd name="T0" fmla="*/ 0 w 15"/>
                  <a:gd name="T1" fmla="*/ 6 h 19"/>
                  <a:gd name="T2" fmla="*/ 15 w 15"/>
                  <a:gd name="T3" fmla="*/ 0 h 19"/>
                  <a:gd name="T4" fmla="*/ 6 w 15"/>
                  <a:gd name="T5" fmla="*/ 19 h 19"/>
                  <a:gd name="T6" fmla="*/ 0 w 15"/>
                  <a:gd name="T7" fmla="*/ 6 h 19"/>
                </a:gdLst>
                <a:ahLst/>
                <a:cxnLst>
                  <a:cxn ang="0">
                    <a:pos x="T0" y="T1"/>
                  </a:cxn>
                  <a:cxn ang="0">
                    <a:pos x="T2" y="T3"/>
                  </a:cxn>
                  <a:cxn ang="0">
                    <a:pos x="T4" y="T5"/>
                  </a:cxn>
                  <a:cxn ang="0">
                    <a:pos x="T6" y="T7"/>
                  </a:cxn>
                </a:cxnLst>
                <a:rect l="0" t="0" r="r" b="b"/>
                <a:pathLst>
                  <a:path w="15" h="19">
                    <a:moveTo>
                      <a:pt x="0" y="6"/>
                    </a:moveTo>
                    <a:cubicBezTo>
                      <a:pt x="4" y="4"/>
                      <a:pt x="8" y="3"/>
                      <a:pt x="15" y="0"/>
                    </a:cubicBezTo>
                    <a:cubicBezTo>
                      <a:pt x="9" y="7"/>
                      <a:pt x="13" y="16"/>
                      <a:pt x="6" y="19"/>
                    </a:cubicBezTo>
                    <a:cubicBezTo>
                      <a:pt x="9" y="13"/>
                      <a:pt x="4" y="9"/>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4" name="Freeform 559"/>
              <p:cNvSpPr/>
              <p:nvPr/>
            </p:nvSpPr>
            <p:spPr bwMode="auto">
              <a:xfrm>
                <a:off x="5399" y="2766"/>
                <a:ext cx="26" cy="22"/>
              </a:xfrm>
              <a:custGeom>
                <a:avLst/>
                <a:gdLst>
                  <a:gd name="T0" fmla="*/ 0 w 14"/>
                  <a:gd name="T1" fmla="*/ 3 h 12"/>
                  <a:gd name="T2" fmla="*/ 14 w 14"/>
                  <a:gd name="T3" fmla="*/ 4 h 12"/>
                  <a:gd name="T4" fmla="*/ 0 w 14"/>
                  <a:gd name="T5" fmla="*/ 3 h 12"/>
                </a:gdLst>
                <a:ahLst/>
                <a:cxnLst>
                  <a:cxn ang="0">
                    <a:pos x="T0" y="T1"/>
                  </a:cxn>
                  <a:cxn ang="0">
                    <a:pos x="T2" y="T3"/>
                  </a:cxn>
                  <a:cxn ang="0">
                    <a:pos x="T4" y="T5"/>
                  </a:cxn>
                </a:cxnLst>
                <a:rect l="0" t="0" r="r" b="b"/>
                <a:pathLst>
                  <a:path w="14" h="12">
                    <a:moveTo>
                      <a:pt x="0" y="3"/>
                    </a:moveTo>
                    <a:cubicBezTo>
                      <a:pt x="4" y="3"/>
                      <a:pt x="9" y="0"/>
                      <a:pt x="14" y="4"/>
                    </a:cubicBezTo>
                    <a:cubicBezTo>
                      <a:pt x="9" y="12"/>
                      <a:pt x="4" y="5"/>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5" name="Freeform 560"/>
              <p:cNvSpPr/>
              <p:nvPr/>
            </p:nvSpPr>
            <p:spPr bwMode="auto">
              <a:xfrm>
                <a:off x="4705" y="977"/>
                <a:ext cx="29" cy="23"/>
              </a:xfrm>
              <a:custGeom>
                <a:avLst/>
                <a:gdLst>
                  <a:gd name="T0" fmla="*/ 10 w 15"/>
                  <a:gd name="T1" fmla="*/ 12 h 12"/>
                  <a:gd name="T2" fmla="*/ 5 w 15"/>
                  <a:gd name="T3" fmla="*/ 12 h 12"/>
                  <a:gd name="T4" fmla="*/ 4 w 15"/>
                  <a:gd name="T5" fmla="*/ 2 h 12"/>
                  <a:gd name="T6" fmla="*/ 10 w 15"/>
                  <a:gd name="T7" fmla="*/ 2 h 12"/>
                  <a:gd name="T8" fmla="*/ 10 w 15"/>
                  <a:gd name="T9" fmla="*/ 12 h 12"/>
                </a:gdLst>
                <a:ahLst/>
                <a:cxnLst>
                  <a:cxn ang="0">
                    <a:pos x="T0" y="T1"/>
                  </a:cxn>
                  <a:cxn ang="0">
                    <a:pos x="T2" y="T3"/>
                  </a:cxn>
                  <a:cxn ang="0">
                    <a:pos x="T4" y="T5"/>
                  </a:cxn>
                  <a:cxn ang="0">
                    <a:pos x="T6" y="T7"/>
                  </a:cxn>
                  <a:cxn ang="0">
                    <a:pos x="T8" y="T9"/>
                  </a:cxn>
                </a:cxnLst>
                <a:rect l="0" t="0" r="r" b="b"/>
                <a:pathLst>
                  <a:path w="15" h="12">
                    <a:moveTo>
                      <a:pt x="10" y="12"/>
                    </a:moveTo>
                    <a:cubicBezTo>
                      <a:pt x="9" y="12"/>
                      <a:pt x="7" y="12"/>
                      <a:pt x="5" y="12"/>
                    </a:cubicBezTo>
                    <a:cubicBezTo>
                      <a:pt x="3" y="9"/>
                      <a:pt x="0" y="6"/>
                      <a:pt x="4" y="2"/>
                    </a:cubicBezTo>
                    <a:cubicBezTo>
                      <a:pt x="6" y="0"/>
                      <a:pt x="8" y="0"/>
                      <a:pt x="10" y="2"/>
                    </a:cubicBezTo>
                    <a:cubicBezTo>
                      <a:pt x="15" y="5"/>
                      <a:pt x="12" y="9"/>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6" name="Freeform 561"/>
              <p:cNvSpPr/>
              <p:nvPr/>
            </p:nvSpPr>
            <p:spPr bwMode="auto">
              <a:xfrm>
                <a:off x="2386" y="2394"/>
                <a:ext cx="25" cy="27"/>
              </a:xfrm>
              <a:custGeom>
                <a:avLst/>
                <a:gdLst>
                  <a:gd name="T0" fmla="*/ 0 w 13"/>
                  <a:gd name="T1" fmla="*/ 7 h 14"/>
                  <a:gd name="T2" fmla="*/ 7 w 13"/>
                  <a:gd name="T3" fmla="*/ 0 h 14"/>
                  <a:gd name="T4" fmla="*/ 7 w 13"/>
                  <a:gd name="T5" fmla="*/ 14 h 14"/>
                  <a:gd name="T6" fmla="*/ 0 w 13"/>
                  <a:gd name="T7" fmla="*/ 7 h 14"/>
                </a:gdLst>
                <a:ahLst/>
                <a:cxnLst>
                  <a:cxn ang="0">
                    <a:pos x="T0" y="T1"/>
                  </a:cxn>
                  <a:cxn ang="0">
                    <a:pos x="T2" y="T3"/>
                  </a:cxn>
                  <a:cxn ang="0">
                    <a:pos x="T4" y="T5"/>
                  </a:cxn>
                  <a:cxn ang="0">
                    <a:pos x="T6" y="T7"/>
                  </a:cxn>
                </a:cxnLst>
                <a:rect l="0" t="0" r="r" b="b"/>
                <a:pathLst>
                  <a:path w="13" h="14">
                    <a:moveTo>
                      <a:pt x="0" y="7"/>
                    </a:moveTo>
                    <a:cubicBezTo>
                      <a:pt x="2" y="5"/>
                      <a:pt x="5" y="2"/>
                      <a:pt x="7" y="0"/>
                    </a:cubicBezTo>
                    <a:cubicBezTo>
                      <a:pt x="13" y="5"/>
                      <a:pt x="9" y="9"/>
                      <a:pt x="7" y="14"/>
                    </a:cubicBezTo>
                    <a:cubicBezTo>
                      <a:pt x="3" y="13"/>
                      <a:pt x="1" y="10"/>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7" name="Freeform 562"/>
              <p:cNvSpPr/>
              <p:nvPr/>
            </p:nvSpPr>
            <p:spPr bwMode="auto">
              <a:xfrm>
                <a:off x="5957" y="1051"/>
                <a:ext cx="55" cy="17"/>
              </a:xfrm>
              <a:custGeom>
                <a:avLst/>
                <a:gdLst>
                  <a:gd name="T0" fmla="*/ 4 w 29"/>
                  <a:gd name="T1" fmla="*/ 6 h 9"/>
                  <a:gd name="T2" fmla="*/ 0 w 29"/>
                  <a:gd name="T3" fmla="*/ 5 h 9"/>
                  <a:gd name="T4" fmla="*/ 29 w 29"/>
                  <a:gd name="T5" fmla="*/ 4 h 9"/>
                  <a:gd name="T6" fmla="*/ 28 w 29"/>
                  <a:gd name="T7" fmla="*/ 6 h 9"/>
                  <a:gd name="T8" fmla="*/ 19 w 29"/>
                  <a:gd name="T9" fmla="*/ 9 h 9"/>
                  <a:gd name="T10" fmla="*/ 8 w 29"/>
                  <a:gd name="T11" fmla="*/ 8 h 9"/>
                  <a:gd name="T12" fmla="*/ 4 w 29"/>
                  <a:gd name="T13" fmla="*/ 6 h 9"/>
                </a:gdLst>
                <a:ahLst/>
                <a:cxnLst>
                  <a:cxn ang="0">
                    <a:pos x="T0" y="T1"/>
                  </a:cxn>
                  <a:cxn ang="0">
                    <a:pos x="T2" y="T3"/>
                  </a:cxn>
                  <a:cxn ang="0">
                    <a:pos x="T4" y="T5"/>
                  </a:cxn>
                  <a:cxn ang="0">
                    <a:pos x="T6" y="T7"/>
                  </a:cxn>
                  <a:cxn ang="0">
                    <a:pos x="T8" y="T9"/>
                  </a:cxn>
                  <a:cxn ang="0">
                    <a:pos x="T10" y="T11"/>
                  </a:cxn>
                  <a:cxn ang="0">
                    <a:pos x="T12" y="T13"/>
                  </a:cxn>
                </a:cxnLst>
                <a:rect l="0" t="0" r="r" b="b"/>
                <a:pathLst>
                  <a:path w="29" h="9">
                    <a:moveTo>
                      <a:pt x="4" y="6"/>
                    </a:moveTo>
                    <a:cubicBezTo>
                      <a:pt x="3" y="5"/>
                      <a:pt x="2" y="5"/>
                      <a:pt x="0" y="5"/>
                    </a:cubicBezTo>
                    <a:cubicBezTo>
                      <a:pt x="10" y="1"/>
                      <a:pt x="20" y="0"/>
                      <a:pt x="29" y="4"/>
                    </a:cubicBezTo>
                    <a:cubicBezTo>
                      <a:pt x="29" y="4"/>
                      <a:pt x="28" y="6"/>
                      <a:pt x="28" y="6"/>
                    </a:cubicBezTo>
                    <a:cubicBezTo>
                      <a:pt x="25" y="7"/>
                      <a:pt x="22" y="9"/>
                      <a:pt x="19" y="9"/>
                    </a:cubicBezTo>
                    <a:cubicBezTo>
                      <a:pt x="15" y="9"/>
                      <a:pt x="12" y="9"/>
                      <a:pt x="8" y="8"/>
                    </a:cubicBezTo>
                    <a:cubicBezTo>
                      <a:pt x="7" y="8"/>
                      <a:pt x="5" y="7"/>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8" name="Freeform 563"/>
              <p:cNvSpPr/>
              <p:nvPr/>
            </p:nvSpPr>
            <p:spPr bwMode="auto">
              <a:xfrm>
                <a:off x="5574" y="2664"/>
                <a:ext cx="28" cy="19"/>
              </a:xfrm>
              <a:custGeom>
                <a:avLst/>
                <a:gdLst>
                  <a:gd name="T0" fmla="*/ 15 w 15"/>
                  <a:gd name="T1" fmla="*/ 5 h 10"/>
                  <a:gd name="T2" fmla="*/ 0 w 15"/>
                  <a:gd name="T3" fmla="*/ 6 h 10"/>
                  <a:gd name="T4" fmla="*/ 15 w 15"/>
                  <a:gd name="T5" fmla="*/ 5 h 10"/>
                </a:gdLst>
                <a:ahLst/>
                <a:cxnLst>
                  <a:cxn ang="0">
                    <a:pos x="T0" y="T1"/>
                  </a:cxn>
                  <a:cxn ang="0">
                    <a:pos x="T2" y="T3"/>
                  </a:cxn>
                  <a:cxn ang="0">
                    <a:pos x="T4" y="T5"/>
                  </a:cxn>
                </a:cxnLst>
                <a:rect l="0" t="0" r="r" b="b"/>
                <a:pathLst>
                  <a:path w="15" h="10">
                    <a:moveTo>
                      <a:pt x="15" y="5"/>
                    </a:moveTo>
                    <a:cubicBezTo>
                      <a:pt x="9" y="10"/>
                      <a:pt x="5" y="9"/>
                      <a:pt x="0" y="6"/>
                    </a:cubicBezTo>
                    <a:cubicBezTo>
                      <a:pt x="4" y="0"/>
                      <a:pt x="9" y="2"/>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9" name="Freeform 564"/>
              <p:cNvSpPr/>
              <p:nvPr/>
            </p:nvSpPr>
            <p:spPr bwMode="auto">
              <a:xfrm>
                <a:off x="3127" y="2781"/>
                <a:ext cx="29" cy="34"/>
              </a:xfrm>
              <a:custGeom>
                <a:avLst/>
                <a:gdLst>
                  <a:gd name="T0" fmla="*/ 5 w 15"/>
                  <a:gd name="T1" fmla="*/ 18 h 18"/>
                  <a:gd name="T2" fmla="*/ 15 w 15"/>
                  <a:gd name="T3" fmla="*/ 0 h 18"/>
                  <a:gd name="T4" fmla="*/ 5 w 15"/>
                  <a:gd name="T5" fmla="*/ 18 h 18"/>
                </a:gdLst>
                <a:ahLst/>
                <a:cxnLst>
                  <a:cxn ang="0">
                    <a:pos x="T0" y="T1"/>
                  </a:cxn>
                  <a:cxn ang="0">
                    <a:pos x="T2" y="T3"/>
                  </a:cxn>
                  <a:cxn ang="0">
                    <a:pos x="T4" y="T5"/>
                  </a:cxn>
                </a:cxnLst>
                <a:rect l="0" t="0" r="r" b="b"/>
                <a:pathLst>
                  <a:path w="15" h="18">
                    <a:moveTo>
                      <a:pt x="5" y="18"/>
                    </a:moveTo>
                    <a:cubicBezTo>
                      <a:pt x="0" y="7"/>
                      <a:pt x="9" y="5"/>
                      <a:pt x="15" y="0"/>
                    </a:cubicBezTo>
                    <a:cubicBezTo>
                      <a:pt x="14" y="7"/>
                      <a:pt x="10" y="13"/>
                      <a:pt x="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10" name="Freeform 565"/>
              <p:cNvSpPr/>
              <p:nvPr/>
            </p:nvSpPr>
            <p:spPr bwMode="auto">
              <a:xfrm>
                <a:off x="3600" y="1524"/>
                <a:ext cx="23" cy="25"/>
              </a:xfrm>
              <a:custGeom>
                <a:avLst/>
                <a:gdLst>
                  <a:gd name="T0" fmla="*/ 1 w 12"/>
                  <a:gd name="T1" fmla="*/ 2 h 13"/>
                  <a:gd name="T2" fmla="*/ 12 w 12"/>
                  <a:gd name="T3" fmla="*/ 9 h 13"/>
                  <a:gd name="T4" fmla="*/ 1 w 12"/>
                  <a:gd name="T5" fmla="*/ 2 h 13"/>
                </a:gdLst>
                <a:ahLst/>
                <a:cxnLst>
                  <a:cxn ang="0">
                    <a:pos x="T0" y="T1"/>
                  </a:cxn>
                  <a:cxn ang="0">
                    <a:pos x="T2" y="T3"/>
                  </a:cxn>
                  <a:cxn ang="0">
                    <a:pos x="T4" y="T5"/>
                  </a:cxn>
                </a:cxnLst>
                <a:rect l="0" t="0" r="r" b="b"/>
                <a:pathLst>
                  <a:path w="12" h="13">
                    <a:moveTo>
                      <a:pt x="1" y="2"/>
                    </a:moveTo>
                    <a:cubicBezTo>
                      <a:pt x="6" y="2"/>
                      <a:pt x="12" y="0"/>
                      <a:pt x="12" y="9"/>
                    </a:cubicBezTo>
                    <a:cubicBezTo>
                      <a:pt x="4" y="13"/>
                      <a:pt x="0" y="1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11" name="Freeform 566"/>
              <p:cNvSpPr/>
              <p:nvPr/>
            </p:nvSpPr>
            <p:spPr bwMode="auto">
              <a:xfrm>
                <a:off x="2722" y="1646"/>
                <a:ext cx="28" cy="19"/>
              </a:xfrm>
              <a:custGeom>
                <a:avLst/>
                <a:gdLst>
                  <a:gd name="T0" fmla="*/ 15 w 15"/>
                  <a:gd name="T1" fmla="*/ 10 h 10"/>
                  <a:gd name="T2" fmla="*/ 0 w 15"/>
                  <a:gd name="T3" fmla="*/ 2 h 10"/>
                  <a:gd name="T4" fmla="*/ 15 w 15"/>
                  <a:gd name="T5" fmla="*/ 10 h 10"/>
                </a:gdLst>
                <a:ahLst/>
                <a:cxnLst>
                  <a:cxn ang="0">
                    <a:pos x="T0" y="T1"/>
                  </a:cxn>
                  <a:cxn ang="0">
                    <a:pos x="T2" y="T3"/>
                  </a:cxn>
                  <a:cxn ang="0">
                    <a:pos x="T4" y="T5"/>
                  </a:cxn>
                </a:cxnLst>
                <a:rect l="0" t="0" r="r" b="b"/>
                <a:pathLst>
                  <a:path w="15" h="10">
                    <a:moveTo>
                      <a:pt x="15" y="10"/>
                    </a:moveTo>
                    <a:cubicBezTo>
                      <a:pt x="7" y="10"/>
                      <a:pt x="4" y="6"/>
                      <a:pt x="0" y="2"/>
                    </a:cubicBezTo>
                    <a:cubicBezTo>
                      <a:pt x="7" y="0"/>
                      <a:pt x="11" y="3"/>
                      <a:pt x="1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12" name="Freeform 567"/>
              <p:cNvSpPr/>
              <p:nvPr/>
            </p:nvSpPr>
            <p:spPr bwMode="auto">
              <a:xfrm>
                <a:off x="2680" y="1740"/>
                <a:ext cx="38" cy="21"/>
              </a:xfrm>
              <a:custGeom>
                <a:avLst/>
                <a:gdLst>
                  <a:gd name="T0" fmla="*/ 0 w 20"/>
                  <a:gd name="T1" fmla="*/ 11 h 11"/>
                  <a:gd name="T2" fmla="*/ 20 w 20"/>
                  <a:gd name="T3" fmla="*/ 0 h 11"/>
                  <a:gd name="T4" fmla="*/ 10 w 20"/>
                  <a:gd name="T5" fmla="*/ 11 h 11"/>
                  <a:gd name="T6" fmla="*/ 0 w 20"/>
                  <a:gd name="T7" fmla="*/ 11 h 11"/>
                </a:gdLst>
                <a:ahLst/>
                <a:cxnLst>
                  <a:cxn ang="0">
                    <a:pos x="T0" y="T1"/>
                  </a:cxn>
                  <a:cxn ang="0">
                    <a:pos x="T2" y="T3"/>
                  </a:cxn>
                  <a:cxn ang="0">
                    <a:pos x="T4" y="T5"/>
                  </a:cxn>
                  <a:cxn ang="0">
                    <a:pos x="T6" y="T7"/>
                  </a:cxn>
                </a:cxnLst>
                <a:rect l="0" t="0" r="r" b="b"/>
                <a:pathLst>
                  <a:path w="20" h="11">
                    <a:moveTo>
                      <a:pt x="0" y="11"/>
                    </a:moveTo>
                    <a:cubicBezTo>
                      <a:pt x="5" y="4"/>
                      <a:pt x="14" y="9"/>
                      <a:pt x="20" y="0"/>
                    </a:cubicBezTo>
                    <a:cubicBezTo>
                      <a:pt x="19" y="9"/>
                      <a:pt x="15" y="10"/>
                      <a:pt x="10" y="11"/>
                    </a:cubicBezTo>
                    <a:cubicBezTo>
                      <a:pt x="7" y="11"/>
                      <a:pt x="3" y="11"/>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13" name="Freeform 568"/>
              <p:cNvSpPr/>
              <p:nvPr/>
            </p:nvSpPr>
            <p:spPr bwMode="auto">
              <a:xfrm>
                <a:off x="2432" y="713"/>
                <a:ext cx="44" cy="19"/>
              </a:xfrm>
              <a:custGeom>
                <a:avLst/>
                <a:gdLst>
                  <a:gd name="T0" fmla="*/ 0 w 23"/>
                  <a:gd name="T1" fmla="*/ 5 h 10"/>
                  <a:gd name="T2" fmla="*/ 15 w 23"/>
                  <a:gd name="T3" fmla="*/ 1 h 10"/>
                  <a:gd name="T4" fmla="*/ 18 w 23"/>
                  <a:gd name="T5" fmla="*/ 5 h 10"/>
                  <a:gd name="T6" fmla="*/ 0 w 23"/>
                  <a:gd name="T7" fmla="*/ 8 h 10"/>
                  <a:gd name="T8" fmla="*/ 0 w 23"/>
                  <a:gd name="T9" fmla="*/ 5 h 10"/>
                </a:gdLst>
                <a:ahLst/>
                <a:cxnLst>
                  <a:cxn ang="0">
                    <a:pos x="T0" y="T1"/>
                  </a:cxn>
                  <a:cxn ang="0">
                    <a:pos x="T2" y="T3"/>
                  </a:cxn>
                  <a:cxn ang="0">
                    <a:pos x="T4" y="T5"/>
                  </a:cxn>
                  <a:cxn ang="0">
                    <a:pos x="T6" y="T7"/>
                  </a:cxn>
                  <a:cxn ang="0">
                    <a:pos x="T8" y="T9"/>
                  </a:cxn>
                </a:cxnLst>
                <a:rect l="0" t="0" r="r" b="b"/>
                <a:pathLst>
                  <a:path w="23" h="10">
                    <a:moveTo>
                      <a:pt x="0" y="5"/>
                    </a:moveTo>
                    <a:cubicBezTo>
                      <a:pt x="5" y="4"/>
                      <a:pt x="11" y="6"/>
                      <a:pt x="15" y="1"/>
                    </a:cubicBezTo>
                    <a:cubicBezTo>
                      <a:pt x="16" y="2"/>
                      <a:pt x="23" y="0"/>
                      <a:pt x="18" y="5"/>
                    </a:cubicBezTo>
                    <a:cubicBezTo>
                      <a:pt x="13" y="10"/>
                      <a:pt x="6" y="6"/>
                      <a:pt x="0" y="8"/>
                    </a:cubicBezTo>
                    <a:cubicBezTo>
                      <a:pt x="0" y="7"/>
                      <a:pt x="0" y="6"/>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14" name="Freeform 569"/>
              <p:cNvSpPr/>
              <p:nvPr/>
            </p:nvSpPr>
            <p:spPr bwMode="auto">
              <a:xfrm>
                <a:off x="6193" y="1093"/>
                <a:ext cx="25" cy="35"/>
              </a:xfrm>
              <a:custGeom>
                <a:avLst/>
                <a:gdLst>
                  <a:gd name="T0" fmla="*/ 13 w 13"/>
                  <a:gd name="T1" fmla="*/ 0 h 18"/>
                  <a:gd name="T2" fmla="*/ 13 w 13"/>
                  <a:gd name="T3" fmla="*/ 11 h 18"/>
                  <a:gd name="T4" fmla="*/ 7 w 13"/>
                  <a:gd name="T5" fmla="*/ 18 h 18"/>
                  <a:gd name="T6" fmla="*/ 13 w 13"/>
                  <a:gd name="T7" fmla="*/ 0 h 18"/>
                </a:gdLst>
                <a:ahLst/>
                <a:cxnLst>
                  <a:cxn ang="0">
                    <a:pos x="T0" y="T1"/>
                  </a:cxn>
                  <a:cxn ang="0">
                    <a:pos x="T2" y="T3"/>
                  </a:cxn>
                  <a:cxn ang="0">
                    <a:pos x="T4" y="T5"/>
                  </a:cxn>
                  <a:cxn ang="0">
                    <a:pos x="T6" y="T7"/>
                  </a:cxn>
                </a:cxnLst>
                <a:rect l="0" t="0" r="r" b="b"/>
                <a:pathLst>
                  <a:path w="13" h="18">
                    <a:moveTo>
                      <a:pt x="13" y="0"/>
                    </a:moveTo>
                    <a:cubicBezTo>
                      <a:pt x="13" y="4"/>
                      <a:pt x="13" y="7"/>
                      <a:pt x="13" y="11"/>
                    </a:cubicBezTo>
                    <a:cubicBezTo>
                      <a:pt x="11" y="13"/>
                      <a:pt x="9" y="16"/>
                      <a:pt x="7" y="18"/>
                    </a:cubicBezTo>
                    <a:cubicBezTo>
                      <a:pt x="10" y="12"/>
                      <a:pt x="0" y="2"/>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15" name="Freeform 570"/>
              <p:cNvSpPr/>
              <p:nvPr/>
            </p:nvSpPr>
            <p:spPr bwMode="auto">
              <a:xfrm>
                <a:off x="3606" y="1553"/>
                <a:ext cx="34" cy="22"/>
              </a:xfrm>
              <a:custGeom>
                <a:avLst/>
                <a:gdLst>
                  <a:gd name="T0" fmla="*/ 15 w 18"/>
                  <a:gd name="T1" fmla="*/ 0 h 12"/>
                  <a:gd name="T2" fmla="*/ 4 w 18"/>
                  <a:gd name="T3" fmla="*/ 12 h 12"/>
                  <a:gd name="T4" fmla="*/ 15 w 18"/>
                  <a:gd name="T5" fmla="*/ 0 h 12"/>
                </a:gdLst>
                <a:ahLst/>
                <a:cxnLst>
                  <a:cxn ang="0">
                    <a:pos x="T0" y="T1"/>
                  </a:cxn>
                  <a:cxn ang="0">
                    <a:pos x="T2" y="T3"/>
                  </a:cxn>
                  <a:cxn ang="0">
                    <a:pos x="T4" y="T5"/>
                  </a:cxn>
                </a:cxnLst>
                <a:rect l="0" t="0" r="r" b="b"/>
                <a:pathLst>
                  <a:path w="18" h="12">
                    <a:moveTo>
                      <a:pt x="15" y="0"/>
                    </a:moveTo>
                    <a:cubicBezTo>
                      <a:pt x="18" y="9"/>
                      <a:pt x="11" y="10"/>
                      <a:pt x="4" y="12"/>
                    </a:cubicBezTo>
                    <a:cubicBezTo>
                      <a:pt x="0" y="1"/>
                      <a:pt x="13" y="5"/>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16" name="Freeform 571"/>
              <p:cNvSpPr/>
              <p:nvPr/>
            </p:nvSpPr>
            <p:spPr bwMode="auto">
              <a:xfrm>
                <a:off x="4356" y="2899"/>
                <a:ext cx="10" cy="48"/>
              </a:xfrm>
              <a:custGeom>
                <a:avLst/>
                <a:gdLst>
                  <a:gd name="T0" fmla="*/ 4 w 5"/>
                  <a:gd name="T1" fmla="*/ 0 h 25"/>
                  <a:gd name="T2" fmla="*/ 5 w 5"/>
                  <a:gd name="T3" fmla="*/ 18 h 25"/>
                  <a:gd name="T4" fmla="*/ 4 w 5"/>
                  <a:gd name="T5" fmla="*/ 25 h 25"/>
                  <a:gd name="T6" fmla="*/ 2 w 5"/>
                  <a:gd name="T7" fmla="*/ 25 h 25"/>
                  <a:gd name="T8" fmla="*/ 0 w 5"/>
                  <a:gd name="T9" fmla="*/ 3 h 25"/>
                  <a:gd name="T10" fmla="*/ 4 w 5"/>
                  <a:gd name="T11" fmla="*/ 0 h 25"/>
                </a:gdLst>
                <a:ahLst/>
                <a:cxnLst>
                  <a:cxn ang="0">
                    <a:pos x="T0" y="T1"/>
                  </a:cxn>
                  <a:cxn ang="0">
                    <a:pos x="T2" y="T3"/>
                  </a:cxn>
                  <a:cxn ang="0">
                    <a:pos x="T4" y="T5"/>
                  </a:cxn>
                  <a:cxn ang="0">
                    <a:pos x="T6" y="T7"/>
                  </a:cxn>
                  <a:cxn ang="0">
                    <a:pos x="T8" y="T9"/>
                  </a:cxn>
                  <a:cxn ang="0">
                    <a:pos x="T10" y="T11"/>
                  </a:cxn>
                </a:cxnLst>
                <a:rect l="0" t="0" r="r" b="b"/>
                <a:pathLst>
                  <a:path w="5" h="25">
                    <a:moveTo>
                      <a:pt x="4" y="0"/>
                    </a:moveTo>
                    <a:cubicBezTo>
                      <a:pt x="4" y="6"/>
                      <a:pt x="4" y="12"/>
                      <a:pt x="5" y="18"/>
                    </a:cubicBezTo>
                    <a:cubicBezTo>
                      <a:pt x="4" y="20"/>
                      <a:pt x="4" y="23"/>
                      <a:pt x="4" y="25"/>
                    </a:cubicBezTo>
                    <a:cubicBezTo>
                      <a:pt x="3" y="25"/>
                      <a:pt x="2" y="25"/>
                      <a:pt x="2" y="25"/>
                    </a:cubicBezTo>
                    <a:cubicBezTo>
                      <a:pt x="1" y="18"/>
                      <a:pt x="1" y="10"/>
                      <a:pt x="0" y="3"/>
                    </a:cubicBezTo>
                    <a:cubicBezTo>
                      <a:pt x="2" y="2"/>
                      <a:pt x="3"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17" name="Freeform 572"/>
              <p:cNvSpPr/>
              <p:nvPr/>
            </p:nvSpPr>
            <p:spPr bwMode="auto">
              <a:xfrm>
                <a:off x="5460" y="2672"/>
                <a:ext cx="13" cy="36"/>
              </a:xfrm>
              <a:custGeom>
                <a:avLst/>
                <a:gdLst>
                  <a:gd name="T0" fmla="*/ 1 w 7"/>
                  <a:gd name="T1" fmla="*/ 19 h 19"/>
                  <a:gd name="T2" fmla="*/ 0 w 7"/>
                  <a:gd name="T3" fmla="*/ 0 h 19"/>
                  <a:gd name="T4" fmla="*/ 2 w 7"/>
                  <a:gd name="T5" fmla="*/ 0 h 19"/>
                  <a:gd name="T6" fmla="*/ 7 w 7"/>
                  <a:gd name="T7" fmla="*/ 12 h 19"/>
                  <a:gd name="T8" fmla="*/ 1 w 7"/>
                  <a:gd name="T9" fmla="*/ 19 h 19"/>
                </a:gdLst>
                <a:ahLst/>
                <a:cxnLst>
                  <a:cxn ang="0">
                    <a:pos x="T0" y="T1"/>
                  </a:cxn>
                  <a:cxn ang="0">
                    <a:pos x="T2" y="T3"/>
                  </a:cxn>
                  <a:cxn ang="0">
                    <a:pos x="T4" y="T5"/>
                  </a:cxn>
                  <a:cxn ang="0">
                    <a:pos x="T6" y="T7"/>
                  </a:cxn>
                  <a:cxn ang="0">
                    <a:pos x="T8" y="T9"/>
                  </a:cxn>
                </a:cxnLst>
                <a:rect l="0" t="0" r="r" b="b"/>
                <a:pathLst>
                  <a:path w="7" h="19">
                    <a:moveTo>
                      <a:pt x="1" y="19"/>
                    </a:moveTo>
                    <a:cubicBezTo>
                      <a:pt x="1" y="13"/>
                      <a:pt x="1" y="6"/>
                      <a:pt x="0" y="0"/>
                    </a:cubicBezTo>
                    <a:cubicBezTo>
                      <a:pt x="1" y="0"/>
                      <a:pt x="2" y="0"/>
                      <a:pt x="2" y="0"/>
                    </a:cubicBezTo>
                    <a:cubicBezTo>
                      <a:pt x="4" y="4"/>
                      <a:pt x="5" y="8"/>
                      <a:pt x="7" y="12"/>
                    </a:cubicBezTo>
                    <a:cubicBezTo>
                      <a:pt x="5" y="14"/>
                      <a:pt x="3" y="16"/>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18" name="Freeform 573"/>
              <p:cNvSpPr/>
              <p:nvPr/>
            </p:nvSpPr>
            <p:spPr bwMode="auto">
              <a:xfrm>
                <a:off x="1668" y="1465"/>
                <a:ext cx="15" cy="28"/>
              </a:xfrm>
              <a:custGeom>
                <a:avLst/>
                <a:gdLst>
                  <a:gd name="T0" fmla="*/ 1 w 8"/>
                  <a:gd name="T1" fmla="*/ 9 h 15"/>
                  <a:gd name="T2" fmla="*/ 1 w 8"/>
                  <a:gd name="T3" fmla="*/ 2 h 15"/>
                  <a:gd name="T4" fmla="*/ 8 w 8"/>
                  <a:gd name="T5" fmla="*/ 2 h 15"/>
                  <a:gd name="T6" fmla="*/ 8 w 8"/>
                  <a:gd name="T7" fmla="*/ 12 h 15"/>
                  <a:gd name="T8" fmla="*/ 1 w 8"/>
                  <a:gd name="T9" fmla="*/ 9 h 15"/>
                </a:gdLst>
                <a:ahLst/>
                <a:cxnLst>
                  <a:cxn ang="0">
                    <a:pos x="T0" y="T1"/>
                  </a:cxn>
                  <a:cxn ang="0">
                    <a:pos x="T2" y="T3"/>
                  </a:cxn>
                  <a:cxn ang="0">
                    <a:pos x="T4" y="T5"/>
                  </a:cxn>
                  <a:cxn ang="0">
                    <a:pos x="T6" y="T7"/>
                  </a:cxn>
                  <a:cxn ang="0">
                    <a:pos x="T8" y="T9"/>
                  </a:cxn>
                </a:cxnLst>
                <a:rect l="0" t="0" r="r" b="b"/>
                <a:pathLst>
                  <a:path w="8" h="15">
                    <a:moveTo>
                      <a:pt x="1" y="9"/>
                    </a:moveTo>
                    <a:cubicBezTo>
                      <a:pt x="1" y="6"/>
                      <a:pt x="1" y="4"/>
                      <a:pt x="1" y="2"/>
                    </a:cubicBezTo>
                    <a:cubicBezTo>
                      <a:pt x="3" y="0"/>
                      <a:pt x="5" y="0"/>
                      <a:pt x="8" y="2"/>
                    </a:cubicBezTo>
                    <a:cubicBezTo>
                      <a:pt x="8" y="5"/>
                      <a:pt x="8" y="9"/>
                      <a:pt x="8" y="12"/>
                    </a:cubicBezTo>
                    <a:cubicBezTo>
                      <a:pt x="4" y="14"/>
                      <a:pt x="0" y="15"/>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19" name="Freeform 574"/>
              <p:cNvSpPr/>
              <p:nvPr/>
            </p:nvSpPr>
            <p:spPr bwMode="auto">
              <a:xfrm>
                <a:off x="2053" y="1021"/>
                <a:ext cx="17" cy="25"/>
              </a:xfrm>
              <a:custGeom>
                <a:avLst/>
                <a:gdLst>
                  <a:gd name="T0" fmla="*/ 5 w 9"/>
                  <a:gd name="T1" fmla="*/ 0 h 13"/>
                  <a:gd name="T2" fmla="*/ 7 w 9"/>
                  <a:gd name="T3" fmla="*/ 13 h 13"/>
                  <a:gd name="T4" fmla="*/ 1 w 9"/>
                  <a:gd name="T5" fmla="*/ 0 h 13"/>
                  <a:gd name="T6" fmla="*/ 5 w 9"/>
                  <a:gd name="T7" fmla="*/ 0 h 13"/>
                </a:gdLst>
                <a:ahLst/>
                <a:cxnLst>
                  <a:cxn ang="0">
                    <a:pos x="T0" y="T1"/>
                  </a:cxn>
                  <a:cxn ang="0">
                    <a:pos x="T2" y="T3"/>
                  </a:cxn>
                  <a:cxn ang="0">
                    <a:pos x="T4" y="T5"/>
                  </a:cxn>
                  <a:cxn ang="0">
                    <a:pos x="T6" y="T7"/>
                  </a:cxn>
                </a:cxnLst>
                <a:rect l="0" t="0" r="r" b="b"/>
                <a:pathLst>
                  <a:path w="9" h="13">
                    <a:moveTo>
                      <a:pt x="5" y="0"/>
                    </a:moveTo>
                    <a:cubicBezTo>
                      <a:pt x="9" y="4"/>
                      <a:pt x="9" y="8"/>
                      <a:pt x="7" y="13"/>
                    </a:cubicBezTo>
                    <a:cubicBezTo>
                      <a:pt x="0" y="10"/>
                      <a:pt x="1" y="5"/>
                      <a:pt x="1" y="0"/>
                    </a:cubicBezTo>
                    <a:cubicBezTo>
                      <a:pt x="2" y="0"/>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0" name="Freeform 575"/>
              <p:cNvSpPr/>
              <p:nvPr/>
            </p:nvSpPr>
            <p:spPr bwMode="auto">
              <a:xfrm>
                <a:off x="2055" y="1128"/>
                <a:ext cx="34" cy="21"/>
              </a:xfrm>
              <a:custGeom>
                <a:avLst/>
                <a:gdLst>
                  <a:gd name="T0" fmla="*/ 0 w 18"/>
                  <a:gd name="T1" fmla="*/ 7 h 11"/>
                  <a:gd name="T2" fmla="*/ 13 w 18"/>
                  <a:gd name="T3" fmla="*/ 0 h 11"/>
                  <a:gd name="T4" fmla="*/ 18 w 18"/>
                  <a:gd name="T5" fmla="*/ 4 h 11"/>
                  <a:gd name="T6" fmla="*/ 0 w 18"/>
                  <a:gd name="T7" fmla="*/ 11 h 11"/>
                  <a:gd name="T8" fmla="*/ 0 w 18"/>
                  <a:gd name="T9" fmla="*/ 7 h 11"/>
                </a:gdLst>
                <a:ahLst/>
                <a:cxnLst>
                  <a:cxn ang="0">
                    <a:pos x="T0" y="T1"/>
                  </a:cxn>
                  <a:cxn ang="0">
                    <a:pos x="T2" y="T3"/>
                  </a:cxn>
                  <a:cxn ang="0">
                    <a:pos x="T4" y="T5"/>
                  </a:cxn>
                  <a:cxn ang="0">
                    <a:pos x="T6" y="T7"/>
                  </a:cxn>
                  <a:cxn ang="0">
                    <a:pos x="T8" y="T9"/>
                  </a:cxn>
                </a:cxnLst>
                <a:rect l="0" t="0" r="r" b="b"/>
                <a:pathLst>
                  <a:path w="18" h="11">
                    <a:moveTo>
                      <a:pt x="0" y="7"/>
                    </a:moveTo>
                    <a:cubicBezTo>
                      <a:pt x="4" y="5"/>
                      <a:pt x="9" y="2"/>
                      <a:pt x="13" y="0"/>
                    </a:cubicBezTo>
                    <a:cubicBezTo>
                      <a:pt x="15" y="1"/>
                      <a:pt x="16" y="2"/>
                      <a:pt x="18" y="4"/>
                    </a:cubicBezTo>
                    <a:cubicBezTo>
                      <a:pt x="12" y="6"/>
                      <a:pt x="6" y="8"/>
                      <a:pt x="0" y="11"/>
                    </a:cubicBezTo>
                    <a:cubicBezTo>
                      <a:pt x="0" y="10"/>
                      <a:pt x="0" y="8"/>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1" name="Freeform 576"/>
              <p:cNvSpPr/>
              <p:nvPr/>
            </p:nvSpPr>
            <p:spPr bwMode="auto">
              <a:xfrm>
                <a:off x="5627" y="1023"/>
                <a:ext cx="27" cy="32"/>
              </a:xfrm>
              <a:custGeom>
                <a:avLst/>
                <a:gdLst>
                  <a:gd name="T0" fmla="*/ 7 w 14"/>
                  <a:gd name="T1" fmla="*/ 17 h 17"/>
                  <a:gd name="T2" fmla="*/ 0 w 14"/>
                  <a:gd name="T3" fmla="*/ 13 h 17"/>
                  <a:gd name="T4" fmla="*/ 14 w 14"/>
                  <a:gd name="T5" fmla="*/ 13 h 17"/>
                  <a:gd name="T6" fmla="*/ 13 w 14"/>
                  <a:gd name="T7" fmla="*/ 13 h 17"/>
                  <a:gd name="T8" fmla="*/ 7 w 14"/>
                  <a:gd name="T9" fmla="*/ 17 h 17"/>
                </a:gdLst>
                <a:ahLst/>
                <a:cxnLst>
                  <a:cxn ang="0">
                    <a:pos x="T0" y="T1"/>
                  </a:cxn>
                  <a:cxn ang="0">
                    <a:pos x="T2" y="T3"/>
                  </a:cxn>
                  <a:cxn ang="0">
                    <a:pos x="T4" y="T5"/>
                  </a:cxn>
                  <a:cxn ang="0">
                    <a:pos x="T6" y="T7"/>
                  </a:cxn>
                  <a:cxn ang="0">
                    <a:pos x="T8" y="T9"/>
                  </a:cxn>
                </a:cxnLst>
                <a:rect l="0" t="0" r="r" b="b"/>
                <a:pathLst>
                  <a:path w="14" h="17">
                    <a:moveTo>
                      <a:pt x="7" y="17"/>
                    </a:moveTo>
                    <a:cubicBezTo>
                      <a:pt x="4" y="15"/>
                      <a:pt x="2" y="14"/>
                      <a:pt x="0" y="13"/>
                    </a:cubicBezTo>
                    <a:cubicBezTo>
                      <a:pt x="5" y="0"/>
                      <a:pt x="9" y="10"/>
                      <a:pt x="14" y="13"/>
                    </a:cubicBezTo>
                    <a:cubicBezTo>
                      <a:pt x="13" y="13"/>
                      <a:pt x="13" y="13"/>
                      <a:pt x="13" y="13"/>
                    </a:cubicBezTo>
                    <a:cubicBezTo>
                      <a:pt x="11" y="15"/>
                      <a:pt x="9" y="16"/>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2" name="Freeform 577"/>
              <p:cNvSpPr/>
              <p:nvPr/>
            </p:nvSpPr>
            <p:spPr bwMode="auto">
              <a:xfrm>
                <a:off x="2373" y="741"/>
                <a:ext cx="27" cy="21"/>
              </a:xfrm>
              <a:custGeom>
                <a:avLst/>
                <a:gdLst>
                  <a:gd name="T0" fmla="*/ 14 w 14"/>
                  <a:gd name="T1" fmla="*/ 7 h 11"/>
                  <a:gd name="T2" fmla="*/ 0 w 14"/>
                  <a:gd name="T3" fmla="*/ 0 h 11"/>
                  <a:gd name="T4" fmla="*/ 3 w 14"/>
                  <a:gd name="T5" fmla="*/ 0 h 11"/>
                  <a:gd name="T6" fmla="*/ 14 w 14"/>
                  <a:gd name="T7" fmla="*/ 7 h 11"/>
                </a:gdLst>
                <a:ahLst/>
                <a:cxnLst>
                  <a:cxn ang="0">
                    <a:pos x="T0" y="T1"/>
                  </a:cxn>
                  <a:cxn ang="0">
                    <a:pos x="T2" y="T3"/>
                  </a:cxn>
                  <a:cxn ang="0">
                    <a:pos x="T4" y="T5"/>
                  </a:cxn>
                  <a:cxn ang="0">
                    <a:pos x="T6" y="T7"/>
                  </a:cxn>
                </a:cxnLst>
                <a:rect l="0" t="0" r="r" b="b"/>
                <a:pathLst>
                  <a:path w="14" h="11">
                    <a:moveTo>
                      <a:pt x="14" y="7"/>
                    </a:moveTo>
                    <a:cubicBezTo>
                      <a:pt x="8" y="6"/>
                      <a:pt x="0" y="11"/>
                      <a:pt x="0" y="0"/>
                    </a:cubicBezTo>
                    <a:cubicBezTo>
                      <a:pt x="1" y="0"/>
                      <a:pt x="2" y="0"/>
                      <a:pt x="3" y="0"/>
                    </a:cubicBezTo>
                    <a:cubicBezTo>
                      <a:pt x="7" y="2"/>
                      <a:pt x="10" y="4"/>
                      <a:pt x="1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3" name="Freeform 578"/>
              <p:cNvSpPr/>
              <p:nvPr/>
            </p:nvSpPr>
            <p:spPr bwMode="auto">
              <a:xfrm>
                <a:off x="3312" y="1227"/>
                <a:ext cx="36" cy="23"/>
              </a:xfrm>
              <a:custGeom>
                <a:avLst/>
                <a:gdLst>
                  <a:gd name="T0" fmla="*/ 12 w 19"/>
                  <a:gd name="T1" fmla="*/ 0 h 12"/>
                  <a:gd name="T2" fmla="*/ 19 w 19"/>
                  <a:gd name="T3" fmla="*/ 0 h 12"/>
                  <a:gd name="T4" fmla="*/ 15 w 19"/>
                  <a:gd name="T5" fmla="*/ 11 h 12"/>
                  <a:gd name="T6" fmla="*/ 12 w 19"/>
                  <a:gd name="T7" fmla="*/ 0 h 12"/>
                </a:gdLst>
                <a:ahLst/>
                <a:cxnLst>
                  <a:cxn ang="0">
                    <a:pos x="T0" y="T1"/>
                  </a:cxn>
                  <a:cxn ang="0">
                    <a:pos x="T2" y="T3"/>
                  </a:cxn>
                  <a:cxn ang="0">
                    <a:pos x="T4" y="T5"/>
                  </a:cxn>
                  <a:cxn ang="0">
                    <a:pos x="T6" y="T7"/>
                  </a:cxn>
                </a:cxnLst>
                <a:rect l="0" t="0" r="r" b="b"/>
                <a:pathLst>
                  <a:path w="19" h="12">
                    <a:moveTo>
                      <a:pt x="12" y="0"/>
                    </a:moveTo>
                    <a:cubicBezTo>
                      <a:pt x="15" y="0"/>
                      <a:pt x="17" y="0"/>
                      <a:pt x="19" y="0"/>
                    </a:cubicBezTo>
                    <a:cubicBezTo>
                      <a:pt x="18" y="4"/>
                      <a:pt x="17" y="7"/>
                      <a:pt x="15" y="11"/>
                    </a:cubicBezTo>
                    <a:cubicBezTo>
                      <a:pt x="0" y="12"/>
                      <a:pt x="17" y="3"/>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4" name="Freeform 579"/>
              <p:cNvSpPr/>
              <p:nvPr/>
            </p:nvSpPr>
            <p:spPr bwMode="auto">
              <a:xfrm>
                <a:off x="2154" y="868"/>
                <a:ext cx="28" cy="23"/>
              </a:xfrm>
              <a:custGeom>
                <a:avLst/>
                <a:gdLst>
                  <a:gd name="T0" fmla="*/ 7 w 15"/>
                  <a:gd name="T1" fmla="*/ 3 h 12"/>
                  <a:gd name="T2" fmla="*/ 13 w 15"/>
                  <a:gd name="T3" fmla="*/ 12 h 12"/>
                  <a:gd name="T4" fmla="*/ 0 w 15"/>
                  <a:gd name="T5" fmla="*/ 7 h 12"/>
                  <a:gd name="T6" fmla="*/ 7 w 15"/>
                  <a:gd name="T7" fmla="*/ 3 h 12"/>
                </a:gdLst>
                <a:ahLst/>
                <a:cxnLst>
                  <a:cxn ang="0">
                    <a:pos x="T0" y="T1"/>
                  </a:cxn>
                  <a:cxn ang="0">
                    <a:pos x="T2" y="T3"/>
                  </a:cxn>
                  <a:cxn ang="0">
                    <a:pos x="T4" y="T5"/>
                  </a:cxn>
                  <a:cxn ang="0">
                    <a:pos x="T6" y="T7"/>
                  </a:cxn>
                </a:cxnLst>
                <a:rect l="0" t="0" r="r" b="b"/>
                <a:pathLst>
                  <a:path w="15" h="12">
                    <a:moveTo>
                      <a:pt x="7" y="3"/>
                    </a:moveTo>
                    <a:cubicBezTo>
                      <a:pt x="7" y="8"/>
                      <a:pt x="15" y="5"/>
                      <a:pt x="13" y="12"/>
                    </a:cubicBezTo>
                    <a:cubicBezTo>
                      <a:pt x="8" y="11"/>
                      <a:pt x="4" y="9"/>
                      <a:pt x="0" y="7"/>
                    </a:cubicBezTo>
                    <a:cubicBezTo>
                      <a:pt x="2" y="5"/>
                      <a:pt x="2" y="0"/>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5" name="Freeform 580"/>
              <p:cNvSpPr/>
              <p:nvPr/>
            </p:nvSpPr>
            <p:spPr bwMode="auto">
              <a:xfrm>
                <a:off x="5747" y="1794"/>
                <a:ext cx="27" cy="30"/>
              </a:xfrm>
              <a:custGeom>
                <a:avLst/>
                <a:gdLst>
                  <a:gd name="T0" fmla="*/ 6 w 14"/>
                  <a:gd name="T1" fmla="*/ 0 h 16"/>
                  <a:gd name="T2" fmla="*/ 11 w 14"/>
                  <a:gd name="T3" fmla="*/ 4 h 16"/>
                  <a:gd name="T4" fmla="*/ 4 w 14"/>
                  <a:gd name="T5" fmla="*/ 16 h 16"/>
                  <a:gd name="T6" fmla="*/ 6 w 14"/>
                  <a:gd name="T7" fmla="*/ 0 h 16"/>
                </a:gdLst>
                <a:ahLst/>
                <a:cxnLst>
                  <a:cxn ang="0">
                    <a:pos x="T0" y="T1"/>
                  </a:cxn>
                  <a:cxn ang="0">
                    <a:pos x="T2" y="T3"/>
                  </a:cxn>
                  <a:cxn ang="0">
                    <a:pos x="T4" y="T5"/>
                  </a:cxn>
                  <a:cxn ang="0">
                    <a:pos x="T6" y="T7"/>
                  </a:cxn>
                </a:cxnLst>
                <a:rect l="0" t="0" r="r" b="b"/>
                <a:pathLst>
                  <a:path w="14" h="16">
                    <a:moveTo>
                      <a:pt x="6" y="0"/>
                    </a:moveTo>
                    <a:cubicBezTo>
                      <a:pt x="8" y="2"/>
                      <a:pt x="9" y="3"/>
                      <a:pt x="11" y="4"/>
                    </a:cubicBezTo>
                    <a:cubicBezTo>
                      <a:pt x="5" y="7"/>
                      <a:pt x="14" y="15"/>
                      <a:pt x="4" y="16"/>
                    </a:cubicBezTo>
                    <a:cubicBezTo>
                      <a:pt x="3" y="11"/>
                      <a:pt x="0" y="5"/>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6" name="Freeform 581"/>
              <p:cNvSpPr/>
              <p:nvPr/>
            </p:nvSpPr>
            <p:spPr bwMode="auto">
              <a:xfrm>
                <a:off x="2874" y="1199"/>
                <a:ext cx="19" cy="36"/>
              </a:xfrm>
              <a:custGeom>
                <a:avLst/>
                <a:gdLst>
                  <a:gd name="T0" fmla="*/ 6 w 10"/>
                  <a:gd name="T1" fmla="*/ 5 h 19"/>
                  <a:gd name="T2" fmla="*/ 9 w 10"/>
                  <a:gd name="T3" fmla="*/ 19 h 19"/>
                  <a:gd name="T4" fmla="*/ 5 w 10"/>
                  <a:gd name="T5" fmla="*/ 0 h 19"/>
                  <a:gd name="T6" fmla="*/ 6 w 10"/>
                  <a:gd name="T7" fmla="*/ 5 h 19"/>
                </a:gdLst>
                <a:ahLst/>
                <a:cxnLst>
                  <a:cxn ang="0">
                    <a:pos x="T0" y="T1"/>
                  </a:cxn>
                  <a:cxn ang="0">
                    <a:pos x="T2" y="T3"/>
                  </a:cxn>
                  <a:cxn ang="0">
                    <a:pos x="T4" y="T5"/>
                  </a:cxn>
                  <a:cxn ang="0">
                    <a:pos x="T6" y="T7"/>
                  </a:cxn>
                </a:cxnLst>
                <a:rect l="0" t="0" r="r" b="b"/>
                <a:pathLst>
                  <a:path w="10" h="19">
                    <a:moveTo>
                      <a:pt x="6" y="5"/>
                    </a:moveTo>
                    <a:cubicBezTo>
                      <a:pt x="8" y="9"/>
                      <a:pt x="10" y="14"/>
                      <a:pt x="9" y="19"/>
                    </a:cubicBezTo>
                    <a:cubicBezTo>
                      <a:pt x="2" y="14"/>
                      <a:pt x="0" y="8"/>
                      <a:pt x="5" y="0"/>
                    </a:cubicBezTo>
                    <a:cubicBezTo>
                      <a:pt x="5" y="2"/>
                      <a:pt x="6" y="3"/>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7" name="Freeform 582"/>
              <p:cNvSpPr/>
              <p:nvPr/>
            </p:nvSpPr>
            <p:spPr bwMode="auto">
              <a:xfrm>
                <a:off x="2499" y="1003"/>
                <a:ext cx="40" cy="18"/>
              </a:xfrm>
              <a:custGeom>
                <a:avLst/>
                <a:gdLst>
                  <a:gd name="T0" fmla="*/ 0 w 21"/>
                  <a:gd name="T1" fmla="*/ 5 h 9"/>
                  <a:gd name="T2" fmla="*/ 21 w 21"/>
                  <a:gd name="T3" fmla="*/ 2 h 9"/>
                  <a:gd name="T4" fmla="*/ 21 w 21"/>
                  <a:gd name="T5" fmla="*/ 6 h 9"/>
                  <a:gd name="T6" fmla="*/ 4 w 21"/>
                  <a:gd name="T7" fmla="*/ 9 h 9"/>
                  <a:gd name="T8" fmla="*/ 0 w 21"/>
                  <a:gd name="T9" fmla="*/ 5 h 9"/>
                </a:gdLst>
                <a:ahLst/>
                <a:cxnLst>
                  <a:cxn ang="0">
                    <a:pos x="T0" y="T1"/>
                  </a:cxn>
                  <a:cxn ang="0">
                    <a:pos x="T2" y="T3"/>
                  </a:cxn>
                  <a:cxn ang="0">
                    <a:pos x="T4" y="T5"/>
                  </a:cxn>
                  <a:cxn ang="0">
                    <a:pos x="T6" y="T7"/>
                  </a:cxn>
                  <a:cxn ang="0">
                    <a:pos x="T8" y="T9"/>
                  </a:cxn>
                </a:cxnLst>
                <a:rect l="0" t="0" r="r" b="b"/>
                <a:pathLst>
                  <a:path w="21" h="9">
                    <a:moveTo>
                      <a:pt x="0" y="5"/>
                    </a:moveTo>
                    <a:cubicBezTo>
                      <a:pt x="6" y="0"/>
                      <a:pt x="14" y="4"/>
                      <a:pt x="21" y="2"/>
                    </a:cubicBezTo>
                    <a:cubicBezTo>
                      <a:pt x="21" y="3"/>
                      <a:pt x="21" y="4"/>
                      <a:pt x="21" y="6"/>
                    </a:cubicBezTo>
                    <a:cubicBezTo>
                      <a:pt x="15" y="6"/>
                      <a:pt x="9" y="5"/>
                      <a:pt x="4" y="9"/>
                    </a:cubicBezTo>
                    <a:cubicBezTo>
                      <a:pt x="1" y="9"/>
                      <a:pt x="0" y="7"/>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8" name="Freeform 583"/>
              <p:cNvSpPr/>
              <p:nvPr/>
            </p:nvSpPr>
            <p:spPr bwMode="auto">
              <a:xfrm>
                <a:off x="1895" y="894"/>
                <a:ext cx="19" cy="20"/>
              </a:xfrm>
              <a:custGeom>
                <a:avLst/>
                <a:gdLst>
                  <a:gd name="T0" fmla="*/ 10 w 10"/>
                  <a:gd name="T1" fmla="*/ 5 h 10"/>
                  <a:gd name="T2" fmla="*/ 4 w 10"/>
                  <a:gd name="T3" fmla="*/ 10 h 10"/>
                  <a:gd name="T4" fmla="*/ 1 w 10"/>
                  <a:gd name="T5" fmla="*/ 6 h 10"/>
                  <a:gd name="T6" fmla="*/ 7 w 10"/>
                  <a:gd name="T7" fmla="*/ 1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9" y="7"/>
                      <a:pt x="7" y="10"/>
                      <a:pt x="4" y="10"/>
                    </a:cubicBezTo>
                    <a:cubicBezTo>
                      <a:pt x="1" y="10"/>
                      <a:pt x="0" y="8"/>
                      <a:pt x="1" y="6"/>
                    </a:cubicBezTo>
                    <a:cubicBezTo>
                      <a:pt x="2" y="4"/>
                      <a:pt x="4" y="2"/>
                      <a:pt x="7" y="1"/>
                    </a:cubicBezTo>
                    <a:cubicBezTo>
                      <a:pt x="10" y="0"/>
                      <a:pt x="10" y="3"/>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9" name="Freeform 584"/>
              <p:cNvSpPr/>
              <p:nvPr/>
            </p:nvSpPr>
            <p:spPr bwMode="auto">
              <a:xfrm>
                <a:off x="5174" y="2574"/>
                <a:ext cx="36" cy="21"/>
              </a:xfrm>
              <a:custGeom>
                <a:avLst/>
                <a:gdLst>
                  <a:gd name="T0" fmla="*/ 4 w 19"/>
                  <a:gd name="T1" fmla="*/ 0 h 11"/>
                  <a:gd name="T2" fmla="*/ 19 w 19"/>
                  <a:gd name="T3" fmla="*/ 10 h 11"/>
                  <a:gd name="T4" fmla="*/ 13 w 19"/>
                  <a:gd name="T5" fmla="*/ 11 h 11"/>
                  <a:gd name="T6" fmla="*/ 0 w 19"/>
                  <a:gd name="T7" fmla="*/ 4 h 11"/>
                  <a:gd name="T8" fmla="*/ 4 w 19"/>
                  <a:gd name="T9" fmla="*/ 0 h 11"/>
                </a:gdLst>
                <a:ahLst/>
                <a:cxnLst>
                  <a:cxn ang="0">
                    <a:pos x="T0" y="T1"/>
                  </a:cxn>
                  <a:cxn ang="0">
                    <a:pos x="T2" y="T3"/>
                  </a:cxn>
                  <a:cxn ang="0">
                    <a:pos x="T4" y="T5"/>
                  </a:cxn>
                  <a:cxn ang="0">
                    <a:pos x="T6" y="T7"/>
                  </a:cxn>
                  <a:cxn ang="0">
                    <a:pos x="T8" y="T9"/>
                  </a:cxn>
                </a:cxnLst>
                <a:rect l="0" t="0" r="r" b="b"/>
                <a:pathLst>
                  <a:path w="19" h="11">
                    <a:moveTo>
                      <a:pt x="4" y="0"/>
                    </a:moveTo>
                    <a:cubicBezTo>
                      <a:pt x="9" y="3"/>
                      <a:pt x="14" y="7"/>
                      <a:pt x="19" y="10"/>
                    </a:cubicBezTo>
                    <a:cubicBezTo>
                      <a:pt x="17" y="10"/>
                      <a:pt x="15" y="11"/>
                      <a:pt x="13" y="11"/>
                    </a:cubicBezTo>
                    <a:cubicBezTo>
                      <a:pt x="8" y="10"/>
                      <a:pt x="3" y="8"/>
                      <a:pt x="0" y="4"/>
                    </a:cubicBezTo>
                    <a:cubicBezTo>
                      <a:pt x="2" y="3"/>
                      <a:pt x="3"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30" name="Freeform 585"/>
              <p:cNvSpPr/>
              <p:nvPr/>
            </p:nvSpPr>
            <p:spPr bwMode="auto">
              <a:xfrm>
                <a:off x="5482" y="2408"/>
                <a:ext cx="19" cy="27"/>
              </a:xfrm>
              <a:custGeom>
                <a:avLst/>
                <a:gdLst>
                  <a:gd name="T0" fmla="*/ 6 w 10"/>
                  <a:gd name="T1" fmla="*/ 0 h 14"/>
                  <a:gd name="T2" fmla="*/ 10 w 10"/>
                  <a:gd name="T3" fmla="*/ 7 h 14"/>
                  <a:gd name="T4" fmla="*/ 9 w 10"/>
                  <a:gd name="T5" fmla="*/ 11 h 14"/>
                  <a:gd name="T6" fmla="*/ 2 w 10"/>
                  <a:gd name="T7" fmla="*/ 8 h 14"/>
                  <a:gd name="T8" fmla="*/ 6 w 10"/>
                  <a:gd name="T9" fmla="*/ 0 h 14"/>
                </a:gdLst>
                <a:ahLst/>
                <a:cxnLst>
                  <a:cxn ang="0">
                    <a:pos x="T0" y="T1"/>
                  </a:cxn>
                  <a:cxn ang="0">
                    <a:pos x="T2" y="T3"/>
                  </a:cxn>
                  <a:cxn ang="0">
                    <a:pos x="T4" y="T5"/>
                  </a:cxn>
                  <a:cxn ang="0">
                    <a:pos x="T6" y="T7"/>
                  </a:cxn>
                  <a:cxn ang="0">
                    <a:pos x="T8" y="T9"/>
                  </a:cxn>
                </a:cxnLst>
                <a:rect l="0" t="0" r="r" b="b"/>
                <a:pathLst>
                  <a:path w="10" h="14">
                    <a:moveTo>
                      <a:pt x="6" y="0"/>
                    </a:moveTo>
                    <a:cubicBezTo>
                      <a:pt x="8" y="2"/>
                      <a:pt x="9" y="4"/>
                      <a:pt x="10" y="7"/>
                    </a:cubicBezTo>
                    <a:cubicBezTo>
                      <a:pt x="10" y="8"/>
                      <a:pt x="10" y="9"/>
                      <a:pt x="9" y="11"/>
                    </a:cubicBezTo>
                    <a:cubicBezTo>
                      <a:pt x="7" y="10"/>
                      <a:pt x="2" y="14"/>
                      <a:pt x="2" y="8"/>
                    </a:cubicBezTo>
                    <a:cubicBezTo>
                      <a:pt x="1" y="4"/>
                      <a:pt x="0"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31" name="Freeform 586"/>
              <p:cNvSpPr/>
              <p:nvPr/>
            </p:nvSpPr>
            <p:spPr bwMode="auto">
              <a:xfrm>
                <a:off x="6304" y="2932"/>
                <a:ext cx="17" cy="15"/>
              </a:xfrm>
              <a:custGeom>
                <a:avLst/>
                <a:gdLst>
                  <a:gd name="T0" fmla="*/ 4 w 9"/>
                  <a:gd name="T1" fmla="*/ 8 h 8"/>
                  <a:gd name="T2" fmla="*/ 0 w 9"/>
                  <a:gd name="T3" fmla="*/ 4 h 8"/>
                  <a:gd name="T4" fmla="*/ 5 w 9"/>
                  <a:gd name="T5" fmla="*/ 0 h 8"/>
                  <a:gd name="T6" fmla="*/ 9 w 9"/>
                  <a:gd name="T7" fmla="*/ 5 h 8"/>
                  <a:gd name="T8" fmla="*/ 4 w 9"/>
                  <a:gd name="T9" fmla="*/ 8 h 8"/>
                </a:gdLst>
                <a:ahLst/>
                <a:cxnLst>
                  <a:cxn ang="0">
                    <a:pos x="T0" y="T1"/>
                  </a:cxn>
                  <a:cxn ang="0">
                    <a:pos x="T2" y="T3"/>
                  </a:cxn>
                  <a:cxn ang="0">
                    <a:pos x="T4" y="T5"/>
                  </a:cxn>
                  <a:cxn ang="0">
                    <a:pos x="T6" y="T7"/>
                  </a:cxn>
                  <a:cxn ang="0">
                    <a:pos x="T8" y="T9"/>
                  </a:cxn>
                </a:cxnLst>
                <a:rect l="0" t="0" r="r" b="b"/>
                <a:pathLst>
                  <a:path w="9" h="8">
                    <a:moveTo>
                      <a:pt x="4" y="8"/>
                    </a:moveTo>
                    <a:cubicBezTo>
                      <a:pt x="2" y="8"/>
                      <a:pt x="0" y="6"/>
                      <a:pt x="0" y="4"/>
                    </a:cubicBezTo>
                    <a:cubicBezTo>
                      <a:pt x="1" y="1"/>
                      <a:pt x="3" y="0"/>
                      <a:pt x="5" y="0"/>
                    </a:cubicBezTo>
                    <a:cubicBezTo>
                      <a:pt x="8" y="0"/>
                      <a:pt x="9" y="2"/>
                      <a:pt x="9" y="5"/>
                    </a:cubicBezTo>
                    <a:cubicBezTo>
                      <a:pt x="9" y="8"/>
                      <a:pt x="6" y="8"/>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32" name="Freeform 587"/>
              <p:cNvSpPr/>
              <p:nvPr/>
            </p:nvSpPr>
            <p:spPr bwMode="auto">
              <a:xfrm>
                <a:off x="2571" y="3435"/>
                <a:ext cx="15" cy="38"/>
              </a:xfrm>
              <a:custGeom>
                <a:avLst/>
                <a:gdLst>
                  <a:gd name="T0" fmla="*/ 7 w 8"/>
                  <a:gd name="T1" fmla="*/ 0 h 20"/>
                  <a:gd name="T2" fmla="*/ 7 w 8"/>
                  <a:gd name="T3" fmla="*/ 20 h 20"/>
                  <a:gd name="T4" fmla="*/ 8 w 8"/>
                  <a:gd name="T5" fmla="*/ 0 h 20"/>
                  <a:gd name="T6" fmla="*/ 7 w 8"/>
                  <a:gd name="T7" fmla="*/ 0 h 20"/>
                </a:gdLst>
                <a:ahLst/>
                <a:cxnLst>
                  <a:cxn ang="0">
                    <a:pos x="T0" y="T1"/>
                  </a:cxn>
                  <a:cxn ang="0">
                    <a:pos x="T2" y="T3"/>
                  </a:cxn>
                  <a:cxn ang="0">
                    <a:pos x="T4" y="T5"/>
                  </a:cxn>
                  <a:cxn ang="0">
                    <a:pos x="T6" y="T7"/>
                  </a:cxn>
                </a:cxnLst>
                <a:rect l="0" t="0" r="r" b="b"/>
                <a:pathLst>
                  <a:path w="8" h="20">
                    <a:moveTo>
                      <a:pt x="7" y="0"/>
                    </a:moveTo>
                    <a:cubicBezTo>
                      <a:pt x="7" y="5"/>
                      <a:pt x="7" y="10"/>
                      <a:pt x="7" y="20"/>
                    </a:cubicBezTo>
                    <a:cubicBezTo>
                      <a:pt x="1" y="9"/>
                      <a:pt x="0" y="4"/>
                      <a:pt x="8"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33" name="Freeform 588"/>
              <p:cNvSpPr/>
              <p:nvPr/>
            </p:nvSpPr>
            <p:spPr bwMode="auto">
              <a:xfrm>
                <a:off x="1702" y="1560"/>
                <a:ext cx="17" cy="37"/>
              </a:xfrm>
              <a:custGeom>
                <a:avLst/>
                <a:gdLst>
                  <a:gd name="T0" fmla="*/ 6 w 9"/>
                  <a:gd name="T1" fmla="*/ 19 h 19"/>
                  <a:gd name="T2" fmla="*/ 3 w 9"/>
                  <a:gd name="T3" fmla="*/ 0 h 19"/>
                  <a:gd name="T4" fmla="*/ 6 w 9"/>
                  <a:gd name="T5" fmla="*/ 19 h 19"/>
                </a:gdLst>
                <a:ahLst/>
                <a:cxnLst>
                  <a:cxn ang="0">
                    <a:pos x="T0" y="T1"/>
                  </a:cxn>
                  <a:cxn ang="0">
                    <a:pos x="T2" y="T3"/>
                  </a:cxn>
                  <a:cxn ang="0">
                    <a:pos x="T4" y="T5"/>
                  </a:cxn>
                </a:cxnLst>
                <a:rect l="0" t="0" r="r" b="b"/>
                <a:pathLst>
                  <a:path w="9" h="19">
                    <a:moveTo>
                      <a:pt x="6" y="19"/>
                    </a:moveTo>
                    <a:cubicBezTo>
                      <a:pt x="3" y="11"/>
                      <a:pt x="0" y="6"/>
                      <a:pt x="3" y="0"/>
                    </a:cubicBezTo>
                    <a:cubicBezTo>
                      <a:pt x="9" y="5"/>
                      <a:pt x="7" y="10"/>
                      <a:pt x="6"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34" name="Freeform 589"/>
              <p:cNvSpPr/>
              <p:nvPr/>
            </p:nvSpPr>
            <p:spPr bwMode="auto">
              <a:xfrm>
                <a:off x="3872" y="2815"/>
                <a:ext cx="12" cy="39"/>
              </a:xfrm>
              <a:custGeom>
                <a:avLst/>
                <a:gdLst>
                  <a:gd name="T0" fmla="*/ 1 w 6"/>
                  <a:gd name="T1" fmla="*/ 0 h 20"/>
                  <a:gd name="T2" fmla="*/ 5 w 6"/>
                  <a:gd name="T3" fmla="*/ 6 h 20"/>
                  <a:gd name="T4" fmla="*/ 0 w 6"/>
                  <a:gd name="T5" fmla="*/ 20 h 20"/>
                  <a:gd name="T6" fmla="*/ 1 w 6"/>
                  <a:gd name="T7" fmla="*/ 0 h 20"/>
                </a:gdLst>
                <a:ahLst/>
                <a:cxnLst>
                  <a:cxn ang="0">
                    <a:pos x="T0" y="T1"/>
                  </a:cxn>
                  <a:cxn ang="0">
                    <a:pos x="T2" y="T3"/>
                  </a:cxn>
                  <a:cxn ang="0">
                    <a:pos x="T4" y="T5"/>
                  </a:cxn>
                  <a:cxn ang="0">
                    <a:pos x="T6" y="T7"/>
                  </a:cxn>
                </a:cxnLst>
                <a:rect l="0" t="0" r="r" b="b"/>
                <a:pathLst>
                  <a:path w="6" h="20">
                    <a:moveTo>
                      <a:pt x="1" y="0"/>
                    </a:moveTo>
                    <a:cubicBezTo>
                      <a:pt x="2" y="2"/>
                      <a:pt x="4" y="4"/>
                      <a:pt x="5" y="6"/>
                    </a:cubicBezTo>
                    <a:cubicBezTo>
                      <a:pt x="4" y="11"/>
                      <a:pt x="6" y="17"/>
                      <a:pt x="0" y="20"/>
                    </a:cubicBezTo>
                    <a:cubicBezTo>
                      <a:pt x="0" y="13"/>
                      <a:pt x="1" y="7"/>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35" name="Freeform 590"/>
              <p:cNvSpPr/>
              <p:nvPr/>
            </p:nvSpPr>
            <p:spPr bwMode="auto">
              <a:xfrm>
                <a:off x="5812" y="1767"/>
                <a:ext cx="29" cy="13"/>
              </a:xfrm>
              <a:custGeom>
                <a:avLst/>
                <a:gdLst>
                  <a:gd name="T0" fmla="*/ 7 w 15"/>
                  <a:gd name="T1" fmla="*/ 7 h 7"/>
                  <a:gd name="T2" fmla="*/ 0 w 15"/>
                  <a:gd name="T3" fmla="*/ 1 h 7"/>
                  <a:gd name="T4" fmla="*/ 10 w 15"/>
                  <a:gd name="T5" fmla="*/ 1 h 7"/>
                  <a:gd name="T6" fmla="*/ 15 w 15"/>
                  <a:gd name="T7" fmla="*/ 3 h 7"/>
                  <a:gd name="T8" fmla="*/ 11 w 15"/>
                  <a:gd name="T9" fmla="*/ 7 h 7"/>
                  <a:gd name="T10" fmla="*/ 7 w 15"/>
                  <a:gd name="T11" fmla="*/ 7 h 7"/>
                </a:gdLst>
                <a:ahLst/>
                <a:cxnLst>
                  <a:cxn ang="0">
                    <a:pos x="T0" y="T1"/>
                  </a:cxn>
                  <a:cxn ang="0">
                    <a:pos x="T2" y="T3"/>
                  </a:cxn>
                  <a:cxn ang="0">
                    <a:pos x="T4" y="T5"/>
                  </a:cxn>
                  <a:cxn ang="0">
                    <a:pos x="T6" y="T7"/>
                  </a:cxn>
                  <a:cxn ang="0">
                    <a:pos x="T8" y="T9"/>
                  </a:cxn>
                  <a:cxn ang="0">
                    <a:pos x="T10" y="T11"/>
                  </a:cxn>
                </a:cxnLst>
                <a:rect l="0" t="0" r="r" b="b"/>
                <a:pathLst>
                  <a:path w="15" h="7">
                    <a:moveTo>
                      <a:pt x="7" y="7"/>
                    </a:moveTo>
                    <a:cubicBezTo>
                      <a:pt x="5" y="5"/>
                      <a:pt x="3" y="3"/>
                      <a:pt x="0" y="1"/>
                    </a:cubicBezTo>
                    <a:cubicBezTo>
                      <a:pt x="4" y="1"/>
                      <a:pt x="7" y="1"/>
                      <a:pt x="10" y="1"/>
                    </a:cubicBezTo>
                    <a:cubicBezTo>
                      <a:pt x="12" y="1"/>
                      <a:pt x="15" y="0"/>
                      <a:pt x="15" y="3"/>
                    </a:cubicBezTo>
                    <a:cubicBezTo>
                      <a:pt x="15" y="5"/>
                      <a:pt x="12" y="6"/>
                      <a:pt x="11" y="7"/>
                    </a:cubicBezTo>
                    <a:cubicBezTo>
                      <a:pt x="9" y="7"/>
                      <a:pt x="8"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36" name="Freeform 591"/>
              <p:cNvSpPr/>
              <p:nvPr/>
            </p:nvSpPr>
            <p:spPr bwMode="auto">
              <a:xfrm>
                <a:off x="5303" y="929"/>
                <a:ext cx="29" cy="21"/>
              </a:xfrm>
              <a:custGeom>
                <a:avLst/>
                <a:gdLst>
                  <a:gd name="T0" fmla="*/ 15 w 15"/>
                  <a:gd name="T1" fmla="*/ 6 h 11"/>
                  <a:gd name="T2" fmla="*/ 15 w 15"/>
                  <a:gd name="T3" fmla="*/ 6 h 11"/>
                  <a:gd name="T4" fmla="*/ 5 w 15"/>
                  <a:gd name="T5" fmla="*/ 11 h 11"/>
                  <a:gd name="T6" fmla="*/ 1 w 15"/>
                  <a:gd name="T7" fmla="*/ 9 h 11"/>
                  <a:gd name="T8" fmla="*/ 2 w 15"/>
                  <a:gd name="T9" fmla="*/ 3 h 11"/>
                  <a:gd name="T10" fmla="*/ 12 w 15"/>
                  <a:gd name="T11" fmla="*/ 3 h 11"/>
                  <a:gd name="T12" fmla="*/ 15 w 15"/>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15" h="11">
                    <a:moveTo>
                      <a:pt x="15" y="6"/>
                    </a:moveTo>
                    <a:cubicBezTo>
                      <a:pt x="15" y="6"/>
                      <a:pt x="15" y="6"/>
                      <a:pt x="15" y="6"/>
                    </a:cubicBezTo>
                    <a:cubicBezTo>
                      <a:pt x="12" y="9"/>
                      <a:pt x="8" y="10"/>
                      <a:pt x="5" y="11"/>
                    </a:cubicBezTo>
                    <a:cubicBezTo>
                      <a:pt x="3" y="11"/>
                      <a:pt x="2" y="10"/>
                      <a:pt x="1" y="9"/>
                    </a:cubicBezTo>
                    <a:cubicBezTo>
                      <a:pt x="0" y="7"/>
                      <a:pt x="1" y="5"/>
                      <a:pt x="2" y="3"/>
                    </a:cubicBezTo>
                    <a:cubicBezTo>
                      <a:pt x="6" y="1"/>
                      <a:pt x="9" y="0"/>
                      <a:pt x="12" y="3"/>
                    </a:cubicBezTo>
                    <a:cubicBezTo>
                      <a:pt x="13" y="4"/>
                      <a:pt x="14" y="5"/>
                      <a:pt x="1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37" name="Freeform 592"/>
              <p:cNvSpPr/>
              <p:nvPr/>
            </p:nvSpPr>
            <p:spPr bwMode="auto">
              <a:xfrm>
                <a:off x="5564" y="2584"/>
                <a:ext cx="17" cy="23"/>
              </a:xfrm>
              <a:custGeom>
                <a:avLst/>
                <a:gdLst>
                  <a:gd name="T0" fmla="*/ 2 w 9"/>
                  <a:gd name="T1" fmla="*/ 0 h 12"/>
                  <a:gd name="T2" fmla="*/ 7 w 9"/>
                  <a:gd name="T3" fmla="*/ 11 h 12"/>
                  <a:gd name="T4" fmla="*/ 3 w 9"/>
                  <a:gd name="T5" fmla="*/ 12 h 12"/>
                  <a:gd name="T6" fmla="*/ 2 w 9"/>
                  <a:gd name="T7" fmla="*/ 0 h 12"/>
                </a:gdLst>
                <a:ahLst/>
                <a:cxnLst>
                  <a:cxn ang="0">
                    <a:pos x="T0" y="T1"/>
                  </a:cxn>
                  <a:cxn ang="0">
                    <a:pos x="T2" y="T3"/>
                  </a:cxn>
                  <a:cxn ang="0">
                    <a:pos x="T4" y="T5"/>
                  </a:cxn>
                  <a:cxn ang="0">
                    <a:pos x="T6" y="T7"/>
                  </a:cxn>
                </a:cxnLst>
                <a:rect l="0" t="0" r="r" b="b"/>
                <a:pathLst>
                  <a:path w="9" h="12">
                    <a:moveTo>
                      <a:pt x="2" y="0"/>
                    </a:moveTo>
                    <a:cubicBezTo>
                      <a:pt x="5" y="4"/>
                      <a:pt x="9" y="6"/>
                      <a:pt x="7" y="11"/>
                    </a:cubicBezTo>
                    <a:cubicBezTo>
                      <a:pt x="7" y="11"/>
                      <a:pt x="4" y="12"/>
                      <a:pt x="3" y="12"/>
                    </a:cubicBezTo>
                    <a:cubicBezTo>
                      <a:pt x="0" y="9"/>
                      <a:pt x="0" y="5"/>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38" name="Freeform 593"/>
              <p:cNvSpPr/>
              <p:nvPr/>
            </p:nvSpPr>
            <p:spPr bwMode="auto">
              <a:xfrm>
                <a:off x="2110" y="914"/>
                <a:ext cx="17" cy="17"/>
              </a:xfrm>
              <a:custGeom>
                <a:avLst/>
                <a:gdLst>
                  <a:gd name="T0" fmla="*/ 5 w 9"/>
                  <a:gd name="T1" fmla="*/ 0 h 9"/>
                  <a:gd name="T2" fmla="*/ 8 w 9"/>
                  <a:gd name="T3" fmla="*/ 3 h 9"/>
                  <a:gd name="T4" fmla="*/ 5 w 9"/>
                  <a:gd name="T5" fmla="*/ 8 h 9"/>
                  <a:gd name="T6" fmla="*/ 1 w 9"/>
                  <a:gd name="T7" fmla="*/ 5 h 9"/>
                  <a:gd name="T8" fmla="*/ 5 w 9"/>
                  <a:gd name="T9" fmla="*/ 0 h 9"/>
                </a:gdLst>
                <a:ahLst/>
                <a:cxnLst>
                  <a:cxn ang="0">
                    <a:pos x="T0" y="T1"/>
                  </a:cxn>
                  <a:cxn ang="0">
                    <a:pos x="T2" y="T3"/>
                  </a:cxn>
                  <a:cxn ang="0">
                    <a:pos x="T4" y="T5"/>
                  </a:cxn>
                  <a:cxn ang="0">
                    <a:pos x="T6" y="T7"/>
                  </a:cxn>
                  <a:cxn ang="0">
                    <a:pos x="T8" y="T9"/>
                  </a:cxn>
                </a:cxnLst>
                <a:rect l="0" t="0" r="r" b="b"/>
                <a:pathLst>
                  <a:path w="9" h="9">
                    <a:moveTo>
                      <a:pt x="5" y="0"/>
                    </a:moveTo>
                    <a:cubicBezTo>
                      <a:pt x="6" y="1"/>
                      <a:pt x="8" y="2"/>
                      <a:pt x="8" y="3"/>
                    </a:cubicBezTo>
                    <a:cubicBezTo>
                      <a:pt x="9" y="6"/>
                      <a:pt x="8" y="8"/>
                      <a:pt x="5" y="8"/>
                    </a:cubicBezTo>
                    <a:cubicBezTo>
                      <a:pt x="3" y="9"/>
                      <a:pt x="0" y="8"/>
                      <a:pt x="1" y="5"/>
                    </a:cubicBezTo>
                    <a:cubicBezTo>
                      <a:pt x="1" y="4"/>
                      <a:pt x="3"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39" name="Freeform 594"/>
              <p:cNvSpPr/>
              <p:nvPr/>
            </p:nvSpPr>
            <p:spPr bwMode="auto">
              <a:xfrm>
                <a:off x="3436" y="2268"/>
                <a:ext cx="13" cy="33"/>
              </a:xfrm>
              <a:custGeom>
                <a:avLst/>
                <a:gdLst>
                  <a:gd name="T0" fmla="*/ 0 w 7"/>
                  <a:gd name="T1" fmla="*/ 0 h 17"/>
                  <a:gd name="T2" fmla="*/ 7 w 7"/>
                  <a:gd name="T3" fmla="*/ 7 h 17"/>
                  <a:gd name="T4" fmla="*/ 3 w 7"/>
                  <a:gd name="T5" fmla="*/ 17 h 17"/>
                  <a:gd name="T6" fmla="*/ 0 w 7"/>
                  <a:gd name="T7" fmla="*/ 0 h 17"/>
                </a:gdLst>
                <a:ahLst/>
                <a:cxnLst>
                  <a:cxn ang="0">
                    <a:pos x="T0" y="T1"/>
                  </a:cxn>
                  <a:cxn ang="0">
                    <a:pos x="T2" y="T3"/>
                  </a:cxn>
                  <a:cxn ang="0">
                    <a:pos x="T4" y="T5"/>
                  </a:cxn>
                  <a:cxn ang="0">
                    <a:pos x="T6" y="T7"/>
                  </a:cxn>
                </a:cxnLst>
                <a:rect l="0" t="0" r="r" b="b"/>
                <a:pathLst>
                  <a:path w="7" h="17">
                    <a:moveTo>
                      <a:pt x="0" y="0"/>
                    </a:moveTo>
                    <a:cubicBezTo>
                      <a:pt x="2" y="2"/>
                      <a:pt x="4" y="4"/>
                      <a:pt x="7" y="7"/>
                    </a:cubicBezTo>
                    <a:cubicBezTo>
                      <a:pt x="6" y="11"/>
                      <a:pt x="7" y="15"/>
                      <a:pt x="3" y="17"/>
                    </a:cubicBezTo>
                    <a:cubicBezTo>
                      <a:pt x="2" y="12"/>
                      <a:pt x="1" y="6"/>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0" name="Freeform 595"/>
              <p:cNvSpPr/>
              <p:nvPr/>
            </p:nvSpPr>
            <p:spPr bwMode="auto">
              <a:xfrm>
                <a:off x="2533" y="1914"/>
                <a:ext cx="23" cy="21"/>
              </a:xfrm>
              <a:custGeom>
                <a:avLst/>
                <a:gdLst>
                  <a:gd name="T0" fmla="*/ 6 w 12"/>
                  <a:gd name="T1" fmla="*/ 11 h 11"/>
                  <a:gd name="T2" fmla="*/ 12 w 12"/>
                  <a:gd name="T3" fmla="*/ 0 h 11"/>
                  <a:gd name="T4" fmla="*/ 6 w 12"/>
                  <a:gd name="T5" fmla="*/ 11 h 11"/>
                </a:gdLst>
                <a:ahLst/>
                <a:cxnLst>
                  <a:cxn ang="0">
                    <a:pos x="T0" y="T1"/>
                  </a:cxn>
                  <a:cxn ang="0">
                    <a:pos x="T2" y="T3"/>
                  </a:cxn>
                  <a:cxn ang="0">
                    <a:pos x="T4" y="T5"/>
                  </a:cxn>
                </a:cxnLst>
                <a:rect l="0" t="0" r="r" b="b"/>
                <a:pathLst>
                  <a:path w="12" h="11">
                    <a:moveTo>
                      <a:pt x="6" y="11"/>
                    </a:moveTo>
                    <a:cubicBezTo>
                      <a:pt x="0" y="2"/>
                      <a:pt x="5" y="0"/>
                      <a:pt x="12" y="0"/>
                    </a:cubicBezTo>
                    <a:cubicBezTo>
                      <a:pt x="10" y="3"/>
                      <a:pt x="8" y="7"/>
                      <a:pt x="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1" name="Freeform 596"/>
              <p:cNvSpPr/>
              <p:nvPr/>
            </p:nvSpPr>
            <p:spPr bwMode="auto">
              <a:xfrm>
                <a:off x="5235" y="2643"/>
                <a:ext cx="17" cy="21"/>
              </a:xfrm>
              <a:custGeom>
                <a:avLst/>
                <a:gdLst>
                  <a:gd name="T0" fmla="*/ 4 w 9"/>
                  <a:gd name="T1" fmla="*/ 10 h 11"/>
                  <a:gd name="T2" fmla="*/ 0 w 9"/>
                  <a:gd name="T3" fmla="*/ 6 h 11"/>
                  <a:gd name="T4" fmla="*/ 5 w 9"/>
                  <a:gd name="T5" fmla="*/ 2 h 11"/>
                  <a:gd name="T6" fmla="*/ 9 w 9"/>
                  <a:gd name="T7" fmla="*/ 11 h 11"/>
                  <a:gd name="T8" fmla="*/ 4 w 9"/>
                  <a:gd name="T9" fmla="*/ 10 h 11"/>
                </a:gdLst>
                <a:ahLst/>
                <a:cxnLst>
                  <a:cxn ang="0">
                    <a:pos x="T0" y="T1"/>
                  </a:cxn>
                  <a:cxn ang="0">
                    <a:pos x="T2" y="T3"/>
                  </a:cxn>
                  <a:cxn ang="0">
                    <a:pos x="T4" y="T5"/>
                  </a:cxn>
                  <a:cxn ang="0">
                    <a:pos x="T6" y="T7"/>
                  </a:cxn>
                  <a:cxn ang="0">
                    <a:pos x="T8" y="T9"/>
                  </a:cxn>
                </a:cxnLst>
                <a:rect l="0" t="0" r="r" b="b"/>
                <a:pathLst>
                  <a:path w="9" h="11">
                    <a:moveTo>
                      <a:pt x="4" y="10"/>
                    </a:moveTo>
                    <a:cubicBezTo>
                      <a:pt x="2" y="9"/>
                      <a:pt x="1" y="7"/>
                      <a:pt x="0" y="6"/>
                    </a:cubicBezTo>
                    <a:cubicBezTo>
                      <a:pt x="0" y="2"/>
                      <a:pt x="3" y="0"/>
                      <a:pt x="5" y="2"/>
                    </a:cubicBezTo>
                    <a:cubicBezTo>
                      <a:pt x="8" y="3"/>
                      <a:pt x="8" y="7"/>
                      <a:pt x="9" y="11"/>
                    </a:cubicBezTo>
                    <a:cubicBezTo>
                      <a:pt x="7" y="10"/>
                      <a:pt x="6"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2" name="Freeform 597"/>
              <p:cNvSpPr/>
              <p:nvPr/>
            </p:nvSpPr>
            <p:spPr bwMode="auto">
              <a:xfrm>
                <a:off x="5633" y="2651"/>
                <a:ext cx="27" cy="17"/>
              </a:xfrm>
              <a:custGeom>
                <a:avLst/>
                <a:gdLst>
                  <a:gd name="T0" fmla="*/ 0 w 14"/>
                  <a:gd name="T1" fmla="*/ 2 h 9"/>
                  <a:gd name="T2" fmla="*/ 14 w 14"/>
                  <a:gd name="T3" fmla="*/ 5 h 9"/>
                  <a:gd name="T4" fmla="*/ 3 w 14"/>
                  <a:gd name="T5" fmla="*/ 9 h 9"/>
                  <a:gd name="T6" fmla="*/ 0 w 14"/>
                  <a:gd name="T7" fmla="*/ 2 h 9"/>
                </a:gdLst>
                <a:ahLst/>
                <a:cxnLst>
                  <a:cxn ang="0">
                    <a:pos x="T0" y="T1"/>
                  </a:cxn>
                  <a:cxn ang="0">
                    <a:pos x="T2" y="T3"/>
                  </a:cxn>
                  <a:cxn ang="0">
                    <a:pos x="T4" y="T5"/>
                  </a:cxn>
                  <a:cxn ang="0">
                    <a:pos x="T6" y="T7"/>
                  </a:cxn>
                </a:cxnLst>
                <a:rect l="0" t="0" r="r" b="b"/>
                <a:pathLst>
                  <a:path w="14" h="9">
                    <a:moveTo>
                      <a:pt x="0" y="2"/>
                    </a:moveTo>
                    <a:cubicBezTo>
                      <a:pt x="5" y="2"/>
                      <a:pt x="10" y="0"/>
                      <a:pt x="14" y="5"/>
                    </a:cubicBezTo>
                    <a:cubicBezTo>
                      <a:pt x="10" y="7"/>
                      <a:pt x="7" y="8"/>
                      <a:pt x="3" y="9"/>
                    </a:cubicBezTo>
                    <a:cubicBezTo>
                      <a:pt x="2" y="6"/>
                      <a:pt x="1"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3" name="Freeform 598"/>
              <p:cNvSpPr/>
              <p:nvPr/>
            </p:nvSpPr>
            <p:spPr bwMode="auto">
              <a:xfrm>
                <a:off x="5086" y="2519"/>
                <a:ext cx="36" cy="17"/>
              </a:xfrm>
              <a:custGeom>
                <a:avLst/>
                <a:gdLst>
                  <a:gd name="T0" fmla="*/ 19 w 19"/>
                  <a:gd name="T1" fmla="*/ 5 h 9"/>
                  <a:gd name="T2" fmla="*/ 4 w 19"/>
                  <a:gd name="T3" fmla="*/ 9 h 9"/>
                  <a:gd name="T4" fmla="*/ 2 w 19"/>
                  <a:gd name="T5" fmla="*/ 2 h 9"/>
                  <a:gd name="T6" fmla="*/ 19 w 19"/>
                  <a:gd name="T7" fmla="*/ 5 h 9"/>
                </a:gdLst>
                <a:ahLst/>
                <a:cxnLst>
                  <a:cxn ang="0">
                    <a:pos x="T0" y="T1"/>
                  </a:cxn>
                  <a:cxn ang="0">
                    <a:pos x="T2" y="T3"/>
                  </a:cxn>
                  <a:cxn ang="0">
                    <a:pos x="T4" y="T5"/>
                  </a:cxn>
                  <a:cxn ang="0">
                    <a:pos x="T6" y="T7"/>
                  </a:cxn>
                </a:cxnLst>
                <a:rect l="0" t="0" r="r" b="b"/>
                <a:pathLst>
                  <a:path w="19" h="9">
                    <a:moveTo>
                      <a:pt x="19" y="5"/>
                    </a:moveTo>
                    <a:cubicBezTo>
                      <a:pt x="14" y="5"/>
                      <a:pt x="8" y="3"/>
                      <a:pt x="4" y="9"/>
                    </a:cubicBezTo>
                    <a:cubicBezTo>
                      <a:pt x="2" y="8"/>
                      <a:pt x="0" y="3"/>
                      <a:pt x="2" y="2"/>
                    </a:cubicBezTo>
                    <a:cubicBezTo>
                      <a:pt x="8" y="0"/>
                      <a:pt x="14" y="1"/>
                      <a:pt x="1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4" name="Freeform 599"/>
              <p:cNvSpPr/>
              <p:nvPr/>
            </p:nvSpPr>
            <p:spPr bwMode="auto">
              <a:xfrm>
                <a:off x="2095" y="829"/>
                <a:ext cx="19" cy="19"/>
              </a:xfrm>
              <a:custGeom>
                <a:avLst/>
                <a:gdLst>
                  <a:gd name="T0" fmla="*/ 0 w 10"/>
                  <a:gd name="T1" fmla="*/ 0 h 10"/>
                  <a:gd name="T2" fmla="*/ 10 w 10"/>
                  <a:gd name="T3" fmla="*/ 10 h 10"/>
                  <a:gd name="T4" fmla="*/ 0 w 10"/>
                  <a:gd name="T5" fmla="*/ 0 h 10"/>
                </a:gdLst>
                <a:ahLst/>
                <a:cxnLst>
                  <a:cxn ang="0">
                    <a:pos x="T0" y="T1"/>
                  </a:cxn>
                  <a:cxn ang="0">
                    <a:pos x="T2" y="T3"/>
                  </a:cxn>
                  <a:cxn ang="0">
                    <a:pos x="T4" y="T5"/>
                  </a:cxn>
                </a:cxnLst>
                <a:rect l="0" t="0" r="r" b="b"/>
                <a:pathLst>
                  <a:path w="10" h="10">
                    <a:moveTo>
                      <a:pt x="0" y="0"/>
                    </a:moveTo>
                    <a:cubicBezTo>
                      <a:pt x="6" y="2"/>
                      <a:pt x="9" y="5"/>
                      <a:pt x="10" y="10"/>
                    </a:cubicBezTo>
                    <a:cubicBezTo>
                      <a:pt x="4" y="10"/>
                      <a:pt x="1" y="7"/>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5" name="Freeform 600"/>
              <p:cNvSpPr/>
              <p:nvPr/>
            </p:nvSpPr>
            <p:spPr bwMode="auto">
              <a:xfrm>
                <a:off x="6298" y="3341"/>
                <a:ext cx="21" cy="23"/>
              </a:xfrm>
              <a:custGeom>
                <a:avLst/>
                <a:gdLst>
                  <a:gd name="T0" fmla="*/ 0 w 11"/>
                  <a:gd name="T1" fmla="*/ 12 h 12"/>
                  <a:gd name="T2" fmla="*/ 10 w 11"/>
                  <a:gd name="T3" fmla="*/ 0 h 12"/>
                  <a:gd name="T4" fmla="*/ 0 w 11"/>
                  <a:gd name="T5" fmla="*/ 12 h 12"/>
                </a:gdLst>
                <a:ahLst/>
                <a:cxnLst>
                  <a:cxn ang="0">
                    <a:pos x="T0" y="T1"/>
                  </a:cxn>
                  <a:cxn ang="0">
                    <a:pos x="T2" y="T3"/>
                  </a:cxn>
                  <a:cxn ang="0">
                    <a:pos x="T4" y="T5"/>
                  </a:cxn>
                </a:cxnLst>
                <a:rect l="0" t="0" r="r" b="b"/>
                <a:pathLst>
                  <a:path w="11" h="12">
                    <a:moveTo>
                      <a:pt x="0" y="12"/>
                    </a:moveTo>
                    <a:cubicBezTo>
                      <a:pt x="1" y="7"/>
                      <a:pt x="3" y="1"/>
                      <a:pt x="10" y="0"/>
                    </a:cubicBezTo>
                    <a:cubicBezTo>
                      <a:pt x="11" y="7"/>
                      <a:pt x="6" y="10"/>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6" name="Freeform 601"/>
              <p:cNvSpPr/>
              <p:nvPr/>
            </p:nvSpPr>
            <p:spPr bwMode="auto">
              <a:xfrm>
                <a:off x="4511" y="2111"/>
                <a:ext cx="26" cy="27"/>
              </a:xfrm>
              <a:custGeom>
                <a:avLst/>
                <a:gdLst>
                  <a:gd name="T0" fmla="*/ 14 w 14"/>
                  <a:gd name="T1" fmla="*/ 9 h 14"/>
                  <a:gd name="T2" fmla="*/ 3 w 14"/>
                  <a:gd name="T3" fmla="*/ 9 h 14"/>
                  <a:gd name="T4" fmla="*/ 0 w 14"/>
                  <a:gd name="T5" fmla="*/ 5 h 14"/>
                  <a:gd name="T6" fmla="*/ 1 w 14"/>
                  <a:gd name="T7" fmla="*/ 5 h 14"/>
                  <a:gd name="T8" fmla="*/ 14 w 14"/>
                  <a:gd name="T9" fmla="*/ 9 h 14"/>
                </a:gdLst>
                <a:ahLst/>
                <a:cxnLst>
                  <a:cxn ang="0">
                    <a:pos x="T0" y="T1"/>
                  </a:cxn>
                  <a:cxn ang="0">
                    <a:pos x="T2" y="T3"/>
                  </a:cxn>
                  <a:cxn ang="0">
                    <a:pos x="T4" y="T5"/>
                  </a:cxn>
                  <a:cxn ang="0">
                    <a:pos x="T6" y="T7"/>
                  </a:cxn>
                  <a:cxn ang="0">
                    <a:pos x="T8" y="T9"/>
                  </a:cxn>
                </a:cxnLst>
                <a:rect l="0" t="0" r="r" b="b"/>
                <a:pathLst>
                  <a:path w="14" h="14">
                    <a:moveTo>
                      <a:pt x="14" y="9"/>
                    </a:moveTo>
                    <a:cubicBezTo>
                      <a:pt x="11" y="14"/>
                      <a:pt x="7" y="9"/>
                      <a:pt x="3" y="9"/>
                    </a:cubicBezTo>
                    <a:cubicBezTo>
                      <a:pt x="2" y="8"/>
                      <a:pt x="1" y="7"/>
                      <a:pt x="0" y="5"/>
                    </a:cubicBezTo>
                    <a:cubicBezTo>
                      <a:pt x="1" y="5"/>
                      <a:pt x="1" y="5"/>
                      <a:pt x="1" y="5"/>
                    </a:cubicBezTo>
                    <a:cubicBezTo>
                      <a:pt x="6" y="3"/>
                      <a:pt x="12" y="0"/>
                      <a:pt x="1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7" name="Freeform 602"/>
              <p:cNvSpPr/>
              <p:nvPr/>
            </p:nvSpPr>
            <p:spPr bwMode="auto">
              <a:xfrm>
                <a:off x="1649" y="1445"/>
                <a:ext cx="17" cy="23"/>
              </a:xfrm>
              <a:custGeom>
                <a:avLst/>
                <a:gdLst>
                  <a:gd name="T0" fmla="*/ 0 w 9"/>
                  <a:gd name="T1" fmla="*/ 8 h 12"/>
                  <a:gd name="T2" fmla="*/ 5 w 9"/>
                  <a:gd name="T3" fmla="*/ 3 h 12"/>
                  <a:gd name="T4" fmla="*/ 3 w 9"/>
                  <a:gd name="T5" fmla="*/ 12 h 12"/>
                  <a:gd name="T6" fmla="*/ 0 w 9"/>
                  <a:gd name="T7" fmla="*/ 8 h 12"/>
                </a:gdLst>
                <a:ahLst/>
                <a:cxnLst>
                  <a:cxn ang="0">
                    <a:pos x="T0" y="T1"/>
                  </a:cxn>
                  <a:cxn ang="0">
                    <a:pos x="T2" y="T3"/>
                  </a:cxn>
                  <a:cxn ang="0">
                    <a:pos x="T4" y="T5"/>
                  </a:cxn>
                  <a:cxn ang="0">
                    <a:pos x="T6" y="T7"/>
                  </a:cxn>
                </a:cxnLst>
                <a:rect l="0" t="0" r="r" b="b"/>
                <a:pathLst>
                  <a:path w="9" h="12">
                    <a:moveTo>
                      <a:pt x="0" y="8"/>
                    </a:moveTo>
                    <a:cubicBezTo>
                      <a:pt x="1" y="5"/>
                      <a:pt x="0" y="0"/>
                      <a:pt x="5" y="3"/>
                    </a:cubicBezTo>
                    <a:cubicBezTo>
                      <a:pt x="9" y="5"/>
                      <a:pt x="7" y="10"/>
                      <a:pt x="3" y="12"/>
                    </a:cubicBezTo>
                    <a:cubicBezTo>
                      <a:pt x="2" y="11"/>
                      <a:pt x="1" y="10"/>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8" name="Freeform 603"/>
              <p:cNvSpPr/>
              <p:nvPr/>
            </p:nvSpPr>
            <p:spPr bwMode="auto">
              <a:xfrm>
                <a:off x="2428" y="1315"/>
                <a:ext cx="23" cy="19"/>
              </a:xfrm>
              <a:custGeom>
                <a:avLst/>
                <a:gdLst>
                  <a:gd name="T0" fmla="*/ 0 w 12"/>
                  <a:gd name="T1" fmla="*/ 10 h 10"/>
                  <a:gd name="T2" fmla="*/ 12 w 12"/>
                  <a:gd name="T3" fmla="*/ 0 h 10"/>
                  <a:gd name="T4" fmla="*/ 0 w 12"/>
                  <a:gd name="T5" fmla="*/ 10 h 10"/>
                </a:gdLst>
                <a:ahLst/>
                <a:cxnLst>
                  <a:cxn ang="0">
                    <a:pos x="T0" y="T1"/>
                  </a:cxn>
                  <a:cxn ang="0">
                    <a:pos x="T2" y="T3"/>
                  </a:cxn>
                  <a:cxn ang="0">
                    <a:pos x="T4" y="T5"/>
                  </a:cxn>
                </a:cxnLst>
                <a:rect l="0" t="0" r="r" b="b"/>
                <a:pathLst>
                  <a:path w="12" h="10">
                    <a:moveTo>
                      <a:pt x="0" y="10"/>
                    </a:moveTo>
                    <a:cubicBezTo>
                      <a:pt x="2" y="4"/>
                      <a:pt x="4" y="0"/>
                      <a:pt x="12" y="0"/>
                    </a:cubicBezTo>
                    <a:cubicBezTo>
                      <a:pt x="11" y="6"/>
                      <a:pt x="8" y="9"/>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9" name="Freeform 604"/>
              <p:cNvSpPr/>
              <p:nvPr/>
            </p:nvSpPr>
            <p:spPr bwMode="auto">
              <a:xfrm>
                <a:off x="5492" y="2427"/>
                <a:ext cx="27" cy="29"/>
              </a:xfrm>
              <a:custGeom>
                <a:avLst/>
                <a:gdLst>
                  <a:gd name="T0" fmla="*/ 8 w 14"/>
                  <a:gd name="T1" fmla="*/ 11 h 15"/>
                  <a:gd name="T2" fmla="*/ 4 w 14"/>
                  <a:gd name="T3" fmla="*/ 15 h 15"/>
                  <a:gd name="T4" fmla="*/ 4 w 14"/>
                  <a:gd name="T5" fmla="*/ 0 h 15"/>
                  <a:gd name="T6" fmla="*/ 8 w 14"/>
                  <a:gd name="T7" fmla="*/ 11 h 15"/>
                </a:gdLst>
                <a:ahLst/>
                <a:cxnLst>
                  <a:cxn ang="0">
                    <a:pos x="T0" y="T1"/>
                  </a:cxn>
                  <a:cxn ang="0">
                    <a:pos x="T2" y="T3"/>
                  </a:cxn>
                  <a:cxn ang="0">
                    <a:pos x="T4" y="T5"/>
                  </a:cxn>
                  <a:cxn ang="0">
                    <a:pos x="T6" y="T7"/>
                  </a:cxn>
                </a:cxnLst>
                <a:rect l="0" t="0" r="r" b="b"/>
                <a:pathLst>
                  <a:path w="14" h="15">
                    <a:moveTo>
                      <a:pt x="8" y="11"/>
                    </a:moveTo>
                    <a:cubicBezTo>
                      <a:pt x="7" y="12"/>
                      <a:pt x="6" y="13"/>
                      <a:pt x="4" y="15"/>
                    </a:cubicBezTo>
                    <a:cubicBezTo>
                      <a:pt x="0" y="10"/>
                      <a:pt x="4" y="5"/>
                      <a:pt x="4" y="0"/>
                    </a:cubicBezTo>
                    <a:cubicBezTo>
                      <a:pt x="14" y="1"/>
                      <a:pt x="7" y="8"/>
                      <a:pt x="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50" name="Freeform 605"/>
              <p:cNvSpPr/>
              <p:nvPr/>
            </p:nvSpPr>
            <p:spPr bwMode="auto">
              <a:xfrm>
                <a:off x="3846" y="2702"/>
                <a:ext cx="19" cy="20"/>
              </a:xfrm>
              <a:custGeom>
                <a:avLst/>
                <a:gdLst>
                  <a:gd name="T0" fmla="*/ 0 w 10"/>
                  <a:gd name="T1" fmla="*/ 0 h 10"/>
                  <a:gd name="T2" fmla="*/ 5 w 10"/>
                  <a:gd name="T3" fmla="*/ 10 h 10"/>
                  <a:gd name="T4" fmla="*/ 0 w 10"/>
                  <a:gd name="T5" fmla="*/ 0 h 10"/>
                </a:gdLst>
                <a:ahLst/>
                <a:cxnLst>
                  <a:cxn ang="0">
                    <a:pos x="T0" y="T1"/>
                  </a:cxn>
                  <a:cxn ang="0">
                    <a:pos x="T2" y="T3"/>
                  </a:cxn>
                  <a:cxn ang="0">
                    <a:pos x="T4" y="T5"/>
                  </a:cxn>
                </a:cxnLst>
                <a:rect l="0" t="0" r="r" b="b"/>
                <a:pathLst>
                  <a:path w="10" h="10">
                    <a:moveTo>
                      <a:pt x="0" y="0"/>
                    </a:moveTo>
                    <a:cubicBezTo>
                      <a:pt x="7" y="0"/>
                      <a:pt x="10" y="3"/>
                      <a:pt x="5" y="10"/>
                    </a:cubicBezTo>
                    <a:cubicBezTo>
                      <a:pt x="3" y="6"/>
                      <a:pt x="1"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51" name="Freeform 606"/>
              <p:cNvSpPr/>
              <p:nvPr/>
            </p:nvSpPr>
            <p:spPr bwMode="auto">
              <a:xfrm>
                <a:off x="1796" y="1635"/>
                <a:ext cx="21" cy="19"/>
              </a:xfrm>
              <a:custGeom>
                <a:avLst/>
                <a:gdLst>
                  <a:gd name="T0" fmla="*/ 10 w 11"/>
                  <a:gd name="T1" fmla="*/ 10 h 10"/>
                  <a:gd name="T2" fmla="*/ 0 w 11"/>
                  <a:gd name="T3" fmla="*/ 3 h 10"/>
                  <a:gd name="T4" fmla="*/ 0 w 11"/>
                  <a:gd name="T5" fmla="*/ 0 h 10"/>
                  <a:gd name="T6" fmla="*/ 10 w 11"/>
                  <a:gd name="T7" fmla="*/ 10 h 10"/>
                </a:gdLst>
                <a:ahLst/>
                <a:cxnLst>
                  <a:cxn ang="0">
                    <a:pos x="T0" y="T1"/>
                  </a:cxn>
                  <a:cxn ang="0">
                    <a:pos x="T2" y="T3"/>
                  </a:cxn>
                  <a:cxn ang="0">
                    <a:pos x="T4" y="T5"/>
                  </a:cxn>
                  <a:cxn ang="0">
                    <a:pos x="T6" y="T7"/>
                  </a:cxn>
                </a:cxnLst>
                <a:rect l="0" t="0" r="r" b="b"/>
                <a:pathLst>
                  <a:path w="11" h="10">
                    <a:moveTo>
                      <a:pt x="10" y="10"/>
                    </a:moveTo>
                    <a:cubicBezTo>
                      <a:pt x="7" y="8"/>
                      <a:pt x="3" y="5"/>
                      <a:pt x="0" y="3"/>
                    </a:cubicBezTo>
                    <a:cubicBezTo>
                      <a:pt x="0" y="2"/>
                      <a:pt x="0" y="1"/>
                      <a:pt x="0" y="0"/>
                    </a:cubicBezTo>
                    <a:cubicBezTo>
                      <a:pt x="4" y="2"/>
                      <a:pt x="11" y="2"/>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1" name="Group 808"/>
            <p:cNvGrpSpPr/>
            <p:nvPr/>
          </p:nvGrpSpPr>
          <p:grpSpPr bwMode="auto">
            <a:xfrm>
              <a:off x="1897063" y="1025551"/>
              <a:ext cx="8112126" cy="4327629"/>
              <a:chOff x="1195" y="646"/>
              <a:chExt cx="5110" cy="2726"/>
            </a:xfrm>
            <a:solidFill>
              <a:schemeClr val="bg1">
                <a:lumMod val="75000"/>
              </a:schemeClr>
            </a:solidFill>
          </p:grpSpPr>
          <p:sp>
            <p:nvSpPr>
              <p:cNvPr id="952" name="Freeform 608"/>
              <p:cNvSpPr/>
              <p:nvPr/>
            </p:nvSpPr>
            <p:spPr bwMode="auto">
              <a:xfrm>
                <a:off x="1195" y="1390"/>
                <a:ext cx="18" cy="13"/>
              </a:xfrm>
              <a:custGeom>
                <a:avLst/>
                <a:gdLst>
                  <a:gd name="T0" fmla="*/ 5 w 9"/>
                  <a:gd name="T1" fmla="*/ 0 h 7"/>
                  <a:gd name="T2" fmla="*/ 9 w 9"/>
                  <a:gd name="T3" fmla="*/ 3 h 7"/>
                  <a:gd name="T4" fmla="*/ 5 w 9"/>
                  <a:gd name="T5" fmla="*/ 6 h 7"/>
                  <a:gd name="T6" fmla="*/ 1 w 9"/>
                  <a:gd name="T7" fmla="*/ 3 h 7"/>
                  <a:gd name="T8" fmla="*/ 5 w 9"/>
                  <a:gd name="T9" fmla="*/ 0 h 7"/>
                </a:gdLst>
                <a:ahLst/>
                <a:cxnLst>
                  <a:cxn ang="0">
                    <a:pos x="T0" y="T1"/>
                  </a:cxn>
                  <a:cxn ang="0">
                    <a:pos x="T2" y="T3"/>
                  </a:cxn>
                  <a:cxn ang="0">
                    <a:pos x="T4" y="T5"/>
                  </a:cxn>
                  <a:cxn ang="0">
                    <a:pos x="T6" y="T7"/>
                  </a:cxn>
                  <a:cxn ang="0">
                    <a:pos x="T8" y="T9"/>
                  </a:cxn>
                </a:cxnLst>
                <a:rect l="0" t="0" r="r" b="b"/>
                <a:pathLst>
                  <a:path w="9" h="7">
                    <a:moveTo>
                      <a:pt x="5" y="0"/>
                    </a:moveTo>
                    <a:cubicBezTo>
                      <a:pt x="7" y="1"/>
                      <a:pt x="8" y="2"/>
                      <a:pt x="9" y="3"/>
                    </a:cubicBezTo>
                    <a:cubicBezTo>
                      <a:pt x="8" y="4"/>
                      <a:pt x="7" y="6"/>
                      <a:pt x="5" y="6"/>
                    </a:cubicBezTo>
                    <a:cubicBezTo>
                      <a:pt x="4" y="6"/>
                      <a:pt x="0" y="7"/>
                      <a:pt x="1" y="3"/>
                    </a:cubicBezTo>
                    <a:cubicBezTo>
                      <a:pt x="1" y="2"/>
                      <a:pt x="3"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53" name="Freeform 609"/>
              <p:cNvSpPr/>
              <p:nvPr/>
            </p:nvSpPr>
            <p:spPr bwMode="auto">
              <a:xfrm>
                <a:off x="2320" y="881"/>
                <a:ext cx="15" cy="15"/>
              </a:xfrm>
              <a:custGeom>
                <a:avLst/>
                <a:gdLst>
                  <a:gd name="T0" fmla="*/ 1 w 8"/>
                  <a:gd name="T1" fmla="*/ 7 h 8"/>
                  <a:gd name="T2" fmla="*/ 0 w 8"/>
                  <a:gd name="T3" fmla="*/ 0 h 8"/>
                  <a:gd name="T4" fmla="*/ 8 w 8"/>
                  <a:gd name="T5" fmla="*/ 5 h 8"/>
                  <a:gd name="T6" fmla="*/ 1 w 8"/>
                  <a:gd name="T7" fmla="*/ 7 h 8"/>
                </a:gdLst>
                <a:ahLst/>
                <a:cxnLst>
                  <a:cxn ang="0">
                    <a:pos x="T0" y="T1"/>
                  </a:cxn>
                  <a:cxn ang="0">
                    <a:pos x="T2" y="T3"/>
                  </a:cxn>
                  <a:cxn ang="0">
                    <a:pos x="T4" y="T5"/>
                  </a:cxn>
                  <a:cxn ang="0">
                    <a:pos x="T6" y="T7"/>
                  </a:cxn>
                </a:cxnLst>
                <a:rect l="0" t="0" r="r" b="b"/>
                <a:pathLst>
                  <a:path w="8" h="8">
                    <a:moveTo>
                      <a:pt x="1" y="7"/>
                    </a:moveTo>
                    <a:cubicBezTo>
                      <a:pt x="1" y="5"/>
                      <a:pt x="0" y="2"/>
                      <a:pt x="0" y="0"/>
                    </a:cubicBezTo>
                    <a:cubicBezTo>
                      <a:pt x="4" y="0"/>
                      <a:pt x="8" y="1"/>
                      <a:pt x="8" y="5"/>
                    </a:cubicBezTo>
                    <a:cubicBezTo>
                      <a:pt x="8" y="8"/>
                      <a:pt x="3" y="7"/>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54" name="Freeform 610"/>
              <p:cNvSpPr/>
              <p:nvPr/>
            </p:nvSpPr>
            <p:spPr bwMode="auto">
              <a:xfrm>
                <a:off x="3320" y="980"/>
                <a:ext cx="23" cy="22"/>
              </a:xfrm>
              <a:custGeom>
                <a:avLst/>
                <a:gdLst>
                  <a:gd name="T0" fmla="*/ 5 w 12"/>
                  <a:gd name="T1" fmla="*/ 0 h 11"/>
                  <a:gd name="T2" fmla="*/ 12 w 12"/>
                  <a:gd name="T3" fmla="*/ 4 h 11"/>
                  <a:gd name="T4" fmla="*/ 12 w 12"/>
                  <a:gd name="T5" fmla="*/ 11 h 11"/>
                  <a:gd name="T6" fmla="*/ 5 w 12"/>
                  <a:gd name="T7" fmla="*/ 0 h 11"/>
                </a:gdLst>
                <a:ahLst/>
                <a:cxnLst>
                  <a:cxn ang="0">
                    <a:pos x="T0" y="T1"/>
                  </a:cxn>
                  <a:cxn ang="0">
                    <a:pos x="T2" y="T3"/>
                  </a:cxn>
                  <a:cxn ang="0">
                    <a:pos x="T4" y="T5"/>
                  </a:cxn>
                  <a:cxn ang="0">
                    <a:pos x="T6" y="T7"/>
                  </a:cxn>
                </a:cxnLst>
                <a:rect l="0" t="0" r="r" b="b"/>
                <a:pathLst>
                  <a:path w="12" h="11">
                    <a:moveTo>
                      <a:pt x="5" y="0"/>
                    </a:moveTo>
                    <a:cubicBezTo>
                      <a:pt x="7" y="1"/>
                      <a:pt x="10" y="3"/>
                      <a:pt x="12" y="4"/>
                    </a:cubicBezTo>
                    <a:cubicBezTo>
                      <a:pt x="12" y="6"/>
                      <a:pt x="12" y="8"/>
                      <a:pt x="12" y="11"/>
                    </a:cubicBezTo>
                    <a:cubicBezTo>
                      <a:pt x="8" y="8"/>
                      <a:pt x="0" y="8"/>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55" name="Freeform 611"/>
              <p:cNvSpPr/>
              <p:nvPr/>
            </p:nvSpPr>
            <p:spPr bwMode="auto">
              <a:xfrm>
                <a:off x="5924" y="2691"/>
                <a:ext cx="18" cy="23"/>
              </a:xfrm>
              <a:custGeom>
                <a:avLst/>
                <a:gdLst>
                  <a:gd name="T0" fmla="*/ 3 w 9"/>
                  <a:gd name="T1" fmla="*/ 12 h 12"/>
                  <a:gd name="T2" fmla="*/ 0 w 9"/>
                  <a:gd name="T3" fmla="*/ 9 h 12"/>
                  <a:gd name="T4" fmla="*/ 6 w 9"/>
                  <a:gd name="T5" fmla="*/ 4 h 12"/>
                  <a:gd name="T6" fmla="*/ 3 w 9"/>
                  <a:gd name="T7" fmla="*/ 12 h 12"/>
                </a:gdLst>
                <a:ahLst/>
                <a:cxnLst>
                  <a:cxn ang="0">
                    <a:pos x="T0" y="T1"/>
                  </a:cxn>
                  <a:cxn ang="0">
                    <a:pos x="T2" y="T3"/>
                  </a:cxn>
                  <a:cxn ang="0">
                    <a:pos x="T4" y="T5"/>
                  </a:cxn>
                  <a:cxn ang="0">
                    <a:pos x="T6" y="T7"/>
                  </a:cxn>
                </a:cxnLst>
                <a:rect l="0" t="0" r="r" b="b"/>
                <a:pathLst>
                  <a:path w="9" h="12">
                    <a:moveTo>
                      <a:pt x="3" y="12"/>
                    </a:moveTo>
                    <a:cubicBezTo>
                      <a:pt x="2" y="11"/>
                      <a:pt x="1" y="10"/>
                      <a:pt x="0" y="9"/>
                    </a:cubicBezTo>
                    <a:cubicBezTo>
                      <a:pt x="1" y="6"/>
                      <a:pt x="1" y="0"/>
                      <a:pt x="6" y="4"/>
                    </a:cubicBezTo>
                    <a:cubicBezTo>
                      <a:pt x="9" y="6"/>
                      <a:pt x="6" y="10"/>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56" name="Freeform 612"/>
              <p:cNvSpPr/>
              <p:nvPr/>
            </p:nvSpPr>
            <p:spPr bwMode="auto">
              <a:xfrm>
                <a:off x="1961" y="860"/>
                <a:ext cx="16" cy="15"/>
              </a:xfrm>
              <a:custGeom>
                <a:avLst/>
                <a:gdLst>
                  <a:gd name="T0" fmla="*/ 0 w 8"/>
                  <a:gd name="T1" fmla="*/ 8 h 8"/>
                  <a:gd name="T2" fmla="*/ 5 w 8"/>
                  <a:gd name="T3" fmla="*/ 1 h 8"/>
                  <a:gd name="T4" fmla="*/ 8 w 8"/>
                  <a:gd name="T5" fmla="*/ 3 h 8"/>
                  <a:gd name="T6" fmla="*/ 0 w 8"/>
                  <a:gd name="T7" fmla="*/ 7 h 8"/>
                  <a:gd name="T8" fmla="*/ 0 w 8"/>
                  <a:gd name="T9" fmla="*/ 8 h 8"/>
                </a:gdLst>
                <a:ahLst/>
                <a:cxnLst>
                  <a:cxn ang="0">
                    <a:pos x="T0" y="T1"/>
                  </a:cxn>
                  <a:cxn ang="0">
                    <a:pos x="T2" y="T3"/>
                  </a:cxn>
                  <a:cxn ang="0">
                    <a:pos x="T4" y="T5"/>
                  </a:cxn>
                  <a:cxn ang="0">
                    <a:pos x="T6" y="T7"/>
                  </a:cxn>
                  <a:cxn ang="0">
                    <a:pos x="T8" y="T9"/>
                  </a:cxn>
                </a:cxnLst>
                <a:rect l="0" t="0" r="r" b="b"/>
                <a:pathLst>
                  <a:path w="8" h="8">
                    <a:moveTo>
                      <a:pt x="0" y="8"/>
                    </a:moveTo>
                    <a:cubicBezTo>
                      <a:pt x="1" y="5"/>
                      <a:pt x="0" y="0"/>
                      <a:pt x="5" y="1"/>
                    </a:cubicBezTo>
                    <a:cubicBezTo>
                      <a:pt x="6" y="1"/>
                      <a:pt x="8" y="2"/>
                      <a:pt x="8" y="3"/>
                    </a:cubicBezTo>
                    <a:cubicBezTo>
                      <a:pt x="7" y="7"/>
                      <a:pt x="3" y="7"/>
                      <a:pt x="0" y="7"/>
                    </a:cubicBez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57" name="Freeform 613"/>
              <p:cNvSpPr/>
              <p:nvPr/>
            </p:nvSpPr>
            <p:spPr bwMode="auto">
              <a:xfrm>
                <a:off x="2573" y="2283"/>
                <a:ext cx="19" cy="23"/>
              </a:xfrm>
              <a:custGeom>
                <a:avLst/>
                <a:gdLst>
                  <a:gd name="T0" fmla="*/ 10 w 10"/>
                  <a:gd name="T1" fmla="*/ 2 h 12"/>
                  <a:gd name="T2" fmla="*/ 10 w 10"/>
                  <a:gd name="T3" fmla="*/ 6 h 12"/>
                  <a:gd name="T4" fmla="*/ 1 w 10"/>
                  <a:gd name="T5" fmla="*/ 6 h 12"/>
                  <a:gd name="T6" fmla="*/ 10 w 10"/>
                  <a:gd name="T7" fmla="*/ 2 h 12"/>
                </a:gdLst>
                <a:ahLst/>
                <a:cxnLst>
                  <a:cxn ang="0">
                    <a:pos x="T0" y="T1"/>
                  </a:cxn>
                  <a:cxn ang="0">
                    <a:pos x="T2" y="T3"/>
                  </a:cxn>
                  <a:cxn ang="0">
                    <a:pos x="T4" y="T5"/>
                  </a:cxn>
                  <a:cxn ang="0">
                    <a:pos x="T6" y="T7"/>
                  </a:cxn>
                </a:cxnLst>
                <a:rect l="0" t="0" r="r" b="b"/>
                <a:pathLst>
                  <a:path w="10" h="12">
                    <a:moveTo>
                      <a:pt x="10" y="2"/>
                    </a:moveTo>
                    <a:cubicBezTo>
                      <a:pt x="10" y="3"/>
                      <a:pt x="10" y="4"/>
                      <a:pt x="10" y="6"/>
                    </a:cubicBezTo>
                    <a:cubicBezTo>
                      <a:pt x="7" y="6"/>
                      <a:pt x="2" y="12"/>
                      <a:pt x="1" y="6"/>
                    </a:cubicBezTo>
                    <a:cubicBezTo>
                      <a:pt x="0" y="0"/>
                      <a:pt x="7" y="3"/>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58" name="Freeform 614"/>
              <p:cNvSpPr/>
              <p:nvPr/>
            </p:nvSpPr>
            <p:spPr bwMode="auto">
              <a:xfrm>
                <a:off x="2470" y="2647"/>
                <a:ext cx="19" cy="23"/>
              </a:xfrm>
              <a:custGeom>
                <a:avLst/>
                <a:gdLst>
                  <a:gd name="T0" fmla="*/ 8 w 10"/>
                  <a:gd name="T1" fmla="*/ 7 h 12"/>
                  <a:gd name="T2" fmla="*/ 4 w 10"/>
                  <a:gd name="T3" fmla="*/ 12 h 12"/>
                  <a:gd name="T4" fmla="*/ 4 w 10"/>
                  <a:gd name="T5" fmla="*/ 0 h 12"/>
                  <a:gd name="T6" fmla="*/ 8 w 10"/>
                  <a:gd name="T7" fmla="*/ 0 h 12"/>
                  <a:gd name="T8" fmla="*/ 8 w 10"/>
                  <a:gd name="T9" fmla="*/ 7 h 12"/>
                </a:gdLst>
                <a:ahLst/>
                <a:cxnLst>
                  <a:cxn ang="0">
                    <a:pos x="T0" y="T1"/>
                  </a:cxn>
                  <a:cxn ang="0">
                    <a:pos x="T2" y="T3"/>
                  </a:cxn>
                  <a:cxn ang="0">
                    <a:pos x="T4" y="T5"/>
                  </a:cxn>
                  <a:cxn ang="0">
                    <a:pos x="T6" y="T7"/>
                  </a:cxn>
                  <a:cxn ang="0">
                    <a:pos x="T8" y="T9"/>
                  </a:cxn>
                </a:cxnLst>
                <a:rect l="0" t="0" r="r" b="b"/>
                <a:pathLst>
                  <a:path w="10" h="12">
                    <a:moveTo>
                      <a:pt x="8" y="7"/>
                    </a:moveTo>
                    <a:cubicBezTo>
                      <a:pt x="7" y="9"/>
                      <a:pt x="6" y="10"/>
                      <a:pt x="4" y="12"/>
                    </a:cubicBezTo>
                    <a:cubicBezTo>
                      <a:pt x="1" y="8"/>
                      <a:pt x="0" y="4"/>
                      <a:pt x="4" y="0"/>
                    </a:cubicBezTo>
                    <a:cubicBezTo>
                      <a:pt x="6" y="0"/>
                      <a:pt x="7" y="0"/>
                      <a:pt x="8" y="0"/>
                    </a:cubicBezTo>
                    <a:cubicBezTo>
                      <a:pt x="10" y="3"/>
                      <a:pt x="10" y="5"/>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59" name="Freeform 615"/>
              <p:cNvSpPr/>
              <p:nvPr/>
            </p:nvSpPr>
            <p:spPr bwMode="auto">
              <a:xfrm>
                <a:off x="4537" y="1086"/>
                <a:ext cx="21" cy="17"/>
              </a:xfrm>
              <a:custGeom>
                <a:avLst/>
                <a:gdLst>
                  <a:gd name="T0" fmla="*/ 6 w 11"/>
                  <a:gd name="T1" fmla="*/ 9 h 9"/>
                  <a:gd name="T2" fmla="*/ 2 w 11"/>
                  <a:gd name="T3" fmla="*/ 4 h 9"/>
                  <a:gd name="T4" fmla="*/ 5 w 11"/>
                  <a:gd name="T5" fmla="*/ 1 h 9"/>
                  <a:gd name="T6" fmla="*/ 10 w 11"/>
                  <a:gd name="T7" fmla="*/ 4 h 9"/>
                  <a:gd name="T8" fmla="*/ 6 w 11"/>
                  <a:gd name="T9" fmla="*/ 9 h 9"/>
                </a:gdLst>
                <a:ahLst/>
                <a:cxnLst>
                  <a:cxn ang="0">
                    <a:pos x="T0" y="T1"/>
                  </a:cxn>
                  <a:cxn ang="0">
                    <a:pos x="T2" y="T3"/>
                  </a:cxn>
                  <a:cxn ang="0">
                    <a:pos x="T4" y="T5"/>
                  </a:cxn>
                  <a:cxn ang="0">
                    <a:pos x="T6" y="T7"/>
                  </a:cxn>
                  <a:cxn ang="0">
                    <a:pos x="T8" y="T9"/>
                  </a:cxn>
                </a:cxnLst>
                <a:rect l="0" t="0" r="r" b="b"/>
                <a:pathLst>
                  <a:path w="11" h="9">
                    <a:moveTo>
                      <a:pt x="6" y="9"/>
                    </a:moveTo>
                    <a:cubicBezTo>
                      <a:pt x="4" y="7"/>
                      <a:pt x="2" y="6"/>
                      <a:pt x="2" y="4"/>
                    </a:cubicBezTo>
                    <a:cubicBezTo>
                      <a:pt x="0" y="1"/>
                      <a:pt x="4" y="0"/>
                      <a:pt x="5" y="1"/>
                    </a:cubicBezTo>
                    <a:cubicBezTo>
                      <a:pt x="7" y="1"/>
                      <a:pt x="9" y="3"/>
                      <a:pt x="10" y="4"/>
                    </a:cubicBezTo>
                    <a:cubicBezTo>
                      <a:pt x="11" y="7"/>
                      <a:pt x="8" y="7"/>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60" name="Freeform 616"/>
              <p:cNvSpPr/>
              <p:nvPr/>
            </p:nvSpPr>
            <p:spPr bwMode="auto">
              <a:xfrm>
                <a:off x="5707" y="3236"/>
                <a:ext cx="17" cy="25"/>
              </a:xfrm>
              <a:custGeom>
                <a:avLst/>
                <a:gdLst>
                  <a:gd name="T0" fmla="*/ 0 w 9"/>
                  <a:gd name="T1" fmla="*/ 7 h 13"/>
                  <a:gd name="T2" fmla="*/ 4 w 9"/>
                  <a:gd name="T3" fmla="*/ 1 h 13"/>
                  <a:gd name="T4" fmla="*/ 3 w 9"/>
                  <a:gd name="T5" fmla="*/ 13 h 13"/>
                  <a:gd name="T6" fmla="*/ 0 w 9"/>
                  <a:gd name="T7" fmla="*/ 7 h 13"/>
                </a:gdLst>
                <a:ahLst/>
                <a:cxnLst>
                  <a:cxn ang="0">
                    <a:pos x="T0" y="T1"/>
                  </a:cxn>
                  <a:cxn ang="0">
                    <a:pos x="T2" y="T3"/>
                  </a:cxn>
                  <a:cxn ang="0">
                    <a:pos x="T4" y="T5"/>
                  </a:cxn>
                  <a:cxn ang="0">
                    <a:pos x="T6" y="T7"/>
                  </a:cxn>
                </a:cxnLst>
                <a:rect l="0" t="0" r="r" b="b"/>
                <a:pathLst>
                  <a:path w="9" h="13">
                    <a:moveTo>
                      <a:pt x="0" y="7"/>
                    </a:moveTo>
                    <a:cubicBezTo>
                      <a:pt x="1" y="4"/>
                      <a:pt x="3" y="0"/>
                      <a:pt x="4" y="1"/>
                    </a:cubicBezTo>
                    <a:cubicBezTo>
                      <a:pt x="9" y="5"/>
                      <a:pt x="6" y="9"/>
                      <a:pt x="3" y="13"/>
                    </a:cubicBezTo>
                    <a:cubicBezTo>
                      <a:pt x="2" y="11"/>
                      <a:pt x="1" y="9"/>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61" name="Freeform 617"/>
              <p:cNvSpPr/>
              <p:nvPr/>
            </p:nvSpPr>
            <p:spPr bwMode="auto">
              <a:xfrm>
                <a:off x="4737" y="2213"/>
                <a:ext cx="18" cy="23"/>
              </a:xfrm>
              <a:custGeom>
                <a:avLst/>
                <a:gdLst>
                  <a:gd name="T0" fmla="*/ 0 w 9"/>
                  <a:gd name="T1" fmla="*/ 5 h 12"/>
                  <a:gd name="T2" fmla="*/ 4 w 9"/>
                  <a:gd name="T3" fmla="*/ 0 h 12"/>
                  <a:gd name="T4" fmla="*/ 6 w 9"/>
                  <a:gd name="T5" fmla="*/ 12 h 12"/>
                  <a:gd name="T6" fmla="*/ 0 w 9"/>
                  <a:gd name="T7" fmla="*/ 5 h 12"/>
                </a:gdLst>
                <a:ahLst/>
                <a:cxnLst>
                  <a:cxn ang="0">
                    <a:pos x="T0" y="T1"/>
                  </a:cxn>
                  <a:cxn ang="0">
                    <a:pos x="T2" y="T3"/>
                  </a:cxn>
                  <a:cxn ang="0">
                    <a:pos x="T4" y="T5"/>
                  </a:cxn>
                  <a:cxn ang="0">
                    <a:pos x="T6" y="T7"/>
                  </a:cxn>
                </a:cxnLst>
                <a:rect l="0" t="0" r="r" b="b"/>
                <a:pathLst>
                  <a:path w="9" h="12">
                    <a:moveTo>
                      <a:pt x="0" y="5"/>
                    </a:moveTo>
                    <a:cubicBezTo>
                      <a:pt x="1" y="4"/>
                      <a:pt x="3" y="0"/>
                      <a:pt x="4" y="0"/>
                    </a:cubicBezTo>
                    <a:cubicBezTo>
                      <a:pt x="9" y="3"/>
                      <a:pt x="6" y="8"/>
                      <a:pt x="6" y="12"/>
                    </a:cubicBezTo>
                    <a:cubicBezTo>
                      <a:pt x="4" y="10"/>
                      <a:pt x="4" y="6"/>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62" name="Freeform 618"/>
              <p:cNvSpPr/>
              <p:nvPr/>
            </p:nvSpPr>
            <p:spPr bwMode="auto">
              <a:xfrm>
                <a:off x="3806" y="1279"/>
                <a:ext cx="15" cy="21"/>
              </a:xfrm>
              <a:custGeom>
                <a:avLst/>
                <a:gdLst>
                  <a:gd name="T0" fmla="*/ 8 w 8"/>
                  <a:gd name="T1" fmla="*/ 11 h 11"/>
                  <a:gd name="T2" fmla="*/ 0 w 8"/>
                  <a:gd name="T3" fmla="*/ 7 h 11"/>
                  <a:gd name="T4" fmla="*/ 7 w 8"/>
                  <a:gd name="T5" fmla="*/ 0 h 11"/>
                  <a:gd name="T6" fmla="*/ 8 w 8"/>
                  <a:gd name="T7" fmla="*/ 11 h 11"/>
                </a:gdLst>
                <a:ahLst/>
                <a:cxnLst>
                  <a:cxn ang="0">
                    <a:pos x="T0" y="T1"/>
                  </a:cxn>
                  <a:cxn ang="0">
                    <a:pos x="T2" y="T3"/>
                  </a:cxn>
                  <a:cxn ang="0">
                    <a:pos x="T4" y="T5"/>
                  </a:cxn>
                  <a:cxn ang="0">
                    <a:pos x="T6" y="T7"/>
                  </a:cxn>
                </a:cxnLst>
                <a:rect l="0" t="0" r="r" b="b"/>
                <a:pathLst>
                  <a:path w="8" h="11">
                    <a:moveTo>
                      <a:pt x="8" y="11"/>
                    </a:moveTo>
                    <a:cubicBezTo>
                      <a:pt x="5" y="10"/>
                      <a:pt x="2" y="9"/>
                      <a:pt x="0" y="7"/>
                    </a:cubicBezTo>
                    <a:cubicBezTo>
                      <a:pt x="1" y="3"/>
                      <a:pt x="3" y="1"/>
                      <a:pt x="7" y="0"/>
                    </a:cubicBezTo>
                    <a:cubicBezTo>
                      <a:pt x="8" y="4"/>
                      <a:pt x="8" y="8"/>
                      <a:pt x="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63" name="Freeform 619"/>
              <p:cNvSpPr/>
              <p:nvPr/>
            </p:nvSpPr>
            <p:spPr bwMode="auto">
              <a:xfrm>
                <a:off x="6243" y="3271"/>
                <a:ext cx="15" cy="24"/>
              </a:xfrm>
              <a:custGeom>
                <a:avLst/>
                <a:gdLst>
                  <a:gd name="T0" fmla="*/ 8 w 8"/>
                  <a:gd name="T1" fmla="*/ 5 h 13"/>
                  <a:gd name="T2" fmla="*/ 8 w 8"/>
                  <a:gd name="T3" fmla="*/ 13 h 13"/>
                  <a:gd name="T4" fmla="*/ 2 w 8"/>
                  <a:gd name="T5" fmla="*/ 4 h 13"/>
                  <a:gd name="T6" fmla="*/ 8 w 8"/>
                  <a:gd name="T7" fmla="*/ 5 h 13"/>
                </a:gdLst>
                <a:ahLst/>
                <a:cxnLst>
                  <a:cxn ang="0">
                    <a:pos x="T0" y="T1"/>
                  </a:cxn>
                  <a:cxn ang="0">
                    <a:pos x="T2" y="T3"/>
                  </a:cxn>
                  <a:cxn ang="0">
                    <a:pos x="T4" y="T5"/>
                  </a:cxn>
                  <a:cxn ang="0">
                    <a:pos x="T6" y="T7"/>
                  </a:cxn>
                </a:cxnLst>
                <a:rect l="0" t="0" r="r" b="b"/>
                <a:pathLst>
                  <a:path w="8" h="13">
                    <a:moveTo>
                      <a:pt x="8" y="5"/>
                    </a:moveTo>
                    <a:cubicBezTo>
                      <a:pt x="8" y="8"/>
                      <a:pt x="8" y="10"/>
                      <a:pt x="8" y="13"/>
                    </a:cubicBezTo>
                    <a:cubicBezTo>
                      <a:pt x="4" y="11"/>
                      <a:pt x="0" y="8"/>
                      <a:pt x="2" y="4"/>
                    </a:cubicBezTo>
                    <a:cubicBezTo>
                      <a:pt x="3" y="0"/>
                      <a:pt x="6" y="2"/>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64" name="Freeform 620"/>
              <p:cNvSpPr/>
              <p:nvPr/>
            </p:nvSpPr>
            <p:spPr bwMode="auto">
              <a:xfrm>
                <a:off x="5503" y="2788"/>
                <a:ext cx="23" cy="20"/>
              </a:xfrm>
              <a:custGeom>
                <a:avLst/>
                <a:gdLst>
                  <a:gd name="T0" fmla="*/ 5 w 12"/>
                  <a:gd name="T1" fmla="*/ 0 h 10"/>
                  <a:gd name="T2" fmla="*/ 12 w 12"/>
                  <a:gd name="T3" fmla="*/ 3 h 10"/>
                  <a:gd name="T4" fmla="*/ 3 w 12"/>
                  <a:gd name="T5" fmla="*/ 7 h 10"/>
                  <a:gd name="T6" fmla="*/ 5 w 12"/>
                  <a:gd name="T7" fmla="*/ 0 h 10"/>
                </a:gdLst>
                <a:ahLst/>
                <a:cxnLst>
                  <a:cxn ang="0">
                    <a:pos x="T0" y="T1"/>
                  </a:cxn>
                  <a:cxn ang="0">
                    <a:pos x="T2" y="T3"/>
                  </a:cxn>
                  <a:cxn ang="0">
                    <a:pos x="T4" y="T5"/>
                  </a:cxn>
                  <a:cxn ang="0">
                    <a:pos x="T6" y="T7"/>
                  </a:cxn>
                </a:cxnLst>
                <a:rect l="0" t="0" r="r" b="b"/>
                <a:pathLst>
                  <a:path w="12" h="10">
                    <a:moveTo>
                      <a:pt x="5" y="0"/>
                    </a:moveTo>
                    <a:cubicBezTo>
                      <a:pt x="7" y="2"/>
                      <a:pt x="9" y="3"/>
                      <a:pt x="12" y="3"/>
                    </a:cubicBezTo>
                    <a:cubicBezTo>
                      <a:pt x="10" y="7"/>
                      <a:pt x="7" y="10"/>
                      <a:pt x="3" y="7"/>
                    </a:cubicBezTo>
                    <a:cubicBezTo>
                      <a:pt x="0" y="5"/>
                      <a:pt x="1" y="1"/>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65" name="Freeform 621"/>
              <p:cNvSpPr/>
              <p:nvPr/>
            </p:nvSpPr>
            <p:spPr bwMode="auto">
              <a:xfrm>
                <a:off x="1956" y="820"/>
                <a:ext cx="17" cy="13"/>
              </a:xfrm>
              <a:custGeom>
                <a:avLst/>
                <a:gdLst>
                  <a:gd name="T0" fmla="*/ 9 w 9"/>
                  <a:gd name="T1" fmla="*/ 5 h 7"/>
                  <a:gd name="T2" fmla="*/ 6 w 9"/>
                  <a:gd name="T3" fmla="*/ 7 h 7"/>
                  <a:gd name="T4" fmla="*/ 2 w 9"/>
                  <a:gd name="T5" fmla="*/ 4 h 7"/>
                  <a:gd name="T6" fmla="*/ 4 w 9"/>
                  <a:gd name="T7" fmla="*/ 1 h 7"/>
                  <a:gd name="T8" fmla="*/ 9 w 9"/>
                  <a:gd name="T9" fmla="*/ 5 h 7"/>
                </a:gdLst>
                <a:ahLst/>
                <a:cxnLst>
                  <a:cxn ang="0">
                    <a:pos x="T0" y="T1"/>
                  </a:cxn>
                  <a:cxn ang="0">
                    <a:pos x="T2" y="T3"/>
                  </a:cxn>
                  <a:cxn ang="0">
                    <a:pos x="T4" y="T5"/>
                  </a:cxn>
                  <a:cxn ang="0">
                    <a:pos x="T6" y="T7"/>
                  </a:cxn>
                  <a:cxn ang="0">
                    <a:pos x="T8" y="T9"/>
                  </a:cxn>
                </a:cxnLst>
                <a:rect l="0" t="0" r="r" b="b"/>
                <a:pathLst>
                  <a:path w="9" h="7">
                    <a:moveTo>
                      <a:pt x="9" y="5"/>
                    </a:moveTo>
                    <a:cubicBezTo>
                      <a:pt x="8" y="5"/>
                      <a:pt x="7" y="7"/>
                      <a:pt x="6" y="7"/>
                    </a:cubicBezTo>
                    <a:cubicBezTo>
                      <a:pt x="4" y="7"/>
                      <a:pt x="3" y="5"/>
                      <a:pt x="2" y="4"/>
                    </a:cubicBezTo>
                    <a:cubicBezTo>
                      <a:pt x="0" y="2"/>
                      <a:pt x="2" y="1"/>
                      <a:pt x="4" y="1"/>
                    </a:cubicBezTo>
                    <a:cubicBezTo>
                      <a:pt x="6" y="0"/>
                      <a:pt x="8" y="1"/>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66" name="Freeform 622"/>
              <p:cNvSpPr/>
              <p:nvPr/>
            </p:nvSpPr>
            <p:spPr bwMode="auto">
              <a:xfrm>
                <a:off x="5783" y="1530"/>
                <a:ext cx="18" cy="19"/>
              </a:xfrm>
              <a:custGeom>
                <a:avLst/>
                <a:gdLst>
                  <a:gd name="T0" fmla="*/ 8 w 9"/>
                  <a:gd name="T1" fmla="*/ 7 h 10"/>
                  <a:gd name="T2" fmla="*/ 2 w 9"/>
                  <a:gd name="T3" fmla="*/ 10 h 10"/>
                  <a:gd name="T4" fmla="*/ 4 w 9"/>
                  <a:gd name="T5" fmla="*/ 1 h 10"/>
                  <a:gd name="T6" fmla="*/ 8 w 9"/>
                  <a:gd name="T7" fmla="*/ 7 h 10"/>
                </a:gdLst>
                <a:ahLst/>
                <a:cxnLst>
                  <a:cxn ang="0">
                    <a:pos x="T0" y="T1"/>
                  </a:cxn>
                  <a:cxn ang="0">
                    <a:pos x="T2" y="T3"/>
                  </a:cxn>
                  <a:cxn ang="0">
                    <a:pos x="T4" y="T5"/>
                  </a:cxn>
                  <a:cxn ang="0">
                    <a:pos x="T6" y="T7"/>
                  </a:cxn>
                </a:cxnLst>
                <a:rect l="0" t="0" r="r" b="b"/>
                <a:pathLst>
                  <a:path w="9" h="10">
                    <a:moveTo>
                      <a:pt x="8" y="7"/>
                    </a:moveTo>
                    <a:cubicBezTo>
                      <a:pt x="6" y="8"/>
                      <a:pt x="4" y="9"/>
                      <a:pt x="2" y="10"/>
                    </a:cubicBezTo>
                    <a:cubicBezTo>
                      <a:pt x="2" y="7"/>
                      <a:pt x="0" y="2"/>
                      <a:pt x="4" y="1"/>
                    </a:cubicBezTo>
                    <a:cubicBezTo>
                      <a:pt x="9" y="0"/>
                      <a:pt x="8" y="4"/>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67" name="Freeform 623"/>
              <p:cNvSpPr/>
              <p:nvPr/>
            </p:nvSpPr>
            <p:spPr bwMode="auto">
              <a:xfrm>
                <a:off x="3394" y="914"/>
                <a:ext cx="17" cy="15"/>
              </a:xfrm>
              <a:custGeom>
                <a:avLst/>
                <a:gdLst>
                  <a:gd name="T0" fmla="*/ 4 w 9"/>
                  <a:gd name="T1" fmla="*/ 8 h 8"/>
                  <a:gd name="T2" fmla="*/ 0 w 9"/>
                  <a:gd name="T3" fmla="*/ 4 h 8"/>
                  <a:gd name="T4" fmla="*/ 5 w 9"/>
                  <a:gd name="T5" fmla="*/ 1 h 8"/>
                  <a:gd name="T6" fmla="*/ 8 w 9"/>
                  <a:gd name="T7" fmla="*/ 4 h 8"/>
                  <a:gd name="T8" fmla="*/ 4 w 9"/>
                  <a:gd name="T9" fmla="*/ 8 h 8"/>
                </a:gdLst>
                <a:ahLst/>
                <a:cxnLst>
                  <a:cxn ang="0">
                    <a:pos x="T0" y="T1"/>
                  </a:cxn>
                  <a:cxn ang="0">
                    <a:pos x="T2" y="T3"/>
                  </a:cxn>
                  <a:cxn ang="0">
                    <a:pos x="T4" y="T5"/>
                  </a:cxn>
                  <a:cxn ang="0">
                    <a:pos x="T6" y="T7"/>
                  </a:cxn>
                  <a:cxn ang="0">
                    <a:pos x="T8" y="T9"/>
                  </a:cxn>
                </a:cxnLst>
                <a:rect l="0" t="0" r="r" b="b"/>
                <a:pathLst>
                  <a:path w="9" h="8">
                    <a:moveTo>
                      <a:pt x="4" y="8"/>
                    </a:moveTo>
                    <a:cubicBezTo>
                      <a:pt x="2" y="7"/>
                      <a:pt x="0" y="6"/>
                      <a:pt x="0" y="4"/>
                    </a:cubicBezTo>
                    <a:cubicBezTo>
                      <a:pt x="1" y="1"/>
                      <a:pt x="3" y="0"/>
                      <a:pt x="5" y="1"/>
                    </a:cubicBezTo>
                    <a:cubicBezTo>
                      <a:pt x="6" y="1"/>
                      <a:pt x="8" y="3"/>
                      <a:pt x="8" y="4"/>
                    </a:cubicBezTo>
                    <a:cubicBezTo>
                      <a:pt x="9" y="8"/>
                      <a:pt x="6" y="7"/>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68" name="Freeform 624"/>
              <p:cNvSpPr/>
              <p:nvPr/>
            </p:nvSpPr>
            <p:spPr bwMode="auto">
              <a:xfrm>
                <a:off x="5753" y="944"/>
                <a:ext cx="17" cy="17"/>
              </a:xfrm>
              <a:custGeom>
                <a:avLst/>
                <a:gdLst>
                  <a:gd name="T0" fmla="*/ 7 w 9"/>
                  <a:gd name="T1" fmla="*/ 9 h 9"/>
                  <a:gd name="T2" fmla="*/ 1 w 9"/>
                  <a:gd name="T3" fmla="*/ 3 h 9"/>
                  <a:gd name="T4" fmla="*/ 5 w 9"/>
                  <a:gd name="T5" fmla="*/ 0 h 9"/>
                  <a:gd name="T6" fmla="*/ 7 w 9"/>
                  <a:gd name="T7" fmla="*/ 9 h 9"/>
                  <a:gd name="T8" fmla="*/ 7 w 9"/>
                  <a:gd name="T9" fmla="*/ 9 h 9"/>
                </a:gdLst>
                <a:ahLst/>
                <a:cxnLst>
                  <a:cxn ang="0">
                    <a:pos x="T0" y="T1"/>
                  </a:cxn>
                  <a:cxn ang="0">
                    <a:pos x="T2" y="T3"/>
                  </a:cxn>
                  <a:cxn ang="0">
                    <a:pos x="T4" y="T5"/>
                  </a:cxn>
                  <a:cxn ang="0">
                    <a:pos x="T6" y="T7"/>
                  </a:cxn>
                  <a:cxn ang="0">
                    <a:pos x="T8" y="T9"/>
                  </a:cxn>
                </a:cxnLst>
                <a:rect l="0" t="0" r="r" b="b"/>
                <a:pathLst>
                  <a:path w="9" h="9">
                    <a:moveTo>
                      <a:pt x="7" y="9"/>
                    </a:moveTo>
                    <a:cubicBezTo>
                      <a:pt x="4" y="8"/>
                      <a:pt x="0" y="7"/>
                      <a:pt x="1" y="3"/>
                    </a:cubicBezTo>
                    <a:cubicBezTo>
                      <a:pt x="1" y="2"/>
                      <a:pt x="4" y="0"/>
                      <a:pt x="5" y="0"/>
                    </a:cubicBezTo>
                    <a:cubicBezTo>
                      <a:pt x="9" y="2"/>
                      <a:pt x="7" y="6"/>
                      <a:pt x="7" y="9"/>
                    </a:cubicBezTo>
                    <a:cubicBezTo>
                      <a:pt x="7" y="9"/>
                      <a:pt x="7" y="9"/>
                      <a:pt x="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69" name="Freeform 625"/>
              <p:cNvSpPr/>
              <p:nvPr/>
            </p:nvSpPr>
            <p:spPr bwMode="auto">
              <a:xfrm>
                <a:off x="2260" y="705"/>
                <a:ext cx="20" cy="19"/>
              </a:xfrm>
              <a:custGeom>
                <a:avLst/>
                <a:gdLst>
                  <a:gd name="T0" fmla="*/ 1 w 10"/>
                  <a:gd name="T1" fmla="*/ 1 h 10"/>
                  <a:gd name="T2" fmla="*/ 8 w 10"/>
                  <a:gd name="T3" fmla="*/ 6 h 10"/>
                  <a:gd name="T4" fmla="*/ 0 w 10"/>
                  <a:gd name="T5" fmla="*/ 5 h 10"/>
                  <a:gd name="T6" fmla="*/ 1 w 10"/>
                  <a:gd name="T7" fmla="*/ 1 h 10"/>
                </a:gdLst>
                <a:ahLst/>
                <a:cxnLst>
                  <a:cxn ang="0">
                    <a:pos x="T0" y="T1"/>
                  </a:cxn>
                  <a:cxn ang="0">
                    <a:pos x="T2" y="T3"/>
                  </a:cxn>
                  <a:cxn ang="0">
                    <a:pos x="T4" y="T5"/>
                  </a:cxn>
                  <a:cxn ang="0">
                    <a:pos x="T6" y="T7"/>
                  </a:cxn>
                </a:cxnLst>
                <a:rect l="0" t="0" r="r" b="b"/>
                <a:pathLst>
                  <a:path w="10" h="10">
                    <a:moveTo>
                      <a:pt x="1" y="1"/>
                    </a:moveTo>
                    <a:cubicBezTo>
                      <a:pt x="3" y="2"/>
                      <a:pt x="10" y="0"/>
                      <a:pt x="8" y="6"/>
                    </a:cubicBezTo>
                    <a:cubicBezTo>
                      <a:pt x="7" y="10"/>
                      <a:pt x="3" y="5"/>
                      <a:pt x="0" y="5"/>
                    </a:cubicBezTo>
                    <a:cubicBezTo>
                      <a:pt x="0" y="3"/>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70" name="Freeform 626"/>
              <p:cNvSpPr/>
              <p:nvPr/>
            </p:nvSpPr>
            <p:spPr bwMode="auto">
              <a:xfrm>
                <a:off x="6170" y="1090"/>
                <a:ext cx="17" cy="15"/>
              </a:xfrm>
              <a:custGeom>
                <a:avLst/>
                <a:gdLst>
                  <a:gd name="T0" fmla="*/ 1 w 9"/>
                  <a:gd name="T1" fmla="*/ 6 h 8"/>
                  <a:gd name="T2" fmla="*/ 5 w 9"/>
                  <a:gd name="T3" fmla="*/ 1 h 8"/>
                  <a:gd name="T4" fmla="*/ 8 w 9"/>
                  <a:gd name="T5" fmla="*/ 5 h 8"/>
                  <a:gd name="T6" fmla="*/ 0 w 9"/>
                  <a:gd name="T7" fmla="*/ 6 h 8"/>
                  <a:gd name="T8" fmla="*/ 1 w 9"/>
                  <a:gd name="T9" fmla="*/ 6 h 8"/>
                </a:gdLst>
                <a:ahLst/>
                <a:cxnLst>
                  <a:cxn ang="0">
                    <a:pos x="T0" y="T1"/>
                  </a:cxn>
                  <a:cxn ang="0">
                    <a:pos x="T2" y="T3"/>
                  </a:cxn>
                  <a:cxn ang="0">
                    <a:pos x="T4" y="T5"/>
                  </a:cxn>
                  <a:cxn ang="0">
                    <a:pos x="T6" y="T7"/>
                  </a:cxn>
                  <a:cxn ang="0">
                    <a:pos x="T8" y="T9"/>
                  </a:cxn>
                </a:cxnLst>
                <a:rect l="0" t="0" r="r" b="b"/>
                <a:pathLst>
                  <a:path w="9" h="8">
                    <a:moveTo>
                      <a:pt x="1" y="6"/>
                    </a:moveTo>
                    <a:cubicBezTo>
                      <a:pt x="1" y="3"/>
                      <a:pt x="1" y="0"/>
                      <a:pt x="5" y="1"/>
                    </a:cubicBezTo>
                    <a:cubicBezTo>
                      <a:pt x="7" y="1"/>
                      <a:pt x="9" y="3"/>
                      <a:pt x="8" y="5"/>
                    </a:cubicBezTo>
                    <a:cubicBezTo>
                      <a:pt x="6" y="8"/>
                      <a:pt x="3" y="7"/>
                      <a:pt x="0" y="6"/>
                    </a:cubicBezTo>
                    <a:cubicBezTo>
                      <a:pt x="0" y="6"/>
                      <a:pt x="1"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71" name="Freeform 627"/>
              <p:cNvSpPr/>
              <p:nvPr/>
            </p:nvSpPr>
            <p:spPr bwMode="auto">
              <a:xfrm>
                <a:off x="5442" y="2785"/>
                <a:ext cx="19" cy="25"/>
              </a:xfrm>
              <a:custGeom>
                <a:avLst/>
                <a:gdLst>
                  <a:gd name="T0" fmla="*/ 0 w 10"/>
                  <a:gd name="T1" fmla="*/ 3 h 13"/>
                  <a:gd name="T2" fmla="*/ 10 w 10"/>
                  <a:gd name="T3" fmla="*/ 5 h 13"/>
                  <a:gd name="T4" fmla="*/ 4 w 10"/>
                  <a:gd name="T5" fmla="*/ 6 h 13"/>
                  <a:gd name="T6" fmla="*/ 0 w 10"/>
                  <a:gd name="T7" fmla="*/ 3 h 13"/>
                </a:gdLst>
                <a:ahLst/>
                <a:cxnLst>
                  <a:cxn ang="0">
                    <a:pos x="T0" y="T1"/>
                  </a:cxn>
                  <a:cxn ang="0">
                    <a:pos x="T2" y="T3"/>
                  </a:cxn>
                  <a:cxn ang="0">
                    <a:pos x="T4" y="T5"/>
                  </a:cxn>
                  <a:cxn ang="0">
                    <a:pos x="T6" y="T7"/>
                  </a:cxn>
                </a:cxnLst>
                <a:rect l="0" t="0" r="r" b="b"/>
                <a:pathLst>
                  <a:path w="10" h="13">
                    <a:moveTo>
                      <a:pt x="0" y="3"/>
                    </a:moveTo>
                    <a:cubicBezTo>
                      <a:pt x="6" y="0"/>
                      <a:pt x="10" y="2"/>
                      <a:pt x="10" y="5"/>
                    </a:cubicBezTo>
                    <a:cubicBezTo>
                      <a:pt x="10" y="13"/>
                      <a:pt x="6" y="7"/>
                      <a:pt x="4" y="6"/>
                    </a:cubicBezTo>
                    <a:cubicBezTo>
                      <a:pt x="2" y="5"/>
                      <a:pt x="1"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72" name="Freeform 628"/>
              <p:cNvSpPr/>
              <p:nvPr/>
            </p:nvSpPr>
            <p:spPr bwMode="auto">
              <a:xfrm>
                <a:off x="3813" y="1455"/>
                <a:ext cx="25" cy="25"/>
              </a:xfrm>
              <a:custGeom>
                <a:avLst/>
                <a:gdLst>
                  <a:gd name="T0" fmla="*/ 6 w 13"/>
                  <a:gd name="T1" fmla="*/ 13 h 13"/>
                  <a:gd name="T2" fmla="*/ 0 w 13"/>
                  <a:gd name="T3" fmla="*/ 3 h 13"/>
                  <a:gd name="T4" fmla="*/ 6 w 13"/>
                  <a:gd name="T5" fmla="*/ 13 h 13"/>
                </a:gdLst>
                <a:ahLst/>
                <a:cxnLst>
                  <a:cxn ang="0">
                    <a:pos x="T0" y="T1"/>
                  </a:cxn>
                  <a:cxn ang="0">
                    <a:pos x="T2" y="T3"/>
                  </a:cxn>
                  <a:cxn ang="0">
                    <a:pos x="T4" y="T5"/>
                  </a:cxn>
                </a:cxnLst>
                <a:rect l="0" t="0" r="r" b="b"/>
                <a:pathLst>
                  <a:path w="13" h="13">
                    <a:moveTo>
                      <a:pt x="6" y="13"/>
                    </a:moveTo>
                    <a:cubicBezTo>
                      <a:pt x="4" y="10"/>
                      <a:pt x="2" y="7"/>
                      <a:pt x="0" y="3"/>
                    </a:cubicBezTo>
                    <a:cubicBezTo>
                      <a:pt x="13" y="0"/>
                      <a:pt x="3"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73" name="Freeform 629"/>
              <p:cNvSpPr/>
              <p:nvPr/>
            </p:nvSpPr>
            <p:spPr bwMode="auto">
              <a:xfrm>
                <a:off x="2518" y="2291"/>
                <a:ext cx="19" cy="13"/>
              </a:xfrm>
              <a:custGeom>
                <a:avLst/>
                <a:gdLst>
                  <a:gd name="T0" fmla="*/ 4 w 10"/>
                  <a:gd name="T1" fmla="*/ 0 h 7"/>
                  <a:gd name="T2" fmla="*/ 9 w 10"/>
                  <a:gd name="T3" fmla="*/ 3 h 7"/>
                  <a:gd name="T4" fmla="*/ 5 w 10"/>
                  <a:gd name="T5" fmla="*/ 7 h 7"/>
                  <a:gd name="T6" fmla="*/ 0 w 10"/>
                  <a:gd name="T7" fmla="*/ 3 h 7"/>
                  <a:gd name="T8" fmla="*/ 4 w 10"/>
                  <a:gd name="T9" fmla="*/ 0 h 7"/>
                </a:gdLst>
                <a:ahLst/>
                <a:cxnLst>
                  <a:cxn ang="0">
                    <a:pos x="T0" y="T1"/>
                  </a:cxn>
                  <a:cxn ang="0">
                    <a:pos x="T2" y="T3"/>
                  </a:cxn>
                  <a:cxn ang="0">
                    <a:pos x="T4" y="T5"/>
                  </a:cxn>
                  <a:cxn ang="0">
                    <a:pos x="T6" y="T7"/>
                  </a:cxn>
                  <a:cxn ang="0">
                    <a:pos x="T8" y="T9"/>
                  </a:cxn>
                </a:cxnLst>
                <a:rect l="0" t="0" r="r" b="b"/>
                <a:pathLst>
                  <a:path w="10" h="7">
                    <a:moveTo>
                      <a:pt x="4" y="0"/>
                    </a:moveTo>
                    <a:cubicBezTo>
                      <a:pt x="6" y="1"/>
                      <a:pt x="9" y="2"/>
                      <a:pt x="9" y="3"/>
                    </a:cubicBezTo>
                    <a:cubicBezTo>
                      <a:pt x="10" y="6"/>
                      <a:pt x="7" y="6"/>
                      <a:pt x="5" y="7"/>
                    </a:cubicBezTo>
                    <a:cubicBezTo>
                      <a:pt x="2" y="7"/>
                      <a:pt x="0" y="6"/>
                      <a:pt x="0" y="3"/>
                    </a:cubicBezTo>
                    <a:cubicBezTo>
                      <a:pt x="0" y="2"/>
                      <a:pt x="2" y="2"/>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74" name="Freeform 630"/>
              <p:cNvSpPr/>
              <p:nvPr/>
            </p:nvSpPr>
            <p:spPr bwMode="auto">
              <a:xfrm>
                <a:off x="3566" y="1447"/>
                <a:ext cx="28" cy="21"/>
              </a:xfrm>
              <a:custGeom>
                <a:avLst/>
                <a:gdLst>
                  <a:gd name="T0" fmla="*/ 15 w 15"/>
                  <a:gd name="T1" fmla="*/ 0 h 11"/>
                  <a:gd name="T2" fmla="*/ 12 w 15"/>
                  <a:gd name="T3" fmla="*/ 11 h 11"/>
                  <a:gd name="T4" fmla="*/ 15 w 15"/>
                  <a:gd name="T5" fmla="*/ 0 h 11"/>
                </a:gdLst>
                <a:ahLst/>
                <a:cxnLst>
                  <a:cxn ang="0">
                    <a:pos x="T0" y="T1"/>
                  </a:cxn>
                  <a:cxn ang="0">
                    <a:pos x="T2" y="T3"/>
                  </a:cxn>
                  <a:cxn ang="0">
                    <a:pos x="T4" y="T5"/>
                  </a:cxn>
                </a:cxnLst>
                <a:rect l="0" t="0" r="r" b="b"/>
                <a:pathLst>
                  <a:path w="15" h="11">
                    <a:moveTo>
                      <a:pt x="15" y="0"/>
                    </a:moveTo>
                    <a:cubicBezTo>
                      <a:pt x="14" y="3"/>
                      <a:pt x="13" y="7"/>
                      <a:pt x="12" y="11"/>
                    </a:cubicBezTo>
                    <a:cubicBezTo>
                      <a:pt x="0" y="3"/>
                      <a:pt x="15" y="4"/>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75" name="Freeform 631"/>
              <p:cNvSpPr/>
              <p:nvPr/>
            </p:nvSpPr>
            <p:spPr bwMode="auto">
              <a:xfrm>
                <a:off x="5347" y="894"/>
                <a:ext cx="17" cy="18"/>
              </a:xfrm>
              <a:custGeom>
                <a:avLst/>
                <a:gdLst>
                  <a:gd name="T0" fmla="*/ 4 w 9"/>
                  <a:gd name="T1" fmla="*/ 9 h 9"/>
                  <a:gd name="T2" fmla="*/ 8 w 9"/>
                  <a:gd name="T3" fmla="*/ 0 h 9"/>
                  <a:gd name="T4" fmla="*/ 4 w 9"/>
                  <a:gd name="T5" fmla="*/ 9 h 9"/>
                </a:gdLst>
                <a:ahLst/>
                <a:cxnLst>
                  <a:cxn ang="0">
                    <a:pos x="T0" y="T1"/>
                  </a:cxn>
                  <a:cxn ang="0">
                    <a:pos x="T2" y="T3"/>
                  </a:cxn>
                  <a:cxn ang="0">
                    <a:pos x="T4" y="T5"/>
                  </a:cxn>
                </a:cxnLst>
                <a:rect l="0" t="0" r="r" b="b"/>
                <a:pathLst>
                  <a:path w="9" h="9">
                    <a:moveTo>
                      <a:pt x="4" y="9"/>
                    </a:moveTo>
                    <a:cubicBezTo>
                      <a:pt x="0" y="4"/>
                      <a:pt x="3" y="1"/>
                      <a:pt x="8" y="0"/>
                    </a:cubicBezTo>
                    <a:cubicBezTo>
                      <a:pt x="9" y="4"/>
                      <a:pt x="8" y="8"/>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76" name="Freeform 632"/>
              <p:cNvSpPr/>
              <p:nvPr/>
            </p:nvSpPr>
            <p:spPr bwMode="auto">
              <a:xfrm>
                <a:off x="3648" y="1618"/>
                <a:ext cx="36" cy="11"/>
              </a:xfrm>
              <a:custGeom>
                <a:avLst/>
                <a:gdLst>
                  <a:gd name="T0" fmla="*/ 0 w 19"/>
                  <a:gd name="T1" fmla="*/ 5 h 6"/>
                  <a:gd name="T2" fmla="*/ 19 w 19"/>
                  <a:gd name="T3" fmla="*/ 2 h 6"/>
                  <a:gd name="T4" fmla="*/ 0 w 19"/>
                  <a:gd name="T5" fmla="*/ 5 h 6"/>
                </a:gdLst>
                <a:ahLst/>
                <a:cxnLst>
                  <a:cxn ang="0">
                    <a:pos x="T0" y="T1"/>
                  </a:cxn>
                  <a:cxn ang="0">
                    <a:pos x="T2" y="T3"/>
                  </a:cxn>
                  <a:cxn ang="0">
                    <a:pos x="T4" y="T5"/>
                  </a:cxn>
                </a:cxnLst>
                <a:rect l="0" t="0" r="r" b="b"/>
                <a:pathLst>
                  <a:path w="19" h="6">
                    <a:moveTo>
                      <a:pt x="0" y="5"/>
                    </a:moveTo>
                    <a:cubicBezTo>
                      <a:pt x="6" y="0"/>
                      <a:pt x="13" y="2"/>
                      <a:pt x="19" y="2"/>
                    </a:cubicBezTo>
                    <a:cubicBezTo>
                      <a:pt x="13" y="6"/>
                      <a:pt x="7" y="4"/>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77" name="Freeform 633"/>
              <p:cNvSpPr/>
              <p:nvPr/>
            </p:nvSpPr>
            <p:spPr bwMode="auto">
              <a:xfrm>
                <a:off x="1281" y="1241"/>
                <a:ext cx="132" cy="187"/>
              </a:xfrm>
              <a:custGeom>
                <a:avLst/>
                <a:gdLst>
                  <a:gd name="T0" fmla="*/ 36 w 69"/>
                  <a:gd name="T1" fmla="*/ 98 h 98"/>
                  <a:gd name="T2" fmla="*/ 17 w 69"/>
                  <a:gd name="T3" fmla="*/ 84 h 98"/>
                  <a:gd name="T4" fmla="*/ 5 w 69"/>
                  <a:gd name="T5" fmla="*/ 80 h 98"/>
                  <a:gd name="T6" fmla="*/ 5 w 69"/>
                  <a:gd name="T7" fmla="*/ 77 h 98"/>
                  <a:gd name="T8" fmla="*/ 3 w 69"/>
                  <a:gd name="T9" fmla="*/ 67 h 98"/>
                  <a:gd name="T10" fmla="*/ 5 w 69"/>
                  <a:gd name="T11" fmla="*/ 33 h 98"/>
                  <a:gd name="T12" fmla="*/ 22 w 69"/>
                  <a:gd name="T13" fmla="*/ 18 h 98"/>
                  <a:gd name="T14" fmla="*/ 40 w 69"/>
                  <a:gd name="T15" fmla="*/ 11 h 98"/>
                  <a:gd name="T16" fmla="*/ 36 w 69"/>
                  <a:gd name="T17" fmla="*/ 33 h 98"/>
                  <a:gd name="T18" fmla="*/ 50 w 69"/>
                  <a:gd name="T19" fmla="*/ 58 h 98"/>
                  <a:gd name="T20" fmla="*/ 57 w 69"/>
                  <a:gd name="T21" fmla="*/ 63 h 98"/>
                  <a:gd name="T22" fmla="*/ 55 w 69"/>
                  <a:gd name="T23" fmla="*/ 74 h 98"/>
                  <a:gd name="T24" fmla="*/ 36 w 69"/>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98">
                    <a:moveTo>
                      <a:pt x="36" y="98"/>
                    </a:moveTo>
                    <a:cubicBezTo>
                      <a:pt x="32" y="91"/>
                      <a:pt x="22" y="92"/>
                      <a:pt x="17" y="84"/>
                    </a:cubicBezTo>
                    <a:cubicBezTo>
                      <a:pt x="17" y="82"/>
                      <a:pt x="7" y="91"/>
                      <a:pt x="5" y="80"/>
                    </a:cubicBezTo>
                    <a:cubicBezTo>
                      <a:pt x="5" y="79"/>
                      <a:pt x="5" y="78"/>
                      <a:pt x="5" y="77"/>
                    </a:cubicBezTo>
                    <a:cubicBezTo>
                      <a:pt x="4" y="74"/>
                      <a:pt x="0" y="70"/>
                      <a:pt x="3" y="67"/>
                    </a:cubicBezTo>
                    <a:cubicBezTo>
                      <a:pt x="15" y="57"/>
                      <a:pt x="14" y="46"/>
                      <a:pt x="5" y="33"/>
                    </a:cubicBezTo>
                    <a:cubicBezTo>
                      <a:pt x="16" y="32"/>
                      <a:pt x="27" y="32"/>
                      <a:pt x="22" y="18"/>
                    </a:cubicBezTo>
                    <a:cubicBezTo>
                      <a:pt x="22" y="0"/>
                      <a:pt x="33" y="11"/>
                      <a:pt x="40" y="11"/>
                    </a:cubicBezTo>
                    <a:cubicBezTo>
                      <a:pt x="45" y="19"/>
                      <a:pt x="39" y="26"/>
                      <a:pt x="36" y="33"/>
                    </a:cubicBezTo>
                    <a:cubicBezTo>
                      <a:pt x="28" y="52"/>
                      <a:pt x="30" y="55"/>
                      <a:pt x="50" y="58"/>
                    </a:cubicBezTo>
                    <a:cubicBezTo>
                      <a:pt x="53" y="59"/>
                      <a:pt x="58" y="57"/>
                      <a:pt x="57" y="63"/>
                    </a:cubicBezTo>
                    <a:cubicBezTo>
                      <a:pt x="56" y="66"/>
                      <a:pt x="69" y="71"/>
                      <a:pt x="55" y="74"/>
                    </a:cubicBezTo>
                    <a:cubicBezTo>
                      <a:pt x="45" y="76"/>
                      <a:pt x="43" y="90"/>
                      <a:pt x="36"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78" name="Freeform 634"/>
              <p:cNvSpPr/>
              <p:nvPr/>
            </p:nvSpPr>
            <p:spPr bwMode="auto">
              <a:xfrm>
                <a:off x="1327" y="1252"/>
                <a:ext cx="99" cy="109"/>
              </a:xfrm>
              <a:custGeom>
                <a:avLst/>
                <a:gdLst>
                  <a:gd name="T0" fmla="*/ 33 w 52"/>
                  <a:gd name="T1" fmla="*/ 57 h 57"/>
                  <a:gd name="T2" fmla="*/ 20 w 52"/>
                  <a:gd name="T3" fmla="*/ 57 h 57"/>
                  <a:gd name="T4" fmla="*/ 5 w 52"/>
                  <a:gd name="T5" fmla="*/ 33 h 57"/>
                  <a:gd name="T6" fmla="*/ 16 w 52"/>
                  <a:gd name="T7" fmla="*/ 5 h 57"/>
                  <a:gd name="T8" fmla="*/ 16 w 52"/>
                  <a:gd name="T9" fmla="*/ 1 h 57"/>
                  <a:gd name="T10" fmla="*/ 38 w 52"/>
                  <a:gd name="T11" fmla="*/ 7 h 57"/>
                  <a:gd name="T12" fmla="*/ 38 w 52"/>
                  <a:gd name="T13" fmla="*/ 18 h 57"/>
                  <a:gd name="T14" fmla="*/ 36 w 52"/>
                  <a:gd name="T15" fmla="*/ 23 h 57"/>
                  <a:gd name="T16" fmla="*/ 39 w 52"/>
                  <a:gd name="T17" fmla="*/ 33 h 57"/>
                  <a:gd name="T18" fmla="*/ 39 w 52"/>
                  <a:gd name="T19" fmla="*/ 40 h 57"/>
                  <a:gd name="T20" fmla="*/ 33 w 52"/>
                  <a:gd name="T21" fmla="*/ 43 h 57"/>
                  <a:gd name="T22" fmla="*/ 25 w 52"/>
                  <a:gd name="T23" fmla="*/ 42 h 57"/>
                  <a:gd name="T24" fmla="*/ 33 w 52"/>
                  <a:gd name="T25" fmla="*/ 42 h 57"/>
                  <a:gd name="T26" fmla="*/ 48 w 52"/>
                  <a:gd name="T27" fmla="*/ 47 h 57"/>
                  <a:gd name="T28" fmla="*/ 51 w 52"/>
                  <a:gd name="T29" fmla="*/ 53 h 57"/>
                  <a:gd name="T30" fmla="*/ 33 w 52"/>
                  <a:gd name="T31"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 h="57">
                    <a:moveTo>
                      <a:pt x="33" y="57"/>
                    </a:moveTo>
                    <a:cubicBezTo>
                      <a:pt x="29" y="53"/>
                      <a:pt x="25" y="57"/>
                      <a:pt x="20" y="57"/>
                    </a:cubicBezTo>
                    <a:cubicBezTo>
                      <a:pt x="6" y="55"/>
                      <a:pt x="0" y="47"/>
                      <a:pt x="5" y="33"/>
                    </a:cubicBezTo>
                    <a:cubicBezTo>
                      <a:pt x="8" y="23"/>
                      <a:pt x="15" y="15"/>
                      <a:pt x="16" y="5"/>
                    </a:cubicBezTo>
                    <a:cubicBezTo>
                      <a:pt x="16" y="3"/>
                      <a:pt x="16" y="2"/>
                      <a:pt x="16" y="1"/>
                    </a:cubicBezTo>
                    <a:cubicBezTo>
                      <a:pt x="24" y="0"/>
                      <a:pt x="32" y="1"/>
                      <a:pt x="38" y="7"/>
                    </a:cubicBezTo>
                    <a:cubicBezTo>
                      <a:pt x="40" y="11"/>
                      <a:pt x="39" y="15"/>
                      <a:pt x="38" y="18"/>
                    </a:cubicBezTo>
                    <a:cubicBezTo>
                      <a:pt x="37" y="20"/>
                      <a:pt x="37" y="21"/>
                      <a:pt x="36" y="23"/>
                    </a:cubicBezTo>
                    <a:cubicBezTo>
                      <a:pt x="33" y="27"/>
                      <a:pt x="37" y="30"/>
                      <a:pt x="39" y="33"/>
                    </a:cubicBezTo>
                    <a:cubicBezTo>
                      <a:pt x="40" y="36"/>
                      <a:pt x="40" y="38"/>
                      <a:pt x="39" y="40"/>
                    </a:cubicBezTo>
                    <a:cubicBezTo>
                      <a:pt x="38" y="42"/>
                      <a:pt x="36" y="44"/>
                      <a:pt x="33" y="43"/>
                    </a:cubicBezTo>
                    <a:cubicBezTo>
                      <a:pt x="31" y="40"/>
                      <a:pt x="28" y="41"/>
                      <a:pt x="25" y="42"/>
                    </a:cubicBezTo>
                    <a:cubicBezTo>
                      <a:pt x="27" y="42"/>
                      <a:pt x="30" y="41"/>
                      <a:pt x="33" y="42"/>
                    </a:cubicBezTo>
                    <a:cubicBezTo>
                      <a:pt x="37" y="46"/>
                      <a:pt x="43" y="45"/>
                      <a:pt x="48" y="47"/>
                    </a:cubicBezTo>
                    <a:cubicBezTo>
                      <a:pt x="50" y="49"/>
                      <a:pt x="52" y="50"/>
                      <a:pt x="51" y="53"/>
                    </a:cubicBezTo>
                    <a:cubicBezTo>
                      <a:pt x="45" y="57"/>
                      <a:pt x="39" y="57"/>
                      <a:pt x="33"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79" name="Freeform 635"/>
              <p:cNvSpPr/>
              <p:nvPr/>
            </p:nvSpPr>
            <p:spPr bwMode="auto">
              <a:xfrm>
                <a:off x="1336" y="1181"/>
                <a:ext cx="78" cy="67"/>
              </a:xfrm>
              <a:custGeom>
                <a:avLst/>
                <a:gdLst>
                  <a:gd name="T0" fmla="*/ 0 w 41"/>
                  <a:gd name="T1" fmla="*/ 10 h 35"/>
                  <a:gd name="T2" fmla="*/ 22 w 41"/>
                  <a:gd name="T3" fmla="*/ 2 h 35"/>
                  <a:gd name="T4" fmla="*/ 35 w 41"/>
                  <a:gd name="T5" fmla="*/ 21 h 35"/>
                  <a:gd name="T6" fmla="*/ 29 w 41"/>
                  <a:gd name="T7" fmla="*/ 29 h 35"/>
                  <a:gd name="T8" fmla="*/ 18 w 41"/>
                  <a:gd name="T9" fmla="*/ 24 h 35"/>
                  <a:gd name="T10" fmla="*/ 4 w 41"/>
                  <a:gd name="T11" fmla="*/ 24 h 35"/>
                  <a:gd name="T12" fmla="*/ 3 w 41"/>
                  <a:gd name="T13" fmla="*/ 19 h 35"/>
                  <a:gd name="T14" fmla="*/ 0 w 41"/>
                  <a:gd name="T15" fmla="*/ 1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0" y="10"/>
                    </a:moveTo>
                    <a:cubicBezTo>
                      <a:pt x="5" y="1"/>
                      <a:pt x="13" y="0"/>
                      <a:pt x="22" y="2"/>
                    </a:cubicBezTo>
                    <a:cubicBezTo>
                      <a:pt x="31" y="4"/>
                      <a:pt x="36" y="11"/>
                      <a:pt x="35" y="21"/>
                    </a:cubicBezTo>
                    <a:cubicBezTo>
                      <a:pt x="38" y="27"/>
                      <a:pt x="41" y="35"/>
                      <a:pt x="29" y="29"/>
                    </a:cubicBezTo>
                    <a:cubicBezTo>
                      <a:pt x="25" y="27"/>
                      <a:pt x="22" y="25"/>
                      <a:pt x="18" y="24"/>
                    </a:cubicBezTo>
                    <a:cubicBezTo>
                      <a:pt x="13" y="21"/>
                      <a:pt x="9" y="24"/>
                      <a:pt x="4" y="24"/>
                    </a:cubicBezTo>
                    <a:cubicBezTo>
                      <a:pt x="3" y="23"/>
                      <a:pt x="2" y="20"/>
                      <a:pt x="3" y="19"/>
                    </a:cubicBezTo>
                    <a:cubicBezTo>
                      <a:pt x="9" y="14"/>
                      <a:pt x="6" y="12"/>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80" name="Freeform 636"/>
              <p:cNvSpPr/>
              <p:nvPr/>
            </p:nvSpPr>
            <p:spPr bwMode="auto">
              <a:xfrm>
                <a:off x="1357" y="1216"/>
                <a:ext cx="77" cy="53"/>
              </a:xfrm>
              <a:custGeom>
                <a:avLst/>
                <a:gdLst>
                  <a:gd name="T0" fmla="*/ 7 w 40"/>
                  <a:gd name="T1" fmla="*/ 6 h 28"/>
                  <a:gd name="T2" fmla="*/ 20 w 40"/>
                  <a:gd name="T3" fmla="*/ 7 h 28"/>
                  <a:gd name="T4" fmla="*/ 24 w 40"/>
                  <a:gd name="T5" fmla="*/ 8 h 28"/>
                  <a:gd name="T6" fmla="*/ 24 w 40"/>
                  <a:gd name="T7" fmla="*/ 3 h 28"/>
                  <a:gd name="T8" fmla="*/ 35 w 40"/>
                  <a:gd name="T9" fmla="*/ 3 h 28"/>
                  <a:gd name="T10" fmla="*/ 35 w 40"/>
                  <a:gd name="T11" fmla="*/ 18 h 28"/>
                  <a:gd name="T12" fmla="*/ 21 w 40"/>
                  <a:gd name="T13" fmla="*/ 27 h 28"/>
                  <a:gd name="T14" fmla="*/ 0 w 40"/>
                  <a:gd name="T15" fmla="*/ 20 h 28"/>
                  <a:gd name="T16" fmla="*/ 3 w 40"/>
                  <a:gd name="T17" fmla="*/ 13 h 28"/>
                  <a:gd name="T18" fmla="*/ 7 w 40"/>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8">
                    <a:moveTo>
                      <a:pt x="7" y="6"/>
                    </a:moveTo>
                    <a:cubicBezTo>
                      <a:pt x="12" y="2"/>
                      <a:pt x="16" y="0"/>
                      <a:pt x="20" y="7"/>
                    </a:cubicBezTo>
                    <a:cubicBezTo>
                      <a:pt x="21" y="9"/>
                      <a:pt x="22" y="12"/>
                      <a:pt x="24" y="8"/>
                    </a:cubicBezTo>
                    <a:cubicBezTo>
                      <a:pt x="24" y="6"/>
                      <a:pt x="24" y="4"/>
                      <a:pt x="24" y="3"/>
                    </a:cubicBezTo>
                    <a:cubicBezTo>
                      <a:pt x="28" y="3"/>
                      <a:pt x="31" y="3"/>
                      <a:pt x="35" y="3"/>
                    </a:cubicBezTo>
                    <a:cubicBezTo>
                      <a:pt x="40" y="6"/>
                      <a:pt x="40" y="6"/>
                      <a:pt x="35" y="18"/>
                    </a:cubicBezTo>
                    <a:cubicBezTo>
                      <a:pt x="31" y="21"/>
                      <a:pt x="28" y="28"/>
                      <a:pt x="21" y="27"/>
                    </a:cubicBezTo>
                    <a:cubicBezTo>
                      <a:pt x="14" y="23"/>
                      <a:pt x="5" y="27"/>
                      <a:pt x="0" y="20"/>
                    </a:cubicBezTo>
                    <a:cubicBezTo>
                      <a:pt x="1" y="18"/>
                      <a:pt x="2" y="15"/>
                      <a:pt x="3" y="13"/>
                    </a:cubicBezTo>
                    <a:cubicBezTo>
                      <a:pt x="5" y="11"/>
                      <a:pt x="11" y="11"/>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81" name="Freeform 637"/>
              <p:cNvSpPr/>
              <p:nvPr/>
            </p:nvSpPr>
            <p:spPr bwMode="auto">
              <a:xfrm>
                <a:off x="1304" y="1199"/>
                <a:ext cx="67" cy="28"/>
              </a:xfrm>
              <a:custGeom>
                <a:avLst/>
                <a:gdLst>
                  <a:gd name="T0" fmla="*/ 17 w 35"/>
                  <a:gd name="T1" fmla="*/ 1 h 15"/>
                  <a:gd name="T2" fmla="*/ 21 w 35"/>
                  <a:gd name="T3" fmla="*/ 15 h 15"/>
                  <a:gd name="T4" fmla="*/ 0 w 35"/>
                  <a:gd name="T5" fmla="*/ 12 h 15"/>
                  <a:gd name="T6" fmla="*/ 17 w 35"/>
                  <a:gd name="T7" fmla="*/ 1 h 15"/>
                </a:gdLst>
                <a:ahLst/>
                <a:cxnLst>
                  <a:cxn ang="0">
                    <a:pos x="T0" y="T1"/>
                  </a:cxn>
                  <a:cxn ang="0">
                    <a:pos x="T2" y="T3"/>
                  </a:cxn>
                  <a:cxn ang="0">
                    <a:pos x="T4" y="T5"/>
                  </a:cxn>
                  <a:cxn ang="0">
                    <a:pos x="T6" y="T7"/>
                  </a:cxn>
                </a:cxnLst>
                <a:rect l="0" t="0" r="r" b="b"/>
                <a:pathLst>
                  <a:path w="35" h="15">
                    <a:moveTo>
                      <a:pt x="17" y="1"/>
                    </a:moveTo>
                    <a:cubicBezTo>
                      <a:pt x="35" y="2"/>
                      <a:pt x="20" y="10"/>
                      <a:pt x="21" y="15"/>
                    </a:cubicBezTo>
                    <a:cubicBezTo>
                      <a:pt x="14" y="14"/>
                      <a:pt x="7" y="13"/>
                      <a:pt x="0" y="12"/>
                    </a:cubicBezTo>
                    <a:cubicBezTo>
                      <a:pt x="4" y="5"/>
                      <a:pt x="9" y="0"/>
                      <a:pt x="1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82" name="Freeform 638"/>
              <p:cNvSpPr/>
              <p:nvPr/>
            </p:nvSpPr>
            <p:spPr bwMode="auto">
              <a:xfrm>
                <a:off x="1363" y="1225"/>
                <a:ext cx="25" cy="21"/>
              </a:xfrm>
              <a:custGeom>
                <a:avLst/>
                <a:gdLst>
                  <a:gd name="T0" fmla="*/ 4 w 13"/>
                  <a:gd name="T1" fmla="*/ 1 h 11"/>
                  <a:gd name="T2" fmla="*/ 12 w 13"/>
                  <a:gd name="T3" fmla="*/ 5 h 11"/>
                  <a:gd name="T4" fmla="*/ 0 w 13"/>
                  <a:gd name="T5" fmla="*/ 8 h 11"/>
                  <a:gd name="T6" fmla="*/ 4 w 13"/>
                  <a:gd name="T7" fmla="*/ 1 h 11"/>
                </a:gdLst>
                <a:ahLst/>
                <a:cxnLst>
                  <a:cxn ang="0">
                    <a:pos x="T0" y="T1"/>
                  </a:cxn>
                  <a:cxn ang="0">
                    <a:pos x="T2" y="T3"/>
                  </a:cxn>
                  <a:cxn ang="0">
                    <a:pos x="T4" y="T5"/>
                  </a:cxn>
                  <a:cxn ang="0">
                    <a:pos x="T6" y="T7"/>
                  </a:cxn>
                </a:cxnLst>
                <a:rect l="0" t="0" r="r" b="b"/>
                <a:pathLst>
                  <a:path w="13" h="11">
                    <a:moveTo>
                      <a:pt x="4" y="1"/>
                    </a:moveTo>
                    <a:cubicBezTo>
                      <a:pt x="7" y="2"/>
                      <a:pt x="13" y="0"/>
                      <a:pt x="12" y="5"/>
                    </a:cubicBezTo>
                    <a:cubicBezTo>
                      <a:pt x="11" y="11"/>
                      <a:pt x="4" y="7"/>
                      <a:pt x="0" y="8"/>
                    </a:cubicBezTo>
                    <a:cubicBezTo>
                      <a:pt x="1" y="6"/>
                      <a:pt x="3" y="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83" name="Freeform 639"/>
              <p:cNvSpPr/>
              <p:nvPr/>
            </p:nvSpPr>
            <p:spPr bwMode="auto">
              <a:xfrm>
                <a:off x="4053" y="1818"/>
                <a:ext cx="147" cy="123"/>
              </a:xfrm>
              <a:custGeom>
                <a:avLst/>
                <a:gdLst>
                  <a:gd name="T0" fmla="*/ 13 w 77"/>
                  <a:gd name="T1" fmla="*/ 50 h 64"/>
                  <a:gd name="T2" fmla="*/ 7 w 77"/>
                  <a:gd name="T3" fmla="*/ 36 h 64"/>
                  <a:gd name="T4" fmla="*/ 13 w 77"/>
                  <a:gd name="T5" fmla="*/ 14 h 64"/>
                  <a:gd name="T6" fmla="*/ 21 w 77"/>
                  <a:gd name="T7" fmla="*/ 8 h 64"/>
                  <a:gd name="T8" fmla="*/ 56 w 77"/>
                  <a:gd name="T9" fmla="*/ 0 h 64"/>
                  <a:gd name="T10" fmla="*/ 65 w 77"/>
                  <a:gd name="T11" fmla="*/ 9 h 64"/>
                  <a:gd name="T12" fmla="*/ 71 w 77"/>
                  <a:gd name="T13" fmla="*/ 23 h 64"/>
                  <a:gd name="T14" fmla="*/ 69 w 77"/>
                  <a:gd name="T15" fmla="*/ 34 h 64"/>
                  <a:gd name="T16" fmla="*/ 51 w 77"/>
                  <a:gd name="T17" fmla="*/ 38 h 64"/>
                  <a:gd name="T18" fmla="*/ 34 w 77"/>
                  <a:gd name="T19" fmla="*/ 48 h 64"/>
                  <a:gd name="T20" fmla="*/ 27 w 77"/>
                  <a:gd name="T21" fmla="*/ 61 h 64"/>
                  <a:gd name="T22" fmla="*/ 27 w 77"/>
                  <a:gd name="T23" fmla="*/ 61 h 64"/>
                  <a:gd name="T24" fmla="*/ 13 w 77"/>
                  <a:gd name="T25" fmla="*/ 5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64">
                    <a:moveTo>
                      <a:pt x="13" y="50"/>
                    </a:moveTo>
                    <a:cubicBezTo>
                      <a:pt x="12" y="45"/>
                      <a:pt x="0" y="44"/>
                      <a:pt x="7" y="36"/>
                    </a:cubicBezTo>
                    <a:cubicBezTo>
                      <a:pt x="10" y="29"/>
                      <a:pt x="10" y="21"/>
                      <a:pt x="13" y="14"/>
                    </a:cubicBezTo>
                    <a:cubicBezTo>
                      <a:pt x="15" y="12"/>
                      <a:pt x="18" y="10"/>
                      <a:pt x="21" y="8"/>
                    </a:cubicBezTo>
                    <a:cubicBezTo>
                      <a:pt x="32" y="3"/>
                      <a:pt x="44" y="3"/>
                      <a:pt x="56" y="0"/>
                    </a:cubicBezTo>
                    <a:cubicBezTo>
                      <a:pt x="60" y="1"/>
                      <a:pt x="65" y="4"/>
                      <a:pt x="65" y="9"/>
                    </a:cubicBezTo>
                    <a:cubicBezTo>
                      <a:pt x="64" y="16"/>
                      <a:pt x="65" y="19"/>
                      <a:pt x="71" y="23"/>
                    </a:cubicBezTo>
                    <a:cubicBezTo>
                      <a:pt x="76" y="26"/>
                      <a:pt x="77" y="32"/>
                      <a:pt x="69" y="34"/>
                    </a:cubicBezTo>
                    <a:cubicBezTo>
                      <a:pt x="62" y="30"/>
                      <a:pt x="58" y="39"/>
                      <a:pt x="51" y="38"/>
                    </a:cubicBezTo>
                    <a:cubicBezTo>
                      <a:pt x="46" y="42"/>
                      <a:pt x="33" y="35"/>
                      <a:pt x="34" y="48"/>
                    </a:cubicBezTo>
                    <a:cubicBezTo>
                      <a:pt x="34" y="54"/>
                      <a:pt x="41" y="64"/>
                      <a:pt x="27" y="61"/>
                    </a:cubicBezTo>
                    <a:cubicBezTo>
                      <a:pt x="27" y="61"/>
                      <a:pt x="27" y="61"/>
                      <a:pt x="27" y="61"/>
                    </a:cubicBezTo>
                    <a:cubicBezTo>
                      <a:pt x="23" y="58"/>
                      <a:pt x="19" y="53"/>
                      <a:pt x="1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84" name="Freeform 640"/>
              <p:cNvSpPr/>
              <p:nvPr/>
            </p:nvSpPr>
            <p:spPr bwMode="auto">
              <a:xfrm>
                <a:off x="4191" y="1797"/>
                <a:ext cx="120" cy="215"/>
              </a:xfrm>
              <a:custGeom>
                <a:avLst/>
                <a:gdLst>
                  <a:gd name="T0" fmla="*/ 0 w 63"/>
                  <a:gd name="T1" fmla="*/ 110 h 112"/>
                  <a:gd name="T2" fmla="*/ 8 w 63"/>
                  <a:gd name="T3" fmla="*/ 72 h 112"/>
                  <a:gd name="T4" fmla="*/ 30 w 63"/>
                  <a:gd name="T5" fmla="*/ 36 h 112"/>
                  <a:gd name="T6" fmla="*/ 37 w 63"/>
                  <a:gd name="T7" fmla="*/ 23 h 112"/>
                  <a:gd name="T8" fmla="*/ 48 w 63"/>
                  <a:gd name="T9" fmla="*/ 0 h 112"/>
                  <a:gd name="T10" fmla="*/ 63 w 63"/>
                  <a:gd name="T11" fmla="*/ 20 h 112"/>
                  <a:gd name="T12" fmla="*/ 61 w 63"/>
                  <a:gd name="T13" fmla="*/ 38 h 112"/>
                  <a:gd name="T14" fmla="*/ 58 w 63"/>
                  <a:gd name="T15" fmla="*/ 45 h 112"/>
                  <a:gd name="T16" fmla="*/ 56 w 63"/>
                  <a:gd name="T17" fmla="*/ 59 h 112"/>
                  <a:gd name="T18" fmla="*/ 40 w 63"/>
                  <a:gd name="T19" fmla="*/ 58 h 112"/>
                  <a:gd name="T20" fmla="*/ 27 w 63"/>
                  <a:gd name="T21" fmla="*/ 84 h 112"/>
                  <a:gd name="T22" fmla="*/ 19 w 63"/>
                  <a:gd name="T23" fmla="*/ 100 h 112"/>
                  <a:gd name="T24" fmla="*/ 4 w 63"/>
                  <a:gd name="T25" fmla="*/ 112 h 112"/>
                  <a:gd name="T26" fmla="*/ 0 w 63"/>
                  <a:gd name="T27"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12">
                    <a:moveTo>
                      <a:pt x="0" y="110"/>
                    </a:moveTo>
                    <a:cubicBezTo>
                      <a:pt x="4" y="97"/>
                      <a:pt x="9" y="85"/>
                      <a:pt x="8" y="72"/>
                    </a:cubicBezTo>
                    <a:cubicBezTo>
                      <a:pt x="12" y="58"/>
                      <a:pt x="11" y="41"/>
                      <a:pt x="30" y="36"/>
                    </a:cubicBezTo>
                    <a:cubicBezTo>
                      <a:pt x="35" y="35"/>
                      <a:pt x="35" y="27"/>
                      <a:pt x="37" y="23"/>
                    </a:cubicBezTo>
                    <a:cubicBezTo>
                      <a:pt x="45" y="17"/>
                      <a:pt x="43" y="7"/>
                      <a:pt x="48" y="0"/>
                    </a:cubicBezTo>
                    <a:cubicBezTo>
                      <a:pt x="60" y="2"/>
                      <a:pt x="63" y="10"/>
                      <a:pt x="63" y="20"/>
                    </a:cubicBezTo>
                    <a:cubicBezTo>
                      <a:pt x="58" y="26"/>
                      <a:pt x="57" y="32"/>
                      <a:pt x="61" y="38"/>
                    </a:cubicBezTo>
                    <a:cubicBezTo>
                      <a:pt x="61" y="41"/>
                      <a:pt x="59" y="43"/>
                      <a:pt x="58" y="45"/>
                    </a:cubicBezTo>
                    <a:cubicBezTo>
                      <a:pt x="57" y="50"/>
                      <a:pt x="61" y="55"/>
                      <a:pt x="56" y="59"/>
                    </a:cubicBezTo>
                    <a:cubicBezTo>
                      <a:pt x="50" y="61"/>
                      <a:pt x="41" y="54"/>
                      <a:pt x="40" y="58"/>
                    </a:cubicBezTo>
                    <a:cubicBezTo>
                      <a:pt x="38" y="68"/>
                      <a:pt x="28" y="75"/>
                      <a:pt x="27" y="84"/>
                    </a:cubicBezTo>
                    <a:cubicBezTo>
                      <a:pt x="27" y="91"/>
                      <a:pt x="23" y="95"/>
                      <a:pt x="19" y="100"/>
                    </a:cubicBezTo>
                    <a:cubicBezTo>
                      <a:pt x="16" y="106"/>
                      <a:pt x="12" y="112"/>
                      <a:pt x="4" y="112"/>
                    </a:cubicBezTo>
                    <a:cubicBezTo>
                      <a:pt x="2" y="111"/>
                      <a:pt x="1" y="111"/>
                      <a:pt x="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85" name="Freeform 641"/>
              <p:cNvSpPr/>
              <p:nvPr/>
            </p:nvSpPr>
            <p:spPr bwMode="auto">
              <a:xfrm>
                <a:off x="3798" y="1669"/>
                <a:ext cx="196" cy="104"/>
              </a:xfrm>
              <a:custGeom>
                <a:avLst/>
                <a:gdLst>
                  <a:gd name="T0" fmla="*/ 51 w 103"/>
                  <a:gd name="T1" fmla="*/ 48 h 54"/>
                  <a:gd name="T2" fmla="*/ 50 w 103"/>
                  <a:gd name="T3" fmla="*/ 45 h 54"/>
                  <a:gd name="T4" fmla="*/ 34 w 103"/>
                  <a:gd name="T5" fmla="*/ 27 h 54"/>
                  <a:gd name="T6" fmla="*/ 0 w 103"/>
                  <a:gd name="T7" fmla="*/ 10 h 54"/>
                  <a:gd name="T8" fmla="*/ 21 w 103"/>
                  <a:gd name="T9" fmla="*/ 5 h 54"/>
                  <a:gd name="T10" fmla="*/ 41 w 103"/>
                  <a:gd name="T11" fmla="*/ 2 h 54"/>
                  <a:gd name="T12" fmla="*/ 45 w 103"/>
                  <a:gd name="T13" fmla="*/ 3 h 54"/>
                  <a:gd name="T14" fmla="*/ 51 w 103"/>
                  <a:gd name="T15" fmla="*/ 12 h 54"/>
                  <a:gd name="T16" fmla="*/ 61 w 103"/>
                  <a:gd name="T17" fmla="*/ 19 h 54"/>
                  <a:gd name="T18" fmla="*/ 66 w 103"/>
                  <a:gd name="T19" fmla="*/ 7 h 54"/>
                  <a:gd name="T20" fmla="*/ 87 w 103"/>
                  <a:gd name="T21" fmla="*/ 5 h 54"/>
                  <a:gd name="T22" fmla="*/ 96 w 103"/>
                  <a:gd name="T23" fmla="*/ 11 h 54"/>
                  <a:gd name="T24" fmla="*/ 102 w 103"/>
                  <a:gd name="T25" fmla="*/ 20 h 54"/>
                  <a:gd name="T26" fmla="*/ 84 w 103"/>
                  <a:gd name="T27" fmla="*/ 42 h 54"/>
                  <a:gd name="T28" fmla="*/ 76 w 103"/>
                  <a:gd name="T29" fmla="*/ 48 h 54"/>
                  <a:gd name="T30" fmla="*/ 51 w 103"/>
                  <a:gd name="T31" fmla="*/ 4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 h="54">
                    <a:moveTo>
                      <a:pt x="51" y="48"/>
                    </a:moveTo>
                    <a:cubicBezTo>
                      <a:pt x="50" y="47"/>
                      <a:pt x="50" y="46"/>
                      <a:pt x="50" y="45"/>
                    </a:cubicBezTo>
                    <a:cubicBezTo>
                      <a:pt x="53" y="32"/>
                      <a:pt x="43" y="29"/>
                      <a:pt x="34" y="27"/>
                    </a:cubicBezTo>
                    <a:cubicBezTo>
                      <a:pt x="22" y="23"/>
                      <a:pt x="8" y="24"/>
                      <a:pt x="0" y="10"/>
                    </a:cubicBezTo>
                    <a:cubicBezTo>
                      <a:pt x="6" y="3"/>
                      <a:pt x="14" y="4"/>
                      <a:pt x="21" y="5"/>
                    </a:cubicBezTo>
                    <a:cubicBezTo>
                      <a:pt x="28" y="5"/>
                      <a:pt x="35" y="5"/>
                      <a:pt x="41" y="2"/>
                    </a:cubicBezTo>
                    <a:cubicBezTo>
                      <a:pt x="42" y="2"/>
                      <a:pt x="44" y="2"/>
                      <a:pt x="45" y="3"/>
                    </a:cubicBezTo>
                    <a:cubicBezTo>
                      <a:pt x="47" y="6"/>
                      <a:pt x="49" y="9"/>
                      <a:pt x="51" y="12"/>
                    </a:cubicBezTo>
                    <a:cubicBezTo>
                      <a:pt x="54" y="15"/>
                      <a:pt x="56" y="20"/>
                      <a:pt x="61" y="19"/>
                    </a:cubicBezTo>
                    <a:cubicBezTo>
                      <a:pt x="66" y="17"/>
                      <a:pt x="64" y="11"/>
                      <a:pt x="66" y="7"/>
                    </a:cubicBezTo>
                    <a:cubicBezTo>
                      <a:pt x="73" y="0"/>
                      <a:pt x="80" y="2"/>
                      <a:pt x="87" y="5"/>
                    </a:cubicBezTo>
                    <a:cubicBezTo>
                      <a:pt x="90" y="7"/>
                      <a:pt x="93" y="9"/>
                      <a:pt x="96" y="11"/>
                    </a:cubicBezTo>
                    <a:cubicBezTo>
                      <a:pt x="99" y="13"/>
                      <a:pt x="103" y="15"/>
                      <a:pt x="102" y="20"/>
                    </a:cubicBezTo>
                    <a:cubicBezTo>
                      <a:pt x="100" y="30"/>
                      <a:pt x="97" y="40"/>
                      <a:pt x="84" y="42"/>
                    </a:cubicBezTo>
                    <a:cubicBezTo>
                      <a:pt x="82" y="44"/>
                      <a:pt x="79" y="46"/>
                      <a:pt x="76" y="48"/>
                    </a:cubicBezTo>
                    <a:cubicBezTo>
                      <a:pt x="68" y="52"/>
                      <a:pt x="59" y="54"/>
                      <a:pt x="5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86" name="Freeform 642"/>
              <p:cNvSpPr/>
              <p:nvPr/>
            </p:nvSpPr>
            <p:spPr bwMode="auto">
              <a:xfrm>
                <a:off x="3608" y="1933"/>
                <a:ext cx="175" cy="83"/>
              </a:xfrm>
              <a:custGeom>
                <a:avLst/>
                <a:gdLst>
                  <a:gd name="T0" fmla="*/ 0 w 92"/>
                  <a:gd name="T1" fmla="*/ 32 h 43"/>
                  <a:gd name="T2" fmla="*/ 12 w 92"/>
                  <a:gd name="T3" fmla="*/ 23 h 43"/>
                  <a:gd name="T4" fmla="*/ 17 w 92"/>
                  <a:gd name="T5" fmla="*/ 17 h 43"/>
                  <a:gd name="T6" fmla="*/ 52 w 92"/>
                  <a:gd name="T7" fmla="*/ 0 h 43"/>
                  <a:gd name="T8" fmla="*/ 81 w 92"/>
                  <a:gd name="T9" fmla="*/ 10 h 43"/>
                  <a:gd name="T10" fmla="*/ 83 w 92"/>
                  <a:gd name="T11" fmla="*/ 29 h 43"/>
                  <a:gd name="T12" fmla="*/ 49 w 92"/>
                  <a:gd name="T13" fmla="*/ 33 h 43"/>
                  <a:gd name="T14" fmla="*/ 25 w 92"/>
                  <a:gd name="T15" fmla="*/ 41 h 43"/>
                  <a:gd name="T16" fmla="*/ 0 w 92"/>
                  <a:gd name="T17" fmla="*/ 3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43">
                    <a:moveTo>
                      <a:pt x="0" y="32"/>
                    </a:moveTo>
                    <a:cubicBezTo>
                      <a:pt x="3" y="28"/>
                      <a:pt x="3" y="20"/>
                      <a:pt x="12" y="23"/>
                    </a:cubicBezTo>
                    <a:cubicBezTo>
                      <a:pt x="17" y="25"/>
                      <a:pt x="17" y="21"/>
                      <a:pt x="17" y="17"/>
                    </a:cubicBezTo>
                    <a:cubicBezTo>
                      <a:pt x="28" y="10"/>
                      <a:pt x="39" y="2"/>
                      <a:pt x="52" y="0"/>
                    </a:cubicBezTo>
                    <a:cubicBezTo>
                      <a:pt x="62" y="3"/>
                      <a:pt x="70" y="10"/>
                      <a:pt x="81" y="10"/>
                    </a:cubicBezTo>
                    <a:cubicBezTo>
                      <a:pt x="74" y="17"/>
                      <a:pt x="92" y="22"/>
                      <a:pt x="83" y="29"/>
                    </a:cubicBezTo>
                    <a:cubicBezTo>
                      <a:pt x="72" y="34"/>
                      <a:pt x="61" y="38"/>
                      <a:pt x="49" y="33"/>
                    </a:cubicBezTo>
                    <a:cubicBezTo>
                      <a:pt x="40" y="30"/>
                      <a:pt x="35" y="43"/>
                      <a:pt x="25" y="41"/>
                    </a:cubicBezTo>
                    <a:cubicBezTo>
                      <a:pt x="18" y="36"/>
                      <a:pt x="8" y="35"/>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87" name="Freeform 643"/>
              <p:cNvSpPr/>
              <p:nvPr/>
            </p:nvSpPr>
            <p:spPr bwMode="auto">
              <a:xfrm>
                <a:off x="3952" y="1708"/>
                <a:ext cx="94" cy="174"/>
              </a:xfrm>
              <a:custGeom>
                <a:avLst/>
                <a:gdLst>
                  <a:gd name="T0" fmla="*/ 0 w 49"/>
                  <a:gd name="T1" fmla="*/ 17 h 91"/>
                  <a:gd name="T2" fmla="*/ 13 w 49"/>
                  <a:gd name="T3" fmla="*/ 3 h 91"/>
                  <a:gd name="T4" fmla="*/ 21 w 49"/>
                  <a:gd name="T5" fmla="*/ 0 h 91"/>
                  <a:gd name="T6" fmla="*/ 24 w 49"/>
                  <a:gd name="T7" fmla="*/ 1 h 91"/>
                  <a:gd name="T8" fmla="*/ 44 w 49"/>
                  <a:gd name="T9" fmla="*/ 31 h 91"/>
                  <a:gd name="T10" fmla="*/ 47 w 49"/>
                  <a:gd name="T11" fmla="*/ 42 h 91"/>
                  <a:gd name="T12" fmla="*/ 35 w 49"/>
                  <a:gd name="T13" fmla="*/ 79 h 91"/>
                  <a:gd name="T14" fmla="*/ 29 w 49"/>
                  <a:gd name="T15" fmla="*/ 77 h 91"/>
                  <a:gd name="T16" fmla="*/ 13 w 49"/>
                  <a:gd name="T17" fmla="*/ 88 h 91"/>
                  <a:gd name="T18" fmla="*/ 3 w 49"/>
                  <a:gd name="T19" fmla="*/ 60 h 91"/>
                  <a:gd name="T20" fmla="*/ 3 w 49"/>
                  <a:gd name="T21" fmla="*/ 56 h 91"/>
                  <a:gd name="T22" fmla="*/ 15 w 49"/>
                  <a:gd name="T23" fmla="*/ 60 h 91"/>
                  <a:gd name="T24" fmla="*/ 7 w 49"/>
                  <a:gd name="T25" fmla="*/ 28 h 91"/>
                  <a:gd name="T26" fmla="*/ 0 w 49"/>
                  <a:gd name="T27" fmla="*/ 1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91">
                    <a:moveTo>
                      <a:pt x="0" y="17"/>
                    </a:moveTo>
                    <a:cubicBezTo>
                      <a:pt x="6" y="14"/>
                      <a:pt x="20" y="18"/>
                      <a:pt x="13" y="3"/>
                    </a:cubicBezTo>
                    <a:cubicBezTo>
                      <a:pt x="12" y="0"/>
                      <a:pt x="18" y="1"/>
                      <a:pt x="21" y="0"/>
                    </a:cubicBezTo>
                    <a:cubicBezTo>
                      <a:pt x="22" y="0"/>
                      <a:pt x="23" y="1"/>
                      <a:pt x="24" y="1"/>
                    </a:cubicBezTo>
                    <a:cubicBezTo>
                      <a:pt x="31" y="11"/>
                      <a:pt x="29" y="26"/>
                      <a:pt x="44" y="31"/>
                    </a:cubicBezTo>
                    <a:cubicBezTo>
                      <a:pt x="47" y="34"/>
                      <a:pt x="49" y="38"/>
                      <a:pt x="47" y="42"/>
                    </a:cubicBezTo>
                    <a:cubicBezTo>
                      <a:pt x="33" y="51"/>
                      <a:pt x="40" y="67"/>
                      <a:pt x="35" y="79"/>
                    </a:cubicBezTo>
                    <a:cubicBezTo>
                      <a:pt x="33" y="78"/>
                      <a:pt x="31" y="78"/>
                      <a:pt x="29" y="77"/>
                    </a:cubicBezTo>
                    <a:cubicBezTo>
                      <a:pt x="23" y="80"/>
                      <a:pt x="23" y="91"/>
                      <a:pt x="13" y="88"/>
                    </a:cubicBezTo>
                    <a:cubicBezTo>
                      <a:pt x="3" y="81"/>
                      <a:pt x="4" y="71"/>
                      <a:pt x="3" y="60"/>
                    </a:cubicBezTo>
                    <a:cubicBezTo>
                      <a:pt x="3" y="59"/>
                      <a:pt x="3" y="57"/>
                      <a:pt x="3" y="56"/>
                    </a:cubicBezTo>
                    <a:cubicBezTo>
                      <a:pt x="9" y="53"/>
                      <a:pt x="10" y="61"/>
                      <a:pt x="15" y="60"/>
                    </a:cubicBezTo>
                    <a:cubicBezTo>
                      <a:pt x="18" y="48"/>
                      <a:pt x="18" y="37"/>
                      <a:pt x="7" y="28"/>
                    </a:cubicBezTo>
                    <a:cubicBezTo>
                      <a:pt x="4" y="25"/>
                      <a:pt x="2" y="21"/>
                      <a:pt x="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88" name="Freeform 644"/>
              <p:cNvSpPr/>
              <p:nvPr/>
            </p:nvSpPr>
            <p:spPr bwMode="auto">
              <a:xfrm>
                <a:off x="3728" y="1920"/>
                <a:ext cx="123" cy="84"/>
              </a:xfrm>
              <a:custGeom>
                <a:avLst/>
                <a:gdLst>
                  <a:gd name="T0" fmla="*/ 17 w 65"/>
                  <a:gd name="T1" fmla="*/ 35 h 44"/>
                  <a:gd name="T2" fmla="*/ 18 w 65"/>
                  <a:gd name="T3" fmla="*/ 30 h 44"/>
                  <a:gd name="T4" fmla="*/ 17 w 65"/>
                  <a:gd name="T5" fmla="*/ 18 h 44"/>
                  <a:gd name="T6" fmla="*/ 24 w 65"/>
                  <a:gd name="T7" fmla="*/ 3 h 44"/>
                  <a:gd name="T8" fmla="*/ 24 w 65"/>
                  <a:gd name="T9" fmla="*/ 3 h 44"/>
                  <a:gd name="T10" fmla="*/ 52 w 65"/>
                  <a:gd name="T11" fmla="*/ 4 h 44"/>
                  <a:gd name="T12" fmla="*/ 60 w 65"/>
                  <a:gd name="T13" fmla="*/ 42 h 44"/>
                  <a:gd name="T14" fmla="*/ 55 w 65"/>
                  <a:gd name="T15" fmla="*/ 44 h 44"/>
                  <a:gd name="T16" fmla="*/ 20 w 65"/>
                  <a:gd name="T17" fmla="*/ 41 h 44"/>
                  <a:gd name="T18" fmla="*/ 17 w 65"/>
                  <a:gd name="T19" fmla="*/ 3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44">
                    <a:moveTo>
                      <a:pt x="17" y="35"/>
                    </a:moveTo>
                    <a:cubicBezTo>
                      <a:pt x="19" y="34"/>
                      <a:pt x="21" y="30"/>
                      <a:pt x="18" y="30"/>
                    </a:cubicBezTo>
                    <a:cubicBezTo>
                      <a:pt x="2" y="27"/>
                      <a:pt x="13" y="22"/>
                      <a:pt x="17" y="18"/>
                    </a:cubicBezTo>
                    <a:cubicBezTo>
                      <a:pt x="0" y="4"/>
                      <a:pt x="21" y="8"/>
                      <a:pt x="24" y="3"/>
                    </a:cubicBezTo>
                    <a:cubicBezTo>
                      <a:pt x="24" y="3"/>
                      <a:pt x="24" y="3"/>
                      <a:pt x="24" y="3"/>
                    </a:cubicBezTo>
                    <a:cubicBezTo>
                      <a:pt x="33" y="7"/>
                      <a:pt x="43" y="0"/>
                      <a:pt x="52" y="4"/>
                    </a:cubicBezTo>
                    <a:cubicBezTo>
                      <a:pt x="65" y="15"/>
                      <a:pt x="51" y="31"/>
                      <a:pt x="60" y="42"/>
                    </a:cubicBezTo>
                    <a:cubicBezTo>
                      <a:pt x="58" y="43"/>
                      <a:pt x="57" y="44"/>
                      <a:pt x="55" y="44"/>
                    </a:cubicBezTo>
                    <a:cubicBezTo>
                      <a:pt x="44" y="40"/>
                      <a:pt x="32" y="41"/>
                      <a:pt x="20" y="41"/>
                    </a:cubicBezTo>
                    <a:cubicBezTo>
                      <a:pt x="18" y="40"/>
                      <a:pt x="16" y="38"/>
                      <a:pt x="17"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89" name="Freeform 645"/>
              <p:cNvSpPr/>
              <p:nvPr/>
            </p:nvSpPr>
            <p:spPr bwMode="auto">
              <a:xfrm>
                <a:off x="3769" y="1671"/>
                <a:ext cx="149" cy="92"/>
              </a:xfrm>
              <a:custGeom>
                <a:avLst/>
                <a:gdLst>
                  <a:gd name="T0" fmla="*/ 16 w 78"/>
                  <a:gd name="T1" fmla="*/ 9 h 48"/>
                  <a:gd name="T2" fmla="*/ 53 w 78"/>
                  <a:gd name="T3" fmla="*/ 21 h 48"/>
                  <a:gd name="T4" fmla="*/ 78 w 78"/>
                  <a:gd name="T5" fmla="*/ 36 h 48"/>
                  <a:gd name="T6" fmla="*/ 65 w 78"/>
                  <a:gd name="T7" fmla="*/ 44 h 48"/>
                  <a:gd name="T8" fmla="*/ 44 w 78"/>
                  <a:gd name="T9" fmla="*/ 40 h 48"/>
                  <a:gd name="T10" fmla="*/ 6 w 78"/>
                  <a:gd name="T11" fmla="*/ 31 h 48"/>
                  <a:gd name="T12" fmla="*/ 3 w 78"/>
                  <a:gd name="T13" fmla="*/ 15 h 48"/>
                  <a:gd name="T14" fmla="*/ 8 w 78"/>
                  <a:gd name="T15" fmla="*/ 7 h 48"/>
                  <a:gd name="T16" fmla="*/ 16 w 78"/>
                  <a:gd name="T17"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8">
                    <a:moveTo>
                      <a:pt x="16" y="9"/>
                    </a:moveTo>
                    <a:cubicBezTo>
                      <a:pt x="27" y="16"/>
                      <a:pt x="38" y="22"/>
                      <a:pt x="53" y="21"/>
                    </a:cubicBezTo>
                    <a:cubicBezTo>
                      <a:pt x="64" y="19"/>
                      <a:pt x="65" y="38"/>
                      <a:pt x="78" y="36"/>
                    </a:cubicBezTo>
                    <a:cubicBezTo>
                      <a:pt x="78" y="47"/>
                      <a:pt x="69" y="42"/>
                      <a:pt x="65" y="44"/>
                    </a:cubicBezTo>
                    <a:cubicBezTo>
                      <a:pt x="57" y="48"/>
                      <a:pt x="53" y="31"/>
                      <a:pt x="44" y="40"/>
                    </a:cubicBezTo>
                    <a:cubicBezTo>
                      <a:pt x="31" y="39"/>
                      <a:pt x="18" y="36"/>
                      <a:pt x="6" y="31"/>
                    </a:cubicBezTo>
                    <a:cubicBezTo>
                      <a:pt x="1" y="27"/>
                      <a:pt x="0" y="21"/>
                      <a:pt x="3" y="15"/>
                    </a:cubicBezTo>
                    <a:cubicBezTo>
                      <a:pt x="4" y="13"/>
                      <a:pt x="6" y="10"/>
                      <a:pt x="8" y="7"/>
                    </a:cubicBezTo>
                    <a:cubicBezTo>
                      <a:pt x="11" y="6"/>
                      <a:pt x="15" y="0"/>
                      <a:pt x="1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90" name="Freeform 646"/>
              <p:cNvSpPr/>
              <p:nvPr/>
            </p:nvSpPr>
            <p:spPr bwMode="auto">
              <a:xfrm>
                <a:off x="3728" y="1713"/>
                <a:ext cx="129" cy="86"/>
              </a:xfrm>
              <a:custGeom>
                <a:avLst/>
                <a:gdLst>
                  <a:gd name="T0" fmla="*/ 28 w 68"/>
                  <a:gd name="T1" fmla="*/ 7 h 45"/>
                  <a:gd name="T2" fmla="*/ 66 w 68"/>
                  <a:gd name="T3" fmla="*/ 18 h 45"/>
                  <a:gd name="T4" fmla="*/ 66 w 68"/>
                  <a:gd name="T5" fmla="*/ 32 h 45"/>
                  <a:gd name="T6" fmla="*/ 63 w 68"/>
                  <a:gd name="T7" fmla="*/ 44 h 45"/>
                  <a:gd name="T8" fmla="*/ 55 w 68"/>
                  <a:gd name="T9" fmla="*/ 43 h 45"/>
                  <a:gd name="T10" fmla="*/ 42 w 68"/>
                  <a:gd name="T11" fmla="*/ 28 h 45"/>
                  <a:gd name="T12" fmla="*/ 10 w 68"/>
                  <a:gd name="T13" fmla="*/ 25 h 45"/>
                  <a:gd name="T14" fmla="*/ 0 w 68"/>
                  <a:gd name="T15" fmla="*/ 7 h 45"/>
                  <a:gd name="T16" fmla="*/ 28 w 68"/>
                  <a:gd name="T17"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5">
                    <a:moveTo>
                      <a:pt x="28" y="7"/>
                    </a:moveTo>
                    <a:cubicBezTo>
                      <a:pt x="41" y="10"/>
                      <a:pt x="55" y="10"/>
                      <a:pt x="66" y="18"/>
                    </a:cubicBezTo>
                    <a:cubicBezTo>
                      <a:pt x="66" y="23"/>
                      <a:pt x="66" y="27"/>
                      <a:pt x="66" y="32"/>
                    </a:cubicBezTo>
                    <a:cubicBezTo>
                      <a:pt x="68" y="37"/>
                      <a:pt x="66" y="41"/>
                      <a:pt x="63" y="44"/>
                    </a:cubicBezTo>
                    <a:cubicBezTo>
                      <a:pt x="60" y="45"/>
                      <a:pt x="57" y="44"/>
                      <a:pt x="55" y="43"/>
                    </a:cubicBezTo>
                    <a:cubicBezTo>
                      <a:pt x="51" y="37"/>
                      <a:pt x="49" y="30"/>
                      <a:pt x="42" y="28"/>
                    </a:cubicBezTo>
                    <a:cubicBezTo>
                      <a:pt x="31" y="28"/>
                      <a:pt x="20" y="31"/>
                      <a:pt x="10" y="25"/>
                    </a:cubicBezTo>
                    <a:cubicBezTo>
                      <a:pt x="6" y="20"/>
                      <a:pt x="0" y="15"/>
                      <a:pt x="0" y="7"/>
                    </a:cubicBezTo>
                    <a:cubicBezTo>
                      <a:pt x="9" y="1"/>
                      <a:pt x="19" y="0"/>
                      <a:pt x="2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91" name="Freeform 647"/>
              <p:cNvSpPr/>
              <p:nvPr/>
            </p:nvSpPr>
            <p:spPr bwMode="auto">
              <a:xfrm>
                <a:off x="3977" y="2012"/>
                <a:ext cx="166" cy="101"/>
              </a:xfrm>
              <a:custGeom>
                <a:avLst/>
                <a:gdLst>
                  <a:gd name="T0" fmla="*/ 55 w 87"/>
                  <a:gd name="T1" fmla="*/ 18 h 53"/>
                  <a:gd name="T2" fmla="*/ 85 w 87"/>
                  <a:gd name="T3" fmla="*/ 15 h 53"/>
                  <a:gd name="T4" fmla="*/ 79 w 87"/>
                  <a:gd name="T5" fmla="*/ 25 h 53"/>
                  <a:gd name="T6" fmla="*/ 45 w 87"/>
                  <a:gd name="T7" fmla="*/ 33 h 53"/>
                  <a:gd name="T8" fmla="*/ 38 w 87"/>
                  <a:gd name="T9" fmla="*/ 41 h 53"/>
                  <a:gd name="T10" fmla="*/ 22 w 87"/>
                  <a:gd name="T11" fmla="*/ 51 h 53"/>
                  <a:gd name="T12" fmla="*/ 8 w 87"/>
                  <a:gd name="T13" fmla="*/ 36 h 53"/>
                  <a:gd name="T14" fmla="*/ 4 w 87"/>
                  <a:gd name="T15" fmla="*/ 19 h 53"/>
                  <a:gd name="T16" fmla="*/ 34 w 87"/>
                  <a:gd name="T17" fmla="*/ 13 h 53"/>
                  <a:gd name="T18" fmla="*/ 55 w 87"/>
                  <a:gd name="T19"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53">
                    <a:moveTo>
                      <a:pt x="55" y="18"/>
                    </a:moveTo>
                    <a:cubicBezTo>
                      <a:pt x="65" y="21"/>
                      <a:pt x="75" y="14"/>
                      <a:pt x="85" y="15"/>
                    </a:cubicBezTo>
                    <a:cubicBezTo>
                      <a:pt x="87" y="21"/>
                      <a:pt x="83" y="23"/>
                      <a:pt x="79" y="25"/>
                    </a:cubicBezTo>
                    <a:cubicBezTo>
                      <a:pt x="67" y="24"/>
                      <a:pt x="59" y="38"/>
                      <a:pt x="45" y="33"/>
                    </a:cubicBezTo>
                    <a:cubicBezTo>
                      <a:pt x="42" y="32"/>
                      <a:pt x="42" y="40"/>
                      <a:pt x="38" y="41"/>
                    </a:cubicBezTo>
                    <a:cubicBezTo>
                      <a:pt x="31" y="41"/>
                      <a:pt x="26" y="45"/>
                      <a:pt x="22" y="51"/>
                    </a:cubicBezTo>
                    <a:cubicBezTo>
                      <a:pt x="12" y="51"/>
                      <a:pt x="0" y="53"/>
                      <a:pt x="8" y="36"/>
                    </a:cubicBezTo>
                    <a:cubicBezTo>
                      <a:pt x="11" y="30"/>
                      <a:pt x="2" y="25"/>
                      <a:pt x="4" y="19"/>
                    </a:cubicBezTo>
                    <a:cubicBezTo>
                      <a:pt x="10" y="0"/>
                      <a:pt x="24" y="10"/>
                      <a:pt x="34" y="13"/>
                    </a:cubicBezTo>
                    <a:cubicBezTo>
                      <a:pt x="41" y="14"/>
                      <a:pt x="48" y="17"/>
                      <a:pt x="5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92" name="Freeform 648"/>
              <p:cNvSpPr/>
              <p:nvPr/>
            </p:nvSpPr>
            <p:spPr bwMode="auto">
              <a:xfrm>
                <a:off x="3575" y="1815"/>
                <a:ext cx="145" cy="47"/>
              </a:xfrm>
              <a:custGeom>
                <a:avLst/>
                <a:gdLst>
                  <a:gd name="T0" fmla="*/ 14 w 76"/>
                  <a:gd name="T1" fmla="*/ 0 h 25"/>
                  <a:gd name="T2" fmla="*/ 49 w 76"/>
                  <a:gd name="T3" fmla="*/ 0 h 25"/>
                  <a:gd name="T4" fmla="*/ 49 w 76"/>
                  <a:gd name="T5" fmla="*/ 0 h 25"/>
                  <a:gd name="T6" fmla="*/ 63 w 76"/>
                  <a:gd name="T7" fmla="*/ 0 h 25"/>
                  <a:gd name="T8" fmla="*/ 76 w 76"/>
                  <a:gd name="T9" fmla="*/ 0 h 25"/>
                  <a:gd name="T10" fmla="*/ 55 w 76"/>
                  <a:gd name="T11" fmla="*/ 21 h 25"/>
                  <a:gd name="T12" fmla="*/ 42 w 76"/>
                  <a:gd name="T13" fmla="*/ 21 h 25"/>
                  <a:gd name="T14" fmla="*/ 38 w 76"/>
                  <a:gd name="T15" fmla="*/ 18 h 25"/>
                  <a:gd name="T16" fmla="*/ 0 w 76"/>
                  <a:gd name="T17" fmla="*/ 7 h 25"/>
                  <a:gd name="T18" fmla="*/ 14 w 76"/>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5">
                    <a:moveTo>
                      <a:pt x="14" y="0"/>
                    </a:moveTo>
                    <a:cubicBezTo>
                      <a:pt x="25" y="3"/>
                      <a:pt x="37" y="3"/>
                      <a:pt x="49" y="0"/>
                    </a:cubicBezTo>
                    <a:cubicBezTo>
                      <a:pt x="49" y="0"/>
                      <a:pt x="49" y="0"/>
                      <a:pt x="49" y="0"/>
                    </a:cubicBezTo>
                    <a:cubicBezTo>
                      <a:pt x="53" y="4"/>
                      <a:pt x="58" y="2"/>
                      <a:pt x="63" y="0"/>
                    </a:cubicBezTo>
                    <a:cubicBezTo>
                      <a:pt x="67" y="0"/>
                      <a:pt x="71" y="0"/>
                      <a:pt x="76" y="0"/>
                    </a:cubicBezTo>
                    <a:cubicBezTo>
                      <a:pt x="75" y="13"/>
                      <a:pt x="60" y="12"/>
                      <a:pt x="55" y="21"/>
                    </a:cubicBezTo>
                    <a:cubicBezTo>
                      <a:pt x="50" y="24"/>
                      <a:pt x="46" y="25"/>
                      <a:pt x="42" y="21"/>
                    </a:cubicBezTo>
                    <a:cubicBezTo>
                      <a:pt x="40" y="20"/>
                      <a:pt x="39" y="18"/>
                      <a:pt x="38" y="18"/>
                    </a:cubicBezTo>
                    <a:cubicBezTo>
                      <a:pt x="23" y="20"/>
                      <a:pt x="11" y="14"/>
                      <a:pt x="0" y="7"/>
                    </a:cubicBezTo>
                    <a:cubicBezTo>
                      <a:pt x="3" y="1"/>
                      <a:pt x="11" y="5"/>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93" name="Freeform 649"/>
              <p:cNvSpPr/>
              <p:nvPr/>
            </p:nvSpPr>
            <p:spPr bwMode="auto">
              <a:xfrm>
                <a:off x="4156" y="1830"/>
                <a:ext cx="111" cy="105"/>
              </a:xfrm>
              <a:custGeom>
                <a:avLst/>
                <a:gdLst>
                  <a:gd name="T0" fmla="*/ 57 w 58"/>
                  <a:gd name="T1" fmla="*/ 6 h 55"/>
                  <a:gd name="T2" fmla="*/ 42 w 58"/>
                  <a:gd name="T3" fmla="*/ 27 h 55"/>
                  <a:gd name="T4" fmla="*/ 34 w 58"/>
                  <a:gd name="T5" fmla="*/ 37 h 55"/>
                  <a:gd name="T6" fmla="*/ 26 w 58"/>
                  <a:gd name="T7" fmla="*/ 55 h 55"/>
                  <a:gd name="T8" fmla="*/ 24 w 58"/>
                  <a:gd name="T9" fmla="*/ 52 h 55"/>
                  <a:gd name="T10" fmla="*/ 16 w 58"/>
                  <a:gd name="T11" fmla="*/ 53 h 55"/>
                  <a:gd name="T12" fmla="*/ 13 w 58"/>
                  <a:gd name="T13" fmla="*/ 34 h 55"/>
                  <a:gd name="T14" fmla="*/ 28 w 58"/>
                  <a:gd name="T15" fmla="*/ 18 h 55"/>
                  <a:gd name="T16" fmla="*/ 39 w 58"/>
                  <a:gd name="T17" fmla="*/ 3 h 55"/>
                  <a:gd name="T18" fmla="*/ 57 w 58"/>
                  <a:gd name="T19"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5">
                    <a:moveTo>
                      <a:pt x="57" y="6"/>
                    </a:moveTo>
                    <a:cubicBezTo>
                      <a:pt x="58" y="17"/>
                      <a:pt x="55" y="25"/>
                      <a:pt x="42" y="27"/>
                    </a:cubicBezTo>
                    <a:cubicBezTo>
                      <a:pt x="36" y="28"/>
                      <a:pt x="34" y="31"/>
                      <a:pt x="34" y="37"/>
                    </a:cubicBezTo>
                    <a:cubicBezTo>
                      <a:pt x="35" y="44"/>
                      <a:pt x="33" y="51"/>
                      <a:pt x="26" y="55"/>
                    </a:cubicBezTo>
                    <a:cubicBezTo>
                      <a:pt x="25" y="54"/>
                      <a:pt x="24" y="53"/>
                      <a:pt x="24" y="52"/>
                    </a:cubicBezTo>
                    <a:cubicBezTo>
                      <a:pt x="21" y="52"/>
                      <a:pt x="19" y="53"/>
                      <a:pt x="16" y="53"/>
                    </a:cubicBezTo>
                    <a:cubicBezTo>
                      <a:pt x="1" y="45"/>
                      <a:pt x="0" y="42"/>
                      <a:pt x="13" y="34"/>
                    </a:cubicBezTo>
                    <a:cubicBezTo>
                      <a:pt x="20" y="30"/>
                      <a:pt x="24" y="25"/>
                      <a:pt x="28" y="18"/>
                    </a:cubicBezTo>
                    <a:cubicBezTo>
                      <a:pt x="30" y="12"/>
                      <a:pt x="32" y="6"/>
                      <a:pt x="39" y="3"/>
                    </a:cubicBezTo>
                    <a:cubicBezTo>
                      <a:pt x="45" y="1"/>
                      <a:pt x="52" y="0"/>
                      <a:pt x="5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94" name="Freeform 650"/>
              <p:cNvSpPr/>
              <p:nvPr/>
            </p:nvSpPr>
            <p:spPr bwMode="auto">
              <a:xfrm>
                <a:off x="3832" y="1786"/>
                <a:ext cx="101" cy="88"/>
              </a:xfrm>
              <a:custGeom>
                <a:avLst/>
                <a:gdLst>
                  <a:gd name="T0" fmla="*/ 0 w 53"/>
                  <a:gd name="T1" fmla="*/ 5 h 46"/>
                  <a:gd name="T2" fmla="*/ 8 w 53"/>
                  <a:gd name="T3" fmla="*/ 4 h 46"/>
                  <a:gd name="T4" fmla="*/ 21 w 53"/>
                  <a:gd name="T5" fmla="*/ 1 h 46"/>
                  <a:gd name="T6" fmla="*/ 34 w 53"/>
                  <a:gd name="T7" fmla="*/ 19 h 46"/>
                  <a:gd name="T8" fmla="*/ 53 w 53"/>
                  <a:gd name="T9" fmla="*/ 32 h 46"/>
                  <a:gd name="T10" fmla="*/ 43 w 53"/>
                  <a:gd name="T11" fmla="*/ 42 h 46"/>
                  <a:gd name="T12" fmla="*/ 40 w 53"/>
                  <a:gd name="T13" fmla="*/ 46 h 46"/>
                  <a:gd name="T14" fmla="*/ 14 w 53"/>
                  <a:gd name="T15" fmla="*/ 22 h 46"/>
                  <a:gd name="T16" fmla="*/ 0 w 53"/>
                  <a:gd name="T17"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6">
                    <a:moveTo>
                      <a:pt x="0" y="5"/>
                    </a:moveTo>
                    <a:cubicBezTo>
                      <a:pt x="3" y="5"/>
                      <a:pt x="5" y="4"/>
                      <a:pt x="8" y="4"/>
                    </a:cubicBezTo>
                    <a:cubicBezTo>
                      <a:pt x="11" y="0"/>
                      <a:pt x="16" y="0"/>
                      <a:pt x="21" y="1"/>
                    </a:cubicBezTo>
                    <a:cubicBezTo>
                      <a:pt x="27" y="6"/>
                      <a:pt x="24" y="16"/>
                      <a:pt x="34" y="19"/>
                    </a:cubicBezTo>
                    <a:cubicBezTo>
                      <a:pt x="41" y="21"/>
                      <a:pt x="47" y="28"/>
                      <a:pt x="53" y="32"/>
                    </a:cubicBezTo>
                    <a:cubicBezTo>
                      <a:pt x="49" y="36"/>
                      <a:pt x="46" y="39"/>
                      <a:pt x="43" y="42"/>
                    </a:cubicBezTo>
                    <a:cubicBezTo>
                      <a:pt x="45" y="45"/>
                      <a:pt x="43" y="46"/>
                      <a:pt x="40" y="46"/>
                    </a:cubicBezTo>
                    <a:cubicBezTo>
                      <a:pt x="34" y="34"/>
                      <a:pt x="23" y="30"/>
                      <a:pt x="14" y="22"/>
                    </a:cubicBezTo>
                    <a:cubicBezTo>
                      <a:pt x="8" y="17"/>
                      <a:pt x="2" y="13"/>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95" name="Freeform 651"/>
              <p:cNvSpPr/>
              <p:nvPr/>
            </p:nvSpPr>
            <p:spPr bwMode="auto">
              <a:xfrm>
                <a:off x="3903" y="2035"/>
                <a:ext cx="93" cy="93"/>
              </a:xfrm>
              <a:custGeom>
                <a:avLst/>
                <a:gdLst>
                  <a:gd name="T0" fmla="*/ 12 w 49"/>
                  <a:gd name="T1" fmla="*/ 7 h 49"/>
                  <a:gd name="T2" fmla="*/ 23 w 49"/>
                  <a:gd name="T3" fmla="*/ 11 h 49"/>
                  <a:gd name="T4" fmla="*/ 36 w 49"/>
                  <a:gd name="T5" fmla="*/ 6 h 49"/>
                  <a:gd name="T6" fmla="*/ 42 w 49"/>
                  <a:gd name="T7" fmla="*/ 7 h 49"/>
                  <a:gd name="T8" fmla="*/ 41 w 49"/>
                  <a:gd name="T9" fmla="*/ 24 h 49"/>
                  <a:gd name="T10" fmla="*/ 10 w 49"/>
                  <a:gd name="T11" fmla="*/ 36 h 49"/>
                  <a:gd name="T12" fmla="*/ 1 w 49"/>
                  <a:gd name="T13" fmla="*/ 10 h 49"/>
                  <a:gd name="T14" fmla="*/ 12 w 49"/>
                  <a:gd name="T15" fmla="*/ 7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9">
                    <a:moveTo>
                      <a:pt x="12" y="7"/>
                    </a:moveTo>
                    <a:cubicBezTo>
                      <a:pt x="14" y="11"/>
                      <a:pt x="20" y="9"/>
                      <a:pt x="23" y="11"/>
                    </a:cubicBezTo>
                    <a:cubicBezTo>
                      <a:pt x="29" y="13"/>
                      <a:pt x="34" y="14"/>
                      <a:pt x="36" y="6"/>
                    </a:cubicBezTo>
                    <a:cubicBezTo>
                      <a:pt x="38" y="0"/>
                      <a:pt x="41" y="4"/>
                      <a:pt x="42" y="7"/>
                    </a:cubicBezTo>
                    <a:cubicBezTo>
                      <a:pt x="43" y="13"/>
                      <a:pt x="49" y="21"/>
                      <a:pt x="41" y="24"/>
                    </a:cubicBezTo>
                    <a:cubicBezTo>
                      <a:pt x="30" y="28"/>
                      <a:pt x="27" y="49"/>
                      <a:pt x="10" y="36"/>
                    </a:cubicBezTo>
                    <a:cubicBezTo>
                      <a:pt x="0" y="30"/>
                      <a:pt x="1" y="20"/>
                      <a:pt x="1" y="10"/>
                    </a:cubicBezTo>
                    <a:cubicBezTo>
                      <a:pt x="3" y="4"/>
                      <a:pt x="7" y="4"/>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96" name="Freeform 652"/>
              <p:cNvSpPr/>
              <p:nvPr/>
            </p:nvSpPr>
            <p:spPr bwMode="auto">
              <a:xfrm>
                <a:off x="3947" y="2004"/>
                <a:ext cx="135" cy="73"/>
              </a:xfrm>
              <a:custGeom>
                <a:avLst/>
                <a:gdLst>
                  <a:gd name="T0" fmla="*/ 17 w 71"/>
                  <a:gd name="T1" fmla="*/ 23 h 38"/>
                  <a:gd name="T2" fmla="*/ 0 w 71"/>
                  <a:gd name="T3" fmla="*/ 27 h 38"/>
                  <a:gd name="T4" fmla="*/ 11 w 71"/>
                  <a:gd name="T5" fmla="*/ 17 h 38"/>
                  <a:gd name="T6" fmla="*/ 35 w 71"/>
                  <a:gd name="T7" fmla="*/ 7 h 38"/>
                  <a:gd name="T8" fmla="*/ 71 w 71"/>
                  <a:gd name="T9" fmla="*/ 22 h 38"/>
                  <a:gd name="T10" fmla="*/ 32 w 71"/>
                  <a:gd name="T11" fmla="*/ 15 h 38"/>
                  <a:gd name="T12" fmla="*/ 21 w 71"/>
                  <a:gd name="T13" fmla="*/ 23 h 38"/>
                  <a:gd name="T14" fmla="*/ 17 w 71"/>
                  <a:gd name="T15" fmla="*/ 23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38">
                    <a:moveTo>
                      <a:pt x="17" y="23"/>
                    </a:moveTo>
                    <a:cubicBezTo>
                      <a:pt x="13" y="28"/>
                      <a:pt x="9" y="38"/>
                      <a:pt x="0" y="27"/>
                    </a:cubicBezTo>
                    <a:cubicBezTo>
                      <a:pt x="7" y="27"/>
                      <a:pt x="9" y="24"/>
                      <a:pt x="11" y="17"/>
                    </a:cubicBezTo>
                    <a:cubicBezTo>
                      <a:pt x="13" y="3"/>
                      <a:pt x="23" y="0"/>
                      <a:pt x="35" y="7"/>
                    </a:cubicBezTo>
                    <a:cubicBezTo>
                      <a:pt x="46" y="14"/>
                      <a:pt x="59" y="18"/>
                      <a:pt x="71" y="22"/>
                    </a:cubicBezTo>
                    <a:cubicBezTo>
                      <a:pt x="57" y="24"/>
                      <a:pt x="45" y="19"/>
                      <a:pt x="32" y="15"/>
                    </a:cubicBezTo>
                    <a:cubicBezTo>
                      <a:pt x="25" y="13"/>
                      <a:pt x="28" y="26"/>
                      <a:pt x="21" y="23"/>
                    </a:cubicBezTo>
                    <a:cubicBezTo>
                      <a:pt x="20" y="24"/>
                      <a:pt x="19" y="25"/>
                      <a:pt x="17"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97" name="Freeform 653"/>
              <p:cNvSpPr/>
              <p:nvPr/>
            </p:nvSpPr>
            <p:spPr bwMode="auto">
              <a:xfrm>
                <a:off x="4114" y="2008"/>
                <a:ext cx="94" cy="82"/>
              </a:xfrm>
              <a:custGeom>
                <a:avLst/>
                <a:gdLst>
                  <a:gd name="T0" fmla="*/ 6 w 49"/>
                  <a:gd name="T1" fmla="*/ 24 h 43"/>
                  <a:gd name="T2" fmla="*/ 13 w 49"/>
                  <a:gd name="T3" fmla="*/ 17 h 43"/>
                  <a:gd name="T4" fmla="*/ 40 w 49"/>
                  <a:gd name="T5" fmla="*/ 0 h 43"/>
                  <a:gd name="T6" fmla="*/ 44 w 49"/>
                  <a:gd name="T7" fmla="*/ 0 h 43"/>
                  <a:gd name="T8" fmla="*/ 46 w 49"/>
                  <a:gd name="T9" fmla="*/ 24 h 43"/>
                  <a:gd name="T10" fmla="*/ 23 w 49"/>
                  <a:gd name="T11" fmla="*/ 37 h 43"/>
                  <a:gd name="T12" fmla="*/ 10 w 49"/>
                  <a:gd name="T13" fmla="*/ 43 h 43"/>
                  <a:gd name="T14" fmla="*/ 4 w 49"/>
                  <a:gd name="T15" fmla="*/ 39 h 43"/>
                  <a:gd name="T16" fmla="*/ 6 w 49"/>
                  <a:gd name="T17" fmla="*/ 2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3">
                    <a:moveTo>
                      <a:pt x="6" y="24"/>
                    </a:moveTo>
                    <a:cubicBezTo>
                      <a:pt x="9" y="23"/>
                      <a:pt x="12" y="21"/>
                      <a:pt x="13" y="17"/>
                    </a:cubicBezTo>
                    <a:cubicBezTo>
                      <a:pt x="31" y="25"/>
                      <a:pt x="36" y="14"/>
                      <a:pt x="40" y="0"/>
                    </a:cubicBezTo>
                    <a:cubicBezTo>
                      <a:pt x="41" y="0"/>
                      <a:pt x="43" y="0"/>
                      <a:pt x="44" y="0"/>
                    </a:cubicBezTo>
                    <a:cubicBezTo>
                      <a:pt x="49" y="8"/>
                      <a:pt x="49" y="16"/>
                      <a:pt x="46" y="24"/>
                    </a:cubicBezTo>
                    <a:cubicBezTo>
                      <a:pt x="41" y="33"/>
                      <a:pt x="31" y="33"/>
                      <a:pt x="23" y="37"/>
                    </a:cubicBezTo>
                    <a:cubicBezTo>
                      <a:pt x="19" y="39"/>
                      <a:pt x="15" y="43"/>
                      <a:pt x="10" y="43"/>
                    </a:cubicBezTo>
                    <a:cubicBezTo>
                      <a:pt x="8" y="42"/>
                      <a:pt x="6" y="41"/>
                      <a:pt x="4" y="39"/>
                    </a:cubicBezTo>
                    <a:cubicBezTo>
                      <a:pt x="0" y="34"/>
                      <a:pt x="1" y="29"/>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98" name="Freeform 654"/>
              <p:cNvSpPr/>
              <p:nvPr/>
            </p:nvSpPr>
            <p:spPr bwMode="auto">
              <a:xfrm>
                <a:off x="3895" y="1753"/>
                <a:ext cx="78" cy="69"/>
              </a:xfrm>
              <a:custGeom>
                <a:avLst/>
                <a:gdLst>
                  <a:gd name="T0" fmla="*/ 34 w 41"/>
                  <a:gd name="T1" fmla="*/ 32 h 36"/>
                  <a:gd name="T2" fmla="*/ 33 w 41"/>
                  <a:gd name="T3" fmla="*/ 36 h 36"/>
                  <a:gd name="T4" fmla="*/ 10 w 41"/>
                  <a:gd name="T5" fmla="*/ 19 h 36"/>
                  <a:gd name="T6" fmla="*/ 0 w 41"/>
                  <a:gd name="T7" fmla="*/ 4 h 36"/>
                  <a:gd name="T8" fmla="*/ 27 w 41"/>
                  <a:gd name="T9" fmla="*/ 0 h 36"/>
                  <a:gd name="T10" fmla="*/ 34 w 41"/>
                  <a:gd name="T11" fmla="*/ 32 h 36"/>
                </a:gdLst>
                <a:ahLst/>
                <a:cxnLst>
                  <a:cxn ang="0">
                    <a:pos x="T0" y="T1"/>
                  </a:cxn>
                  <a:cxn ang="0">
                    <a:pos x="T2" y="T3"/>
                  </a:cxn>
                  <a:cxn ang="0">
                    <a:pos x="T4" y="T5"/>
                  </a:cxn>
                  <a:cxn ang="0">
                    <a:pos x="T6" y="T7"/>
                  </a:cxn>
                  <a:cxn ang="0">
                    <a:pos x="T8" y="T9"/>
                  </a:cxn>
                  <a:cxn ang="0">
                    <a:pos x="T10" y="T11"/>
                  </a:cxn>
                </a:cxnLst>
                <a:rect l="0" t="0" r="r" b="b"/>
                <a:pathLst>
                  <a:path w="41" h="36">
                    <a:moveTo>
                      <a:pt x="34" y="32"/>
                    </a:moveTo>
                    <a:cubicBezTo>
                      <a:pt x="34" y="33"/>
                      <a:pt x="34" y="35"/>
                      <a:pt x="33" y="36"/>
                    </a:cubicBezTo>
                    <a:cubicBezTo>
                      <a:pt x="27" y="29"/>
                      <a:pt x="19" y="23"/>
                      <a:pt x="10" y="19"/>
                    </a:cubicBezTo>
                    <a:cubicBezTo>
                      <a:pt x="4" y="16"/>
                      <a:pt x="1" y="11"/>
                      <a:pt x="0" y="4"/>
                    </a:cubicBezTo>
                    <a:cubicBezTo>
                      <a:pt x="9" y="5"/>
                      <a:pt x="18" y="3"/>
                      <a:pt x="27" y="0"/>
                    </a:cubicBezTo>
                    <a:cubicBezTo>
                      <a:pt x="41" y="8"/>
                      <a:pt x="41" y="19"/>
                      <a:pt x="3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99" name="Freeform 655"/>
              <p:cNvSpPr/>
              <p:nvPr/>
            </p:nvSpPr>
            <p:spPr bwMode="auto">
              <a:xfrm>
                <a:off x="3688" y="1757"/>
                <a:ext cx="120" cy="42"/>
              </a:xfrm>
              <a:custGeom>
                <a:avLst/>
                <a:gdLst>
                  <a:gd name="T0" fmla="*/ 31 w 63"/>
                  <a:gd name="T1" fmla="*/ 2 h 22"/>
                  <a:gd name="T2" fmla="*/ 63 w 63"/>
                  <a:gd name="T3" fmla="*/ 5 h 22"/>
                  <a:gd name="T4" fmla="*/ 35 w 63"/>
                  <a:gd name="T5" fmla="*/ 19 h 22"/>
                  <a:gd name="T6" fmla="*/ 28 w 63"/>
                  <a:gd name="T7" fmla="*/ 16 h 22"/>
                  <a:gd name="T8" fmla="*/ 22 w 63"/>
                  <a:gd name="T9" fmla="*/ 16 h 22"/>
                  <a:gd name="T10" fmla="*/ 0 w 63"/>
                  <a:gd name="T11" fmla="*/ 16 h 22"/>
                  <a:gd name="T12" fmla="*/ 21 w 63"/>
                  <a:gd name="T13" fmla="*/ 2 h 22"/>
                  <a:gd name="T14" fmla="*/ 31 w 63"/>
                  <a:gd name="T15" fmla="*/ 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22">
                    <a:moveTo>
                      <a:pt x="31" y="2"/>
                    </a:moveTo>
                    <a:cubicBezTo>
                      <a:pt x="42" y="1"/>
                      <a:pt x="53" y="0"/>
                      <a:pt x="63" y="5"/>
                    </a:cubicBezTo>
                    <a:cubicBezTo>
                      <a:pt x="54" y="10"/>
                      <a:pt x="47" y="20"/>
                      <a:pt x="35" y="19"/>
                    </a:cubicBezTo>
                    <a:cubicBezTo>
                      <a:pt x="33" y="16"/>
                      <a:pt x="31" y="15"/>
                      <a:pt x="28" y="16"/>
                    </a:cubicBezTo>
                    <a:cubicBezTo>
                      <a:pt x="26" y="16"/>
                      <a:pt x="24" y="16"/>
                      <a:pt x="22" y="16"/>
                    </a:cubicBezTo>
                    <a:cubicBezTo>
                      <a:pt x="15" y="14"/>
                      <a:pt x="7" y="22"/>
                      <a:pt x="0" y="16"/>
                    </a:cubicBezTo>
                    <a:cubicBezTo>
                      <a:pt x="5" y="9"/>
                      <a:pt x="21" y="17"/>
                      <a:pt x="21" y="2"/>
                    </a:cubicBezTo>
                    <a:cubicBezTo>
                      <a:pt x="24" y="2"/>
                      <a:pt x="28" y="2"/>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00" name="Freeform 656"/>
              <p:cNvSpPr/>
              <p:nvPr/>
            </p:nvSpPr>
            <p:spPr bwMode="auto">
              <a:xfrm>
                <a:off x="4105" y="1864"/>
                <a:ext cx="97" cy="86"/>
              </a:xfrm>
              <a:custGeom>
                <a:avLst/>
                <a:gdLst>
                  <a:gd name="T0" fmla="*/ 42 w 51"/>
                  <a:gd name="T1" fmla="*/ 33 h 45"/>
                  <a:gd name="T2" fmla="*/ 51 w 51"/>
                  <a:gd name="T3" fmla="*/ 34 h 45"/>
                  <a:gd name="T4" fmla="*/ 0 w 51"/>
                  <a:gd name="T5" fmla="*/ 37 h 45"/>
                  <a:gd name="T6" fmla="*/ 4 w 51"/>
                  <a:gd name="T7" fmla="*/ 23 h 45"/>
                  <a:gd name="T8" fmla="*/ 25 w 51"/>
                  <a:gd name="T9" fmla="*/ 9 h 45"/>
                  <a:gd name="T10" fmla="*/ 32 w 51"/>
                  <a:gd name="T11" fmla="*/ 8 h 45"/>
                  <a:gd name="T12" fmla="*/ 39 w 51"/>
                  <a:gd name="T13" fmla="*/ 9 h 45"/>
                  <a:gd name="T14" fmla="*/ 37 w 51"/>
                  <a:gd name="T15" fmla="*/ 15 h 45"/>
                  <a:gd name="T16" fmla="*/ 42 w 51"/>
                  <a:gd name="T1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45">
                    <a:moveTo>
                      <a:pt x="42" y="33"/>
                    </a:moveTo>
                    <a:cubicBezTo>
                      <a:pt x="45" y="33"/>
                      <a:pt x="48" y="33"/>
                      <a:pt x="51" y="34"/>
                    </a:cubicBezTo>
                    <a:cubicBezTo>
                      <a:pt x="35" y="45"/>
                      <a:pt x="17" y="35"/>
                      <a:pt x="0" y="37"/>
                    </a:cubicBezTo>
                    <a:cubicBezTo>
                      <a:pt x="11" y="35"/>
                      <a:pt x="1" y="27"/>
                      <a:pt x="4" y="23"/>
                    </a:cubicBezTo>
                    <a:cubicBezTo>
                      <a:pt x="13" y="21"/>
                      <a:pt x="19" y="15"/>
                      <a:pt x="25" y="9"/>
                    </a:cubicBezTo>
                    <a:cubicBezTo>
                      <a:pt x="27" y="9"/>
                      <a:pt x="30" y="12"/>
                      <a:pt x="32" y="8"/>
                    </a:cubicBezTo>
                    <a:cubicBezTo>
                      <a:pt x="35" y="0"/>
                      <a:pt x="37" y="6"/>
                      <a:pt x="39" y="9"/>
                    </a:cubicBezTo>
                    <a:cubicBezTo>
                      <a:pt x="39" y="11"/>
                      <a:pt x="39" y="14"/>
                      <a:pt x="37" y="15"/>
                    </a:cubicBezTo>
                    <a:cubicBezTo>
                      <a:pt x="24" y="25"/>
                      <a:pt x="30" y="30"/>
                      <a:pt x="4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01" name="Freeform 657"/>
              <p:cNvSpPr/>
              <p:nvPr/>
            </p:nvSpPr>
            <p:spPr bwMode="auto">
              <a:xfrm>
                <a:off x="3977" y="1853"/>
                <a:ext cx="69" cy="78"/>
              </a:xfrm>
              <a:custGeom>
                <a:avLst/>
                <a:gdLst>
                  <a:gd name="T0" fmla="*/ 0 w 36"/>
                  <a:gd name="T1" fmla="*/ 12 h 41"/>
                  <a:gd name="T2" fmla="*/ 16 w 36"/>
                  <a:gd name="T3" fmla="*/ 1 h 41"/>
                  <a:gd name="T4" fmla="*/ 21 w 36"/>
                  <a:gd name="T5" fmla="*/ 17 h 41"/>
                  <a:gd name="T6" fmla="*/ 16 w 36"/>
                  <a:gd name="T7" fmla="*/ 39 h 41"/>
                  <a:gd name="T8" fmla="*/ 8 w 36"/>
                  <a:gd name="T9" fmla="*/ 34 h 41"/>
                  <a:gd name="T10" fmla="*/ 0 w 36"/>
                  <a:gd name="T11" fmla="*/ 12 h 41"/>
                </a:gdLst>
                <a:ahLst/>
                <a:cxnLst>
                  <a:cxn ang="0">
                    <a:pos x="T0" y="T1"/>
                  </a:cxn>
                  <a:cxn ang="0">
                    <a:pos x="T2" y="T3"/>
                  </a:cxn>
                  <a:cxn ang="0">
                    <a:pos x="T4" y="T5"/>
                  </a:cxn>
                  <a:cxn ang="0">
                    <a:pos x="T6" y="T7"/>
                  </a:cxn>
                  <a:cxn ang="0">
                    <a:pos x="T8" y="T9"/>
                  </a:cxn>
                  <a:cxn ang="0">
                    <a:pos x="T10" y="T11"/>
                  </a:cxn>
                </a:cxnLst>
                <a:rect l="0" t="0" r="r" b="b"/>
                <a:pathLst>
                  <a:path w="36" h="41">
                    <a:moveTo>
                      <a:pt x="0" y="12"/>
                    </a:moveTo>
                    <a:cubicBezTo>
                      <a:pt x="7" y="11"/>
                      <a:pt x="8" y="0"/>
                      <a:pt x="16" y="1"/>
                    </a:cubicBezTo>
                    <a:cubicBezTo>
                      <a:pt x="18" y="6"/>
                      <a:pt x="18" y="14"/>
                      <a:pt x="21" y="17"/>
                    </a:cubicBezTo>
                    <a:cubicBezTo>
                      <a:pt x="36" y="28"/>
                      <a:pt x="16" y="31"/>
                      <a:pt x="16" y="39"/>
                    </a:cubicBezTo>
                    <a:cubicBezTo>
                      <a:pt x="16" y="41"/>
                      <a:pt x="8" y="38"/>
                      <a:pt x="8" y="34"/>
                    </a:cubicBezTo>
                    <a:cubicBezTo>
                      <a:pt x="8" y="25"/>
                      <a:pt x="2" y="19"/>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02" name="Freeform 658"/>
              <p:cNvSpPr/>
              <p:nvPr/>
            </p:nvSpPr>
            <p:spPr bwMode="auto">
              <a:xfrm>
                <a:off x="3842" y="2023"/>
                <a:ext cx="84" cy="58"/>
              </a:xfrm>
              <a:custGeom>
                <a:avLst/>
                <a:gdLst>
                  <a:gd name="T0" fmla="*/ 44 w 44"/>
                  <a:gd name="T1" fmla="*/ 13 h 30"/>
                  <a:gd name="T2" fmla="*/ 34 w 44"/>
                  <a:gd name="T3" fmla="*/ 16 h 30"/>
                  <a:gd name="T4" fmla="*/ 27 w 44"/>
                  <a:gd name="T5" fmla="*/ 22 h 30"/>
                  <a:gd name="T6" fmla="*/ 1 w 44"/>
                  <a:gd name="T7" fmla="*/ 20 h 30"/>
                  <a:gd name="T8" fmla="*/ 9 w 44"/>
                  <a:gd name="T9" fmla="*/ 5 h 30"/>
                  <a:gd name="T10" fmla="*/ 34 w 44"/>
                  <a:gd name="T11" fmla="*/ 2 h 30"/>
                  <a:gd name="T12" fmla="*/ 44 w 44"/>
                  <a:gd name="T13" fmla="*/ 13 h 30"/>
                </a:gdLst>
                <a:ahLst/>
                <a:cxnLst>
                  <a:cxn ang="0">
                    <a:pos x="T0" y="T1"/>
                  </a:cxn>
                  <a:cxn ang="0">
                    <a:pos x="T2" y="T3"/>
                  </a:cxn>
                  <a:cxn ang="0">
                    <a:pos x="T4" y="T5"/>
                  </a:cxn>
                  <a:cxn ang="0">
                    <a:pos x="T6" y="T7"/>
                  </a:cxn>
                  <a:cxn ang="0">
                    <a:pos x="T8" y="T9"/>
                  </a:cxn>
                  <a:cxn ang="0">
                    <a:pos x="T10" y="T11"/>
                  </a:cxn>
                  <a:cxn ang="0">
                    <a:pos x="T12" y="T13"/>
                  </a:cxn>
                </a:cxnLst>
                <a:rect l="0" t="0" r="r" b="b"/>
                <a:pathLst>
                  <a:path w="44" h="30">
                    <a:moveTo>
                      <a:pt x="44" y="13"/>
                    </a:moveTo>
                    <a:cubicBezTo>
                      <a:pt x="40" y="13"/>
                      <a:pt x="36" y="12"/>
                      <a:pt x="34" y="16"/>
                    </a:cubicBezTo>
                    <a:cubicBezTo>
                      <a:pt x="33" y="20"/>
                      <a:pt x="30" y="21"/>
                      <a:pt x="27" y="22"/>
                    </a:cubicBezTo>
                    <a:cubicBezTo>
                      <a:pt x="18" y="20"/>
                      <a:pt x="9" y="30"/>
                      <a:pt x="1" y="20"/>
                    </a:cubicBezTo>
                    <a:cubicBezTo>
                      <a:pt x="0" y="13"/>
                      <a:pt x="2" y="7"/>
                      <a:pt x="9" y="5"/>
                    </a:cubicBezTo>
                    <a:cubicBezTo>
                      <a:pt x="17" y="2"/>
                      <a:pt x="25" y="0"/>
                      <a:pt x="34" y="2"/>
                    </a:cubicBezTo>
                    <a:cubicBezTo>
                      <a:pt x="38" y="5"/>
                      <a:pt x="42" y="8"/>
                      <a:pt x="4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03" name="Freeform 659"/>
              <p:cNvSpPr/>
              <p:nvPr/>
            </p:nvSpPr>
            <p:spPr bwMode="auto">
              <a:xfrm>
                <a:off x="3636" y="1855"/>
                <a:ext cx="44" cy="67"/>
              </a:xfrm>
              <a:custGeom>
                <a:avLst/>
                <a:gdLst>
                  <a:gd name="T0" fmla="*/ 10 w 23"/>
                  <a:gd name="T1" fmla="*/ 0 h 35"/>
                  <a:gd name="T2" fmla="*/ 23 w 23"/>
                  <a:gd name="T3" fmla="*/ 0 h 35"/>
                  <a:gd name="T4" fmla="*/ 7 w 23"/>
                  <a:gd name="T5" fmla="*/ 35 h 35"/>
                  <a:gd name="T6" fmla="*/ 4 w 23"/>
                  <a:gd name="T7" fmla="*/ 22 h 35"/>
                  <a:gd name="T8" fmla="*/ 10 w 23"/>
                  <a:gd name="T9" fmla="*/ 0 h 35"/>
                </a:gdLst>
                <a:ahLst/>
                <a:cxnLst>
                  <a:cxn ang="0">
                    <a:pos x="T0" y="T1"/>
                  </a:cxn>
                  <a:cxn ang="0">
                    <a:pos x="T2" y="T3"/>
                  </a:cxn>
                  <a:cxn ang="0">
                    <a:pos x="T4" y="T5"/>
                  </a:cxn>
                  <a:cxn ang="0">
                    <a:pos x="T6" y="T7"/>
                  </a:cxn>
                  <a:cxn ang="0">
                    <a:pos x="T8" y="T9"/>
                  </a:cxn>
                </a:cxnLst>
                <a:rect l="0" t="0" r="r" b="b"/>
                <a:pathLst>
                  <a:path w="23" h="35">
                    <a:moveTo>
                      <a:pt x="10" y="0"/>
                    </a:moveTo>
                    <a:cubicBezTo>
                      <a:pt x="14" y="0"/>
                      <a:pt x="18" y="0"/>
                      <a:pt x="23" y="0"/>
                    </a:cubicBezTo>
                    <a:cubicBezTo>
                      <a:pt x="17" y="11"/>
                      <a:pt x="23" y="28"/>
                      <a:pt x="7" y="35"/>
                    </a:cubicBezTo>
                    <a:cubicBezTo>
                      <a:pt x="0" y="32"/>
                      <a:pt x="4" y="26"/>
                      <a:pt x="4" y="22"/>
                    </a:cubicBezTo>
                    <a:cubicBezTo>
                      <a:pt x="6" y="14"/>
                      <a:pt x="8" y="7"/>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04" name="Freeform 660"/>
              <p:cNvSpPr/>
              <p:nvPr/>
            </p:nvSpPr>
            <p:spPr bwMode="auto">
              <a:xfrm>
                <a:off x="3823" y="2000"/>
                <a:ext cx="84" cy="40"/>
              </a:xfrm>
              <a:custGeom>
                <a:avLst/>
                <a:gdLst>
                  <a:gd name="T0" fmla="*/ 44 w 44"/>
                  <a:gd name="T1" fmla="*/ 14 h 21"/>
                  <a:gd name="T2" fmla="*/ 20 w 44"/>
                  <a:gd name="T3" fmla="*/ 21 h 21"/>
                  <a:gd name="T4" fmla="*/ 6 w 44"/>
                  <a:gd name="T5" fmla="*/ 10 h 21"/>
                  <a:gd name="T6" fmla="*/ 6 w 44"/>
                  <a:gd name="T7" fmla="*/ 0 h 21"/>
                  <a:gd name="T8" fmla="*/ 10 w 44"/>
                  <a:gd name="T9" fmla="*/ 0 h 21"/>
                  <a:gd name="T10" fmla="*/ 44 w 44"/>
                  <a:gd name="T11" fmla="*/ 14 h 21"/>
                </a:gdLst>
                <a:ahLst/>
                <a:cxnLst>
                  <a:cxn ang="0">
                    <a:pos x="T0" y="T1"/>
                  </a:cxn>
                  <a:cxn ang="0">
                    <a:pos x="T2" y="T3"/>
                  </a:cxn>
                  <a:cxn ang="0">
                    <a:pos x="T4" y="T5"/>
                  </a:cxn>
                  <a:cxn ang="0">
                    <a:pos x="T6" y="T7"/>
                  </a:cxn>
                  <a:cxn ang="0">
                    <a:pos x="T8" y="T9"/>
                  </a:cxn>
                  <a:cxn ang="0">
                    <a:pos x="T10" y="T11"/>
                  </a:cxn>
                </a:cxnLst>
                <a:rect l="0" t="0" r="r" b="b"/>
                <a:pathLst>
                  <a:path w="44" h="21">
                    <a:moveTo>
                      <a:pt x="44" y="14"/>
                    </a:moveTo>
                    <a:cubicBezTo>
                      <a:pt x="36" y="17"/>
                      <a:pt x="28" y="19"/>
                      <a:pt x="20" y="21"/>
                    </a:cubicBezTo>
                    <a:cubicBezTo>
                      <a:pt x="16" y="17"/>
                      <a:pt x="11" y="13"/>
                      <a:pt x="6" y="10"/>
                    </a:cubicBezTo>
                    <a:cubicBezTo>
                      <a:pt x="0" y="7"/>
                      <a:pt x="0" y="3"/>
                      <a:pt x="6" y="0"/>
                    </a:cubicBezTo>
                    <a:cubicBezTo>
                      <a:pt x="7" y="0"/>
                      <a:pt x="8" y="0"/>
                      <a:pt x="10" y="0"/>
                    </a:cubicBezTo>
                    <a:cubicBezTo>
                      <a:pt x="21" y="6"/>
                      <a:pt x="36" y="0"/>
                      <a:pt x="4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05" name="Freeform 661"/>
              <p:cNvSpPr/>
              <p:nvPr/>
            </p:nvSpPr>
            <p:spPr bwMode="auto">
              <a:xfrm>
                <a:off x="4027" y="1815"/>
                <a:ext cx="61" cy="72"/>
              </a:xfrm>
              <a:custGeom>
                <a:avLst/>
                <a:gdLst>
                  <a:gd name="T0" fmla="*/ 28 w 32"/>
                  <a:gd name="T1" fmla="*/ 17 h 38"/>
                  <a:gd name="T2" fmla="*/ 21 w 32"/>
                  <a:gd name="T3" fmla="*/ 38 h 38"/>
                  <a:gd name="T4" fmla="*/ 4 w 32"/>
                  <a:gd name="T5" fmla="*/ 15 h 38"/>
                  <a:gd name="T6" fmla="*/ 8 w 32"/>
                  <a:gd name="T7" fmla="*/ 2 h 38"/>
                  <a:gd name="T8" fmla="*/ 28 w 32"/>
                  <a:gd name="T9" fmla="*/ 17 h 38"/>
                </a:gdLst>
                <a:ahLst/>
                <a:cxnLst>
                  <a:cxn ang="0">
                    <a:pos x="T0" y="T1"/>
                  </a:cxn>
                  <a:cxn ang="0">
                    <a:pos x="T2" y="T3"/>
                  </a:cxn>
                  <a:cxn ang="0">
                    <a:pos x="T4" y="T5"/>
                  </a:cxn>
                  <a:cxn ang="0">
                    <a:pos x="T6" y="T7"/>
                  </a:cxn>
                  <a:cxn ang="0">
                    <a:pos x="T8" y="T9"/>
                  </a:cxn>
                </a:cxnLst>
                <a:rect l="0" t="0" r="r" b="b"/>
                <a:pathLst>
                  <a:path w="32" h="38">
                    <a:moveTo>
                      <a:pt x="28" y="17"/>
                    </a:moveTo>
                    <a:cubicBezTo>
                      <a:pt x="32" y="26"/>
                      <a:pt x="28" y="32"/>
                      <a:pt x="21" y="38"/>
                    </a:cubicBezTo>
                    <a:cubicBezTo>
                      <a:pt x="19" y="28"/>
                      <a:pt x="21" y="13"/>
                      <a:pt x="4" y="15"/>
                    </a:cubicBezTo>
                    <a:cubicBezTo>
                      <a:pt x="0" y="9"/>
                      <a:pt x="3" y="5"/>
                      <a:pt x="8" y="2"/>
                    </a:cubicBezTo>
                    <a:cubicBezTo>
                      <a:pt x="19" y="2"/>
                      <a:pt x="30" y="0"/>
                      <a:pt x="28"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06" name="Freeform 662"/>
              <p:cNvSpPr/>
              <p:nvPr/>
            </p:nvSpPr>
            <p:spPr bwMode="auto">
              <a:xfrm>
                <a:off x="4011" y="1788"/>
                <a:ext cx="39" cy="71"/>
              </a:xfrm>
              <a:custGeom>
                <a:avLst/>
                <a:gdLst>
                  <a:gd name="T0" fmla="*/ 18 w 20"/>
                  <a:gd name="T1" fmla="*/ 17 h 37"/>
                  <a:gd name="T2" fmla="*/ 12 w 20"/>
                  <a:gd name="T3" fmla="*/ 29 h 37"/>
                  <a:gd name="T4" fmla="*/ 4 w 20"/>
                  <a:gd name="T5" fmla="*/ 37 h 37"/>
                  <a:gd name="T6" fmla="*/ 4 w 20"/>
                  <a:gd name="T7" fmla="*/ 8 h 37"/>
                  <a:gd name="T8" fmla="*/ 15 w 20"/>
                  <a:gd name="T9" fmla="*/ 0 h 37"/>
                  <a:gd name="T10" fmla="*/ 20 w 20"/>
                  <a:gd name="T11" fmla="*/ 13 h 37"/>
                  <a:gd name="T12" fmla="*/ 18 w 20"/>
                  <a:gd name="T13" fmla="*/ 17 h 37"/>
                </a:gdLst>
                <a:ahLst/>
                <a:cxnLst>
                  <a:cxn ang="0">
                    <a:pos x="T0" y="T1"/>
                  </a:cxn>
                  <a:cxn ang="0">
                    <a:pos x="T2" y="T3"/>
                  </a:cxn>
                  <a:cxn ang="0">
                    <a:pos x="T4" y="T5"/>
                  </a:cxn>
                  <a:cxn ang="0">
                    <a:pos x="T6" y="T7"/>
                  </a:cxn>
                  <a:cxn ang="0">
                    <a:pos x="T8" y="T9"/>
                  </a:cxn>
                  <a:cxn ang="0">
                    <a:pos x="T10" y="T11"/>
                  </a:cxn>
                  <a:cxn ang="0">
                    <a:pos x="T12" y="T13"/>
                  </a:cxn>
                </a:cxnLst>
                <a:rect l="0" t="0" r="r" b="b"/>
                <a:pathLst>
                  <a:path w="20" h="37">
                    <a:moveTo>
                      <a:pt x="18" y="17"/>
                    </a:moveTo>
                    <a:cubicBezTo>
                      <a:pt x="14" y="20"/>
                      <a:pt x="13" y="25"/>
                      <a:pt x="12" y="29"/>
                    </a:cubicBezTo>
                    <a:cubicBezTo>
                      <a:pt x="8" y="31"/>
                      <a:pt x="10" y="37"/>
                      <a:pt x="4" y="37"/>
                    </a:cubicBezTo>
                    <a:cubicBezTo>
                      <a:pt x="3" y="27"/>
                      <a:pt x="0" y="18"/>
                      <a:pt x="4" y="8"/>
                    </a:cubicBezTo>
                    <a:cubicBezTo>
                      <a:pt x="6" y="1"/>
                      <a:pt x="9" y="0"/>
                      <a:pt x="15" y="0"/>
                    </a:cubicBezTo>
                    <a:cubicBezTo>
                      <a:pt x="19" y="3"/>
                      <a:pt x="20" y="8"/>
                      <a:pt x="20" y="13"/>
                    </a:cubicBezTo>
                    <a:cubicBezTo>
                      <a:pt x="20" y="15"/>
                      <a:pt x="19" y="16"/>
                      <a:pt x="18"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07" name="Freeform 663"/>
              <p:cNvSpPr/>
              <p:nvPr/>
            </p:nvSpPr>
            <p:spPr bwMode="auto">
              <a:xfrm>
                <a:off x="3707" y="1916"/>
                <a:ext cx="66" cy="44"/>
              </a:xfrm>
              <a:custGeom>
                <a:avLst/>
                <a:gdLst>
                  <a:gd name="T0" fmla="*/ 35 w 35"/>
                  <a:gd name="T1" fmla="*/ 5 h 23"/>
                  <a:gd name="T2" fmla="*/ 28 w 35"/>
                  <a:gd name="T3" fmla="*/ 20 h 23"/>
                  <a:gd name="T4" fmla="*/ 0 w 35"/>
                  <a:gd name="T5" fmla="*/ 9 h 23"/>
                  <a:gd name="T6" fmla="*/ 35 w 35"/>
                  <a:gd name="T7" fmla="*/ 5 h 23"/>
                </a:gdLst>
                <a:ahLst/>
                <a:cxnLst>
                  <a:cxn ang="0">
                    <a:pos x="T0" y="T1"/>
                  </a:cxn>
                  <a:cxn ang="0">
                    <a:pos x="T2" y="T3"/>
                  </a:cxn>
                  <a:cxn ang="0">
                    <a:pos x="T4" y="T5"/>
                  </a:cxn>
                  <a:cxn ang="0">
                    <a:pos x="T6" y="T7"/>
                  </a:cxn>
                </a:cxnLst>
                <a:rect l="0" t="0" r="r" b="b"/>
                <a:pathLst>
                  <a:path w="35" h="23">
                    <a:moveTo>
                      <a:pt x="35" y="5"/>
                    </a:moveTo>
                    <a:cubicBezTo>
                      <a:pt x="27" y="11"/>
                      <a:pt x="26" y="13"/>
                      <a:pt x="28" y="20"/>
                    </a:cubicBezTo>
                    <a:cubicBezTo>
                      <a:pt x="17" y="23"/>
                      <a:pt x="7" y="19"/>
                      <a:pt x="0" y="9"/>
                    </a:cubicBezTo>
                    <a:cubicBezTo>
                      <a:pt x="11" y="0"/>
                      <a:pt x="24" y="8"/>
                      <a:pt x="3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08" name="Freeform 664"/>
              <p:cNvSpPr/>
              <p:nvPr/>
            </p:nvSpPr>
            <p:spPr bwMode="auto">
              <a:xfrm>
                <a:off x="3794" y="1840"/>
                <a:ext cx="29" cy="47"/>
              </a:xfrm>
              <a:custGeom>
                <a:avLst/>
                <a:gdLst>
                  <a:gd name="T0" fmla="*/ 4 w 15"/>
                  <a:gd name="T1" fmla="*/ 25 h 25"/>
                  <a:gd name="T2" fmla="*/ 6 w 15"/>
                  <a:gd name="T3" fmla="*/ 1 h 25"/>
                  <a:gd name="T4" fmla="*/ 11 w 15"/>
                  <a:gd name="T5" fmla="*/ 3 h 25"/>
                  <a:gd name="T6" fmla="*/ 4 w 15"/>
                  <a:gd name="T7" fmla="*/ 25 h 25"/>
                </a:gdLst>
                <a:ahLst/>
                <a:cxnLst>
                  <a:cxn ang="0">
                    <a:pos x="T0" y="T1"/>
                  </a:cxn>
                  <a:cxn ang="0">
                    <a:pos x="T2" y="T3"/>
                  </a:cxn>
                  <a:cxn ang="0">
                    <a:pos x="T4" y="T5"/>
                  </a:cxn>
                  <a:cxn ang="0">
                    <a:pos x="T6" y="T7"/>
                  </a:cxn>
                </a:cxnLst>
                <a:rect l="0" t="0" r="r" b="b"/>
                <a:pathLst>
                  <a:path w="15" h="25">
                    <a:moveTo>
                      <a:pt x="4" y="25"/>
                    </a:moveTo>
                    <a:cubicBezTo>
                      <a:pt x="3" y="15"/>
                      <a:pt x="0" y="8"/>
                      <a:pt x="6" y="1"/>
                    </a:cubicBezTo>
                    <a:cubicBezTo>
                      <a:pt x="7" y="0"/>
                      <a:pt x="10" y="1"/>
                      <a:pt x="11" y="3"/>
                    </a:cubicBezTo>
                    <a:cubicBezTo>
                      <a:pt x="15" y="12"/>
                      <a:pt x="13" y="18"/>
                      <a:pt x="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09" name="Freeform 665"/>
              <p:cNvSpPr/>
              <p:nvPr/>
            </p:nvSpPr>
            <p:spPr bwMode="auto">
              <a:xfrm>
                <a:off x="3859" y="1895"/>
                <a:ext cx="44" cy="38"/>
              </a:xfrm>
              <a:custGeom>
                <a:avLst/>
                <a:gdLst>
                  <a:gd name="T0" fmla="*/ 0 w 23"/>
                  <a:gd name="T1" fmla="*/ 8 h 20"/>
                  <a:gd name="T2" fmla="*/ 17 w 23"/>
                  <a:gd name="T3" fmla="*/ 20 h 20"/>
                  <a:gd name="T4" fmla="*/ 0 w 23"/>
                  <a:gd name="T5" fmla="*/ 8 h 20"/>
                </a:gdLst>
                <a:ahLst/>
                <a:cxnLst>
                  <a:cxn ang="0">
                    <a:pos x="T0" y="T1"/>
                  </a:cxn>
                  <a:cxn ang="0">
                    <a:pos x="T2" y="T3"/>
                  </a:cxn>
                  <a:cxn ang="0">
                    <a:pos x="T4" y="T5"/>
                  </a:cxn>
                </a:cxnLst>
                <a:rect l="0" t="0" r="r" b="b"/>
                <a:pathLst>
                  <a:path w="23" h="20">
                    <a:moveTo>
                      <a:pt x="0" y="8"/>
                    </a:moveTo>
                    <a:cubicBezTo>
                      <a:pt x="8" y="8"/>
                      <a:pt x="23" y="0"/>
                      <a:pt x="17" y="20"/>
                    </a:cubicBezTo>
                    <a:cubicBezTo>
                      <a:pt x="11" y="16"/>
                      <a:pt x="6" y="12"/>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10" name="Freeform 666"/>
              <p:cNvSpPr/>
              <p:nvPr/>
            </p:nvSpPr>
            <p:spPr bwMode="auto">
              <a:xfrm>
                <a:off x="3773" y="1918"/>
                <a:ext cx="54" cy="19"/>
              </a:xfrm>
              <a:custGeom>
                <a:avLst/>
                <a:gdLst>
                  <a:gd name="T0" fmla="*/ 28 w 28"/>
                  <a:gd name="T1" fmla="*/ 5 h 10"/>
                  <a:gd name="T2" fmla="*/ 0 w 28"/>
                  <a:gd name="T3" fmla="*/ 4 h 10"/>
                  <a:gd name="T4" fmla="*/ 28 w 28"/>
                  <a:gd name="T5" fmla="*/ 5 h 10"/>
                </a:gdLst>
                <a:ahLst/>
                <a:cxnLst>
                  <a:cxn ang="0">
                    <a:pos x="T0" y="T1"/>
                  </a:cxn>
                  <a:cxn ang="0">
                    <a:pos x="T2" y="T3"/>
                  </a:cxn>
                  <a:cxn ang="0">
                    <a:pos x="T4" y="T5"/>
                  </a:cxn>
                </a:cxnLst>
                <a:rect l="0" t="0" r="r" b="b"/>
                <a:pathLst>
                  <a:path w="28" h="10">
                    <a:moveTo>
                      <a:pt x="28" y="5"/>
                    </a:moveTo>
                    <a:cubicBezTo>
                      <a:pt x="19" y="6"/>
                      <a:pt x="9" y="10"/>
                      <a:pt x="0" y="4"/>
                    </a:cubicBezTo>
                    <a:cubicBezTo>
                      <a:pt x="20" y="0"/>
                      <a:pt x="23" y="0"/>
                      <a:pt x="2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11" name="Freeform 667"/>
              <p:cNvSpPr/>
              <p:nvPr/>
            </p:nvSpPr>
            <p:spPr bwMode="auto">
              <a:xfrm>
                <a:off x="4154" y="1956"/>
                <a:ext cx="25" cy="19"/>
              </a:xfrm>
              <a:custGeom>
                <a:avLst/>
                <a:gdLst>
                  <a:gd name="T0" fmla="*/ 0 w 13"/>
                  <a:gd name="T1" fmla="*/ 8 h 10"/>
                  <a:gd name="T2" fmla="*/ 13 w 13"/>
                  <a:gd name="T3" fmla="*/ 0 h 10"/>
                  <a:gd name="T4" fmla="*/ 0 w 13"/>
                  <a:gd name="T5" fmla="*/ 8 h 10"/>
                </a:gdLst>
                <a:ahLst/>
                <a:cxnLst>
                  <a:cxn ang="0">
                    <a:pos x="T0" y="T1"/>
                  </a:cxn>
                  <a:cxn ang="0">
                    <a:pos x="T2" y="T3"/>
                  </a:cxn>
                  <a:cxn ang="0">
                    <a:pos x="T4" y="T5"/>
                  </a:cxn>
                </a:cxnLst>
                <a:rect l="0" t="0" r="r" b="b"/>
                <a:pathLst>
                  <a:path w="13" h="10">
                    <a:moveTo>
                      <a:pt x="0" y="8"/>
                    </a:moveTo>
                    <a:cubicBezTo>
                      <a:pt x="2" y="1"/>
                      <a:pt x="7" y="1"/>
                      <a:pt x="13" y="0"/>
                    </a:cubicBezTo>
                    <a:cubicBezTo>
                      <a:pt x="10" y="7"/>
                      <a:pt x="7" y="10"/>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12" name="Freeform 668"/>
              <p:cNvSpPr/>
              <p:nvPr/>
            </p:nvSpPr>
            <p:spPr bwMode="auto">
              <a:xfrm>
                <a:off x="3796" y="1805"/>
                <a:ext cx="21" cy="27"/>
              </a:xfrm>
              <a:custGeom>
                <a:avLst/>
                <a:gdLst>
                  <a:gd name="T0" fmla="*/ 8 w 11"/>
                  <a:gd name="T1" fmla="*/ 14 h 14"/>
                  <a:gd name="T2" fmla="*/ 5 w 11"/>
                  <a:gd name="T3" fmla="*/ 1 h 14"/>
                  <a:gd name="T4" fmla="*/ 8 w 11"/>
                  <a:gd name="T5" fmla="*/ 0 h 14"/>
                  <a:gd name="T6" fmla="*/ 8 w 11"/>
                  <a:gd name="T7" fmla="*/ 14 h 14"/>
                </a:gdLst>
                <a:ahLst/>
                <a:cxnLst>
                  <a:cxn ang="0">
                    <a:pos x="T0" y="T1"/>
                  </a:cxn>
                  <a:cxn ang="0">
                    <a:pos x="T2" y="T3"/>
                  </a:cxn>
                  <a:cxn ang="0">
                    <a:pos x="T4" y="T5"/>
                  </a:cxn>
                  <a:cxn ang="0">
                    <a:pos x="T6" y="T7"/>
                  </a:cxn>
                </a:cxnLst>
                <a:rect l="0" t="0" r="r" b="b"/>
                <a:pathLst>
                  <a:path w="11" h="14">
                    <a:moveTo>
                      <a:pt x="8" y="14"/>
                    </a:moveTo>
                    <a:cubicBezTo>
                      <a:pt x="3" y="9"/>
                      <a:pt x="0" y="6"/>
                      <a:pt x="5" y="1"/>
                    </a:cubicBezTo>
                    <a:cubicBezTo>
                      <a:pt x="5" y="1"/>
                      <a:pt x="7" y="0"/>
                      <a:pt x="8" y="0"/>
                    </a:cubicBezTo>
                    <a:cubicBezTo>
                      <a:pt x="11" y="4"/>
                      <a:pt x="10" y="9"/>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13" name="Freeform 669"/>
              <p:cNvSpPr/>
              <p:nvPr/>
            </p:nvSpPr>
            <p:spPr bwMode="auto">
              <a:xfrm>
                <a:off x="3848" y="1774"/>
                <a:ext cx="24" cy="22"/>
              </a:xfrm>
              <a:custGeom>
                <a:avLst/>
                <a:gdLst>
                  <a:gd name="T0" fmla="*/ 13 w 13"/>
                  <a:gd name="T1" fmla="*/ 7 h 11"/>
                  <a:gd name="T2" fmla="*/ 0 w 13"/>
                  <a:gd name="T3" fmla="*/ 10 h 11"/>
                  <a:gd name="T4" fmla="*/ 3 w 13"/>
                  <a:gd name="T5" fmla="*/ 0 h 11"/>
                  <a:gd name="T6" fmla="*/ 13 w 13"/>
                  <a:gd name="T7" fmla="*/ 7 h 11"/>
                </a:gdLst>
                <a:ahLst/>
                <a:cxnLst>
                  <a:cxn ang="0">
                    <a:pos x="T0" y="T1"/>
                  </a:cxn>
                  <a:cxn ang="0">
                    <a:pos x="T2" y="T3"/>
                  </a:cxn>
                  <a:cxn ang="0">
                    <a:pos x="T4" y="T5"/>
                  </a:cxn>
                  <a:cxn ang="0">
                    <a:pos x="T6" y="T7"/>
                  </a:cxn>
                </a:cxnLst>
                <a:rect l="0" t="0" r="r" b="b"/>
                <a:pathLst>
                  <a:path w="13" h="11">
                    <a:moveTo>
                      <a:pt x="13" y="7"/>
                    </a:moveTo>
                    <a:cubicBezTo>
                      <a:pt x="9" y="10"/>
                      <a:pt x="5" y="11"/>
                      <a:pt x="0" y="10"/>
                    </a:cubicBezTo>
                    <a:cubicBezTo>
                      <a:pt x="1" y="7"/>
                      <a:pt x="2" y="3"/>
                      <a:pt x="3" y="0"/>
                    </a:cubicBezTo>
                    <a:cubicBezTo>
                      <a:pt x="8" y="1"/>
                      <a:pt x="11" y="3"/>
                      <a:pt x="1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14" name="Freeform 670"/>
              <p:cNvSpPr/>
              <p:nvPr/>
            </p:nvSpPr>
            <p:spPr bwMode="auto">
              <a:xfrm>
                <a:off x="3741" y="1773"/>
                <a:ext cx="23" cy="21"/>
              </a:xfrm>
              <a:custGeom>
                <a:avLst/>
                <a:gdLst>
                  <a:gd name="T0" fmla="*/ 0 w 12"/>
                  <a:gd name="T1" fmla="*/ 8 h 11"/>
                  <a:gd name="T2" fmla="*/ 7 w 12"/>
                  <a:gd name="T3" fmla="*/ 2 h 11"/>
                  <a:gd name="T4" fmla="*/ 7 w 12"/>
                  <a:gd name="T5" fmla="*/ 11 h 11"/>
                  <a:gd name="T6" fmla="*/ 0 w 12"/>
                  <a:gd name="T7" fmla="*/ 8 h 11"/>
                </a:gdLst>
                <a:ahLst/>
                <a:cxnLst>
                  <a:cxn ang="0">
                    <a:pos x="T0" y="T1"/>
                  </a:cxn>
                  <a:cxn ang="0">
                    <a:pos x="T2" y="T3"/>
                  </a:cxn>
                  <a:cxn ang="0">
                    <a:pos x="T4" y="T5"/>
                  </a:cxn>
                  <a:cxn ang="0">
                    <a:pos x="T6" y="T7"/>
                  </a:cxn>
                </a:cxnLst>
                <a:rect l="0" t="0" r="r" b="b"/>
                <a:pathLst>
                  <a:path w="12" h="11">
                    <a:moveTo>
                      <a:pt x="0" y="8"/>
                    </a:moveTo>
                    <a:cubicBezTo>
                      <a:pt x="0" y="4"/>
                      <a:pt x="2" y="0"/>
                      <a:pt x="7" y="2"/>
                    </a:cubicBezTo>
                    <a:cubicBezTo>
                      <a:pt x="12" y="4"/>
                      <a:pt x="8" y="8"/>
                      <a:pt x="7" y="11"/>
                    </a:cubicBezTo>
                    <a:cubicBezTo>
                      <a:pt x="4" y="11"/>
                      <a:pt x="2" y="11"/>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15" name="Freeform 671"/>
              <p:cNvSpPr/>
              <p:nvPr/>
            </p:nvSpPr>
            <p:spPr bwMode="auto">
              <a:xfrm>
                <a:off x="3905" y="1866"/>
                <a:ext cx="23" cy="25"/>
              </a:xfrm>
              <a:custGeom>
                <a:avLst/>
                <a:gdLst>
                  <a:gd name="T0" fmla="*/ 2 w 12"/>
                  <a:gd name="T1" fmla="*/ 4 h 13"/>
                  <a:gd name="T2" fmla="*/ 5 w 12"/>
                  <a:gd name="T3" fmla="*/ 0 h 13"/>
                  <a:gd name="T4" fmla="*/ 8 w 12"/>
                  <a:gd name="T5" fmla="*/ 11 h 13"/>
                  <a:gd name="T6" fmla="*/ 3 w 12"/>
                  <a:gd name="T7" fmla="*/ 13 h 13"/>
                  <a:gd name="T8" fmla="*/ 2 w 12"/>
                  <a:gd name="T9" fmla="*/ 4 h 13"/>
                </a:gdLst>
                <a:ahLst/>
                <a:cxnLst>
                  <a:cxn ang="0">
                    <a:pos x="T0" y="T1"/>
                  </a:cxn>
                  <a:cxn ang="0">
                    <a:pos x="T2" y="T3"/>
                  </a:cxn>
                  <a:cxn ang="0">
                    <a:pos x="T4" y="T5"/>
                  </a:cxn>
                  <a:cxn ang="0">
                    <a:pos x="T6" y="T7"/>
                  </a:cxn>
                  <a:cxn ang="0">
                    <a:pos x="T8" y="T9"/>
                  </a:cxn>
                </a:cxnLst>
                <a:rect l="0" t="0" r="r" b="b"/>
                <a:pathLst>
                  <a:path w="12" h="13">
                    <a:moveTo>
                      <a:pt x="2" y="4"/>
                    </a:moveTo>
                    <a:cubicBezTo>
                      <a:pt x="3" y="3"/>
                      <a:pt x="4" y="1"/>
                      <a:pt x="5" y="0"/>
                    </a:cubicBezTo>
                    <a:cubicBezTo>
                      <a:pt x="8" y="3"/>
                      <a:pt x="12" y="6"/>
                      <a:pt x="8" y="11"/>
                    </a:cubicBezTo>
                    <a:cubicBezTo>
                      <a:pt x="7" y="12"/>
                      <a:pt x="4" y="13"/>
                      <a:pt x="3" y="13"/>
                    </a:cubicBezTo>
                    <a:cubicBezTo>
                      <a:pt x="0" y="11"/>
                      <a:pt x="2" y="7"/>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16" name="Freeform 672"/>
              <p:cNvSpPr/>
              <p:nvPr/>
            </p:nvSpPr>
            <p:spPr bwMode="auto">
              <a:xfrm>
                <a:off x="4078" y="1914"/>
                <a:ext cx="27" cy="21"/>
              </a:xfrm>
              <a:custGeom>
                <a:avLst/>
                <a:gdLst>
                  <a:gd name="T0" fmla="*/ 0 w 14"/>
                  <a:gd name="T1" fmla="*/ 0 h 11"/>
                  <a:gd name="T2" fmla="*/ 14 w 14"/>
                  <a:gd name="T3" fmla="*/ 11 h 11"/>
                  <a:gd name="T4" fmla="*/ 0 w 14"/>
                  <a:gd name="T5" fmla="*/ 0 h 11"/>
                </a:gdLst>
                <a:ahLst/>
                <a:cxnLst>
                  <a:cxn ang="0">
                    <a:pos x="T0" y="T1"/>
                  </a:cxn>
                  <a:cxn ang="0">
                    <a:pos x="T2" y="T3"/>
                  </a:cxn>
                  <a:cxn ang="0">
                    <a:pos x="T4" y="T5"/>
                  </a:cxn>
                </a:cxnLst>
                <a:rect l="0" t="0" r="r" b="b"/>
                <a:pathLst>
                  <a:path w="14" h="11">
                    <a:moveTo>
                      <a:pt x="0" y="0"/>
                    </a:moveTo>
                    <a:cubicBezTo>
                      <a:pt x="7" y="0"/>
                      <a:pt x="12" y="5"/>
                      <a:pt x="14" y="11"/>
                    </a:cubicBezTo>
                    <a:cubicBezTo>
                      <a:pt x="8" y="10"/>
                      <a:pt x="3" y="7"/>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17" name="Freeform 673"/>
              <p:cNvSpPr/>
              <p:nvPr/>
            </p:nvSpPr>
            <p:spPr bwMode="auto">
              <a:xfrm>
                <a:off x="1658" y="1185"/>
                <a:ext cx="250" cy="285"/>
              </a:xfrm>
              <a:custGeom>
                <a:avLst/>
                <a:gdLst>
                  <a:gd name="T0" fmla="*/ 13 w 131"/>
                  <a:gd name="T1" fmla="*/ 148 h 149"/>
                  <a:gd name="T2" fmla="*/ 6 w 131"/>
                  <a:gd name="T3" fmla="*/ 148 h 149"/>
                  <a:gd name="T4" fmla="*/ 6 w 131"/>
                  <a:gd name="T5" fmla="*/ 144 h 149"/>
                  <a:gd name="T6" fmla="*/ 9 w 131"/>
                  <a:gd name="T7" fmla="*/ 133 h 149"/>
                  <a:gd name="T8" fmla="*/ 8 w 131"/>
                  <a:gd name="T9" fmla="*/ 129 h 149"/>
                  <a:gd name="T10" fmla="*/ 6 w 131"/>
                  <a:gd name="T11" fmla="*/ 134 h 149"/>
                  <a:gd name="T12" fmla="*/ 2 w 131"/>
                  <a:gd name="T13" fmla="*/ 133 h 149"/>
                  <a:gd name="T14" fmla="*/ 17 w 131"/>
                  <a:gd name="T15" fmla="*/ 115 h 149"/>
                  <a:gd name="T16" fmla="*/ 47 w 131"/>
                  <a:gd name="T17" fmla="*/ 102 h 149"/>
                  <a:gd name="T18" fmla="*/ 54 w 131"/>
                  <a:gd name="T19" fmla="*/ 95 h 149"/>
                  <a:gd name="T20" fmla="*/ 65 w 131"/>
                  <a:gd name="T21" fmla="*/ 71 h 149"/>
                  <a:gd name="T22" fmla="*/ 68 w 131"/>
                  <a:gd name="T23" fmla="*/ 57 h 149"/>
                  <a:gd name="T24" fmla="*/ 61 w 131"/>
                  <a:gd name="T25" fmla="*/ 47 h 149"/>
                  <a:gd name="T26" fmla="*/ 58 w 131"/>
                  <a:gd name="T27" fmla="*/ 5 h 149"/>
                  <a:gd name="T28" fmla="*/ 62 w 131"/>
                  <a:gd name="T29" fmla="*/ 0 h 149"/>
                  <a:gd name="T30" fmla="*/ 89 w 131"/>
                  <a:gd name="T31" fmla="*/ 5 h 149"/>
                  <a:gd name="T32" fmla="*/ 101 w 131"/>
                  <a:gd name="T33" fmla="*/ 40 h 149"/>
                  <a:gd name="T34" fmla="*/ 91 w 131"/>
                  <a:gd name="T35" fmla="*/ 60 h 149"/>
                  <a:gd name="T36" fmla="*/ 95 w 131"/>
                  <a:gd name="T37" fmla="*/ 76 h 149"/>
                  <a:gd name="T38" fmla="*/ 117 w 131"/>
                  <a:gd name="T39" fmla="*/ 88 h 149"/>
                  <a:gd name="T40" fmla="*/ 117 w 131"/>
                  <a:gd name="T41" fmla="*/ 121 h 149"/>
                  <a:gd name="T42" fmla="*/ 93 w 131"/>
                  <a:gd name="T43" fmla="*/ 137 h 149"/>
                  <a:gd name="T44" fmla="*/ 13 w 131"/>
                  <a:gd name="T45" fmla="*/ 14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1" h="149">
                    <a:moveTo>
                      <a:pt x="13" y="148"/>
                    </a:moveTo>
                    <a:cubicBezTo>
                      <a:pt x="10" y="148"/>
                      <a:pt x="8" y="148"/>
                      <a:pt x="6" y="148"/>
                    </a:cubicBezTo>
                    <a:cubicBezTo>
                      <a:pt x="6" y="146"/>
                      <a:pt x="6" y="145"/>
                      <a:pt x="6" y="144"/>
                    </a:cubicBezTo>
                    <a:cubicBezTo>
                      <a:pt x="8" y="141"/>
                      <a:pt x="8" y="137"/>
                      <a:pt x="9" y="133"/>
                    </a:cubicBezTo>
                    <a:cubicBezTo>
                      <a:pt x="9" y="132"/>
                      <a:pt x="9" y="130"/>
                      <a:pt x="8" y="129"/>
                    </a:cubicBezTo>
                    <a:cubicBezTo>
                      <a:pt x="7" y="130"/>
                      <a:pt x="7" y="133"/>
                      <a:pt x="6" y="134"/>
                    </a:cubicBezTo>
                    <a:cubicBezTo>
                      <a:pt x="4" y="133"/>
                      <a:pt x="3" y="133"/>
                      <a:pt x="2" y="133"/>
                    </a:cubicBezTo>
                    <a:cubicBezTo>
                      <a:pt x="0" y="121"/>
                      <a:pt x="0" y="114"/>
                      <a:pt x="17" y="115"/>
                    </a:cubicBezTo>
                    <a:cubicBezTo>
                      <a:pt x="27" y="115"/>
                      <a:pt x="37" y="107"/>
                      <a:pt x="47" y="102"/>
                    </a:cubicBezTo>
                    <a:cubicBezTo>
                      <a:pt x="48" y="98"/>
                      <a:pt x="51" y="96"/>
                      <a:pt x="54" y="95"/>
                    </a:cubicBezTo>
                    <a:cubicBezTo>
                      <a:pt x="64" y="90"/>
                      <a:pt x="60" y="78"/>
                      <a:pt x="65" y="71"/>
                    </a:cubicBezTo>
                    <a:cubicBezTo>
                      <a:pt x="66" y="66"/>
                      <a:pt x="71" y="63"/>
                      <a:pt x="68" y="57"/>
                    </a:cubicBezTo>
                    <a:cubicBezTo>
                      <a:pt x="66" y="54"/>
                      <a:pt x="64" y="50"/>
                      <a:pt x="61" y="47"/>
                    </a:cubicBezTo>
                    <a:cubicBezTo>
                      <a:pt x="69" y="32"/>
                      <a:pt x="56" y="19"/>
                      <a:pt x="58" y="5"/>
                    </a:cubicBezTo>
                    <a:cubicBezTo>
                      <a:pt x="59" y="3"/>
                      <a:pt x="61" y="2"/>
                      <a:pt x="62" y="0"/>
                    </a:cubicBezTo>
                    <a:cubicBezTo>
                      <a:pt x="70" y="9"/>
                      <a:pt x="80" y="4"/>
                      <a:pt x="89" y="5"/>
                    </a:cubicBezTo>
                    <a:cubicBezTo>
                      <a:pt x="105" y="12"/>
                      <a:pt x="110" y="24"/>
                      <a:pt x="101" y="40"/>
                    </a:cubicBezTo>
                    <a:cubicBezTo>
                      <a:pt x="97" y="46"/>
                      <a:pt x="99" y="55"/>
                      <a:pt x="91" y="60"/>
                    </a:cubicBezTo>
                    <a:cubicBezTo>
                      <a:pt x="86" y="62"/>
                      <a:pt x="95" y="70"/>
                      <a:pt x="95" y="76"/>
                    </a:cubicBezTo>
                    <a:cubicBezTo>
                      <a:pt x="107" y="72"/>
                      <a:pt x="108" y="87"/>
                      <a:pt x="117" y="88"/>
                    </a:cubicBezTo>
                    <a:cubicBezTo>
                      <a:pt x="131" y="105"/>
                      <a:pt x="131" y="107"/>
                      <a:pt x="117" y="121"/>
                    </a:cubicBezTo>
                    <a:cubicBezTo>
                      <a:pt x="109" y="126"/>
                      <a:pt x="105" y="138"/>
                      <a:pt x="93" y="137"/>
                    </a:cubicBezTo>
                    <a:cubicBezTo>
                      <a:pt x="66" y="144"/>
                      <a:pt x="40" y="149"/>
                      <a:pt x="13"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18" name="Freeform 674"/>
              <p:cNvSpPr/>
              <p:nvPr/>
            </p:nvSpPr>
            <p:spPr bwMode="auto">
              <a:xfrm>
                <a:off x="1959" y="1304"/>
                <a:ext cx="237" cy="132"/>
              </a:xfrm>
              <a:custGeom>
                <a:avLst/>
                <a:gdLst>
                  <a:gd name="T0" fmla="*/ 119 w 124"/>
                  <a:gd name="T1" fmla="*/ 40 h 69"/>
                  <a:gd name="T2" fmla="*/ 116 w 124"/>
                  <a:gd name="T3" fmla="*/ 65 h 69"/>
                  <a:gd name="T4" fmla="*/ 112 w 124"/>
                  <a:gd name="T5" fmla="*/ 67 h 69"/>
                  <a:gd name="T6" fmla="*/ 105 w 124"/>
                  <a:gd name="T7" fmla="*/ 66 h 69"/>
                  <a:gd name="T8" fmla="*/ 81 w 124"/>
                  <a:gd name="T9" fmla="*/ 53 h 69"/>
                  <a:gd name="T10" fmla="*/ 80 w 124"/>
                  <a:gd name="T11" fmla="*/ 49 h 69"/>
                  <a:gd name="T12" fmla="*/ 71 w 124"/>
                  <a:gd name="T13" fmla="*/ 46 h 69"/>
                  <a:gd name="T14" fmla="*/ 29 w 124"/>
                  <a:gd name="T15" fmla="*/ 63 h 69"/>
                  <a:gd name="T16" fmla="*/ 22 w 124"/>
                  <a:gd name="T17" fmla="*/ 54 h 69"/>
                  <a:gd name="T18" fmla="*/ 18 w 124"/>
                  <a:gd name="T19" fmla="*/ 40 h 69"/>
                  <a:gd name="T20" fmla="*/ 4 w 124"/>
                  <a:gd name="T21" fmla="*/ 33 h 69"/>
                  <a:gd name="T22" fmla="*/ 4 w 124"/>
                  <a:gd name="T23" fmla="*/ 19 h 69"/>
                  <a:gd name="T24" fmla="*/ 79 w 124"/>
                  <a:gd name="T25" fmla="*/ 14 h 69"/>
                  <a:gd name="T26" fmla="*/ 90 w 124"/>
                  <a:gd name="T27" fmla="*/ 10 h 69"/>
                  <a:gd name="T28" fmla="*/ 102 w 124"/>
                  <a:gd name="T29" fmla="*/ 5 h 69"/>
                  <a:gd name="T30" fmla="*/ 116 w 124"/>
                  <a:gd name="T31" fmla="*/ 16 h 69"/>
                  <a:gd name="T32" fmla="*/ 119 w 124"/>
                  <a:gd name="T33" fmla="*/ 4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69">
                    <a:moveTo>
                      <a:pt x="119" y="40"/>
                    </a:moveTo>
                    <a:cubicBezTo>
                      <a:pt x="118" y="48"/>
                      <a:pt x="117" y="57"/>
                      <a:pt x="116" y="65"/>
                    </a:cubicBezTo>
                    <a:cubicBezTo>
                      <a:pt x="115" y="66"/>
                      <a:pt x="113" y="67"/>
                      <a:pt x="112" y="67"/>
                    </a:cubicBezTo>
                    <a:cubicBezTo>
                      <a:pt x="110" y="67"/>
                      <a:pt x="106" y="67"/>
                      <a:pt x="105" y="66"/>
                    </a:cubicBezTo>
                    <a:cubicBezTo>
                      <a:pt x="100" y="56"/>
                      <a:pt x="92" y="52"/>
                      <a:pt x="81" y="53"/>
                    </a:cubicBezTo>
                    <a:cubicBezTo>
                      <a:pt x="80" y="52"/>
                      <a:pt x="80" y="50"/>
                      <a:pt x="80" y="49"/>
                    </a:cubicBezTo>
                    <a:cubicBezTo>
                      <a:pt x="79" y="39"/>
                      <a:pt x="72" y="45"/>
                      <a:pt x="71" y="46"/>
                    </a:cubicBezTo>
                    <a:cubicBezTo>
                      <a:pt x="58" y="56"/>
                      <a:pt x="40" y="49"/>
                      <a:pt x="29" y="63"/>
                    </a:cubicBezTo>
                    <a:cubicBezTo>
                      <a:pt x="23" y="69"/>
                      <a:pt x="26" y="56"/>
                      <a:pt x="22" y="54"/>
                    </a:cubicBezTo>
                    <a:cubicBezTo>
                      <a:pt x="19" y="50"/>
                      <a:pt x="19" y="45"/>
                      <a:pt x="18" y="40"/>
                    </a:cubicBezTo>
                    <a:cubicBezTo>
                      <a:pt x="17" y="32"/>
                      <a:pt x="11" y="30"/>
                      <a:pt x="4" y="33"/>
                    </a:cubicBezTo>
                    <a:cubicBezTo>
                      <a:pt x="1" y="29"/>
                      <a:pt x="0" y="24"/>
                      <a:pt x="4" y="19"/>
                    </a:cubicBezTo>
                    <a:cubicBezTo>
                      <a:pt x="28" y="2"/>
                      <a:pt x="53" y="0"/>
                      <a:pt x="79" y="14"/>
                    </a:cubicBezTo>
                    <a:cubicBezTo>
                      <a:pt x="85" y="18"/>
                      <a:pt x="85" y="17"/>
                      <a:pt x="90" y="10"/>
                    </a:cubicBezTo>
                    <a:cubicBezTo>
                      <a:pt x="92" y="7"/>
                      <a:pt x="98" y="7"/>
                      <a:pt x="102" y="5"/>
                    </a:cubicBezTo>
                    <a:cubicBezTo>
                      <a:pt x="109" y="6"/>
                      <a:pt x="110" y="14"/>
                      <a:pt x="116" y="16"/>
                    </a:cubicBezTo>
                    <a:cubicBezTo>
                      <a:pt x="124" y="23"/>
                      <a:pt x="110" y="33"/>
                      <a:pt x="11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19" name="Freeform 675"/>
              <p:cNvSpPr/>
              <p:nvPr/>
            </p:nvSpPr>
            <p:spPr bwMode="auto">
              <a:xfrm>
                <a:off x="1868" y="1315"/>
                <a:ext cx="99" cy="127"/>
              </a:xfrm>
              <a:custGeom>
                <a:avLst/>
                <a:gdLst>
                  <a:gd name="T0" fmla="*/ 52 w 52"/>
                  <a:gd name="T1" fmla="*/ 13 h 66"/>
                  <a:gd name="T2" fmla="*/ 52 w 52"/>
                  <a:gd name="T3" fmla="*/ 27 h 66"/>
                  <a:gd name="T4" fmla="*/ 14 w 52"/>
                  <a:gd name="T5" fmla="*/ 62 h 66"/>
                  <a:gd name="T6" fmla="*/ 4 w 52"/>
                  <a:gd name="T7" fmla="*/ 52 h 66"/>
                  <a:gd name="T8" fmla="*/ 7 w 52"/>
                  <a:gd name="T9" fmla="*/ 20 h 66"/>
                  <a:gd name="T10" fmla="*/ 18 w 52"/>
                  <a:gd name="T11" fmla="*/ 16 h 66"/>
                  <a:gd name="T12" fmla="*/ 52 w 52"/>
                  <a:gd name="T13" fmla="*/ 13 h 66"/>
                </a:gdLst>
                <a:ahLst/>
                <a:cxnLst>
                  <a:cxn ang="0">
                    <a:pos x="T0" y="T1"/>
                  </a:cxn>
                  <a:cxn ang="0">
                    <a:pos x="T2" y="T3"/>
                  </a:cxn>
                  <a:cxn ang="0">
                    <a:pos x="T4" y="T5"/>
                  </a:cxn>
                  <a:cxn ang="0">
                    <a:pos x="T6" y="T7"/>
                  </a:cxn>
                  <a:cxn ang="0">
                    <a:pos x="T8" y="T9"/>
                  </a:cxn>
                  <a:cxn ang="0">
                    <a:pos x="T10" y="T11"/>
                  </a:cxn>
                  <a:cxn ang="0">
                    <a:pos x="T12" y="T13"/>
                  </a:cxn>
                </a:cxnLst>
                <a:rect l="0" t="0" r="r" b="b"/>
                <a:pathLst>
                  <a:path w="52" h="66">
                    <a:moveTo>
                      <a:pt x="52" y="13"/>
                    </a:moveTo>
                    <a:cubicBezTo>
                      <a:pt x="52" y="18"/>
                      <a:pt x="52" y="23"/>
                      <a:pt x="52" y="27"/>
                    </a:cubicBezTo>
                    <a:cubicBezTo>
                      <a:pt x="36" y="35"/>
                      <a:pt x="22" y="45"/>
                      <a:pt x="14" y="62"/>
                    </a:cubicBezTo>
                    <a:cubicBezTo>
                      <a:pt x="3" y="66"/>
                      <a:pt x="0" y="63"/>
                      <a:pt x="4" y="52"/>
                    </a:cubicBezTo>
                    <a:cubicBezTo>
                      <a:pt x="19" y="43"/>
                      <a:pt x="10" y="31"/>
                      <a:pt x="7" y="20"/>
                    </a:cubicBezTo>
                    <a:cubicBezTo>
                      <a:pt x="11" y="20"/>
                      <a:pt x="15" y="20"/>
                      <a:pt x="18" y="16"/>
                    </a:cubicBezTo>
                    <a:cubicBezTo>
                      <a:pt x="28" y="1"/>
                      <a:pt x="40" y="0"/>
                      <a:pt x="5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20" name="Freeform 676"/>
              <p:cNvSpPr/>
              <p:nvPr/>
            </p:nvSpPr>
            <p:spPr bwMode="auto">
              <a:xfrm>
                <a:off x="2146" y="1168"/>
                <a:ext cx="95" cy="107"/>
              </a:xfrm>
              <a:custGeom>
                <a:avLst/>
                <a:gdLst>
                  <a:gd name="T0" fmla="*/ 49 w 50"/>
                  <a:gd name="T1" fmla="*/ 0 h 56"/>
                  <a:gd name="T2" fmla="*/ 50 w 50"/>
                  <a:gd name="T3" fmla="*/ 6 h 56"/>
                  <a:gd name="T4" fmla="*/ 15 w 50"/>
                  <a:gd name="T5" fmla="*/ 52 h 56"/>
                  <a:gd name="T6" fmla="*/ 1 w 50"/>
                  <a:gd name="T7" fmla="*/ 52 h 56"/>
                  <a:gd name="T8" fmla="*/ 0 w 50"/>
                  <a:gd name="T9" fmla="*/ 49 h 56"/>
                  <a:gd name="T10" fmla="*/ 49 w 50"/>
                  <a:gd name="T11" fmla="*/ 0 h 56"/>
                </a:gdLst>
                <a:ahLst/>
                <a:cxnLst>
                  <a:cxn ang="0">
                    <a:pos x="T0" y="T1"/>
                  </a:cxn>
                  <a:cxn ang="0">
                    <a:pos x="T2" y="T3"/>
                  </a:cxn>
                  <a:cxn ang="0">
                    <a:pos x="T4" y="T5"/>
                  </a:cxn>
                  <a:cxn ang="0">
                    <a:pos x="T6" y="T7"/>
                  </a:cxn>
                  <a:cxn ang="0">
                    <a:pos x="T8" y="T9"/>
                  </a:cxn>
                  <a:cxn ang="0">
                    <a:pos x="T10" y="T11"/>
                  </a:cxn>
                </a:cxnLst>
                <a:rect l="0" t="0" r="r" b="b"/>
                <a:pathLst>
                  <a:path w="50" h="56">
                    <a:moveTo>
                      <a:pt x="49" y="0"/>
                    </a:moveTo>
                    <a:cubicBezTo>
                      <a:pt x="50" y="2"/>
                      <a:pt x="50" y="4"/>
                      <a:pt x="50" y="6"/>
                    </a:cubicBezTo>
                    <a:cubicBezTo>
                      <a:pt x="44" y="26"/>
                      <a:pt x="29" y="39"/>
                      <a:pt x="15" y="52"/>
                    </a:cubicBezTo>
                    <a:cubicBezTo>
                      <a:pt x="11" y="56"/>
                      <a:pt x="5" y="55"/>
                      <a:pt x="1" y="52"/>
                    </a:cubicBezTo>
                    <a:cubicBezTo>
                      <a:pt x="1" y="51"/>
                      <a:pt x="1" y="50"/>
                      <a:pt x="0" y="49"/>
                    </a:cubicBezTo>
                    <a:cubicBezTo>
                      <a:pt x="5" y="20"/>
                      <a:pt x="25" y="8"/>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21" name="Freeform 677"/>
              <p:cNvSpPr/>
              <p:nvPr/>
            </p:nvSpPr>
            <p:spPr bwMode="auto">
              <a:xfrm>
                <a:off x="1965" y="1371"/>
                <a:ext cx="214" cy="170"/>
              </a:xfrm>
              <a:custGeom>
                <a:avLst/>
                <a:gdLst>
                  <a:gd name="T0" fmla="*/ 78 w 112"/>
                  <a:gd name="T1" fmla="*/ 16 h 89"/>
                  <a:gd name="T2" fmla="*/ 105 w 112"/>
                  <a:gd name="T3" fmla="*/ 29 h 89"/>
                  <a:gd name="T4" fmla="*/ 109 w 112"/>
                  <a:gd name="T5" fmla="*/ 30 h 89"/>
                  <a:gd name="T6" fmla="*/ 106 w 112"/>
                  <a:gd name="T7" fmla="*/ 40 h 89"/>
                  <a:gd name="T8" fmla="*/ 106 w 112"/>
                  <a:gd name="T9" fmla="*/ 40 h 89"/>
                  <a:gd name="T10" fmla="*/ 98 w 112"/>
                  <a:gd name="T11" fmla="*/ 46 h 89"/>
                  <a:gd name="T12" fmla="*/ 76 w 112"/>
                  <a:gd name="T13" fmla="*/ 57 h 89"/>
                  <a:gd name="T14" fmla="*/ 26 w 112"/>
                  <a:gd name="T15" fmla="*/ 85 h 89"/>
                  <a:gd name="T16" fmla="*/ 16 w 112"/>
                  <a:gd name="T17" fmla="*/ 89 h 89"/>
                  <a:gd name="T18" fmla="*/ 3 w 112"/>
                  <a:gd name="T19" fmla="*/ 77 h 89"/>
                  <a:gd name="T20" fmla="*/ 3 w 112"/>
                  <a:gd name="T21" fmla="*/ 63 h 89"/>
                  <a:gd name="T22" fmla="*/ 15 w 112"/>
                  <a:gd name="T23" fmla="*/ 40 h 89"/>
                  <a:gd name="T24" fmla="*/ 19 w 112"/>
                  <a:gd name="T25" fmla="*/ 19 h 89"/>
                  <a:gd name="T26" fmla="*/ 25 w 112"/>
                  <a:gd name="T27" fmla="*/ 26 h 89"/>
                  <a:gd name="T28" fmla="*/ 85 w 112"/>
                  <a:gd name="T29" fmla="*/ 0 h 89"/>
                  <a:gd name="T30" fmla="*/ 78 w 112"/>
                  <a:gd name="T31" fmla="*/ 16 h 89"/>
                  <a:gd name="T32" fmla="*/ 78 w 112"/>
                  <a:gd name="T33" fmla="*/ 1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89">
                    <a:moveTo>
                      <a:pt x="78" y="16"/>
                    </a:moveTo>
                    <a:cubicBezTo>
                      <a:pt x="90" y="15"/>
                      <a:pt x="91" y="16"/>
                      <a:pt x="105" y="29"/>
                    </a:cubicBezTo>
                    <a:cubicBezTo>
                      <a:pt x="106" y="30"/>
                      <a:pt x="108" y="29"/>
                      <a:pt x="109" y="30"/>
                    </a:cubicBezTo>
                    <a:cubicBezTo>
                      <a:pt x="112" y="34"/>
                      <a:pt x="108" y="37"/>
                      <a:pt x="106" y="40"/>
                    </a:cubicBezTo>
                    <a:cubicBezTo>
                      <a:pt x="106" y="40"/>
                      <a:pt x="106" y="40"/>
                      <a:pt x="106" y="40"/>
                    </a:cubicBezTo>
                    <a:cubicBezTo>
                      <a:pt x="103" y="42"/>
                      <a:pt x="100" y="47"/>
                      <a:pt x="98" y="46"/>
                    </a:cubicBezTo>
                    <a:cubicBezTo>
                      <a:pt x="86" y="40"/>
                      <a:pt x="81" y="49"/>
                      <a:pt x="76" y="57"/>
                    </a:cubicBezTo>
                    <a:cubicBezTo>
                      <a:pt x="64" y="75"/>
                      <a:pt x="45" y="80"/>
                      <a:pt x="26" y="85"/>
                    </a:cubicBezTo>
                    <a:cubicBezTo>
                      <a:pt x="23" y="88"/>
                      <a:pt x="20" y="89"/>
                      <a:pt x="16" y="89"/>
                    </a:cubicBezTo>
                    <a:cubicBezTo>
                      <a:pt x="10" y="87"/>
                      <a:pt x="6" y="82"/>
                      <a:pt x="3" y="77"/>
                    </a:cubicBezTo>
                    <a:cubicBezTo>
                      <a:pt x="0" y="73"/>
                      <a:pt x="0" y="68"/>
                      <a:pt x="3" y="63"/>
                    </a:cubicBezTo>
                    <a:cubicBezTo>
                      <a:pt x="5" y="55"/>
                      <a:pt x="4" y="44"/>
                      <a:pt x="15" y="40"/>
                    </a:cubicBezTo>
                    <a:cubicBezTo>
                      <a:pt x="16" y="33"/>
                      <a:pt x="9" y="25"/>
                      <a:pt x="19" y="19"/>
                    </a:cubicBezTo>
                    <a:cubicBezTo>
                      <a:pt x="21" y="22"/>
                      <a:pt x="23" y="24"/>
                      <a:pt x="25" y="26"/>
                    </a:cubicBezTo>
                    <a:cubicBezTo>
                      <a:pt x="40" y="5"/>
                      <a:pt x="66" y="13"/>
                      <a:pt x="85" y="0"/>
                    </a:cubicBezTo>
                    <a:cubicBezTo>
                      <a:pt x="86" y="9"/>
                      <a:pt x="79" y="11"/>
                      <a:pt x="78" y="16"/>
                    </a:cubicBezTo>
                    <a:cubicBezTo>
                      <a:pt x="78" y="16"/>
                      <a:pt x="78" y="16"/>
                      <a:pt x="7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22" name="Freeform 678"/>
              <p:cNvSpPr/>
              <p:nvPr/>
            </p:nvSpPr>
            <p:spPr bwMode="auto">
              <a:xfrm>
                <a:off x="1864" y="1533"/>
                <a:ext cx="210" cy="87"/>
              </a:xfrm>
              <a:custGeom>
                <a:avLst/>
                <a:gdLst>
                  <a:gd name="T0" fmla="*/ 68 w 110"/>
                  <a:gd name="T1" fmla="*/ 0 h 45"/>
                  <a:gd name="T2" fmla="*/ 79 w 110"/>
                  <a:gd name="T3" fmla="*/ 0 h 45"/>
                  <a:gd name="T4" fmla="*/ 95 w 110"/>
                  <a:gd name="T5" fmla="*/ 8 h 45"/>
                  <a:gd name="T6" fmla="*/ 109 w 110"/>
                  <a:gd name="T7" fmla="*/ 13 h 45"/>
                  <a:gd name="T8" fmla="*/ 101 w 110"/>
                  <a:gd name="T9" fmla="*/ 25 h 45"/>
                  <a:gd name="T10" fmla="*/ 100 w 110"/>
                  <a:gd name="T11" fmla="*/ 32 h 45"/>
                  <a:gd name="T12" fmla="*/ 83 w 110"/>
                  <a:gd name="T13" fmla="*/ 41 h 45"/>
                  <a:gd name="T14" fmla="*/ 43 w 110"/>
                  <a:gd name="T15" fmla="*/ 41 h 45"/>
                  <a:gd name="T16" fmla="*/ 14 w 110"/>
                  <a:gd name="T17" fmla="*/ 44 h 45"/>
                  <a:gd name="T18" fmla="*/ 6 w 110"/>
                  <a:gd name="T19" fmla="*/ 28 h 45"/>
                  <a:gd name="T20" fmla="*/ 13 w 110"/>
                  <a:gd name="T21" fmla="*/ 25 h 45"/>
                  <a:gd name="T22" fmla="*/ 68 w 110"/>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45">
                    <a:moveTo>
                      <a:pt x="68" y="0"/>
                    </a:moveTo>
                    <a:cubicBezTo>
                      <a:pt x="72" y="0"/>
                      <a:pt x="75" y="0"/>
                      <a:pt x="79" y="0"/>
                    </a:cubicBezTo>
                    <a:cubicBezTo>
                      <a:pt x="83" y="5"/>
                      <a:pt x="88" y="8"/>
                      <a:pt x="95" y="8"/>
                    </a:cubicBezTo>
                    <a:cubicBezTo>
                      <a:pt x="100" y="7"/>
                      <a:pt x="107" y="7"/>
                      <a:pt x="109" y="13"/>
                    </a:cubicBezTo>
                    <a:cubicBezTo>
                      <a:pt x="110" y="18"/>
                      <a:pt x="107" y="23"/>
                      <a:pt x="101" y="25"/>
                    </a:cubicBezTo>
                    <a:cubicBezTo>
                      <a:pt x="97" y="26"/>
                      <a:pt x="99" y="29"/>
                      <a:pt x="100" y="32"/>
                    </a:cubicBezTo>
                    <a:cubicBezTo>
                      <a:pt x="97" y="39"/>
                      <a:pt x="90" y="41"/>
                      <a:pt x="83" y="41"/>
                    </a:cubicBezTo>
                    <a:cubicBezTo>
                      <a:pt x="70" y="34"/>
                      <a:pt x="56" y="37"/>
                      <a:pt x="43" y="41"/>
                    </a:cubicBezTo>
                    <a:cubicBezTo>
                      <a:pt x="33" y="45"/>
                      <a:pt x="23" y="45"/>
                      <a:pt x="14" y="44"/>
                    </a:cubicBezTo>
                    <a:cubicBezTo>
                      <a:pt x="6" y="41"/>
                      <a:pt x="0" y="38"/>
                      <a:pt x="6" y="28"/>
                    </a:cubicBezTo>
                    <a:cubicBezTo>
                      <a:pt x="8" y="27"/>
                      <a:pt x="10" y="26"/>
                      <a:pt x="13" y="25"/>
                    </a:cubicBezTo>
                    <a:cubicBezTo>
                      <a:pt x="28" y="8"/>
                      <a:pt x="49" y="7"/>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23" name="Freeform 679"/>
              <p:cNvSpPr/>
              <p:nvPr/>
            </p:nvSpPr>
            <p:spPr bwMode="auto">
              <a:xfrm>
                <a:off x="1836" y="1593"/>
                <a:ext cx="184" cy="80"/>
              </a:xfrm>
              <a:custGeom>
                <a:avLst/>
                <a:gdLst>
                  <a:gd name="T0" fmla="*/ 31 w 97"/>
                  <a:gd name="T1" fmla="*/ 11 h 42"/>
                  <a:gd name="T2" fmla="*/ 78 w 97"/>
                  <a:gd name="T3" fmla="*/ 1 h 42"/>
                  <a:gd name="T4" fmla="*/ 97 w 97"/>
                  <a:gd name="T5" fmla="*/ 8 h 42"/>
                  <a:gd name="T6" fmla="*/ 67 w 97"/>
                  <a:gd name="T7" fmla="*/ 34 h 42"/>
                  <a:gd name="T8" fmla="*/ 55 w 97"/>
                  <a:gd name="T9" fmla="*/ 36 h 42"/>
                  <a:gd name="T10" fmla="*/ 27 w 97"/>
                  <a:gd name="T11" fmla="*/ 33 h 42"/>
                  <a:gd name="T12" fmla="*/ 3 w 97"/>
                  <a:gd name="T13" fmla="*/ 37 h 42"/>
                  <a:gd name="T14" fmla="*/ 0 w 97"/>
                  <a:gd name="T15" fmla="*/ 35 h 42"/>
                  <a:gd name="T16" fmla="*/ 0 w 97"/>
                  <a:gd name="T17" fmla="*/ 25 h 42"/>
                  <a:gd name="T18" fmla="*/ 11 w 97"/>
                  <a:gd name="T19" fmla="*/ 21 h 42"/>
                  <a:gd name="T20" fmla="*/ 31 w 97"/>
                  <a:gd name="T21"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42">
                    <a:moveTo>
                      <a:pt x="31" y="11"/>
                    </a:moveTo>
                    <a:cubicBezTo>
                      <a:pt x="47" y="8"/>
                      <a:pt x="62" y="4"/>
                      <a:pt x="78" y="1"/>
                    </a:cubicBezTo>
                    <a:cubicBezTo>
                      <a:pt x="85" y="0"/>
                      <a:pt x="92" y="4"/>
                      <a:pt x="97" y="8"/>
                    </a:cubicBezTo>
                    <a:cubicBezTo>
                      <a:pt x="88" y="17"/>
                      <a:pt x="77" y="25"/>
                      <a:pt x="67" y="34"/>
                    </a:cubicBezTo>
                    <a:cubicBezTo>
                      <a:pt x="64" y="36"/>
                      <a:pt x="60" y="36"/>
                      <a:pt x="55" y="36"/>
                    </a:cubicBezTo>
                    <a:cubicBezTo>
                      <a:pt x="46" y="38"/>
                      <a:pt x="36" y="41"/>
                      <a:pt x="27" y="33"/>
                    </a:cubicBezTo>
                    <a:cubicBezTo>
                      <a:pt x="20" y="42"/>
                      <a:pt x="10" y="31"/>
                      <a:pt x="3" y="37"/>
                    </a:cubicBezTo>
                    <a:cubicBezTo>
                      <a:pt x="1" y="37"/>
                      <a:pt x="0" y="36"/>
                      <a:pt x="0" y="35"/>
                    </a:cubicBezTo>
                    <a:cubicBezTo>
                      <a:pt x="0" y="32"/>
                      <a:pt x="0" y="29"/>
                      <a:pt x="0" y="25"/>
                    </a:cubicBezTo>
                    <a:cubicBezTo>
                      <a:pt x="2" y="19"/>
                      <a:pt x="7" y="22"/>
                      <a:pt x="11" y="21"/>
                    </a:cubicBezTo>
                    <a:cubicBezTo>
                      <a:pt x="19" y="20"/>
                      <a:pt x="29" y="23"/>
                      <a:pt x="3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24" name="Freeform 680"/>
              <p:cNvSpPr/>
              <p:nvPr/>
            </p:nvSpPr>
            <p:spPr bwMode="auto">
              <a:xfrm>
                <a:off x="1876" y="1501"/>
                <a:ext cx="118" cy="80"/>
              </a:xfrm>
              <a:custGeom>
                <a:avLst/>
                <a:gdLst>
                  <a:gd name="T0" fmla="*/ 62 w 62"/>
                  <a:gd name="T1" fmla="*/ 17 h 42"/>
                  <a:gd name="T2" fmla="*/ 7 w 62"/>
                  <a:gd name="T3" fmla="*/ 42 h 42"/>
                  <a:gd name="T4" fmla="*/ 10 w 62"/>
                  <a:gd name="T5" fmla="*/ 10 h 42"/>
                  <a:gd name="T6" fmla="*/ 17 w 62"/>
                  <a:gd name="T7" fmla="*/ 9 h 42"/>
                  <a:gd name="T8" fmla="*/ 19 w 62"/>
                  <a:gd name="T9" fmla="*/ 14 h 42"/>
                  <a:gd name="T10" fmla="*/ 52 w 62"/>
                  <a:gd name="T11" fmla="*/ 7 h 42"/>
                  <a:gd name="T12" fmla="*/ 62 w 62"/>
                  <a:gd name="T13" fmla="*/ 17 h 42"/>
                </a:gdLst>
                <a:ahLst/>
                <a:cxnLst>
                  <a:cxn ang="0">
                    <a:pos x="T0" y="T1"/>
                  </a:cxn>
                  <a:cxn ang="0">
                    <a:pos x="T2" y="T3"/>
                  </a:cxn>
                  <a:cxn ang="0">
                    <a:pos x="T4" y="T5"/>
                  </a:cxn>
                  <a:cxn ang="0">
                    <a:pos x="T6" y="T7"/>
                  </a:cxn>
                  <a:cxn ang="0">
                    <a:pos x="T8" y="T9"/>
                  </a:cxn>
                  <a:cxn ang="0">
                    <a:pos x="T10" y="T11"/>
                  </a:cxn>
                  <a:cxn ang="0">
                    <a:pos x="T12" y="T13"/>
                  </a:cxn>
                </a:cxnLst>
                <a:rect l="0" t="0" r="r" b="b"/>
                <a:pathLst>
                  <a:path w="62" h="42">
                    <a:moveTo>
                      <a:pt x="62" y="17"/>
                    </a:moveTo>
                    <a:cubicBezTo>
                      <a:pt x="46" y="31"/>
                      <a:pt x="24" y="31"/>
                      <a:pt x="7" y="42"/>
                    </a:cubicBezTo>
                    <a:cubicBezTo>
                      <a:pt x="1" y="31"/>
                      <a:pt x="0" y="20"/>
                      <a:pt x="10" y="10"/>
                    </a:cubicBezTo>
                    <a:cubicBezTo>
                      <a:pt x="12" y="9"/>
                      <a:pt x="14" y="8"/>
                      <a:pt x="17" y="9"/>
                    </a:cubicBezTo>
                    <a:cubicBezTo>
                      <a:pt x="18" y="11"/>
                      <a:pt x="19" y="12"/>
                      <a:pt x="19" y="14"/>
                    </a:cubicBezTo>
                    <a:cubicBezTo>
                      <a:pt x="28" y="0"/>
                      <a:pt x="41" y="7"/>
                      <a:pt x="52" y="7"/>
                    </a:cubicBezTo>
                    <a:cubicBezTo>
                      <a:pt x="55" y="10"/>
                      <a:pt x="59" y="14"/>
                      <a:pt x="62"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25" name="Freeform 681"/>
              <p:cNvSpPr/>
              <p:nvPr/>
            </p:nvSpPr>
            <p:spPr bwMode="auto">
              <a:xfrm>
                <a:off x="1828" y="1415"/>
                <a:ext cx="67" cy="82"/>
              </a:xfrm>
              <a:custGeom>
                <a:avLst/>
                <a:gdLst>
                  <a:gd name="T0" fmla="*/ 25 w 35"/>
                  <a:gd name="T1" fmla="*/ 0 h 43"/>
                  <a:gd name="T2" fmla="*/ 35 w 35"/>
                  <a:gd name="T3" fmla="*/ 10 h 43"/>
                  <a:gd name="T4" fmla="*/ 24 w 35"/>
                  <a:gd name="T5" fmla="*/ 30 h 43"/>
                  <a:gd name="T6" fmla="*/ 9 w 35"/>
                  <a:gd name="T7" fmla="*/ 41 h 43"/>
                  <a:gd name="T8" fmla="*/ 3 w 35"/>
                  <a:gd name="T9" fmla="*/ 27 h 43"/>
                  <a:gd name="T10" fmla="*/ 4 w 35"/>
                  <a:gd name="T11" fmla="*/ 17 h 43"/>
                  <a:gd name="T12" fmla="*/ 25 w 3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25" y="0"/>
                    </a:moveTo>
                    <a:cubicBezTo>
                      <a:pt x="24" y="7"/>
                      <a:pt x="27" y="11"/>
                      <a:pt x="35" y="10"/>
                    </a:cubicBezTo>
                    <a:cubicBezTo>
                      <a:pt x="31" y="17"/>
                      <a:pt x="27" y="23"/>
                      <a:pt x="24" y="30"/>
                    </a:cubicBezTo>
                    <a:cubicBezTo>
                      <a:pt x="20" y="36"/>
                      <a:pt x="18" y="43"/>
                      <a:pt x="9" y="41"/>
                    </a:cubicBezTo>
                    <a:cubicBezTo>
                      <a:pt x="0" y="39"/>
                      <a:pt x="6" y="31"/>
                      <a:pt x="3" y="27"/>
                    </a:cubicBezTo>
                    <a:cubicBezTo>
                      <a:pt x="0" y="23"/>
                      <a:pt x="3" y="20"/>
                      <a:pt x="4" y="17"/>
                    </a:cubicBezTo>
                    <a:cubicBezTo>
                      <a:pt x="11" y="11"/>
                      <a:pt x="18" y="6"/>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26" name="Freeform 682"/>
              <p:cNvSpPr/>
              <p:nvPr/>
            </p:nvSpPr>
            <p:spPr bwMode="auto">
              <a:xfrm>
                <a:off x="1822" y="1587"/>
                <a:ext cx="75" cy="55"/>
              </a:xfrm>
              <a:custGeom>
                <a:avLst/>
                <a:gdLst>
                  <a:gd name="T0" fmla="*/ 38 w 39"/>
                  <a:gd name="T1" fmla="*/ 14 h 29"/>
                  <a:gd name="T2" fmla="*/ 39 w 39"/>
                  <a:gd name="T3" fmla="*/ 29 h 29"/>
                  <a:gd name="T4" fmla="*/ 7 w 39"/>
                  <a:gd name="T5" fmla="*/ 28 h 29"/>
                  <a:gd name="T6" fmla="*/ 18 w 39"/>
                  <a:gd name="T7" fmla="*/ 6 h 29"/>
                  <a:gd name="T8" fmla="*/ 28 w 39"/>
                  <a:gd name="T9" fmla="*/ 0 h 29"/>
                  <a:gd name="T10" fmla="*/ 38 w 39"/>
                  <a:gd name="T11" fmla="*/ 14 h 29"/>
                </a:gdLst>
                <a:ahLst/>
                <a:cxnLst>
                  <a:cxn ang="0">
                    <a:pos x="T0" y="T1"/>
                  </a:cxn>
                  <a:cxn ang="0">
                    <a:pos x="T2" y="T3"/>
                  </a:cxn>
                  <a:cxn ang="0">
                    <a:pos x="T4" y="T5"/>
                  </a:cxn>
                  <a:cxn ang="0">
                    <a:pos x="T6" y="T7"/>
                  </a:cxn>
                  <a:cxn ang="0">
                    <a:pos x="T8" y="T9"/>
                  </a:cxn>
                  <a:cxn ang="0">
                    <a:pos x="T10" y="T11"/>
                  </a:cxn>
                </a:cxnLst>
                <a:rect l="0" t="0" r="r" b="b"/>
                <a:pathLst>
                  <a:path w="39" h="29">
                    <a:moveTo>
                      <a:pt x="38" y="14"/>
                    </a:moveTo>
                    <a:cubicBezTo>
                      <a:pt x="34" y="19"/>
                      <a:pt x="37" y="23"/>
                      <a:pt x="39" y="29"/>
                    </a:cubicBezTo>
                    <a:cubicBezTo>
                      <a:pt x="27" y="26"/>
                      <a:pt x="17" y="28"/>
                      <a:pt x="7" y="28"/>
                    </a:cubicBezTo>
                    <a:cubicBezTo>
                      <a:pt x="0" y="16"/>
                      <a:pt x="10" y="11"/>
                      <a:pt x="18" y="6"/>
                    </a:cubicBezTo>
                    <a:cubicBezTo>
                      <a:pt x="21" y="3"/>
                      <a:pt x="24" y="2"/>
                      <a:pt x="28" y="0"/>
                    </a:cubicBezTo>
                    <a:cubicBezTo>
                      <a:pt x="26" y="9"/>
                      <a:pt x="32" y="12"/>
                      <a:pt x="3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27" name="Freeform 683"/>
              <p:cNvSpPr/>
              <p:nvPr/>
            </p:nvSpPr>
            <p:spPr bwMode="auto">
              <a:xfrm>
                <a:off x="1904" y="1472"/>
                <a:ext cx="74" cy="71"/>
              </a:xfrm>
              <a:custGeom>
                <a:avLst/>
                <a:gdLst>
                  <a:gd name="T0" fmla="*/ 37 w 39"/>
                  <a:gd name="T1" fmla="*/ 22 h 37"/>
                  <a:gd name="T2" fmla="*/ 14 w 39"/>
                  <a:gd name="T3" fmla="*/ 24 h 37"/>
                  <a:gd name="T4" fmla="*/ 4 w 39"/>
                  <a:gd name="T5" fmla="*/ 37 h 37"/>
                  <a:gd name="T6" fmla="*/ 2 w 39"/>
                  <a:gd name="T7" fmla="*/ 26 h 37"/>
                  <a:gd name="T8" fmla="*/ 9 w 39"/>
                  <a:gd name="T9" fmla="*/ 15 h 37"/>
                  <a:gd name="T10" fmla="*/ 26 w 39"/>
                  <a:gd name="T11" fmla="*/ 8 h 37"/>
                  <a:gd name="T12" fmla="*/ 32 w 39"/>
                  <a:gd name="T13" fmla="*/ 1 h 37"/>
                  <a:gd name="T14" fmla="*/ 37 w 39"/>
                  <a:gd name="T15" fmla="*/ 12 h 37"/>
                  <a:gd name="T16" fmla="*/ 37 w 39"/>
                  <a:gd name="T17"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7">
                    <a:moveTo>
                      <a:pt x="37" y="22"/>
                    </a:moveTo>
                    <a:cubicBezTo>
                      <a:pt x="29" y="19"/>
                      <a:pt x="24" y="34"/>
                      <a:pt x="14" y="24"/>
                    </a:cubicBezTo>
                    <a:cubicBezTo>
                      <a:pt x="10" y="20"/>
                      <a:pt x="9" y="33"/>
                      <a:pt x="4" y="37"/>
                    </a:cubicBezTo>
                    <a:cubicBezTo>
                      <a:pt x="0" y="33"/>
                      <a:pt x="3" y="29"/>
                      <a:pt x="2" y="26"/>
                    </a:cubicBezTo>
                    <a:cubicBezTo>
                      <a:pt x="0" y="19"/>
                      <a:pt x="4" y="17"/>
                      <a:pt x="9" y="15"/>
                    </a:cubicBezTo>
                    <a:cubicBezTo>
                      <a:pt x="14" y="11"/>
                      <a:pt x="22" y="14"/>
                      <a:pt x="26" y="8"/>
                    </a:cubicBezTo>
                    <a:cubicBezTo>
                      <a:pt x="29" y="6"/>
                      <a:pt x="28" y="0"/>
                      <a:pt x="32" y="1"/>
                    </a:cubicBezTo>
                    <a:cubicBezTo>
                      <a:pt x="37" y="2"/>
                      <a:pt x="39" y="7"/>
                      <a:pt x="37" y="12"/>
                    </a:cubicBezTo>
                    <a:cubicBezTo>
                      <a:pt x="35" y="15"/>
                      <a:pt x="35" y="19"/>
                      <a:pt x="3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28" name="Freeform 684"/>
              <p:cNvSpPr/>
              <p:nvPr/>
            </p:nvSpPr>
            <p:spPr bwMode="auto">
              <a:xfrm>
                <a:off x="1919" y="1432"/>
                <a:ext cx="75" cy="63"/>
              </a:xfrm>
              <a:custGeom>
                <a:avLst/>
                <a:gdLst>
                  <a:gd name="T0" fmla="*/ 29 w 39"/>
                  <a:gd name="T1" fmla="*/ 33 h 33"/>
                  <a:gd name="T2" fmla="*/ 18 w 39"/>
                  <a:gd name="T3" fmla="*/ 29 h 33"/>
                  <a:gd name="T4" fmla="*/ 10 w 39"/>
                  <a:gd name="T5" fmla="*/ 0 h 33"/>
                  <a:gd name="T6" fmla="*/ 39 w 39"/>
                  <a:gd name="T7" fmla="*/ 8 h 33"/>
                  <a:gd name="T8" fmla="*/ 29 w 39"/>
                  <a:gd name="T9" fmla="*/ 33 h 33"/>
                </a:gdLst>
                <a:ahLst/>
                <a:cxnLst>
                  <a:cxn ang="0">
                    <a:pos x="T0" y="T1"/>
                  </a:cxn>
                  <a:cxn ang="0">
                    <a:pos x="T2" y="T3"/>
                  </a:cxn>
                  <a:cxn ang="0">
                    <a:pos x="T4" y="T5"/>
                  </a:cxn>
                  <a:cxn ang="0">
                    <a:pos x="T6" y="T7"/>
                  </a:cxn>
                  <a:cxn ang="0">
                    <a:pos x="T8" y="T9"/>
                  </a:cxn>
                </a:cxnLst>
                <a:rect l="0" t="0" r="r" b="b"/>
                <a:pathLst>
                  <a:path w="39" h="33">
                    <a:moveTo>
                      <a:pt x="29" y="33"/>
                    </a:moveTo>
                    <a:cubicBezTo>
                      <a:pt x="27" y="28"/>
                      <a:pt x="25" y="21"/>
                      <a:pt x="18" y="29"/>
                    </a:cubicBezTo>
                    <a:cubicBezTo>
                      <a:pt x="21" y="18"/>
                      <a:pt x="0" y="14"/>
                      <a:pt x="10" y="0"/>
                    </a:cubicBezTo>
                    <a:cubicBezTo>
                      <a:pt x="19" y="7"/>
                      <a:pt x="28" y="12"/>
                      <a:pt x="39" y="8"/>
                    </a:cubicBezTo>
                    <a:cubicBezTo>
                      <a:pt x="28" y="13"/>
                      <a:pt x="39" y="27"/>
                      <a:pt x="29"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29" name="Freeform 685"/>
              <p:cNvSpPr/>
              <p:nvPr/>
            </p:nvSpPr>
            <p:spPr bwMode="auto">
              <a:xfrm>
                <a:off x="1874" y="1472"/>
                <a:ext cx="47" cy="56"/>
              </a:xfrm>
              <a:custGeom>
                <a:avLst/>
                <a:gdLst>
                  <a:gd name="T0" fmla="*/ 25 w 25"/>
                  <a:gd name="T1" fmla="*/ 15 h 29"/>
                  <a:gd name="T2" fmla="*/ 18 w 25"/>
                  <a:gd name="T3" fmla="*/ 26 h 29"/>
                  <a:gd name="T4" fmla="*/ 11 w 25"/>
                  <a:gd name="T5" fmla="*/ 25 h 29"/>
                  <a:gd name="T6" fmla="*/ 2 w 25"/>
                  <a:gd name="T7" fmla="*/ 25 h 29"/>
                  <a:gd name="T8" fmla="*/ 4 w 25"/>
                  <a:gd name="T9" fmla="*/ 18 h 29"/>
                  <a:gd name="T10" fmla="*/ 25 w 25"/>
                  <a:gd name="T11" fmla="*/ 15 h 29"/>
                </a:gdLst>
                <a:ahLst/>
                <a:cxnLst>
                  <a:cxn ang="0">
                    <a:pos x="T0" y="T1"/>
                  </a:cxn>
                  <a:cxn ang="0">
                    <a:pos x="T2" y="T3"/>
                  </a:cxn>
                  <a:cxn ang="0">
                    <a:pos x="T4" y="T5"/>
                  </a:cxn>
                  <a:cxn ang="0">
                    <a:pos x="T6" y="T7"/>
                  </a:cxn>
                  <a:cxn ang="0">
                    <a:pos x="T8" y="T9"/>
                  </a:cxn>
                  <a:cxn ang="0">
                    <a:pos x="T10" y="T11"/>
                  </a:cxn>
                </a:cxnLst>
                <a:rect l="0" t="0" r="r" b="b"/>
                <a:pathLst>
                  <a:path w="25" h="29">
                    <a:moveTo>
                      <a:pt x="25" y="15"/>
                    </a:moveTo>
                    <a:cubicBezTo>
                      <a:pt x="23" y="19"/>
                      <a:pt x="20" y="22"/>
                      <a:pt x="18" y="26"/>
                    </a:cubicBezTo>
                    <a:cubicBezTo>
                      <a:pt x="16" y="26"/>
                      <a:pt x="13" y="25"/>
                      <a:pt x="11" y="25"/>
                    </a:cubicBezTo>
                    <a:cubicBezTo>
                      <a:pt x="8" y="25"/>
                      <a:pt x="4" y="29"/>
                      <a:pt x="2" y="25"/>
                    </a:cubicBezTo>
                    <a:cubicBezTo>
                      <a:pt x="0" y="23"/>
                      <a:pt x="1" y="20"/>
                      <a:pt x="4" y="18"/>
                    </a:cubicBezTo>
                    <a:cubicBezTo>
                      <a:pt x="10" y="12"/>
                      <a:pt x="16" y="0"/>
                      <a:pt x="2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30" name="Freeform 686"/>
              <p:cNvSpPr/>
              <p:nvPr/>
            </p:nvSpPr>
            <p:spPr bwMode="auto">
              <a:xfrm>
                <a:off x="1822" y="1660"/>
                <a:ext cx="40" cy="34"/>
              </a:xfrm>
              <a:custGeom>
                <a:avLst/>
                <a:gdLst>
                  <a:gd name="T0" fmla="*/ 7 w 21"/>
                  <a:gd name="T1" fmla="*/ 0 h 18"/>
                  <a:gd name="T2" fmla="*/ 10 w 21"/>
                  <a:gd name="T3" fmla="*/ 2 h 18"/>
                  <a:gd name="T4" fmla="*/ 7 w 21"/>
                  <a:gd name="T5" fmla="*/ 18 h 18"/>
                  <a:gd name="T6" fmla="*/ 0 w 21"/>
                  <a:gd name="T7" fmla="*/ 1 h 18"/>
                  <a:gd name="T8" fmla="*/ 7 w 21"/>
                  <a:gd name="T9" fmla="*/ 0 h 18"/>
                </a:gdLst>
                <a:ahLst/>
                <a:cxnLst>
                  <a:cxn ang="0">
                    <a:pos x="T0" y="T1"/>
                  </a:cxn>
                  <a:cxn ang="0">
                    <a:pos x="T2" y="T3"/>
                  </a:cxn>
                  <a:cxn ang="0">
                    <a:pos x="T4" y="T5"/>
                  </a:cxn>
                  <a:cxn ang="0">
                    <a:pos x="T6" y="T7"/>
                  </a:cxn>
                  <a:cxn ang="0">
                    <a:pos x="T8" y="T9"/>
                  </a:cxn>
                </a:cxnLst>
                <a:rect l="0" t="0" r="r" b="b"/>
                <a:pathLst>
                  <a:path w="21" h="18">
                    <a:moveTo>
                      <a:pt x="7" y="0"/>
                    </a:moveTo>
                    <a:cubicBezTo>
                      <a:pt x="8" y="1"/>
                      <a:pt x="9" y="1"/>
                      <a:pt x="10" y="2"/>
                    </a:cubicBezTo>
                    <a:cubicBezTo>
                      <a:pt x="13" y="8"/>
                      <a:pt x="21" y="14"/>
                      <a:pt x="7" y="18"/>
                    </a:cubicBezTo>
                    <a:cubicBezTo>
                      <a:pt x="7" y="11"/>
                      <a:pt x="3" y="6"/>
                      <a:pt x="0" y="1"/>
                    </a:cubicBezTo>
                    <a:cubicBezTo>
                      <a:pt x="2"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31" name="Freeform 687"/>
              <p:cNvSpPr/>
              <p:nvPr/>
            </p:nvSpPr>
            <p:spPr bwMode="auto">
              <a:xfrm>
                <a:off x="3947" y="2880"/>
                <a:ext cx="106" cy="161"/>
              </a:xfrm>
              <a:custGeom>
                <a:avLst/>
                <a:gdLst>
                  <a:gd name="T0" fmla="*/ 0 w 56"/>
                  <a:gd name="T1" fmla="*/ 84 h 84"/>
                  <a:gd name="T2" fmla="*/ 10 w 56"/>
                  <a:gd name="T3" fmla="*/ 46 h 84"/>
                  <a:gd name="T4" fmla="*/ 2 w 56"/>
                  <a:gd name="T5" fmla="*/ 21 h 84"/>
                  <a:gd name="T6" fmla="*/ 23 w 56"/>
                  <a:gd name="T7" fmla="*/ 4 h 84"/>
                  <a:gd name="T8" fmla="*/ 41 w 56"/>
                  <a:gd name="T9" fmla="*/ 7 h 84"/>
                  <a:gd name="T10" fmla="*/ 56 w 56"/>
                  <a:gd name="T11" fmla="*/ 18 h 84"/>
                  <a:gd name="T12" fmla="*/ 56 w 56"/>
                  <a:gd name="T13" fmla="*/ 21 h 84"/>
                  <a:gd name="T14" fmla="*/ 40 w 56"/>
                  <a:gd name="T15" fmla="*/ 47 h 84"/>
                  <a:gd name="T16" fmla="*/ 31 w 56"/>
                  <a:gd name="T17" fmla="*/ 53 h 84"/>
                  <a:gd name="T18" fmla="*/ 25 w 56"/>
                  <a:gd name="T19" fmla="*/ 64 h 84"/>
                  <a:gd name="T20" fmla="*/ 0 w 56"/>
                  <a:gd name="T21"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84">
                    <a:moveTo>
                      <a:pt x="0" y="84"/>
                    </a:moveTo>
                    <a:cubicBezTo>
                      <a:pt x="2" y="71"/>
                      <a:pt x="5" y="58"/>
                      <a:pt x="10" y="46"/>
                    </a:cubicBezTo>
                    <a:cubicBezTo>
                      <a:pt x="9" y="37"/>
                      <a:pt x="1" y="30"/>
                      <a:pt x="2" y="21"/>
                    </a:cubicBezTo>
                    <a:cubicBezTo>
                      <a:pt x="5" y="11"/>
                      <a:pt x="15" y="9"/>
                      <a:pt x="23" y="4"/>
                    </a:cubicBezTo>
                    <a:cubicBezTo>
                      <a:pt x="30" y="0"/>
                      <a:pt x="36" y="3"/>
                      <a:pt x="41" y="7"/>
                    </a:cubicBezTo>
                    <a:cubicBezTo>
                      <a:pt x="46" y="11"/>
                      <a:pt x="55" y="8"/>
                      <a:pt x="56" y="18"/>
                    </a:cubicBezTo>
                    <a:cubicBezTo>
                      <a:pt x="56" y="19"/>
                      <a:pt x="56" y="20"/>
                      <a:pt x="56" y="21"/>
                    </a:cubicBezTo>
                    <a:cubicBezTo>
                      <a:pt x="51" y="30"/>
                      <a:pt x="42" y="36"/>
                      <a:pt x="40" y="47"/>
                    </a:cubicBezTo>
                    <a:cubicBezTo>
                      <a:pt x="40" y="51"/>
                      <a:pt x="36" y="54"/>
                      <a:pt x="31" y="53"/>
                    </a:cubicBezTo>
                    <a:cubicBezTo>
                      <a:pt x="17" y="50"/>
                      <a:pt x="25" y="59"/>
                      <a:pt x="25" y="64"/>
                    </a:cubicBezTo>
                    <a:cubicBezTo>
                      <a:pt x="15" y="69"/>
                      <a:pt x="12" y="82"/>
                      <a:pt x="0"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32" name="Freeform 688"/>
              <p:cNvSpPr/>
              <p:nvPr/>
            </p:nvSpPr>
            <p:spPr bwMode="auto">
              <a:xfrm>
                <a:off x="3926" y="2986"/>
                <a:ext cx="112" cy="101"/>
              </a:xfrm>
              <a:custGeom>
                <a:avLst/>
                <a:gdLst>
                  <a:gd name="T0" fmla="*/ 11 w 59"/>
                  <a:gd name="T1" fmla="*/ 29 h 53"/>
                  <a:gd name="T2" fmla="*/ 35 w 59"/>
                  <a:gd name="T3" fmla="*/ 8 h 53"/>
                  <a:gd name="T4" fmla="*/ 49 w 59"/>
                  <a:gd name="T5" fmla="*/ 5 h 53"/>
                  <a:gd name="T6" fmla="*/ 34 w 59"/>
                  <a:gd name="T7" fmla="*/ 35 h 53"/>
                  <a:gd name="T8" fmla="*/ 14 w 59"/>
                  <a:gd name="T9" fmla="*/ 53 h 53"/>
                  <a:gd name="T10" fmla="*/ 7 w 59"/>
                  <a:gd name="T11" fmla="*/ 43 h 53"/>
                  <a:gd name="T12" fmla="*/ 11 w 59"/>
                  <a:gd name="T13" fmla="*/ 29 h 53"/>
                </a:gdLst>
                <a:ahLst/>
                <a:cxnLst>
                  <a:cxn ang="0">
                    <a:pos x="T0" y="T1"/>
                  </a:cxn>
                  <a:cxn ang="0">
                    <a:pos x="T2" y="T3"/>
                  </a:cxn>
                  <a:cxn ang="0">
                    <a:pos x="T4" y="T5"/>
                  </a:cxn>
                  <a:cxn ang="0">
                    <a:pos x="T6" y="T7"/>
                  </a:cxn>
                  <a:cxn ang="0">
                    <a:pos x="T8" y="T9"/>
                  </a:cxn>
                  <a:cxn ang="0">
                    <a:pos x="T10" y="T11"/>
                  </a:cxn>
                  <a:cxn ang="0">
                    <a:pos x="T12" y="T13"/>
                  </a:cxn>
                </a:cxnLst>
                <a:rect l="0" t="0" r="r" b="b"/>
                <a:pathLst>
                  <a:path w="59" h="53">
                    <a:moveTo>
                      <a:pt x="11" y="29"/>
                    </a:moveTo>
                    <a:cubicBezTo>
                      <a:pt x="20" y="24"/>
                      <a:pt x="20" y="7"/>
                      <a:pt x="35" y="8"/>
                    </a:cubicBezTo>
                    <a:cubicBezTo>
                      <a:pt x="39" y="4"/>
                      <a:pt x="43" y="0"/>
                      <a:pt x="49" y="5"/>
                    </a:cubicBezTo>
                    <a:cubicBezTo>
                      <a:pt x="51" y="18"/>
                      <a:pt x="59" y="34"/>
                      <a:pt x="34" y="35"/>
                    </a:cubicBezTo>
                    <a:cubicBezTo>
                      <a:pt x="27" y="36"/>
                      <a:pt x="21" y="47"/>
                      <a:pt x="14" y="53"/>
                    </a:cubicBezTo>
                    <a:cubicBezTo>
                      <a:pt x="12" y="50"/>
                      <a:pt x="10" y="46"/>
                      <a:pt x="7" y="43"/>
                    </a:cubicBezTo>
                    <a:cubicBezTo>
                      <a:pt x="0" y="36"/>
                      <a:pt x="11" y="34"/>
                      <a:pt x="1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33" name="Freeform 689"/>
              <p:cNvSpPr/>
              <p:nvPr/>
            </p:nvSpPr>
            <p:spPr bwMode="auto">
              <a:xfrm>
                <a:off x="3970" y="2920"/>
                <a:ext cx="118" cy="81"/>
              </a:xfrm>
              <a:custGeom>
                <a:avLst/>
                <a:gdLst>
                  <a:gd name="T0" fmla="*/ 26 w 62"/>
                  <a:gd name="T1" fmla="*/ 39 h 42"/>
                  <a:gd name="T2" fmla="*/ 12 w 62"/>
                  <a:gd name="T3" fmla="*/ 42 h 42"/>
                  <a:gd name="T4" fmla="*/ 7 w 62"/>
                  <a:gd name="T5" fmla="*/ 34 h 42"/>
                  <a:gd name="T6" fmla="*/ 19 w 62"/>
                  <a:gd name="T7" fmla="*/ 28 h 42"/>
                  <a:gd name="T8" fmla="*/ 26 w 62"/>
                  <a:gd name="T9" fmla="*/ 23 h 42"/>
                  <a:gd name="T10" fmla="*/ 44 w 62"/>
                  <a:gd name="T11" fmla="*/ 0 h 42"/>
                  <a:gd name="T12" fmla="*/ 41 w 62"/>
                  <a:gd name="T13" fmla="*/ 27 h 42"/>
                  <a:gd name="T14" fmla="*/ 26 w 62"/>
                  <a:gd name="T15" fmla="*/ 39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42">
                    <a:moveTo>
                      <a:pt x="26" y="39"/>
                    </a:moveTo>
                    <a:cubicBezTo>
                      <a:pt x="22" y="40"/>
                      <a:pt x="17" y="41"/>
                      <a:pt x="12" y="42"/>
                    </a:cubicBezTo>
                    <a:cubicBezTo>
                      <a:pt x="13" y="38"/>
                      <a:pt x="0" y="41"/>
                      <a:pt x="7" y="34"/>
                    </a:cubicBezTo>
                    <a:cubicBezTo>
                      <a:pt x="10" y="32"/>
                      <a:pt x="8" y="18"/>
                      <a:pt x="19" y="28"/>
                    </a:cubicBezTo>
                    <a:cubicBezTo>
                      <a:pt x="24" y="33"/>
                      <a:pt x="26" y="26"/>
                      <a:pt x="26" y="23"/>
                    </a:cubicBezTo>
                    <a:cubicBezTo>
                      <a:pt x="25" y="10"/>
                      <a:pt x="34" y="5"/>
                      <a:pt x="44" y="0"/>
                    </a:cubicBezTo>
                    <a:cubicBezTo>
                      <a:pt x="62" y="11"/>
                      <a:pt x="46" y="19"/>
                      <a:pt x="41" y="27"/>
                    </a:cubicBezTo>
                    <a:cubicBezTo>
                      <a:pt x="38" y="32"/>
                      <a:pt x="31" y="35"/>
                      <a:pt x="26"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34" name="Freeform 690"/>
              <p:cNvSpPr/>
              <p:nvPr/>
            </p:nvSpPr>
            <p:spPr bwMode="auto">
              <a:xfrm>
                <a:off x="4120" y="2855"/>
                <a:ext cx="86" cy="98"/>
              </a:xfrm>
              <a:custGeom>
                <a:avLst/>
                <a:gdLst>
                  <a:gd name="T0" fmla="*/ 38 w 45"/>
                  <a:gd name="T1" fmla="*/ 13 h 51"/>
                  <a:gd name="T2" fmla="*/ 38 w 45"/>
                  <a:gd name="T3" fmla="*/ 48 h 51"/>
                  <a:gd name="T4" fmla="*/ 20 w 45"/>
                  <a:gd name="T5" fmla="*/ 29 h 51"/>
                  <a:gd name="T6" fmla="*/ 10 w 45"/>
                  <a:gd name="T7" fmla="*/ 16 h 51"/>
                  <a:gd name="T8" fmla="*/ 10 w 45"/>
                  <a:gd name="T9" fmla="*/ 6 h 51"/>
                  <a:gd name="T10" fmla="*/ 12 w 45"/>
                  <a:gd name="T11" fmla="*/ 5 h 51"/>
                  <a:gd name="T12" fmla="*/ 38 w 45"/>
                  <a:gd name="T13" fmla="*/ 13 h 51"/>
                </a:gdLst>
                <a:ahLst/>
                <a:cxnLst>
                  <a:cxn ang="0">
                    <a:pos x="T0" y="T1"/>
                  </a:cxn>
                  <a:cxn ang="0">
                    <a:pos x="T2" y="T3"/>
                  </a:cxn>
                  <a:cxn ang="0">
                    <a:pos x="T4" y="T5"/>
                  </a:cxn>
                  <a:cxn ang="0">
                    <a:pos x="T6" y="T7"/>
                  </a:cxn>
                  <a:cxn ang="0">
                    <a:pos x="T8" y="T9"/>
                  </a:cxn>
                  <a:cxn ang="0">
                    <a:pos x="T10" y="T11"/>
                  </a:cxn>
                  <a:cxn ang="0">
                    <a:pos x="T12" y="T13"/>
                  </a:cxn>
                </a:cxnLst>
                <a:rect l="0" t="0" r="r" b="b"/>
                <a:pathLst>
                  <a:path w="45" h="51">
                    <a:moveTo>
                      <a:pt x="38" y="13"/>
                    </a:moveTo>
                    <a:cubicBezTo>
                      <a:pt x="35" y="25"/>
                      <a:pt x="45" y="37"/>
                      <a:pt x="38" y="48"/>
                    </a:cubicBezTo>
                    <a:cubicBezTo>
                      <a:pt x="23" y="51"/>
                      <a:pt x="20" y="34"/>
                      <a:pt x="20" y="29"/>
                    </a:cubicBezTo>
                    <a:cubicBezTo>
                      <a:pt x="19" y="20"/>
                      <a:pt x="17" y="18"/>
                      <a:pt x="10" y="16"/>
                    </a:cubicBezTo>
                    <a:cubicBezTo>
                      <a:pt x="0" y="13"/>
                      <a:pt x="9" y="10"/>
                      <a:pt x="10" y="6"/>
                    </a:cubicBezTo>
                    <a:cubicBezTo>
                      <a:pt x="11" y="6"/>
                      <a:pt x="11" y="5"/>
                      <a:pt x="12" y="5"/>
                    </a:cubicBezTo>
                    <a:cubicBezTo>
                      <a:pt x="23" y="0"/>
                      <a:pt x="31" y="6"/>
                      <a:pt x="3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35" name="Freeform 691"/>
              <p:cNvSpPr/>
              <p:nvPr/>
            </p:nvSpPr>
            <p:spPr bwMode="auto">
              <a:xfrm>
                <a:off x="4017" y="2857"/>
                <a:ext cx="82" cy="60"/>
              </a:xfrm>
              <a:custGeom>
                <a:avLst/>
                <a:gdLst>
                  <a:gd name="T0" fmla="*/ 19 w 43"/>
                  <a:gd name="T1" fmla="*/ 30 h 31"/>
                  <a:gd name="T2" fmla="*/ 1 w 43"/>
                  <a:gd name="T3" fmla="*/ 23 h 31"/>
                  <a:gd name="T4" fmla="*/ 23 w 43"/>
                  <a:gd name="T5" fmla="*/ 1 h 31"/>
                  <a:gd name="T6" fmla="*/ 41 w 43"/>
                  <a:gd name="T7" fmla="*/ 1 h 31"/>
                  <a:gd name="T8" fmla="*/ 43 w 43"/>
                  <a:gd name="T9" fmla="*/ 2 h 31"/>
                  <a:gd name="T10" fmla="*/ 19 w 43"/>
                  <a:gd name="T11" fmla="*/ 30 h 31"/>
                </a:gdLst>
                <a:ahLst/>
                <a:cxnLst>
                  <a:cxn ang="0">
                    <a:pos x="T0" y="T1"/>
                  </a:cxn>
                  <a:cxn ang="0">
                    <a:pos x="T2" y="T3"/>
                  </a:cxn>
                  <a:cxn ang="0">
                    <a:pos x="T4" y="T5"/>
                  </a:cxn>
                  <a:cxn ang="0">
                    <a:pos x="T6" y="T7"/>
                  </a:cxn>
                  <a:cxn ang="0">
                    <a:pos x="T8" y="T9"/>
                  </a:cxn>
                  <a:cxn ang="0">
                    <a:pos x="T10" y="T11"/>
                  </a:cxn>
                </a:cxnLst>
                <a:rect l="0" t="0" r="r" b="b"/>
                <a:pathLst>
                  <a:path w="43" h="31">
                    <a:moveTo>
                      <a:pt x="19" y="30"/>
                    </a:moveTo>
                    <a:cubicBezTo>
                      <a:pt x="15" y="23"/>
                      <a:pt x="5" y="29"/>
                      <a:pt x="1" y="23"/>
                    </a:cubicBezTo>
                    <a:cubicBezTo>
                      <a:pt x="0" y="7"/>
                      <a:pt x="15" y="7"/>
                      <a:pt x="23" y="1"/>
                    </a:cubicBezTo>
                    <a:cubicBezTo>
                      <a:pt x="29" y="0"/>
                      <a:pt x="35" y="1"/>
                      <a:pt x="41" y="1"/>
                    </a:cubicBezTo>
                    <a:cubicBezTo>
                      <a:pt x="42" y="1"/>
                      <a:pt x="42" y="2"/>
                      <a:pt x="43" y="2"/>
                    </a:cubicBezTo>
                    <a:cubicBezTo>
                      <a:pt x="42" y="18"/>
                      <a:pt x="38" y="31"/>
                      <a:pt x="19"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36" name="Freeform 692"/>
              <p:cNvSpPr/>
              <p:nvPr/>
            </p:nvSpPr>
            <p:spPr bwMode="auto">
              <a:xfrm>
                <a:off x="4051" y="2794"/>
                <a:ext cx="96" cy="77"/>
              </a:xfrm>
              <a:custGeom>
                <a:avLst/>
                <a:gdLst>
                  <a:gd name="T0" fmla="*/ 46 w 50"/>
                  <a:gd name="T1" fmla="*/ 38 h 40"/>
                  <a:gd name="T2" fmla="*/ 25 w 50"/>
                  <a:gd name="T3" fmla="*/ 35 h 40"/>
                  <a:gd name="T4" fmla="*/ 25 w 50"/>
                  <a:gd name="T5" fmla="*/ 35 h 40"/>
                  <a:gd name="T6" fmla="*/ 0 w 50"/>
                  <a:gd name="T7" fmla="*/ 17 h 40"/>
                  <a:gd name="T8" fmla="*/ 24 w 50"/>
                  <a:gd name="T9" fmla="*/ 13 h 40"/>
                  <a:gd name="T10" fmla="*/ 29 w 50"/>
                  <a:gd name="T11" fmla="*/ 15 h 40"/>
                  <a:gd name="T12" fmla="*/ 42 w 50"/>
                  <a:gd name="T13" fmla="*/ 26 h 40"/>
                  <a:gd name="T14" fmla="*/ 46 w 50"/>
                  <a:gd name="T15" fmla="*/ 38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0">
                    <a:moveTo>
                      <a:pt x="46" y="38"/>
                    </a:moveTo>
                    <a:cubicBezTo>
                      <a:pt x="39" y="40"/>
                      <a:pt x="32" y="36"/>
                      <a:pt x="25" y="35"/>
                    </a:cubicBezTo>
                    <a:cubicBezTo>
                      <a:pt x="25" y="35"/>
                      <a:pt x="25" y="35"/>
                      <a:pt x="25" y="35"/>
                    </a:cubicBezTo>
                    <a:cubicBezTo>
                      <a:pt x="17" y="28"/>
                      <a:pt x="8" y="24"/>
                      <a:pt x="0" y="17"/>
                    </a:cubicBezTo>
                    <a:cubicBezTo>
                      <a:pt x="5" y="0"/>
                      <a:pt x="15" y="10"/>
                      <a:pt x="24" y="13"/>
                    </a:cubicBezTo>
                    <a:cubicBezTo>
                      <a:pt x="26" y="14"/>
                      <a:pt x="27" y="14"/>
                      <a:pt x="29" y="15"/>
                    </a:cubicBezTo>
                    <a:cubicBezTo>
                      <a:pt x="34" y="18"/>
                      <a:pt x="37" y="23"/>
                      <a:pt x="42" y="26"/>
                    </a:cubicBezTo>
                    <a:cubicBezTo>
                      <a:pt x="45" y="30"/>
                      <a:pt x="50" y="32"/>
                      <a:pt x="4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37" name="Freeform 693"/>
              <p:cNvSpPr/>
              <p:nvPr/>
            </p:nvSpPr>
            <p:spPr bwMode="auto">
              <a:xfrm>
                <a:off x="3975" y="1285"/>
                <a:ext cx="214" cy="114"/>
              </a:xfrm>
              <a:custGeom>
                <a:avLst/>
                <a:gdLst>
                  <a:gd name="T0" fmla="*/ 64 w 112"/>
                  <a:gd name="T1" fmla="*/ 57 h 60"/>
                  <a:gd name="T2" fmla="*/ 54 w 112"/>
                  <a:gd name="T3" fmla="*/ 47 h 60"/>
                  <a:gd name="T4" fmla="*/ 29 w 112"/>
                  <a:gd name="T5" fmla="*/ 53 h 60"/>
                  <a:gd name="T6" fmla="*/ 6 w 112"/>
                  <a:gd name="T7" fmla="*/ 34 h 60"/>
                  <a:gd name="T8" fmla="*/ 16 w 112"/>
                  <a:gd name="T9" fmla="*/ 5 h 60"/>
                  <a:gd name="T10" fmla="*/ 36 w 112"/>
                  <a:gd name="T11" fmla="*/ 10 h 60"/>
                  <a:gd name="T12" fmla="*/ 53 w 112"/>
                  <a:gd name="T13" fmla="*/ 17 h 60"/>
                  <a:gd name="T14" fmla="*/ 62 w 112"/>
                  <a:gd name="T15" fmla="*/ 16 h 60"/>
                  <a:gd name="T16" fmla="*/ 84 w 112"/>
                  <a:gd name="T17" fmla="*/ 13 h 60"/>
                  <a:gd name="T18" fmla="*/ 88 w 112"/>
                  <a:gd name="T19" fmla="*/ 15 h 60"/>
                  <a:gd name="T20" fmla="*/ 92 w 112"/>
                  <a:gd name="T21" fmla="*/ 26 h 60"/>
                  <a:gd name="T22" fmla="*/ 102 w 112"/>
                  <a:gd name="T23" fmla="*/ 40 h 60"/>
                  <a:gd name="T24" fmla="*/ 111 w 112"/>
                  <a:gd name="T25" fmla="*/ 50 h 60"/>
                  <a:gd name="T26" fmla="*/ 103 w 112"/>
                  <a:gd name="T27" fmla="*/ 60 h 60"/>
                  <a:gd name="T28" fmla="*/ 64 w 112"/>
                  <a:gd name="T29"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60">
                    <a:moveTo>
                      <a:pt x="64" y="57"/>
                    </a:moveTo>
                    <a:cubicBezTo>
                      <a:pt x="66" y="48"/>
                      <a:pt x="65" y="43"/>
                      <a:pt x="54" y="47"/>
                    </a:cubicBezTo>
                    <a:cubicBezTo>
                      <a:pt x="46" y="50"/>
                      <a:pt x="37" y="51"/>
                      <a:pt x="29" y="53"/>
                    </a:cubicBezTo>
                    <a:cubicBezTo>
                      <a:pt x="16" y="56"/>
                      <a:pt x="7" y="47"/>
                      <a:pt x="6" y="34"/>
                    </a:cubicBezTo>
                    <a:cubicBezTo>
                      <a:pt x="6" y="23"/>
                      <a:pt x="0" y="10"/>
                      <a:pt x="16" y="5"/>
                    </a:cubicBezTo>
                    <a:cubicBezTo>
                      <a:pt x="25" y="0"/>
                      <a:pt x="30" y="8"/>
                      <a:pt x="36" y="10"/>
                    </a:cubicBezTo>
                    <a:cubicBezTo>
                      <a:pt x="42" y="13"/>
                      <a:pt x="47" y="16"/>
                      <a:pt x="53" y="17"/>
                    </a:cubicBezTo>
                    <a:cubicBezTo>
                      <a:pt x="56" y="18"/>
                      <a:pt x="59" y="17"/>
                      <a:pt x="62" y="16"/>
                    </a:cubicBezTo>
                    <a:cubicBezTo>
                      <a:pt x="69" y="13"/>
                      <a:pt x="76" y="13"/>
                      <a:pt x="84" y="13"/>
                    </a:cubicBezTo>
                    <a:cubicBezTo>
                      <a:pt x="85" y="14"/>
                      <a:pt x="87" y="14"/>
                      <a:pt x="88" y="15"/>
                    </a:cubicBezTo>
                    <a:cubicBezTo>
                      <a:pt x="91" y="18"/>
                      <a:pt x="92" y="22"/>
                      <a:pt x="92" y="26"/>
                    </a:cubicBezTo>
                    <a:cubicBezTo>
                      <a:pt x="91" y="34"/>
                      <a:pt x="93" y="40"/>
                      <a:pt x="102" y="40"/>
                    </a:cubicBezTo>
                    <a:cubicBezTo>
                      <a:pt x="110" y="39"/>
                      <a:pt x="110" y="45"/>
                      <a:pt x="111" y="50"/>
                    </a:cubicBezTo>
                    <a:cubicBezTo>
                      <a:pt x="112" y="56"/>
                      <a:pt x="110" y="60"/>
                      <a:pt x="103" y="60"/>
                    </a:cubicBezTo>
                    <a:cubicBezTo>
                      <a:pt x="90" y="58"/>
                      <a:pt x="78" y="54"/>
                      <a:pt x="6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38" name="Freeform 694"/>
              <p:cNvSpPr/>
              <p:nvPr/>
            </p:nvSpPr>
            <p:spPr bwMode="auto">
              <a:xfrm>
                <a:off x="4008" y="1363"/>
                <a:ext cx="190" cy="130"/>
              </a:xfrm>
              <a:custGeom>
                <a:avLst/>
                <a:gdLst>
                  <a:gd name="T0" fmla="*/ 47 w 100"/>
                  <a:gd name="T1" fmla="*/ 16 h 68"/>
                  <a:gd name="T2" fmla="*/ 86 w 100"/>
                  <a:gd name="T3" fmla="*/ 16 h 68"/>
                  <a:gd name="T4" fmla="*/ 87 w 100"/>
                  <a:gd name="T5" fmla="*/ 19 h 68"/>
                  <a:gd name="T6" fmla="*/ 87 w 100"/>
                  <a:gd name="T7" fmla="*/ 21 h 68"/>
                  <a:gd name="T8" fmla="*/ 77 w 100"/>
                  <a:gd name="T9" fmla="*/ 34 h 68"/>
                  <a:gd name="T10" fmla="*/ 86 w 100"/>
                  <a:gd name="T11" fmla="*/ 39 h 68"/>
                  <a:gd name="T12" fmla="*/ 100 w 100"/>
                  <a:gd name="T13" fmla="*/ 52 h 68"/>
                  <a:gd name="T14" fmla="*/ 85 w 100"/>
                  <a:gd name="T15" fmla="*/ 63 h 68"/>
                  <a:gd name="T16" fmla="*/ 56 w 100"/>
                  <a:gd name="T17" fmla="*/ 57 h 68"/>
                  <a:gd name="T18" fmla="*/ 58 w 100"/>
                  <a:gd name="T19" fmla="*/ 43 h 68"/>
                  <a:gd name="T20" fmla="*/ 52 w 100"/>
                  <a:gd name="T21" fmla="*/ 52 h 68"/>
                  <a:gd name="T22" fmla="*/ 22 w 100"/>
                  <a:gd name="T23" fmla="*/ 51 h 68"/>
                  <a:gd name="T24" fmla="*/ 12 w 100"/>
                  <a:gd name="T25" fmla="*/ 48 h 68"/>
                  <a:gd name="T26" fmla="*/ 7 w 100"/>
                  <a:gd name="T27" fmla="*/ 23 h 68"/>
                  <a:gd name="T28" fmla="*/ 47 w 100"/>
                  <a:gd name="T29" fmla="*/ 1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0" h="68">
                    <a:moveTo>
                      <a:pt x="47" y="16"/>
                    </a:moveTo>
                    <a:cubicBezTo>
                      <a:pt x="60" y="0"/>
                      <a:pt x="73" y="14"/>
                      <a:pt x="86" y="16"/>
                    </a:cubicBezTo>
                    <a:cubicBezTo>
                      <a:pt x="87" y="17"/>
                      <a:pt x="88" y="18"/>
                      <a:pt x="87" y="19"/>
                    </a:cubicBezTo>
                    <a:cubicBezTo>
                      <a:pt x="87" y="20"/>
                      <a:pt x="87" y="21"/>
                      <a:pt x="87" y="21"/>
                    </a:cubicBezTo>
                    <a:cubicBezTo>
                      <a:pt x="83" y="24"/>
                      <a:pt x="75" y="26"/>
                      <a:pt x="77" y="34"/>
                    </a:cubicBezTo>
                    <a:cubicBezTo>
                      <a:pt x="78" y="39"/>
                      <a:pt x="83" y="37"/>
                      <a:pt x="86" y="39"/>
                    </a:cubicBezTo>
                    <a:cubicBezTo>
                      <a:pt x="93" y="41"/>
                      <a:pt x="100" y="43"/>
                      <a:pt x="100" y="52"/>
                    </a:cubicBezTo>
                    <a:cubicBezTo>
                      <a:pt x="99" y="61"/>
                      <a:pt x="92" y="61"/>
                      <a:pt x="85" y="63"/>
                    </a:cubicBezTo>
                    <a:cubicBezTo>
                      <a:pt x="74" y="67"/>
                      <a:pt x="64" y="68"/>
                      <a:pt x="56" y="57"/>
                    </a:cubicBezTo>
                    <a:cubicBezTo>
                      <a:pt x="51" y="52"/>
                      <a:pt x="58" y="48"/>
                      <a:pt x="58" y="43"/>
                    </a:cubicBezTo>
                    <a:cubicBezTo>
                      <a:pt x="54" y="45"/>
                      <a:pt x="55" y="50"/>
                      <a:pt x="52" y="52"/>
                    </a:cubicBezTo>
                    <a:cubicBezTo>
                      <a:pt x="42" y="57"/>
                      <a:pt x="32" y="49"/>
                      <a:pt x="22" y="51"/>
                    </a:cubicBezTo>
                    <a:cubicBezTo>
                      <a:pt x="18" y="51"/>
                      <a:pt x="15" y="51"/>
                      <a:pt x="12" y="48"/>
                    </a:cubicBezTo>
                    <a:cubicBezTo>
                      <a:pt x="8" y="40"/>
                      <a:pt x="0" y="34"/>
                      <a:pt x="7" y="23"/>
                    </a:cubicBezTo>
                    <a:cubicBezTo>
                      <a:pt x="19" y="13"/>
                      <a:pt x="35" y="24"/>
                      <a:pt x="4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39" name="Freeform 695"/>
              <p:cNvSpPr/>
              <p:nvPr/>
            </p:nvSpPr>
            <p:spPr bwMode="auto">
              <a:xfrm>
                <a:off x="3821" y="1512"/>
                <a:ext cx="177" cy="106"/>
              </a:xfrm>
              <a:custGeom>
                <a:avLst/>
                <a:gdLst>
                  <a:gd name="T0" fmla="*/ 45 w 93"/>
                  <a:gd name="T1" fmla="*/ 14 h 55"/>
                  <a:gd name="T2" fmla="*/ 76 w 93"/>
                  <a:gd name="T3" fmla="*/ 8 h 55"/>
                  <a:gd name="T4" fmla="*/ 83 w 93"/>
                  <a:gd name="T5" fmla="*/ 29 h 55"/>
                  <a:gd name="T6" fmla="*/ 76 w 93"/>
                  <a:gd name="T7" fmla="*/ 44 h 55"/>
                  <a:gd name="T8" fmla="*/ 51 w 93"/>
                  <a:gd name="T9" fmla="*/ 46 h 55"/>
                  <a:gd name="T10" fmla="*/ 31 w 93"/>
                  <a:gd name="T11" fmla="*/ 40 h 55"/>
                  <a:gd name="T12" fmla="*/ 0 w 93"/>
                  <a:gd name="T13" fmla="*/ 25 h 55"/>
                  <a:gd name="T14" fmla="*/ 0 w 93"/>
                  <a:gd name="T15" fmla="*/ 25 h 55"/>
                  <a:gd name="T16" fmla="*/ 18 w 93"/>
                  <a:gd name="T17" fmla="*/ 23 h 55"/>
                  <a:gd name="T18" fmla="*/ 45 w 93"/>
                  <a:gd name="T19" fmla="*/ 1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5">
                    <a:moveTo>
                      <a:pt x="45" y="14"/>
                    </a:moveTo>
                    <a:cubicBezTo>
                      <a:pt x="53" y="0"/>
                      <a:pt x="66" y="12"/>
                      <a:pt x="76" y="8"/>
                    </a:cubicBezTo>
                    <a:cubicBezTo>
                      <a:pt x="89" y="12"/>
                      <a:pt x="93" y="18"/>
                      <a:pt x="83" y="29"/>
                    </a:cubicBezTo>
                    <a:cubicBezTo>
                      <a:pt x="79" y="33"/>
                      <a:pt x="77" y="38"/>
                      <a:pt x="76" y="44"/>
                    </a:cubicBezTo>
                    <a:cubicBezTo>
                      <a:pt x="68" y="55"/>
                      <a:pt x="60" y="54"/>
                      <a:pt x="51" y="46"/>
                    </a:cubicBezTo>
                    <a:cubicBezTo>
                      <a:pt x="46" y="39"/>
                      <a:pt x="38" y="40"/>
                      <a:pt x="31" y="40"/>
                    </a:cubicBezTo>
                    <a:cubicBezTo>
                      <a:pt x="19" y="38"/>
                      <a:pt x="6" y="39"/>
                      <a:pt x="0" y="25"/>
                    </a:cubicBezTo>
                    <a:cubicBezTo>
                      <a:pt x="0" y="25"/>
                      <a:pt x="0" y="25"/>
                      <a:pt x="0" y="25"/>
                    </a:cubicBezTo>
                    <a:cubicBezTo>
                      <a:pt x="5" y="21"/>
                      <a:pt x="12" y="21"/>
                      <a:pt x="18" y="23"/>
                    </a:cubicBezTo>
                    <a:cubicBezTo>
                      <a:pt x="30" y="26"/>
                      <a:pt x="38" y="23"/>
                      <a:pt x="4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0" name="Freeform 696"/>
              <p:cNvSpPr/>
              <p:nvPr/>
            </p:nvSpPr>
            <p:spPr bwMode="auto">
              <a:xfrm>
                <a:off x="3956" y="1440"/>
                <a:ext cx="103" cy="155"/>
              </a:xfrm>
              <a:custGeom>
                <a:avLst/>
                <a:gdLst>
                  <a:gd name="T0" fmla="*/ 2 w 54"/>
                  <a:gd name="T1" fmla="*/ 81 h 81"/>
                  <a:gd name="T2" fmla="*/ 5 w 54"/>
                  <a:gd name="T3" fmla="*/ 67 h 81"/>
                  <a:gd name="T4" fmla="*/ 5 w 54"/>
                  <a:gd name="T5" fmla="*/ 46 h 81"/>
                  <a:gd name="T6" fmla="*/ 23 w 54"/>
                  <a:gd name="T7" fmla="*/ 3 h 81"/>
                  <a:gd name="T8" fmla="*/ 38 w 54"/>
                  <a:gd name="T9" fmla="*/ 9 h 81"/>
                  <a:gd name="T10" fmla="*/ 34 w 54"/>
                  <a:gd name="T11" fmla="*/ 35 h 81"/>
                  <a:gd name="T12" fmla="*/ 26 w 54"/>
                  <a:gd name="T13" fmla="*/ 53 h 81"/>
                  <a:gd name="T14" fmla="*/ 2 w 54"/>
                  <a:gd name="T15" fmla="*/ 81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81">
                    <a:moveTo>
                      <a:pt x="2" y="81"/>
                    </a:moveTo>
                    <a:cubicBezTo>
                      <a:pt x="2" y="76"/>
                      <a:pt x="0" y="69"/>
                      <a:pt x="5" y="67"/>
                    </a:cubicBezTo>
                    <a:cubicBezTo>
                      <a:pt x="20" y="59"/>
                      <a:pt x="12" y="53"/>
                      <a:pt x="5" y="46"/>
                    </a:cubicBezTo>
                    <a:cubicBezTo>
                      <a:pt x="13" y="33"/>
                      <a:pt x="12" y="16"/>
                      <a:pt x="23" y="3"/>
                    </a:cubicBezTo>
                    <a:cubicBezTo>
                      <a:pt x="30" y="0"/>
                      <a:pt x="34" y="5"/>
                      <a:pt x="38" y="9"/>
                    </a:cubicBezTo>
                    <a:cubicBezTo>
                      <a:pt x="54" y="18"/>
                      <a:pt x="53" y="21"/>
                      <a:pt x="34" y="35"/>
                    </a:cubicBezTo>
                    <a:cubicBezTo>
                      <a:pt x="29" y="40"/>
                      <a:pt x="24" y="44"/>
                      <a:pt x="26" y="53"/>
                    </a:cubicBezTo>
                    <a:cubicBezTo>
                      <a:pt x="21" y="78"/>
                      <a:pt x="19" y="80"/>
                      <a:pt x="2"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1" name="Freeform 697"/>
              <p:cNvSpPr/>
              <p:nvPr/>
            </p:nvSpPr>
            <p:spPr bwMode="auto">
              <a:xfrm>
                <a:off x="4006" y="1227"/>
                <a:ext cx="93" cy="100"/>
              </a:xfrm>
              <a:custGeom>
                <a:avLst/>
                <a:gdLst>
                  <a:gd name="T0" fmla="*/ 39 w 49"/>
                  <a:gd name="T1" fmla="*/ 52 h 52"/>
                  <a:gd name="T2" fmla="*/ 0 w 49"/>
                  <a:gd name="T3" fmla="*/ 35 h 52"/>
                  <a:gd name="T4" fmla="*/ 21 w 49"/>
                  <a:gd name="T5" fmla="*/ 14 h 52"/>
                  <a:gd name="T6" fmla="*/ 34 w 49"/>
                  <a:gd name="T7" fmla="*/ 2 h 52"/>
                  <a:gd name="T8" fmla="*/ 37 w 49"/>
                  <a:gd name="T9" fmla="*/ 6 h 52"/>
                  <a:gd name="T10" fmla="*/ 44 w 49"/>
                  <a:gd name="T11" fmla="*/ 28 h 52"/>
                  <a:gd name="T12" fmla="*/ 39 w 49"/>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49" h="52">
                    <a:moveTo>
                      <a:pt x="39" y="52"/>
                    </a:moveTo>
                    <a:cubicBezTo>
                      <a:pt x="24" y="50"/>
                      <a:pt x="14" y="39"/>
                      <a:pt x="0" y="35"/>
                    </a:cubicBezTo>
                    <a:cubicBezTo>
                      <a:pt x="5" y="26"/>
                      <a:pt x="11" y="18"/>
                      <a:pt x="21" y="14"/>
                    </a:cubicBezTo>
                    <a:cubicBezTo>
                      <a:pt x="25" y="9"/>
                      <a:pt x="24" y="0"/>
                      <a:pt x="34" y="2"/>
                    </a:cubicBezTo>
                    <a:cubicBezTo>
                      <a:pt x="36" y="3"/>
                      <a:pt x="37" y="5"/>
                      <a:pt x="37" y="6"/>
                    </a:cubicBezTo>
                    <a:cubicBezTo>
                      <a:pt x="31" y="16"/>
                      <a:pt x="38" y="22"/>
                      <a:pt x="44" y="28"/>
                    </a:cubicBezTo>
                    <a:cubicBezTo>
                      <a:pt x="42" y="36"/>
                      <a:pt x="49" y="46"/>
                      <a:pt x="39"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2" name="Freeform 698"/>
              <p:cNvSpPr/>
              <p:nvPr/>
            </p:nvSpPr>
            <p:spPr bwMode="auto">
              <a:xfrm>
                <a:off x="3844" y="1329"/>
                <a:ext cx="103" cy="93"/>
              </a:xfrm>
              <a:custGeom>
                <a:avLst/>
                <a:gdLst>
                  <a:gd name="T0" fmla="*/ 12 w 54"/>
                  <a:gd name="T1" fmla="*/ 27 h 49"/>
                  <a:gd name="T2" fmla="*/ 12 w 54"/>
                  <a:gd name="T3" fmla="*/ 10 h 49"/>
                  <a:gd name="T4" fmla="*/ 40 w 54"/>
                  <a:gd name="T5" fmla="*/ 10 h 49"/>
                  <a:gd name="T6" fmla="*/ 43 w 54"/>
                  <a:gd name="T7" fmla="*/ 20 h 49"/>
                  <a:gd name="T8" fmla="*/ 48 w 54"/>
                  <a:gd name="T9" fmla="*/ 40 h 49"/>
                  <a:gd name="T10" fmla="*/ 24 w 54"/>
                  <a:gd name="T11" fmla="*/ 41 h 49"/>
                  <a:gd name="T12" fmla="*/ 12 w 54"/>
                  <a:gd name="T13" fmla="*/ 27 h 49"/>
                </a:gdLst>
                <a:ahLst/>
                <a:cxnLst>
                  <a:cxn ang="0">
                    <a:pos x="T0" y="T1"/>
                  </a:cxn>
                  <a:cxn ang="0">
                    <a:pos x="T2" y="T3"/>
                  </a:cxn>
                  <a:cxn ang="0">
                    <a:pos x="T4" y="T5"/>
                  </a:cxn>
                  <a:cxn ang="0">
                    <a:pos x="T6" y="T7"/>
                  </a:cxn>
                  <a:cxn ang="0">
                    <a:pos x="T8" y="T9"/>
                  </a:cxn>
                  <a:cxn ang="0">
                    <a:pos x="T10" y="T11"/>
                  </a:cxn>
                  <a:cxn ang="0">
                    <a:pos x="T12" y="T13"/>
                  </a:cxn>
                </a:cxnLst>
                <a:rect l="0" t="0" r="r" b="b"/>
                <a:pathLst>
                  <a:path w="54" h="49">
                    <a:moveTo>
                      <a:pt x="12" y="27"/>
                    </a:moveTo>
                    <a:cubicBezTo>
                      <a:pt x="15" y="22"/>
                      <a:pt x="0" y="16"/>
                      <a:pt x="12" y="10"/>
                    </a:cubicBezTo>
                    <a:cubicBezTo>
                      <a:pt x="22" y="0"/>
                      <a:pt x="31" y="8"/>
                      <a:pt x="40" y="10"/>
                    </a:cubicBezTo>
                    <a:cubicBezTo>
                      <a:pt x="41" y="13"/>
                      <a:pt x="42" y="17"/>
                      <a:pt x="43" y="20"/>
                    </a:cubicBezTo>
                    <a:cubicBezTo>
                      <a:pt x="47" y="27"/>
                      <a:pt x="54" y="33"/>
                      <a:pt x="48" y="40"/>
                    </a:cubicBezTo>
                    <a:cubicBezTo>
                      <a:pt x="41" y="49"/>
                      <a:pt x="32" y="44"/>
                      <a:pt x="24" y="41"/>
                    </a:cubicBezTo>
                    <a:cubicBezTo>
                      <a:pt x="19" y="38"/>
                      <a:pt x="16" y="32"/>
                      <a:pt x="1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3" name="Freeform 699"/>
              <p:cNvSpPr/>
              <p:nvPr/>
            </p:nvSpPr>
            <p:spPr bwMode="auto">
              <a:xfrm>
                <a:off x="3821" y="1298"/>
                <a:ext cx="110" cy="57"/>
              </a:xfrm>
              <a:custGeom>
                <a:avLst/>
                <a:gdLst>
                  <a:gd name="T0" fmla="*/ 52 w 58"/>
                  <a:gd name="T1" fmla="*/ 26 h 30"/>
                  <a:gd name="T2" fmla="*/ 24 w 58"/>
                  <a:gd name="T3" fmla="*/ 26 h 30"/>
                  <a:gd name="T4" fmla="*/ 16 w 58"/>
                  <a:gd name="T5" fmla="*/ 22 h 30"/>
                  <a:gd name="T6" fmla="*/ 0 w 58"/>
                  <a:gd name="T7" fmla="*/ 19 h 30"/>
                  <a:gd name="T8" fmla="*/ 10 w 58"/>
                  <a:gd name="T9" fmla="*/ 5 h 30"/>
                  <a:gd name="T10" fmla="*/ 38 w 58"/>
                  <a:gd name="T11" fmla="*/ 8 h 30"/>
                  <a:gd name="T12" fmla="*/ 48 w 58"/>
                  <a:gd name="T13" fmla="*/ 6 h 30"/>
                  <a:gd name="T14" fmla="*/ 56 w 58"/>
                  <a:gd name="T15" fmla="*/ 12 h 30"/>
                  <a:gd name="T16" fmla="*/ 52 w 58"/>
                  <a:gd name="T1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0">
                    <a:moveTo>
                      <a:pt x="52" y="26"/>
                    </a:moveTo>
                    <a:cubicBezTo>
                      <a:pt x="43" y="30"/>
                      <a:pt x="34" y="21"/>
                      <a:pt x="24" y="26"/>
                    </a:cubicBezTo>
                    <a:cubicBezTo>
                      <a:pt x="24" y="21"/>
                      <a:pt x="22" y="18"/>
                      <a:pt x="16" y="22"/>
                    </a:cubicBezTo>
                    <a:cubicBezTo>
                      <a:pt x="10" y="26"/>
                      <a:pt x="5" y="23"/>
                      <a:pt x="0" y="19"/>
                    </a:cubicBezTo>
                    <a:cubicBezTo>
                      <a:pt x="9" y="19"/>
                      <a:pt x="16" y="17"/>
                      <a:pt x="10" y="5"/>
                    </a:cubicBezTo>
                    <a:cubicBezTo>
                      <a:pt x="19" y="6"/>
                      <a:pt x="29" y="7"/>
                      <a:pt x="38" y="8"/>
                    </a:cubicBezTo>
                    <a:cubicBezTo>
                      <a:pt x="42" y="12"/>
                      <a:pt x="46" y="8"/>
                      <a:pt x="48" y="6"/>
                    </a:cubicBezTo>
                    <a:cubicBezTo>
                      <a:pt x="58" y="0"/>
                      <a:pt x="54" y="9"/>
                      <a:pt x="56" y="12"/>
                    </a:cubicBezTo>
                    <a:cubicBezTo>
                      <a:pt x="56" y="17"/>
                      <a:pt x="56" y="22"/>
                      <a:pt x="52"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4" name="Freeform 700"/>
              <p:cNvSpPr/>
              <p:nvPr/>
            </p:nvSpPr>
            <p:spPr bwMode="auto">
              <a:xfrm>
                <a:off x="3952" y="1187"/>
                <a:ext cx="88" cy="67"/>
              </a:xfrm>
              <a:custGeom>
                <a:avLst/>
                <a:gdLst>
                  <a:gd name="T0" fmla="*/ 0 w 46"/>
                  <a:gd name="T1" fmla="*/ 14 h 35"/>
                  <a:gd name="T2" fmla="*/ 4 w 46"/>
                  <a:gd name="T3" fmla="*/ 0 h 35"/>
                  <a:gd name="T4" fmla="*/ 14 w 46"/>
                  <a:gd name="T5" fmla="*/ 0 h 35"/>
                  <a:gd name="T6" fmla="*/ 39 w 46"/>
                  <a:gd name="T7" fmla="*/ 11 h 35"/>
                  <a:gd name="T8" fmla="*/ 38 w 46"/>
                  <a:gd name="T9" fmla="*/ 19 h 35"/>
                  <a:gd name="T10" fmla="*/ 28 w 46"/>
                  <a:gd name="T11" fmla="*/ 21 h 35"/>
                  <a:gd name="T12" fmla="*/ 18 w 46"/>
                  <a:gd name="T13" fmla="*/ 35 h 35"/>
                  <a:gd name="T14" fmla="*/ 7 w 46"/>
                  <a:gd name="T15" fmla="*/ 21 h 35"/>
                  <a:gd name="T16" fmla="*/ 0 w 46"/>
                  <a:gd name="T17" fmla="*/ 1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5">
                    <a:moveTo>
                      <a:pt x="0" y="14"/>
                    </a:moveTo>
                    <a:cubicBezTo>
                      <a:pt x="6" y="11"/>
                      <a:pt x="3" y="5"/>
                      <a:pt x="4" y="0"/>
                    </a:cubicBezTo>
                    <a:cubicBezTo>
                      <a:pt x="7" y="0"/>
                      <a:pt x="11" y="0"/>
                      <a:pt x="14" y="0"/>
                    </a:cubicBezTo>
                    <a:cubicBezTo>
                      <a:pt x="23" y="2"/>
                      <a:pt x="31" y="6"/>
                      <a:pt x="39" y="11"/>
                    </a:cubicBezTo>
                    <a:cubicBezTo>
                      <a:pt x="43" y="14"/>
                      <a:pt x="46" y="17"/>
                      <a:pt x="38" y="19"/>
                    </a:cubicBezTo>
                    <a:cubicBezTo>
                      <a:pt x="35" y="20"/>
                      <a:pt x="31" y="19"/>
                      <a:pt x="28" y="21"/>
                    </a:cubicBezTo>
                    <a:cubicBezTo>
                      <a:pt x="22" y="24"/>
                      <a:pt x="19" y="29"/>
                      <a:pt x="18" y="35"/>
                    </a:cubicBezTo>
                    <a:cubicBezTo>
                      <a:pt x="8" y="35"/>
                      <a:pt x="11" y="26"/>
                      <a:pt x="7" y="21"/>
                    </a:cubicBezTo>
                    <a:cubicBezTo>
                      <a:pt x="5" y="19"/>
                      <a:pt x="3" y="17"/>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5" name="Freeform 701"/>
              <p:cNvSpPr/>
              <p:nvPr/>
            </p:nvSpPr>
            <p:spPr bwMode="auto">
              <a:xfrm>
                <a:off x="3821" y="1533"/>
                <a:ext cx="86" cy="44"/>
              </a:xfrm>
              <a:custGeom>
                <a:avLst/>
                <a:gdLst>
                  <a:gd name="T0" fmla="*/ 45 w 45"/>
                  <a:gd name="T1" fmla="*/ 3 h 23"/>
                  <a:gd name="T2" fmla="*/ 20 w 45"/>
                  <a:gd name="T3" fmla="*/ 16 h 23"/>
                  <a:gd name="T4" fmla="*/ 0 w 45"/>
                  <a:gd name="T5" fmla="*/ 14 h 23"/>
                  <a:gd name="T6" fmla="*/ 0 w 45"/>
                  <a:gd name="T7" fmla="*/ 0 h 23"/>
                  <a:gd name="T8" fmla="*/ 45 w 45"/>
                  <a:gd name="T9" fmla="*/ 3 h 23"/>
                </a:gdLst>
                <a:ahLst/>
                <a:cxnLst>
                  <a:cxn ang="0">
                    <a:pos x="T0" y="T1"/>
                  </a:cxn>
                  <a:cxn ang="0">
                    <a:pos x="T2" y="T3"/>
                  </a:cxn>
                  <a:cxn ang="0">
                    <a:pos x="T4" y="T5"/>
                  </a:cxn>
                  <a:cxn ang="0">
                    <a:pos x="T6" y="T7"/>
                  </a:cxn>
                  <a:cxn ang="0">
                    <a:pos x="T8" y="T9"/>
                  </a:cxn>
                </a:cxnLst>
                <a:rect l="0" t="0" r="r" b="b"/>
                <a:pathLst>
                  <a:path w="45" h="23">
                    <a:moveTo>
                      <a:pt x="45" y="3"/>
                    </a:moveTo>
                    <a:cubicBezTo>
                      <a:pt x="41" y="16"/>
                      <a:pt x="35" y="23"/>
                      <a:pt x="20" y="16"/>
                    </a:cubicBezTo>
                    <a:cubicBezTo>
                      <a:pt x="14" y="13"/>
                      <a:pt x="7" y="15"/>
                      <a:pt x="0" y="14"/>
                    </a:cubicBezTo>
                    <a:cubicBezTo>
                      <a:pt x="3" y="10"/>
                      <a:pt x="2" y="5"/>
                      <a:pt x="0" y="0"/>
                    </a:cubicBezTo>
                    <a:cubicBezTo>
                      <a:pt x="15" y="5"/>
                      <a:pt x="30" y="5"/>
                      <a:pt x="4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6" name="Freeform 702"/>
              <p:cNvSpPr/>
              <p:nvPr/>
            </p:nvSpPr>
            <p:spPr bwMode="auto">
              <a:xfrm>
                <a:off x="3880" y="1367"/>
                <a:ext cx="80" cy="55"/>
              </a:xfrm>
              <a:custGeom>
                <a:avLst/>
                <a:gdLst>
                  <a:gd name="T0" fmla="*/ 4 w 42"/>
                  <a:gd name="T1" fmla="*/ 18 h 29"/>
                  <a:gd name="T2" fmla="*/ 5 w 42"/>
                  <a:gd name="T3" fmla="*/ 18 h 29"/>
                  <a:gd name="T4" fmla="*/ 24 w 42"/>
                  <a:gd name="T5" fmla="*/ 0 h 29"/>
                  <a:gd name="T6" fmla="*/ 22 w 42"/>
                  <a:gd name="T7" fmla="*/ 29 h 29"/>
                  <a:gd name="T8" fmla="*/ 0 w 42"/>
                  <a:gd name="T9" fmla="*/ 28 h 29"/>
                  <a:gd name="T10" fmla="*/ 0 w 42"/>
                  <a:gd name="T11" fmla="*/ 25 h 29"/>
                  <a:gd name="T12" fmla="*/ 4 w 42"/>
                  <a:gd name="T13" fmla="*/ 18 h 29"/>
                </a:gdLst>
                <a:ahLst/>
                <a:cxnLst>
                  <a:cxn ang="0">
                    <a:pos x="T0" y="T1"/>
                  </a:cxn>
                  <a:cxn ang="0">
                    <a:pos x="T2" y="T3"/>
                  </a:cxn>
                  <a:cxn ang="0">
                    <a:pos x="T4" y="T5"/>
                  </a:cxn>
                  <a:cxn ang="0">
                    <a:pos x="T6" y="T7"/>
                  </a:cxn>
                  <a:cxn ang="0">
                    <a:pos x="T8" y="T9"/>
                  </a:cxn>
                  <a:cxn ang="0">
                    <a:pos x="T10" y="T11"/>
                  </a:cxn>
                  <a:cxn ang="0">
                    <a:pos x="T12" y="T13"/>
                  </a:cxn>
                </a:cxnLst>
                <a:rect l="0" t="0" r="r" b="b"/>
                <a:pathLst>
                  <a:path w="42" h="29">
                    <a:moveTo>
                      <a:pt x="4" y="18"/>
                    </a:moveTo>
                    <a:cubicBezTo>
                      <a:pt x="4" y="18"/>
                      <a:pt x="5" y="18"/>
                      <a:pt x="5" y="18"/>
                    </a:cubicBezTo>
                    <a:cubicBezTo>
                      <a:pt x="28" y="22"/>
                      <a:pt x="28" y="22"/>
                      <a:pt x="24" y="0"/>
                    </a:cubicBezTo>
                    <a:cubicBezTo>
                      <a:pt x="42" y="13"/>
                      <a:pt x="41" y="19"/>
                      <a:pt x="22" y="29"/>
                    </a:cubicBezTo>
                    <a:cubicBezTo>
                      <a:pt x="15" y="28"/>
                      <a:pt x="7" y="28"/>
                      <a:pt x="0" y="28"/>
                    </a:cubicBezTo>
                    <a:cubicBezTo>
                      <a:pt x="0" y="27"/>
                      <a:pt x="0" y="26"/>
                      <a:pt x="0" y="25"/>
                    </a:cubicBezTo>
                    <a:cubicBezTo>
                      <a:pt x="2" y="23"/>
                      <a:pt x="1" y="19"/>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7" name="Freeform 703"/>
              <p:cNvSpPr/>
              <p:nvPr/>
            </p:nvSpPr>
            <p:spPr bwMode="auto">
              <a:xfrm>
                <a:off x="4006" y="1201"/>
                <a:ext cx="68" cy="53"/>
              </a:xfrm>
              <a:custGeom>
                <a:avLst/>
                <a:gdLst>
                  <a:gd name="T0" fmla="*/ 0 w 36"/>
                  <a:gd name="T1" fmla="*/ 14 h 28"/>
                  <a:gd name="T2" fmla="*/ 9 w 36"/>
                  <a:gd name="T3" fmla="*/ 10 h 28"/>
                  <a:gd name="T4" fmla="*/ 10 w 36"/>
                  <a:gd name="T5" fmla="*/ 8 h 28"/>
                  <a:gd name="T6" fmla="*/ 7 w 36"/>
                  <a:gd name="T7" fmla="*/ 7 h 28"/>
                  <a:gd name="T8" fmla="*/ 11 w 36"/>
                  <a:gd name="T9" fmla="*/ 0 h 28"/>
                  <a:gd name="T10" fmla="*/ 36 w 36"/>
                  <a:gd name="T11" fmla="*/ 13 h 28"/>
                  <a:gd name="T12" fmla="*/ 35 w 36"/>
                  <a:gd name="T13" fmla="*/ 18 h 28"/>
                  <a:gd name="T14" fmla="*/ 21 w 36"/>
                  <a:gd name="T15" fmla="*/ 28 h 28"/>
                  <a:gd name="T16" fmla="*/ 0 w 36"/>
                  <a:gd name="T1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0" y="14"/>
                    </a:moveTo>
                    <a:cubicBezTo>
                      <a:pt x="3" y="11"/>
                      <a:pt x="6" y="11"/>
                      <a:pt x="9" y="10"/>
                    </a:cubicBezTo>
                    <a:cubicBezTo>
                      <a:pt x="11" y="10"/>
                      <a:pt x="12" y="10"/>
                      <a:pt x="10" y="8"/>
                    </a:cubicBezTo>
                    <a:cubicBezTo>
                      <a:pt x="10" y="7"/>
                      <a:pt x="8" y="7"/>
                      <a:pt x="7" y="7"/>
                    </a:cubicBezTo>
                    <a:cubicBezTo>
                      <a:pt x="5" y="3"/>
                      <a:pt x="5" y="0"/>
                      <a:pt x="11" y="0"/>
                    </a:cubicBezTo>
                    <a:cubicBezTo>
                      <a:pt x="22" y="0"/>
                      <a:pt x="31" y="1"/>
                      <a:pt x="36" y="13"/>
                    </a:cubicBezTo>
                    <a:cubicBezTo>
                      <a:pt x="36" y="14"/>
                      <a:pt x="36" y="16"/>
                      <a:pt x="35" y="18"/>
                    </a:cubicBezTo>
                    <a:cubicBezTo>
                      <a:pt x="27" y="17"/>
                      <a:pt x="26" y="25"/>
                      <a:pt x="21" y="28"/>
                    </a:cubicBezTo>
                    <a:cubicBezTo>
                      <a:pt x="23" y="10"/>
                      <a:pt x="10" y="15"/>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 name="Freeform 704"/>
              <p:cNvSpPr/>
              <p:nvPr/>
            </p:nvSpPr>
            <p:spPr bwMode="auto">
              <a:xfrm>
                <a:off x="3952" y="1227"/>
                <a:ext cx="39" cy="58"/>
              </a:xfrm>
              <a:custGeom>
                <a:avLst/>
                <a:gdLst>
                  <a:gd name="T0" fmla="*/ 7 w 20"/>
                  <a:gd name="T1" fmla="*/ 0 h 30"/>
                  <a:gd name="T2" fmla="*/ 18 w 20"/>
                  <a:gd name="T3" fmla="*/ 14 h 30"/>
                  <a:gd name="T4" fmla="*/ 11 w 20"/>
                  <a:gd name="T5" fmla="*/ 30 h 30"/>
                  <a:gd name="T6" fmla="*/ 0 w 20"/>
                  <a:gd name="T7" fmla="*/ 4 h 30"/>
                  <a:gd name="T8" fmla="*/ 7 w 20"/>
                  <a:gd name="T9" fmla="*/ 0 h 30"/>
                </a:gdLst>
                <a:ahLst/>
                <a:cxnLst>
                  <a:cxn ang="0">
                    <a:pos x="T0" y="T1"/>
                  </a:cxn>
                  <a:cxn ang="0">
                    <a:pos x="T2" y="T3"/>
                  </a:cxn>
                  <a:cxn ang="0">
                    <a:pos x="T4" y="T5"/>
                  </a:cxn>
                  <a:cxn ang="0">
                    <a:pos x="T6" y="T7"/>
                  </a:cxn>
                  <a:cxn ang="0">
                    <a:pos x="T8" y="T9"/>
                  </a:cxn>
                </a:cxnLst>
                <a:rect l="0" t="0" r="r" b="b"/>
                <a:pathLst>
                  <a:path w="20" h="30">
                    <a:moveTo>
                      <a:pt x="7" y="0"/>
                    </a:moveTo>
                    <a:cubicBezTo>
                      <a:pt x="15" y="2"/>
                      <a:pt x="13" y="11"/>
                      <a:pt x="18" y="14"/>
                    </a:cubicBezTo>
                    <a:cubicBezTo>
                      <a:pt x="20" y="21"/>
                      <a:pt x="18" y="27"/>
                      <a:pt x="11" y="30"/>
                    </a:cubicBezTo>
                    <a:cubicBezTo>
                      <a:pt x="4" y="23"/>
                      <a:pt x="6" y="12"/>
                      <a:pt x="0" y="4"/>
                    </a:cubicBezTo>
                    <a:cubicBezTo>
                      <a:pt x="3" y="4"/>
                      <a:pt x="6" y="3"/>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9" name="Freeform 705"/>
              <p:cNvSpPr/>
              <p:nvPr/>
            </p:nvSpPr>
            <p:spPr bwMode="auto">
              <a:xfrm>
                <a:off x="2158" y="1254"/>
                <a:ext cx="127" cy="142"/>
              </a:xfrm>
              <a:custGeom>
                <a:avLst/>
                <a:gdLst>
                  <a:gd name="T0" fmla="*/ 15 w 67"/>
                  <a:gd name="T1" fmla="*/ 66 h 74"/>
                  <a:gd name="T2" fmla="*/ 12 w 67"/>
                  <a:gd name="T3" fmla="*/ 42 h 74"/>
                  <a:gd name="T4" fmla="*/ 37 w 67"/>
                  <a:gd name="T5" fmla="*/ 17 h 74"/>
                  <a:gd name="T6" fmla="*/ 50 w 67"/>
                  <a:gd name="T7" fmla="*/ 7 h 74"/>
                  <a:gd name="T8" fmla="*/ 61 w 67"/>
                  <a:gd name="T9" fmla="*/ 7 h 74"/>
                  <a:gd name="T10" fmla="*/ 62 w 67"/>
                  <a:gd name="T11" fmla="*/ 16 h 74"/>
                  <a:gd name="T12" fmla="*/ 33 w 67"/>
                  <a:gd name="T13" fmla="*/ 49 h 74"/>
                  <a:gd name="T14" fmla="*/ 24 w 67"/>
                  <a:gd name="T15" fmla="*/ 67 h 74"/>
                  <a:gd name="T16" fmla="*/ 20 w 67"/>
                  <a:gd name="T17" fmla="*/ 73 h 74"/>
                  <a:gd name="T18" fmla="*/ 15 w 67"/>
                  <a:gd name="T19" fmla="*/ 6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74">
                    <a:moveTo>
                      <a:pt x="15" y="66"/>
                    </a:moveTo>
                    <a:cubicBezTo>
                      <a:pt x="0" y="60"/>
                      <a:pt x="14" y="50"/>
                      <a:pt x="12" y="42"/>
                    </a:cubicBezTo>
                    <a:cubicBezTo>
                      <a:pt x="16" y="29"/>
                      <a:pt x="26" y="23"/>
                      <a:pt x="37" y="17"/>
                    </a:cubicBezTo>
                    <a:cubicBezTo>
                      <a:pt x="42" y="14"/>
                      <a:pt x="48" y="13"/>
                      <a:pt x="50" y="7"/>
                    </a:cubicBezTo>
                    <a:cubicBezTo>
                      <a:pt x="54" y="9"/>
                      <a:pt x="57" y="0"/>
                      <a:pt x="61" y="7"/>
                    </a:cubicBezTo>
                    <a:cubicBezTo>
                      <a:pt x="61" y="10"/>
                      <a:pt x="67" y="10"/>
                      <a:pt x="62" y="16"/>
                    </a:cubicBezTo>
                    <a:cubicBezTo>
                      <a:pt x="53" y="27"/>
                      <a:pt x="42" y="38"/>
                      <a:pt x="33" y="49"/>
                    </a:cubicBezTo>
                    <a:cubicBezTo>
                      <a:pt x="21" y="51"/>
                      <a:pt x="29" y="62"/>
                      <a:pt x="24" y="67"/>
                    </a:cubicBezTo>
                    <a:cubicBezTo>
                      <a:pt x="22" y="69"/>
                      <a:pt x="24" y="74"/>
                      <a:pt x="20" y="73"/>
                    </a:cubicBezTo>
                    <a:cubicBezTo>
                      <a:pt x="18" y="72"/>
                      <a:pt x="17" y="69"/>
                      <a:pt x="15"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50" name="Freeform 706"/>
              <p:cNvSpPr/>
              <p:nvPr/>
            </p:nvSpPr>
            <p:spPr bwMode="auto">
              <a:xfrm>
                <a:off x="2251" y="1176"/>
                <a:ext cx="112" cy="99"/>
              </a:xfrm>
              <a:custGeom>
                <a:avLst/>
                <a:gdLst>
                  <a:gd name="T0" fmla="*/ 12 w 59"/>
                  <a:gd name="T1" fmla="*/ 48 h 52"/>
                  <a:gd name="T2" fmla="*/ 1 w 59"/>
                  <a:gd name="T3" fmla="*/ 48 h 52"/>
                  <a:gd name="T4" fmla="*/ 37 w 59"/>
                  <a:gd name="T5" fmla="*/ 12 h 52"/>
                  <a:gd name="T6" fmla="*/ 43 w 59"/>
                  <a:gd name="T7" fmla="*/ 11 h 52"/>
                  <a:gd name="T8" fmla="*/ 56 w 59"/>
                  <a:gd name="T9" fmla="*/ 8 h 52"/>
                  <a:gd name="T10" fmla="*/ 51 w 59"/>
                  <a:gd name="T11" fmla="*/ 21 h 52"/>
                  <a:gd name="T12" fmla="*/ 50 w 59"/>
                  <a:gd name="T13" fmla="*/ 31 h 52"/>
                  <a:gd name="T14" fmla="*/ 12 w 59"/>
                  <a:gd name="T15" fmla="*/ 48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52">
                    <a:moveTo>
                      <a:pt x="12" y="48"/>
                    </a:moveTo>
                    <a:cubicBezTo>
                      <a:pt x="8" y="46"/>
                      <a:pt x="5" y="52"/>
                      <a:pt x="1" y="48"/>
                    </a:cubicBezTo>
                    <a:cubicBezTo>
                      <a:pt x="0" y="29"/>
                      <a:pt x="19" y="10"/>
                      <a:pt x="37" y="12"/>
                    </a:cubicBezTo>
                    <a:cubicBezTo>
                      <a:pt x="39" y="12"/>
                      <a:pt x="41" y="11"/>
                      <a:pt x="43" y="11"/>
                    </a:cubicBezTo>
                    <a:cubicBezTo>
                      <a:pt x="48" y="12"/>
                      <a:pt x="50" y="0"/>
                      <a:pt x="56" y="8"/>
                    </a:cubicBezTo>
                    <a:cubicBezTo>
                      <a:pt x="59" y="13"/>
                      <a:pt x="54" y="18"/>
                      <a:pt x="51" y="21"/>
                    </a:cubicBezTo>
                    <a:cubicBezTo>
                      <a:pt x="47" y="24"/>
                      <a:pt x="49" y="27"/>
                      <a:pt x="50" y="31"/>
                    </a:cubicBezTo>
                    <a:cubicBezTo>
                      <a:pt x="35" y="31"/>
                      <a:pt x="28" y="49"/>
                      <a:pt x="12"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51" name="Freeform 707"/>
              <p:cNvSpPr/>
              <p:nvPr/>
            </p:nvSpPr>
            <p:spPr bwMode="auto">
              <a:xfrm>
                <a:off x="5431" y="3081"/>
                <a:ext cx="133" cy="73"/>
              </a:xfrm>
              <a:custGeom>
                <a:avLst/>
                <a:gdLst>
                  <a:gd name="T0" fmla="*/ 64 w 70"/>
                  <a:gd name="T1" fmla="*/ 7 h 38"/>
                  <a:gd name="T2" fmla="*/ 67 w 70"/>
                  <a:gd name="T3" fmla="*/ 16 h 38"/>
                  <a:gd name="T4" fmla="*/ 64 w 70"/>
                  <a:gd name="T5" fmla="*/ 21 h 38"/>
                  <a:gd name="T6" fmla="*/ 57 w 70"/>
                  <a:gd name="T7" fmla="*/ 31 h 38"/>
                  <a:gd name="T8" fmla="*/ 47 w 70"/>
                  <a:gd name="T9" fmla="*/ 24 h 38"/>
                  <a:gd name="T10" fmla="*/ 36 w 70"/>
                  <a:gd name="T11" fmla="*/ 12 h 38"/>
                  <a:gd name="T12" fmla="*/ 33 w 70"/>
                  <a:gd name="T13" fmla="*/ 30 h 38"/>
                  <a:gd name="T14" fmla="*/ 29 w 70"/>
                  <a:gd name="T15" fmla="*/ 38 h 38"/>
                  <a:gd name="T16" fmla="*/ 23 w 70"/>
                  <a:gd name="T17" fmla="*/ 33 h 38"/>
                  <a:gd name="T18" fmla="*/ 5 w 70"/>
                  <a:gd name="T19" fmla="*/ 33 h 38"/>
                  <a:gd name="T20" fmla="*/ 2 w 70"/>
                  <a:gd name="T21" fmla="*/ 10 h 38"/>
                  <a:gd name="T22" fmla="*/ 29 w 70"/>
                  <a:gd name="T23" fmla="*/ 7 h 38"/>
                  <a:gd name="T24" fmla="*/ 58 w 70"/>
                  <a:gd name="T25" fmla="*/ 4 h 38"/>
                  <a:gd name="T26" fmla="*/ 64 w 70"/>
                  <a:gd name="T27"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8">
                    <a:moveTo>
                      <a:pt x="64" y="7"/>
                    </a:moveTo>
                    <a:cubicBezTo>
                      <a:pt x="65" y="10"/>
                      <a:pt x="64" y="14"/>
                      <a:pt x="67" y="16"/>
                    </a:cubicBezTo>
                    <a:cubicBezTo>
                      <a:pt x="70" y="19"/>
                      <a:pt x="70" y="20"/>
                      <a:pt x="64" y="21"/>
                    </a:cubicBezTo>
                    <a:cubicBezTo>
                      <a:pt x="62" y="24"/>
                      <a:pt x="60" y="28"/>
                      <a:pt x="57" y="31"/>
                    </a:cubicBezTo>
                    <a:cubicBezTo>
                      <a:pt x="52" y="31"/>
                      <a:pt x="47" y="32"/>
                      <a:pt x="47" y="24"/>
                    </a:cubicBezTo>
                    <a:cubicBezTo>
                      <a:pt x="43" y="20"/>
                      <a:pt x="40" y="16"/>
                      <a:pt x="36" y="12"/>
                    </a:cubicBezTo>
                    <a:cubicBezTo>
                      <a:pt x="38" y="18"/>
                      <a:pt x="28" y="23"/>
                      <a:pt x="33" y="30"/>
                    </a:cubicBezTo>
                    <a:cubicBezTo>
                      <a:pt x="36" y="35"/>
                      <a:pt x="33" y="37"/>
                      <a:pt x="29" y="38"/>
                    </a:cubicBezTo>
                    <a:cubicBezTo>
                      <a:pt x="26" y="38"/>
                      <a:pt x="23" y="37"/>
                      <a:pt x="23" y="33"/>
                    </a:cubicBezTo>
                    <a:cubicBezTo>
                      <a:pt x="20" y="0"/>
                      <a:pt x="11" y="32"/>
                      <a:pt x="5" y="33"/>
                    </a:cubicBezTo>
                    <a:cubicBezTo>
                      <a:pt x="0" y="26"/>
                      <a:pt x="16" y="15"/>
                      <a:pt x="2" y="10"/>
                    </a:cubicBezTo>
                    <a:cubicBezTo>
                      <a:pt x="11" y="7"/>
                      <a:pt x="20" y="7"/>
                      <a:pt x="29" y="7"/>
                    </a:cubicBezTo>
                    <a:cubicBezTo>
                      <a:pt x="38" y="0"/>
                      <a:pt x="49" y="10"/>
                      <a:pt x="58" y="4"/>
                    </a:cubicBezTo>
                    <a:cubicBezTo>
                      <a:pt x="60" y="4"/>
                      <a:pt x="63" y="5"/>
                      <a:pt x="6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52" name="Freeform 708"/>
              <p:cNvSpPr/>
              <p:nvPr/>
            </p:nvSpPr>
            <p:spPr bwMode="auto">
              <a:xfrm>
                <a:off x="5501" y="3127"/>
                <a:ext cx="39" cy="33"/>
              </a:xfrm>
              <a:custGeom>
                <a:avLst/>
                <a:gdLst>
                  <a:gd name="T0" fmla="*/ 10 w 20"/>
                  <a:gd name="T1" fmla="*/ 0 h 17"/>
                  <a:gd name="T2" fmla="*/ 20 w 20"/>
                  <a:gd name="T3" fmla="*/ 7 h 17"/>
                  <a:gd name="T4" fmla="*/ 7 w 20"/>
                  <a:gd name="T5" fmla="*/ 12 h 17"/>
                  <a:gd name="T6" fmla="*/ 10 w 20"/>
                  <a:gd name="T7" fmla="*/ 0 h 17"/>
                </a:gdLst>
                <a:ahLst/>
                <a:cxnLst>
                  <a:cxn ang="0">
                    <a:pos x="T0" y="T1"/>
                  </a:cxn>
                  <a:cxn ang="0">
                    <a:pos x="T2" y="T3"/>
                  </a:cxn>
                  <a:cxn ang="0">
                    <a:pos x="T4" y="T5"/>
                  </a:cxn>
                  <a:cxn ang="0">
                    <a:pos x="T6" y="T7"/>
                  </a:cxn>
                </a:cxnLst>
                <a:rect l="0" t="0" r="r" b="b"/>
                <a:pathLst>
                  <a:path w="20" h="17">
                    <a:moveTo>
                      <a:pt x="10" y="0"/>
                    </a:moveTo>
                    <a:cubicBezTo>
                      <a:pt x="13" y="3"/>
                      <a:pt x="17" y="5"/>
                      <a:pt x="20" y="7"/>
                    </a:cubicBezTo>
                    <a:cubicBezTo>
                      <a:pt x="18" y="17"/>
                      <a:pt x="12" y="16"/>
                      <a:pt x="7" y="12"/>
                    </a:cubicBezTo>
                    <a:cubicBezTo>
                      <a:pt x="0" y="7"/>
                      <a:pt x="5" y="3"/>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53" name="Freeform 709"/>
              <p:cNvSpPr/>
              <p:nvPr/>
            </p:nvSpPr>
            <p:spPr bwMode="auto">
              <a:xfrm>
                <a:off x="5509" y="3169"/>
                <a:ext cx="23" cy="17"/>
              </a:xfrm>
              <a:custGeom>
                <a:avLst/>
                <a:gdLst>
                  <a:gd name="T0" fmla="*/ 7 w 12"/>
                  <a:gd name="T1" fmla="*/ 0 h 9"/>
                  <a:gd name="T2" fmla="*/ 11 w 12"/>
                  <a:gd name="T3" fmla="*/ 4 h 9"/>
                  <a:gd name="T4" fmla="*/ 5 w 12"/>
                  <a:gd name="T5" fmla="*/ 9 h 9"/>
                  <a:gd name="T6" fmla="*/ 0 w 12"/>
                  <a:gd name="T7" fmla="*/ 5 h 9"/>
                  <a:gd name="T8" fmla="*/ 7 w 12"/>
                  <a:gd name="T9" fmla="*/ 0 h 9"/>
                </a:gdLst>
                <a:ahLst/>
                <a:cxnLst>
                  <a:cxn ang="0">
                    <a:pos x="T0" y="T1"/>
                  </a:cxn>
                  <a:cxn ang="0">
                    <a:pos x="T2" y="T3"/>
                  </a:cxn>
                  <a:cxn ang="0">
                    <a:pos x="T4" y="T5"/>
                  </a:cxn>
                  <a:cxn ang="0">
                    <a:pos x="T6" y="T7"/>
                  </a:cxn>
                  <a:cxn ang="0">
                    <a:pos x="T8" y="T9"/>
                  </a:cxn>
                </a:cxnLst>
                <a:rect l="0" t="0" r="r" b="b"/>
                <a:pathLst>
                  <a:path w="12" h="9">
                    <a:moveTo>
                      <a:pt x="7" y="0"/>
                    </a:moveTo>
                    <a:cubicBezTo>
                      <a:pt x="10" y="0"/>
                      <a:pt x="12" y="2"/>
                      <a:pt x="11" y="4"/>
                    </a:cubicBezTo>
                    <a:cubicBezTo>
                      <a:pt x="10" y="7"/>
                      <a:pt x="8" y="9"/>
                      <a:pt x="5" y="9"/>
                    </a:cubicBezTo>
                    <a:cubicBezTo>
                      <a:pt x="3" y="9"/>
                      <a:pt x="0" y="9"/>
                      <a:pt x="0" y="5"/>
                    </a:cubicBezTo>
                    <a:cubicBezTo>
                      <a:pt x="1" y="1"/>
                      <a:pt x="4"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54" name="Freeform 710"/>
              <p:cNvSpPr/>
              <p:nvPr/>
            </p:nvSpPr>
            <p:spPr bwMode="auto">
              <a:xfrm>
                <a:off x="5400" y="3244"/>
                <a:ext cx="27" cy="25"/>
              </a:xfrm>
              <a:custGeom>
                <a:avLst/>
                <a:gdLst>
                  <a:gd name="T0" fmla="*/ 0 w 14"/>
                  <a:gd name="T1" fmla="*/ 13 h 13"/>
                  <a:gd name="T2" fmla="*/ 14 w 14"/>
                  <a:gd name="T3" fmla="*/ 0 h 13"/>
                  <a:gd name="T4" fmla="*/ 0 w 14"/>
                  <a:gd name="T5" fmla="*/ 13 h 13"/>
                </a:gdLst>
                <a:ahLst/>
                <a:cxnLst>
                  <a:cxn ang="0">
                    <a:pos x="T0" y="T1"/>
                  </a:cxn>
                  <a:cxn ang="0">
                    <a:pos x="T2" y="T3"/>
                  </a:cxn>
                  <a:cxn ang="0">
                    <a:pos x="T4" y="T5"/>
                  </a:cxn>
                </a:cxnLst>
                <a:rect l="0" t="0" r="r" b="b"/>
                <a:pathLst>
                  <a:path w="14" h="13">
                    <a:moveTo>
                      <a:pt x="0" y="13"/>
                    </a:moveTo>
                    <a:cubicBezTo>
                      <a:pt x="3" y="7"/>
                      <a:pt x="8" y="3"/>
                      <a:pt x="14" y="0"/>
                    </a:cubicBezTo>
                    <a:cubicBezTo>
                      <a:pt x="12" y="7"/>
                      <a:pt x="7" y="12"/>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55" name="Freeform 711"/>
              <p:cNvSpPr/>
              <p:nvPr/>
            </p:nvSpPr>
            <p:spPr bwMode="auto">
              <a:xfrm>
                <a:off x="1533" y="1164"/>
                <a:ext cx="190" cy="197"/>
              </a:xfrm>
              <a:custGeom>
                <a:avLst/>
                <a:gdLst>
                  <a:gd name="T0" fmla="*/ 16 w 100"/>
                  <a:gd name="T1" fmla="*/ 103 h 103"/>
                  <a:gd name="T2" fmla="*/ 12 w 100"/>
                  <a:gd name="T3" fmla="*/ 99 h 103"/>
                  <a:gd name="T4" fmla="*/ 12 w 100"/>
                  <a:gd name="T5" fmla="*/ 78 h 103"/>
                  <a:gd name="T6" fmla="*/ 9 w 100"/>
                  <a:gd name="T7" fmla="*/ 67 h 103"/>
                  <a:gd name="T8" fmla="*/ 0 w 100"/>
                  <a:gd name="T9" fmla="*/ 54 h 103"/>
                  <a:gd name="T10" fmla="*/ 18 w 100"/>
                  <a:gd name="T11" fmla="*/ 44 h 103"/>
                  <a:gd name="T12" fmla="*/ 25 w 100"/>
                  <a:gd name="T13" fmla="*/ 41 h 103"/>
                  <a:gd name="T14" fmla="*/ 35 w 100"/>
                  <a:gd name="T15" fmla="*/ 11 h 103"/>
                  <a:gd name="T16" fmla="*/ 46 w 100"/>
                  <a:gd name="T17" fmla="*/ 5 h 103"/>
                  <a:gd name="T18" fmla="*/ 64 w 100"/>
                  <a:gd name="T19" fmla="*/ 7 h 103"/>
                  <a:gd name="T20" fmla="*/ 86 w 100"/>
                  <a:gd name="T21" fmla="*/ 15 h 103"/>
                  <a:gd name="T22" fmla="*/ 91 w 100"/>
                  <a:gd name="T23" fmla="*/ 42 h 103"/>
                  <a:gd name="T24" fmla="*/ 68 w 100"/>
                  <a:gd name="T25" fmla="*/ 61 h 103"/>
                  <a:gd name="T26" fmla="*/ 37 w 100"/>
                  <a:gd name="T27" fmla="*/ 96 h 103"/>
                  <a:gd name="T28" fmla="*/ 16 w 100"/>
                  <a:gd name="T2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0" h="103">
                    <a:moveTo>
                      <a:pt x="16" y="103"/>
                    </a:moveTo>
                    <a:cubicBezTo>
                      <a:pt x="15" y="102"/>
                      <a:pt x="13" y="101"/>
                      <a:pt x="12" y="99"/>
                    </a:cubicBezTo>
                    <a:cubicBezTo>
                      <a:pt x="10" y="92"/>
                      <a:pt x="1" y="86"/>
                      <a:pt x="12" y="78"/>
                    </a:cubicBezTo>
                    <a:cubicBezTo>
                      <a:pt x="15" y="76"/>
                      <a:pt x="12" y="70"/>
                      <a:pt x="9" y="67"/>
                    </a:cubicBezTo>
                    <a:cubicBezTo>
                      <a:pt x="6" y="63"/>
                      <a:pt x="2" y="60"/>
                      <a:pt x="0" y="54"/>
                    </a:cubicBezTo>
                    <a:cubicBezTo>
                      <a:pt x="1" y="35"/>
                      <a:pt x="1" y="35"/>
                      <a:pt x="18" y="44"/>
                    </a:cubicBezTo>
                    <a:cubicBezTo>
                      <a:pt x="22" y="46"/>
                      <a:pt x="23" y="43"/>
                      <a:pt x="25" y="41"/>
                    </a:cubicBezTo>
                    <a:cubicBezTo>
                      <a:pt x="28" y="31"/>
                      <a:pt x="33" y="22"/>
                      <a:pt x="35" y="11"/>
                    </a:cubicBezTo>
                    <a:cubicBezTo>
                      <a:pt x="36" y="3"/>
                      <a:pt x="41" y="0"/>
                      <a:pt x="46" y="5"/>
                    </a:cubicBezTo>
                    <a:cubicBezTo>
                      <a:pt x="53" y="10"/>
                      <a:pt x="58" y="6"/>
                      <a:pt x="64" y="7"/>
                    </a:cubicBezTo>
                    <a:cubicBezTo>
                      <a:pt x="71" y="9"/>
                      <a:pt x="79" y="11"/>
                      <a:pt x="86" y="15"/>
                    </a:cubicBezTo>
                    <a:cubicBezTo>
                      <a:pt x="99" y="23"/>
                      <a:pt x="100" y="31"/>
                      <a:pt x="91" y="42"/>
                    </a:cubicBezTo>
                    <a:cubicBezTo>
                      <a:pt x="84" y="50"/>
                      <a:pt x="74" y="53"/>
                      <a:pt x="68" y="61"/>
                    </a:cubicBezTo>
                    <a:cubicBezTo>
                      <a:pt x="58" y="73"/>
                      <a:pt x="43" y="80"/>
                      <a:pt x="37" y="96"/>
                    </a:cubicBezTo>
                    <a:cubicBezTo>
                      <a:pt x="28" y="94"/>
                      <a:pt x="24" y="103"/>
                      <a:pt x="16"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56" name="Freeform 712"/>
              <p:cNvSpPr/>
              <p:nvPr/>
            </p:nvSpPr>
            <p:spPr bwMode="auto">
              <a:xfrm>
                <a:off x="1649" y="1160"/>
                <a:ext cx="154" cy="148"/>
              </a:xfrm>
              <a:custGeom>
                <a:avLst/>
                <a:gdLst>
                  <a:gd name="T0" fmla="*/ 7 w 81"/>
                  <a:gd name="T1" fmla="*/ 63 h 77"/>
                  <a:gd name="T2" fmla="*/ 21 w 81"/>
                  <a:gd name="T3" fmla="*/ 47 h 77"/>
                  <a:gd name="T4" fmla="*/ 32 w 81"/>
                  <a:gd name="T5" fmla="*/ 29 h 77"/>
                  <a:gd name="T6" fmla="*/ 16 w 81"/>
                  <a:gd name="T7" fmla="*/ 17 h 77"/>
                  <a:gd name="T8" fmla="*/ 4 w 81"/>
                  <a:gd name="T9" fmla="*/ 11 h 77"/>
                  <a:gd name="T10" fmla="*/ 0 w 81"/>
                  <a:gd name="T11" fmla="*/ 4 h 77"/>
                  <a:gd name="T12" fmla="*/ 0 w 81"/>
                  <a:gd name="T13" fmla="*/ 0 h 77"/>
                  <a:gd name="T14" fmla="*/ 55 w 81"/>
                  <a:gd name="T15" fmla="*/ 18 h 77"/>
                  <a:gd name="T16" fmla="*/ 63 w 81"/>
                  <a:gd name="T17" fmla="*/ 18 h 77"/>
                  <a:gd name="T18" fmla="*/ 81 w 81"/>
                  <a:gd name="T19" fmla="*/ 54 h 77"/>
                  <a:gd name="T20" fmla="*/ 66 w 81"/>
                  <a:gd name="T21" fmla="*/ 60 h 77"/>
                  <a:gd name="T22" fmla="*/ 38 w 81"/>
                  <a:gd name="T23" fmla="*/ 64 h 77"/>
                  <a:gd name="T24" fmla="*/ 15 w 81"/>
                  <a:gd name="T25" fmla="*/ 64 h 77"/>
                  <a:gd name="T26" fmla="*/ 7 w 81"/>
                  <a:gd name="T27" fmla="*/ 6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77">
                    <a:moveTo>
                      <a:pt x="7" y="63"/>
                    </a:moveTo>
                    <a:cubicBezTo>
                      <a:pt x="8" y="54"/>
                      <a:pt x="15" y="51"/>
                      <a:pt x="21" y="47"/>
                    </a:cubicBezTo>
                    <a:cubicBezTo>
                      <a:pt x="27" y="42"/>
                      <a:pt x="34" y="37"/>
                      <a:pt x="32" y="29"/>
                    </a:cubicBezTo>
                    <a:cubicBezTo>
                      <a:pt x="31" y="22"/>
                      <a:pt x="22" y="20"/>
                      <a:pt x="16" y="17"/>
                    </a:cubicBezTo>
                    <a:cubicBezTo>
                      <a:pt x="12" y="15"/>
                      <a:pt x="5" y="18"/>
                      <a:pt x="4" y="11"/>
                    </a:cubicBezTo>
                    <a:cubicBezTo>
                      <a:pt x="3" y="8"/>
                      <a:pt x="0" y="7"/>
                      <a:pt x="0" y="4"/>
                    </a:cubicBezTo>
                    <a:cubicBezTo>
                      <a:pt x="0" y="3"/>
                      <a:pt x="0" y="1"/>
                      <a:pt x="0" y="0"/>
                    </a:cubicBezTo>
                    <a:cubicBezTo>
                      <a:pt x="20" y="1"/>
                      <a:pt x="40" y="3"/>
                      <a:pt x="55" y="18"/>
                    </a:cubicBezTo>
                    <a:cubicBezTo>
                      <a:pt x="57" y="21"/>
                      <a:pt x="60" y="19"/>
                      <a:pt x="63" y="18"/>
                    </a:cubicBezTo>
                    <a:cubicBezTo>
                      <a:pt x="72" y="28"/>
                      <a:pt x="68" y="46"/>
                      <a:pt x="81" y="54"/>
                    </a:cubicBezTo>
                    <a:cubicBezTo>
                      <a:pt x="76" y="60"/>
                      <a:pt x="67" y="47"/>
                      <a:pt x="66" y="60"/>
                    </a:cubicBezTo>
                    <a:cubicBezTo>
                      <a:pt x="55" y="45"/>
                      <a:pt x="43" y="56"/>
                      <a:pt x="38" y="64"/>
                    </a:cubicBezTo>
                    <a:cubicBezTo>
                      <a:pt x="28" y="77"/>
                      <a:pt x="22" y="77"/>
                      <a:pt x="15" y="64"/>
                    </a:cubicBezTo>
                    <a:cubicBezTo>
                      <a:pt x="12" y="60"/>
                      <a:pt x="10" y="62"/>
                      <a:pt x="7"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57" name="Freeform 713"/>
              <p:cNvSpPr/>
              <p:nvPr/>
            </p:nvSpPr>
            <p:spPr bwMode="auto">
              <a:xfrm>
                <a:off x="1729" y="1350"/>
                <a:ext cx="32" cy="32"/>
              </a:xfrm>
              <a:custGeom>
                <a:avLst/>
                <a:gdLst>
                  <a:gd name="T0" fmla="*/ 17 w 17"/>
                  <a:gd name="T1" fmla="*/ 9 h 17"/>
                  <a:gd name="T2" fmla="*/ 10 w 17"/>
                  <a:gd name="T3" fmla="*/ 16 h 17"/>
                  <a:gd name="T4" fmla="*/ 1 w 17"/>
                  <a:gd name="T5" fmla="*/ 10 h 17"/>
                  <a:gd name="T6" fmla="*/ 10 w 17"/>
                  <a:gd name="T7" fmla="*/ 1 h 17"/>
                  <a:gd name="T8" fmla="*/ 17 w 17"/>
                  <a:gd name="T9" fmla="*/ 9 h 17"/>
                </a:gdLst>
                <a:ahLst/>
                <a:cxnLst>
                  <a:cxn ang="0">
                    <a:pos x="T0" y="T1"/>
                  </a:cxn>
                  <a:cxn ang="0">
                    <a:pos x="T2" y="T3"/>
                  </a:cxn>
                  <a:cxn ang="0">
                    <a:pos x="T4" y="T5"/>
                  </a:cxn>
                  <a:cxn ang="0">
                    <a:pos x="T6" y="T7"/>
                  </a:cxn>
                  <a:cxn ang="0">
                    <a:pos x="T8" y="T9"/>
                  </a:cxn>
                </a:cxnLst>
                <a:rect l="0" t="0" r="r" b="b"/>
                <a:pathLst>
                  <a:path w="17" h="17">
                    <a:moveTo>
                      <a:pt x="17" y="9"/>
                    </a:moveTo>
                    <a:cubicBezTo>
                      <a:pt x="15" y="12"/>
                      <a:pt x="13" y="14"/>
                      <a:pt x="10" y="16"/>
                    </a:cubicBezTo>
                    <a:cubicBezTo>
                      <a:pt x="6" y="16"/>
                      <a:pt x="0" y="17"/>
                      <a:pt x="1" y="10"/>
                    </a:cubicBezTo>
                    <a:cubicBezTo>
                      <a:pt x="1" y="5"/>
                      <a:pt x="5" y="3"/>
                      <a:pt x="10" y="1"/>
                    </a:cubicBezTo>
                    <a:cubicBezTo>
                      <a:pt x="16" y="0"/>
                      <a:pt x="17" y="5"/>
                      <a:pt x="1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58" name="Freeform 714"/>
              <p:cNvSpPr/>
              <p:nvPr/>
            </p:nvSpPr>
            <p:spPr bwMode="auto">
              <a:xfrm>
                <a:off x="1763" y="1290"/>
                <a:ext cx="36" cy="31"/>
              </a:xfrm>
              <a:custGeom>
                <a:avLst/>
                <a:gdLst>
                  <a:gd name="T0" fmla="*/ 13 w 19"/>
                  <a:gd name="T1" fmla="*/ 2 h 16"/>
                  <a:gd name="T2" fmla="*/ 19 w 19"/>
                  <a:gd name="T3" fmla="*/ 2 h 16"/>
                  <a:gd name="T4" fmla="*/ 10 w 19"/>
                  <a:gd name="T5" fmla="*/ 16 h 16"/>
                  <a:gd name="T6" fmla="*/ 0 w 19"/>
                  <a:gd name="T7" fmla="*/ 16 h 16"/>
                  <a:gd name="T8" fmla="*/ 13 w 19"/>
                  <a:gd name="T9" fmla="*/ 2 h 16"/>
                </a:gdLst>
                <a:ahLst/>
                <a:cxnLst>
                  <a:cxn ang="0">
                    <a:pos x="T0" y="T1"/>
                  </a:cxn>
                  <a:cxn ang="0">
                    <a:pos x="T2" y="T3"/>
                  </a:cxn>
                  <a:cxn ang="0">
                    <a:pos x="T4" y="T5"/>
                  </a:cxn>
                  <a:cxn ang="0">
                    <a:pos x="T6" y="T7"/>
                  </a:cxn>
                  <a:cxn ang="0">
                    <a:pos x="T8" y="T9"/>
                  </a:cxn>
                </a:cxnLst>
                <a:rect l="0" t="0" r="r" b="b"/>
                <a:pathLst>
                  <a:path w="19" h="16">
                    <a:moveTo>
                      <a:pt x="13" y="2"/>
                    </a:moveTo>
                    <a:cubicBezTo>
                      <a:pt x="15" y="2"/>
                      <a:pt x="19" y="0"/>
                      <a:pt x="19" y="2"/>
                    </a:cubicBezTo>
                    <a:cubicBezTo>
                      <a:pt x="18" y="7"/>
                      <a:pt x="19" y="15"/>
                      <a:pt x="10" y="16"/>
                    </a:cubicBezTo>
                    <a:cubicBezTo>
                      <a:pt x="6" y="16"/>
                      <a:pt x="3" y="16"/>
                      <a:pt x="0" y="16"/>
                    </a:cubicBezTo>
                    <a:cubicBezTo>
                      <a:pt x="6" y="13"/>
                      <a:pt x="7" y="4"/>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59" name="Freeform 715"/>
              <p:cNvSpPr/>
              <p:nvPr/>
            </p:nvSpPr>
            <p:spPr bwMode="auto">
              <a:xfrm>
                <a:off x="5242" y="1028"/>
                <a:ext cx="178" cy="115"/>
              </a:xfrm>
              <a:custGeom>
                <a:avLst/>
                <a:gdLst>
                  <a:gd name="T0" fmla="*/ 41 w 93"/>
                  <a:gd name="T1" fmla="*/ 10 h 60"/>
                  <a:gd name="T2" fmla="*/ 69 w 93"/>
                  <a:gd name="T3" fmla="*/ 3 h 60"/>
                  <a:gd name="T4" fmla="*/ 78 w 93"/>
                  <a:gd name="T5" fmla="*/ 14 h 60"/>
                  <a:gd name="T6" fmla="*/ 65 w 93"/>
                  <a:gd name="T7" fmla="*/ 21 h 60"/>
                  <a:gd name="T8" fmla="*/ 76 w 93"/>
                  <a:gd name="T9" fmla="*/ 27 h 60"/>
                  <a:gd name="T10" fmla="*/ 78 w 93"/>
                  <a:gd name="T11" fmla="*/ 41 h 60"/>
                  <a:gd name="T12" fmla="*/ 69 w 93"/>
                  <a:gd name="T13" fmla="*/ 55 h 60"/>
                  <a:gd name="T14" fmla="*/ 52 w 93"/>
                  <a:gd name="T15" fmla="*/ 56 h 60"/>
                  <a:gd name="T16" fmla="*/ 20 w 93"/>
                  <a:gd name="T17" fmla="*/ 40 h 60"/>
                  <a:gd name="T18" fmla="*/ 13 w 93"/>
                  <a:gd name="T19" fmla="*/ 5 h 60"/>
                  <a:gd name="T20" fmla="*/ 41 w 93"/>
                  <a:gd name="T21" fmla="*/ 1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60">
                    <a:moveTo>
                      <a:pt x="41" y="10"/>
                    </a:moveTo>
                    <a:cubicBezTo>
                      <a:pt x="54" y="19"/>
                      <a:pt x="60" y="5"/>
                      <a:pt x="69" y="3"/>
                    </a:cubicBezTo>
                    <a:cubicBezTo>
                      <a:pt x="69" y="9"/>
                      <a:pt x="70" y="14"/>
                      <a:pt x="78" y="14"/>
                    </a:cubicBezTo>
                    <a:cubicBezTo>
                      <a:pt x="75" y="22"/>
                      <a:pt x="65" y="14"/>
                      <a:pt x="65" y="21"/>
                    </a:cubicBezTo>
                    <a:cubicBezTo>
                      <a:pt x="64" y="31"/>
                      <a:pt x="73" y="24"/>
                      <a:pt x="76" y="27"/>
                    </a:cubicBezTo>
                    <a:cubicBezTo>
                      <a:pt x="80" y="31"/>
                      <a:pt x="93" y="35"/>
                      <a:pt x="78" y="41"/>
                    </a:cubicBezTo>
                    <a:cubicBezTo>
                      <a:pt x="71" y="44"/>
                      <a:pt x="73" y="51"/>
                      <a:pt x="69" y="55"/>
                    </a:cubicBezTo>
                    <a:cubicBezTo>
                      <a:pt x="64" y="60"/>
                      <a:pt x="58" y="60"/>
                      <a:pt x="52" y="56"/>
                    </a:cubicBezTo>
                    <a:cubicBezTo>
                      <a:pt x="47" y="42"/>
                      <a:pt x="38" y="37"/>
                      <a:pt x="20" y="40"/>
                    </a:cubicBezTo>
                    <a:cubicBezTo>
                      <a:pt x="1" y="30"/>
                      <a:pt x="0" y="26"/>
                      <a:pt x="13" y="5"/>
                    </a:cubicBezTo>
                    <a:cubicBezTo>
                      <a:pt x="23" y="4"/>
                      <a:pt x="33" y="0"/>
                      <a:pt x="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60" name="Freeform 716"/>
              <p:cNvSpPr/>
              <p:nvPr/>
            </p:nvSpPr>
            <p:spPr bwMode="auto">
              <a:xfrm>
                <a:off x="5324" y="1120"/>
                <a:ext cx="139" cy="69"/>
              </a:xfrm>
              <a:custGeom>
                <a:avLst/>
                <a:gdLst>
                  <a:gd name="T0" fmla="*/ 9 w 73"/>
                  <a:gd name="T1" fmla="*/ 4 h 36"/>
                  <a:gd name="T2" fmla="*/ 26 w 73"/>
                  <a:gd name="T3" fmla="*/ 7 h 36"/>
                  <a:gd name="T4" fmla="*/ 61 w 73"/>
                  <a:gd name="T5" fmla="*/ 4 h 36"/>
                  <a:gd name="T6" fmla="*/ 72 w 73"/>
                  <a:gd name="T7" fmla="*/ 11 h 36"/>
                  <a:gd name="T8" fmla="*/ 70 w 73"/>
                  <a:gd name="T9" fmla="*/ 28 h 36"/>
                  <a:gd name="T10" fmla="*/ 65 w 73"/>
                  <a:gd name="T11" fmla="*/ 30 h 36"/>
                  <a:gd name="T12" fmla="*/ 41 w 73"/>
                  <a:gd name="T13" fmla="*/ 20 h 36"/>
                  <a:gd name="T14" fmla="*/ 23 w 73"/>
                  <a:gd name="T15" fmla="*/ 31 h 36"/>
                  <a:gd name="T16" fmla="*/ 0 w 73"/>
                  <a:gd name="T17" fmla="*/ 14 h 36"/>
                  <a:gd name="T18" fmla="*/ 9 w 73"/>
                  <a:gd name="T19"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36">
                    <a:moveTo>
                      <a:pt x="9" y="4"/>
                    </a:moveTo>
                    <a:cubicBezTo>
                      <a:pt x="14" y="10"/>
                      <a:pt x="20" y="7"/>
                      <a:pt x="26" y="7"/>
                    </a:cubicBezTo>
                    <a:cubicBezTo>
                      <a:pt x="38" y="7"/>
                      <a:pt x="49" y="0"/>
                      <a:pt x="61" y="4"/>
                    </a:cubicBezTo>
                    <a:cubicBezTo>
                      <a:pt x="66" y="5"/>
                      <a:pt x="69" y="6"/>
                      <a:pt x="72" y="11"/>
                    </a:cubicBezTo>
                    <a:cubicBezTo>
                      <a:pt x="73" y="17"/>
                      <a:pt x="73" y="22"/>
                      <a:pt x="70" y="28"/>
                    </a:cubicBezTo>
                    <a:cubicBezTo>
                      <a:pt x="69" y="29"/>
                      <a:pt x="67" y="30"/>
                      <a:pt x="65" y="30"/>
                    </a:cubicBezTo>
                    <a:cubicBezTo>
                      <a:pt x="58" y="24"/>
                      <a:pt x="54" y="10"/>
                      <a:pt x="41" y="20"/>
                    </a:cubicBezTo>
                    <a:cubicBezTo>
                      <a:pt x="32" y="20"/>
                      <a:pt x="25" y="21"/>
                      <a:pt x="23" y="31"/>
                    </a:cubicBezTo>
                    <a:cubicBezTo>
                      <a:pt x="9" y="36"/>
                      <a:pt x="5" y="24"/>
                      <a:pt x="0" y="14"/>
                    </a:cubicBezTo>
                    <a:cubicBezTo>
                      <a:pt x="1" y="9"/>
                      <a:pt x="1" y="3"/>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61" name="Freeform 717"/>
              <p:cNvSpPr/>
              <p:nvPr/>
            </p:nvSpPr>
            <p:spPr bwMode="auto">
              <a:xfrm>
                <a:off x="5450" y="1141"/>
                <a:ext cx="38" cy="40"/>
              </a:xfrm>
              <a:custGeom>
                <a:avLst/>
                <a:gdLst>
                  <a:gd name="T0" fmla="*/ 2 w 20"/>
                  <a:gd name="T1" fmla="*/ 17 h 21"/>
                  <a:gd name="T2" fmla="*/ 6 w 20"/>
                  <a:gd name="T3" fmla="*/ 0 h 21"/>
                  <a:gd name="T4" fmla="*/ 19 w 20"/>
                  <a:gd name="T5" fmla="*/ 0 h 21"/>
                  <a:gd name="T6" fmla="*/ 20 w 20"/>
                  <a:gd name="T7" fmla="*/ 2 h 21"/>
                  <a:gd name="T8" fmla="*/ 14 w 20"/>
                  <a:gd name="T9" fmla="*/ 16 h 21"/>
                  <a:gd name="T10" fmla="*/ 2 w 20"/>
                  <a:gd name="T11" fmla="*/ 17 h 21"/>
                </a:gdLst>
                <a:ahLst/>
                <a:cxnLst>
                  <a:cxn ang="0">
                    <a:pos x="T0" y="T1"/>
                  </a:cxn>
                  <a:cxn ang="0">
                    <a:pos x="T2" y="T3"/>
                  </a:cxn>
                  <a:cxn ang="0">
                    <a:pos x="T4" y="T5"/>
                  </a:cxn>
                  <a:cxn ang="0">
                    <a:pos x="T6" y="T7"/>
                  </a:cxn>
                  <a:cxn ang="0">
                    <a:pos x="T8" y="T9"/>
                  </a:cxn>
                  <a:cxn ang="0">
                    <a:pos x="T10" y="T11"/>
                  </a:cxn>
                </a:cxnLst>
                <a:rect l="0" t="0" r="r" b="b"/>
                <a:pathLst>
                  <a:path w="20" h="21">
                    <a:moveTo>
                      <a:pt x="2" y="17"/>
                    </a:moveTo>
                    <a:cubicBezTo>
                      <a:pt x="3" y="11"/>
                      <a:pt x="0" y="5"/>
                      <a:pt x="6" y="0"/>
                    </a:cubicBezTo>
                    <a:cubicBezTo>
                      <a:pt x="10" y="0"/>
                      <a:pt x="15" y="0"/>
                      <a:pt x="19" y="0"/>
                    </a:cubicBezTo>
                    <a:cubicBezTo>
                      <a:pt x="20" y="1"/>
                      <a:pt x="20" y="1"/>
                      <a:pt x="20" y="2"/>
                    </a:cubicBezTo>
                    <a:cubicBezTo>
                      <a:pt x="20" y="7"/>
                      <a:pt x="17" y="12"/>
                      <a:pt x="14" y="16"/>
                    </a:cubicBezTo>
                    <a:cubicBezTo>
                      <a:pt x="10" y="19"/>
                      <a:pt x="6" y="21"/>
                      <a:pt x="2"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62" name="Freeform 718"/>
              <p:cNvSpPr/>
              <p:nvPr/>
            </p:nvSpPr>
            <p:spPr bwMode="auto">
              <a:xfrm>
                <a:off x="5486" y="1124"/>
                <a:ext cx="63" cy="36"/>
              </a:xfrm>
              <a:custGeom>
                <a:avLst/>
                <a:gdLst>
                  <a:gd name="T0" fmla="*/ 7 w 33"/>
                  <a:gd name="T1" fmla="*/ 2 h 19"/>
                  <a:gd name="T2" fmla="*/ 22 w 33"/>
                  <a:gd name="T3" fmla="*/ 8 h 19"/>
                  <a:gd name="T4" fmla="*/ 32 w 33"/>
                  <a:gd name="T5" fmla="*/ 9 h 19"/>
                  <a:gd name="T6" fmla="*/ 33 w 33"/>
                  <a:gd name="T7" fmla="*/ 11 h 19"/>
                  <a:gd name="T8" fmla="*/ 23 w 33"/>
                  <a:gd name="T9" fmla="*/ 19 h 19"/>
                  <a:gd name="T10" fmla="*/ 11 w 33"/>
                  <a:gd name="T11" fmla="*/ 12 h 19"/>
                  <a:gd name="T12" fmla="*/ 0 w 33"/>
                  <a:gd name="T13" fmla="*/ 9 h 19"/>
                  <a:gd name="T14" fmla="*/ 0 w 33"/>
                  <a:gd name="T15" fmla="*/ 9 h 19"/>
                  <a:gd name="T16" fmla="*/ 7 w 33"/>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9">
                    <a:moveTo>
                      <a:pt x="7" y="2"/>
                    </a:moveTo>
                    <a:cubicBezTo>
                      <a:pt x="13" y="2"/>
                      <a:pt x="19" y="0"/>
                      <a:pt x="22" y="8"/>
                    </a:cubicBezTo>
                    <a:cubicBezTo>
                      <a:pt x="24" y="14"/>
                      <a:pt x="28" y="10"/>
                      <a:pt x="32" y="9"/>
                    </a:cubicBezTo>
                    <a:cubicBezTo>
                      <a:pt x="32" y="10"/>
                      <a:pt x="33" y="10"/>
                      <a:pt x="33" y="11"/>
                    </a:cubicBezTo>
                    <a:cubicBezTo>
                      <a:pt x="33" y="18"/>
                      <a:pt x="28" y="19"/>
                      <a:pt x="23" y="19"/>
                    </a:cubicBezTo>
                    <a:cubicBezTo>
                      <a:pt x="18" y="18"/>
                      <a:pt x="15" y="14"/>
                      <a:pt x="11" y="12"/>
                    </a:cubicBezTo>
                    <a:cubicBezTo>
                      <a:pt x="7" y="10"/>
                      <a:pt x="3" y="11"/>
                      <a:pt x="0" y="9"/>
                    </a:cubicBezTo>
                    <a:cubicBezTo>
                      <a:pt x="0" y="9"/>
                      <a:pt x="0" y="9"/>
                      <a:pt x="0" y="9"/>
                    </a:cubicBezTo>
                    <a:cubicBezTo>
                      <a:pt x="1" y="4"/>
                      <a:pt x="3" y="2"/>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63" name="Freeform 719"/>
              <p:cNvSpPr/>
              <p:nvPr/>
            </p:nvSpPr>
            <p:spPr bwMode="auto">
              <a:xfrm>
                <a:off x="1961" y="1545"/>
                <a:ext cx="284" cy="163"/>
              </a:xfrm>
              <a:custGeom>
                <a:avLst/>
                <a:gdLst>
                  <a:gd name="T0" fmla="*/ 0 w 149"/>
                  <a:gd name="T1" fmla="*/ 57 h 85"/>
                  <a:gd name="T2" fmla="*/ 31 w 149"/>
                  <a:gd name="T3" fmla="*/ 33 h 85"/>
                  <a:gd name="T4" fmla="*/ 49 w 149"/>
                  <a:gd name="T5" fmla="*/ 26 h 85"/>
                  <a:gd name="T6" fmla="*/ 55 w 149"/>
                  <a:gd name="T7" fmla="*/ 25 h 85"/>
                  <a:gd name="T8" fmla="*/ 129 w 149"/>
                  <a:gd name="T9" fmla="*/ 8 h 85"/>
                  <a:gd name="T10" fmla="*/ 146 w 149"/>
                  <a:gd name="T11" fmla="*/ 42 h 85"/>
                  <a:gd name="T12" fmla="*/ 140 w 149"/>
                  <a:gd name="T13" fmla="*/ 50 h 85"/>
                  <a:gd name="T14" fmla="*/ 87 w 149"/>
                  <a:gd name="T15" fmla="*/ 74 h 85"/>
                  <a:gd name="T16" fmla="*/ 62 w 149"/>
                  <a:gd name="T17" fmla="*/ 81 h 85"/>
                  <a:gd name="T18" fmla="*/ 58 w 149"/>
                  <a:gd name="T19" fmla="*/ 64 h 85"/>
                  <a:gd name="T20" fmla="*/ 70 w 149"/>
                  <a:gd name="T21" fmla="*/ 48 h 85"/>
                  <a:gd name="T22" fmla="*/ 0 w 149"/>
                  <a:gd name="T23" fmla="*/ 5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9" h="85">
                    <a:moveTo>
                      <a:pt x="0" y="57"/>
                    </a:moveTo>
                    <a:cubicBezTo>
                      <a:pt x="7" y="45"/>
                      <a:pt x="19" y="38"/>
                      <a:pt x="31" y="33"/>
                    </a:cubicBezTo>
                    <a:cubicBezTo>
                      <a:pt x="37" y="30"/>
                      <a:pt x="43" y="28"/>
                      <a:pt x="49" y="26"/>
                    </a:cubicBezTo>
                    <a:cubicBezTo>
                      <a:pt x="51" y="26"/>
                      <a:pt x="54" y="26"/>
                      <a:pt x="55" y="25"/>
                    </a:cubicBezTo>
                    <a:cubicBezTo>
                      <a:pt x="76" y="0"/>
                      <a:pt x="103" y="8"/>
                      <a:pt x="129" y="8"/>
                    </a:cubicBezTo>
                    <a:cubicBezTo>
                      <a:pt x="135" y="20"/>
                      <a:pt x="149" y="26"/>
                      <a:pt x="146" y="42"/>
                    </a:cubicBezTo>
                    <a:cubicBezTo>
                      <a:pt x="145" y="46"/>
                      <a:pt x="143" y="48"/>
                      <a:pt x="140" y="50"/>
                    </a:cubicBezTo>
                    <a:cubicBezTo>
                      <a:pt x="123" y="59"/>
                      <a:pt x="101" y="58"/>
                      <a:pt x="87" y="74"/>
                    </a:cubicBezTo>
                    <a:cubicBezTo>
                      <a:pt x="79" y="77"/>
                      <a:pt x="72" y="85"/>
                      <a:pt x="62" y="81"/>
                    </a:cubicBezTo>
                    <a:cubicBezTo>
                      <a:pt x="58" y="76"/>
                      <a:pt x="57" y="70"/>
                      <a:pt x="58" y="64"/>
                    </a:cubicBezTo>
                    <a:cubicBezTo>
                      <a:pt x="64" y="59"/>
                      <a:pt x="70" y="55"/>
                      <a:pt x="70" y="48"/>
                    </a:cubicBezTo>
                    <a:cubicBezTo>
                      <a:pt x="46" y="44"/>
                      <a:pt x="24" y="59"/>
                      <a:pt x="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64" name="Freeform 720"/>
              <p:cNvSpPr/>
              <p:nvPr/>
            </p:nvSpPr>
            <p:spPr bwMode="auto">
              <a:xfrm>
                <a:off x="2207" y="1560"/>
                <a:ext cx="76" cy="67"/>
              </a:xfrm>
              <a:custGeom>
                <a:avLst/>
                <a:gdLst>
                  <a:gd name="T0" fmla="*/ 14 w 40"/>
                  <a:gd name="T1" fmla="*/ 35 h 35"/>
                  <a:gd name="T2" fmla="*/ 6 w 40"/>
                  <a:gd name="T3" fmla="*/ 16 h 35"/>
                  <a:gd name="T4" fmla="*/ 0 w 40"/>
                  <a:gd name="T5" fmla="*/ 0 h 35"/>
                  <a:gd name="T6" fmla="*/ 3 w 40"/>
                  <a:gd name="T7" fmla="*/ 0 h 35"/>
                  <a:gd name="T8" fmla="*/ 35 w 40"/>
                  <a:gd name="T9" fmla="*/ 11 h 35"/>
                  <a:gd name="T10" fmla="*/ 14 w 40"/>
                  <a:gd name="T11" fmla="*/ 35 h 35"/>
                </a:gdLst>
                <a:ahLst/>
                <a:cxnLst>
                  <a:cxn ang="0">
                    <a:pos x="T0" y="T1"/>
                  </a:cxn>
                  <a:cxn ang="0">
                    <a:pos x="T2" y="T3"/>
                  </a:cxn>
                  <a:cxn ang="0">
                    <a:pos x="T4" y="T5"/>
                  </a:cxn>
                  <a:cxn ang="0">
                    <a:pos x="T6" y="T7"/>
                  </a:cxn>
                  <a:cxn ang="0">
                    <a:pos x="T8" y="T9"/>
                  </a:cxn>
                  <a:cxn ang="0">
                    <a:pos x="T10" y="T11"/>
                  </a:cxn>
                </a:cxnLst>
                <a:rect l="0" t="0" r="r" b="b"/>
                <a:pathLst>
                  <a:path w="40" h="35">
                    <a:moveTo>
                      <a:pt x="14" y="35"/>
                    </a:moveTo>
                    <a:cubicBezTo>
                      <a:pt x="14" y="28"/>
                      <a:pt x="14" y="20"/>
                      <a:pt x="6" y="16"/>
                    </a:cubicBezTo>
                    <a:cubicBezTo>
                      <a:pt x="0" y="12"/>
                      <a:pt x="0" y="7"/>
                      <a:pt x="0" y="0"/>
                    </a:cubicBezTo>
                    <a:cubicBezTo>
                      <a:pt x="1" y="0"/>
                      <a:pt x="2" y="0"/>
                      <a:pt x="3" y="0"/>
                    </a:cubicBezTo>
                    <a:cubicBezTo>
                      <a:pt x="13" y="6"/>
                      <a:pt x="23" y="11"/>
                      <a:pt x="35" y="11"/>
                    </a:cubicBezTo>
                    <a:cubicBezTo>
                      <a:pt x="40" y="26"/>
                      <a:pt x="37" y="30"/>
                      <a:pt x="14"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65" name="Freeform 721"/>
              <p:cNvSpPr/>
              <p:nvPr/>
            </p:nvSpPr>
            <p:spPr bwMode="auto">
              <a:xfrm>
                <a:off x="2863" y="2737"/>
                <a:ext cx="219" cy="247"/>
              </a:xfrm>
              <a:custGeom>
                <a:avLst/>
                <a:gdLst>
                  <a:gd name="T0" fmla="*/ 98 w 115"/>
                  <a:gd name="T1" fmla="*/ 51 h 129"/>
                  <a:gd name="T2" fmla="*/ 102 w 115"/>
                  <a:gd name="T3" fmla="*/ 51 h 129"/>
                  <a:gd name="T4" fmla="*/ 91 w 115"/>
                  <a:gd name="T5" fmla="*/ 76 h 129"/>
                  <a:gd name="T6" fmla="*/ 103 w 115"/>
                  <a:gd name="T7" fmla="*/ 85 h 129"/>
                  <a:gd name="T8" fmla="*/ 88 w 115"/>
                  <a:gd name="T9" fmla="*/ 100 h 129"/>
                  <a:gd name="T10" fmla="*/ 71 w 115"/>
                  <a:gd name="T11" fmla="*/ 114 h 129"/>
                  <a:gd name="T12" fmla="*/ 50 w 115"/>
                  <a:gd name="T13" fmla="*/ 128 h 129"/>
                  <a:gd name="T14" fmla="*/ 48 w 115"/>
                  <a:gd name="T15" fmla="*/ 126 h 129"/>
                  <a:gd name="T16" fmla="*/ 31 w 115"/>
                  <a:gd name="T17" fmla="*/ 89 h 129"/>
                  <a:gd name="T18" fmla="*/ 17 w 115"/>
                  <a:gd name="T19" fmla="*/ 77 h 129"/>
                  <a:gd name="T20" fmla="*/ 15 w 115"/>
                  <a:gd name="T21" fmla="*/ 61 h 129"/>
                  <a:gd name="T22" fmla="*/ 0 w 115"/>
                  <a:gd name="T23" fmla="*/ 57 h 129"/>
                  <a:gd name="T24" fmla="*/ 12 w 115"/>
                  <a:gd name="T25" fmla="*/ 22 h 129"/>
                  <a:gd name="T26" fmla="*/ 28 w 115"/>
                  <a:gd name="T27" fmla="*/ 11 h 129"/>
                  <a:gd name="T28" fmla="*/ 43 w 115"/>
                  <a:gd name="T29" fmla="*/ 8 h 129"/>
                  <a:gd name="T30" fmla="*/ 58 w 115"/>
                  <a:gd name="T31" fmla="*/ 9 h 129"/>
                  <a:gd name="T32" fmla="*/ 34 w 115"/>
                  <a:gd name="T33" fmla="*/ 59 h 129"/>
                  <a:gd name="T34" fmla="*/ 53 w 115"/>
                  <a:gd name="T35" fmla="*/ 53 h 129"/>
                  <a:gd name="T36" fmla="*/ 77 w 115"/>
                  <a:gd name="T37" fmla="*/ 48 h 129"/>
                  <a:gd name="T38" fmla="*/ 98 w 115"/>
                  <a:gd name="T39" fmla="*/ 5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129">
                    <a:moveTo>
                      <a:pt x="98" y="51"/>
                    </a:moveTo>
                    <a:cubicBezTo>
                      <a:pt x="100" y="51"/>
                      <a:pt x="101" y="51"/>
                      <a:pt x="102" y="51"/>
                    </a:cubicBezTo>
                    <a:cubicBezTo>
                      <a:pt x="115" y="69"/>
                      <a:pt x="114" y="71"/>
                      <a:pt x="91" y="76"/>
                    </a:cubicBezTo>
                    <a:cubicBezTo>
                      <a:pt x="94" y="81"/>
                      <a:pt x="105" y="78"/>
                      <a:pt x="103" y="85"/>
                    </a:cubicBezTo>
                    <a:cubicBezTo>
                      <a:pt x="101" y="91"/>
                      <a:pt x="97" y="98"/>
                      <a:pt x="88" y="100"/>
                    </a:cubicBezTo>
                    <a:cubicBezTo>
                      <a:pt x="83" y="106"/>
                      <a:pt x="72" y="104"/>
                      <a:pt x="71" y="114"/>
                    </a:cubicBezTo>
                    <a:cubicBezTo>
                      <a:pt x="60" y="113"/>
                      <a:pt x="60" y="129"/>
                      <a:pt x="50" y="128"/>
                    </a:cubicBezTo>
                    <a:cubicBezTo>
                      <a:pt x="49" y="127"/>
                      <a:pt x="48" y="127"/>
                      <a:pt x="48" y="126"/>
                    </a:cubicBezTo>
                    <a:cubicBezTo>
                      <a:pt x="42" y="114"/>
                      <a:pt x="29" y="105"/>
                      <a:pt x="31" y="89"/>
                    </a:cubicBezTo>
                    <a:cubicBezTo>
                      <a:pt x="31" y="81"/>
                      <a:pt x="19" y="84"/>
                      <a:pt x="17" y="77"/>
                    </a:cubicBezTo>
                    <a:cubicBezTo>
                      <a:pt x="18" y="71"/>
                      <a:pt x="17" y="65"/>
                      <a:pt x="15" y="61"/>
                    </a:cubicBezTo>
                    <a:cubicBezTo>
                      <a:pt x="9" y="69"/>
                      <a:pt x="4" y="66"/>
                      <a:pt x="0" y="57"/>
                    </a:cubicBezTo>
                    <a:cubicBezTo>
                      <a:pt x="3" y="45"/>
                      <a:pt x="10" y="34"/>
                      <a:pt x="12" y="22"/>
                    </a:cubicBezTo>
                    <a:cubicBezTo>
                      <a:pt x="14" y="15"/>
                      <a:pt x="18" y="8"/>
                      <a:pt x="28" y="11"/>
                    </a:cubicBezTo>
                    <a:cubicBezTo>
                      <a:pt x="34" y="15"/>
                      <a:pt x="38" y="11"/>
                      <a:pt x="43" y="8"/>
                    </a:cubicBezTo>
                    <a:cubicBezTo>
                      <a:pt x="48" y="5"/>
                      <a:pt x="54" y="0"/>
                      <a:pt x="58" y="9"/>
                    </a:cubicBezTo>
                    <a:cubicBezTo>
                      <a:pt x="51" y="25"/>
                      <a:pt x="48" y="44"/>
                      <a:pt x="34" y="59"/>
                    </a:cubicBezTo>
                    <a:cubicBezTo>
                      <a:pt x="43" y="64"/>
                      <a:pt x="49" y="59"/>
                      <a:pt x="53" y="53"/>
                    </a:cubicBezTo>
                    <a:cubicBezTo>
                      <a:pt x="60" y="46"/>
                      <a:pt x="67" y="41"/>
                      <a:pt x="77" y="48"/>
                    </a:cubicBezTo>
                    <a:cubicBezTo>
                      <a:pt x="83" y="52"/>
                      <a:pt x="92" y="46"/>
                      <a:pt x="98"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66" name="Freeform 722"/>
              <p:cNvSpPr/>
              <p:nvPr/>
            </p:nvSpPr>
            <p:spPr bwMode="auto">
              <a:xfrm>
                <a:off x="2973" y="2928"/>
                <a:ext cx="61" cy="29"/>
              </a:xfrm>
              <a:custGeom>
                <a:avLst/>
                <a:gdLst>
                  <a:gd name="T0" fmla="*/ 13 w 32"/>
                  <a:gd name="T1" fmla="*/ 14 h 15"/>
                  <a:gd name="T2" fmla="*/ 17 w 32"/>
                  <a:gd name="T3" fmla="*/ 2 h 15"/>
                  <a:gd name="T4" fmla="*/ 30 w 32"/>
                  <a:gd name="T5" fmla="*/ 0 h 15"/>
                  <a:gd name="T6" fmla="*/ 13 w 32"/>
                  <a:gd name="T7" fmla="*/ 14 h 15"/>
                </a:gdLst>
                <a:ahLst/>
                <a:cxnLst>
                  <a:cxn ang="0">
                    <a:pos x="T0" y="T1"/>
                  </a:cxn>
                  <a:cxn ang="0">
                    <a:pos x="T2" y="T3"/>
                  </a:cxn>
                  <a:cxn ang="0">
                    <a:pos x="T4" y="T5"/>
                  </a:cxn>
                  <a:cxn ang="0">
                    <a:pos x="T6" y="T7"/>
                  </a:cxn>
                </a:cxnLst>
                <a:rect l="0" t="0" r="r" b="b"/>
                <a:pathLst>
                  <a:path w="32" h="15">
                    <a:moveTo>
                      <a:pt x="13" y="14"/>
                    </a:moveTo>
                    <a:cubicBezTo>
                      <a:pt x="10" y="9"/>
                      <a:pt x="0" y="0"/>
                      <a:pt x="17" y="2"/>
                    </a:cubicBezTo>
                    <a:cubicBezTo>
                      <a:pt x="21" y="3"/>
                      <a:pt x="26" y="1"/>
                      <a:pt x="30" y="0"/>
                    </a:cubicBezTo>
                    <a:cubicBezTo>
                      <a:pt x="32" y="15"/>
                      <a:pt x="21" y="12"/>
                      <a:pt x="1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67" name="Freeform 723"/>
              <p:cNvSpPr/>
              <p:nvPr/>
            </p:nvSpPr>
            <p:spPr bwMode="auto">
              <a:xfrm>
                <a:off x="2937" y="2980"/>
                <a:ext cx="34" cy="48"/>
              </a:xfrm>
              <a:custGeom>
                <a:avLst/>
                <a:gdLst>
                  <a:gd name="T0" fmla="*/ 18 w 18"/>
                  <a:gd name="T1" fmla="*/ 11 h 25"/>
                  <a:gd name="T2" fmla="*/ 0 w 18"/>
                  <a:gd name="T3" fmla="*/ 11 h 25"/>
                  <a:gd name="T4" fmla="*/ 11 w 18"/>
                  <a:gd name="T5" fmla="*/ 1 h 25"/>
                  <a:gd name="T6" fmla="*/ 11 w 18"/>
                  <a:gd name="T7" fmla="*/ 1 h 25"/>
                  <a:gd name="T8" fmla="*/ 18 w 18"/>
                  <a:gd name="T9" fmla="*/ 11 h 25"/>
                </a:gdLst>
                <a:ahLst/>
                <a:cxnLst>
                  <a:cxn ang="0">
                    <a:pos x="T0" y="T1"/>
                  </a:cxn>
                  <a:cxn ang="0">
                    <a:pos x="T2" y="T3"/>
                  </a:cxn>
                  <a:cxn ang="0">
                    <a:pos x="T4" y="T5"/>
                  </a:cxn>
                  <a:cxn ang="0">
                    <a:pos x="T6" y="T7"/>
                  </a:cxn>
                  <a:cxn ang="0">
                    <a:pos x="T8" y="T9"/>
                  </a:cxn>
                </a:cxnLst>
                <a:rect l="0" t="0" r="r" b="b"/>
                <a:pathLst>
                  <a:path w="18" h="25">
                    <a:moveTo>
                      <a:pt x="18" y="11"/>
                    </a:moveTo>
                    <a:cubicBezTo>
                      <a:pt x="12" y="25"/>
                      <a:pt x="6" y="15"/>
                      <a:pt x="0" y="11"/>
                    </a:cubicBezTo>
                    <a:cubicBezTo>
                      <a:pt x="2" y="6"/>
                      <a:pt x="3" y="0"/>
                      <a:pt x="11" y="1"/>
                    </a:cubicBezTo>
                    <a:cubicBezTo>
                      <a:pt x="11" y="1"/>
                      <a:pt x="11" y="1"/>
                      <a:pt x="11" y="1"/>
                    </a:cubicBezTo>
                    <a:cubicBezTo>
                      <a:pt x="13" y="4"/>
                      <a:pt x="15" y="8"/>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68" name="Freeform 724"/>
              <p:cNvSpPr/>
              <p:nvPr/>
            </p:nvSpPr>
            <p:spPr bwMode="auto">
              <a:xfrm>
                <a:off x="2988" y="2961"/>
                <a:ext cx="29" cy="34"/>
              </a:xfrm>
              <a:custGeom>
                <a:avLst/>
                <a:gdLst>
                  <a:gd name="T0" fmla="*/ 12 w 15"/>
                  <a:gd name="T1" fmla="*/ 0 h 18"/>
                  <a:gd name="T2" fmla="*/ 8 w 15"/>
                  <a:gd name="T3" fmla="*/ 17 h 18"/>
                  <a:gd name="T4" fmla="*/ 1 w 15"/>
                  <a:gd name="T5" fmla="*/ 16 h 18"/>
                  <a:gd name="T6" fmla="*/ 12 w 15"/>
                  <a:gd name="T7" fmla="*/ 0 h 18"/>
                </a:gdLst>
                <a:ahLst/>
                <a:cxnLst>
                  <a:cxn ang="0">
                    <a:pos x="T0" y="T1"/>
                  </a:cxn>
                  <a:cxn ang="0">
                    <a:pos x="T2" y="T3"/>
                  </a:cxn>
                  <a:cxn ang="0">
                    <a:pos x="T4" y="T5"/>
                  </a:cxn>
                  <a:cxn ang="0">
                    <a:pos x="T6" y="T7"/>
                  </a:cxn>
                </a:cxnLst>
                <a:rect l="0" t="0" r="r" b="b"/>
                <a:pathLst>
                  <a:path w="15" h="18">
                    <a:moveTo>
                      <a:pt x="12" y="0"/>
                    </a:moveTo>
                    <a:cubicBezTo>
                      <a:pt x="7" y="7"/>
                      <a:pt x="15" y="13"/>
                      <a:pt x="8" y="17"/>
                    </a:cubicBezTo>
                    <a:cubicBezTo>
                      <a:pt x="7" y="18"/>
                      <a:pt x="1" y="17"/>
                      <a:pt x="1" y="16"/>
                    </a:cubicBezTo>
                    <a:cubicBezTo>
                      <a:pt x="0" y="10"/>
                      <a:pt x="1" y="4"/>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69" name="Freeform 725"/>
              <p:cNvSpPr/>
              <p:nvPr/>
            </p:nvSpPr>
            <p:spPr bwMode="auto">
              <a:xfrm>
                <a:off x="1411" y="1208"/>
                <a:ext cx="162" cy="157"/>
              </a:xfrm>
              <a:custGeom>
                <a:avLst/>
                <a:gdLst>
                  <a:gd name="T0" fmla="*/ 66 w 85"/>
                  <a:gd name="T1" fmla="*/ 31 h 82"/>
                  <a:gd name="T2" fmla="*/ 79 w 85"/>
                  <a:gd name="T3" fmla="*/ 44 h 82"/>
                  <a:gd name="T4" fmla="*/ 82 w 85"/>
                  <a:gd name="T5" fmla="*/ 60 h 82"/>
                  <a:gd name="T6" fmla="*/ 76 w 85"/>
                  <a:gd name="T7" fmla="*/ 76 h 82"/>
                  <a:gd name="T8" fmla="*/ 70 w 85"/>
                  <a:gd name="T9" fmla="*/ 71 h 82"/>
                  <a:gd name="T10" fmla="*/ 65 w 85"/>
                  <a:gd name="T11" fmla="*/ 82 h 82"/>
                  <a:gd name="T12" fmla="*/ 41 w 85"/>
                  <a:gd name="T13" fmla="*/ 77 h 82"/>
                  <a:gd name="T14" fmla="*/ 28 w 85"/>
                  <a:gd name="T15" fmla="*/ 66 h 82"/>
                  <a:gd name="T16" fmla="*/ 25 w 85"/>
                  <a:gd name="T17" fmla="*/ 66 h 82"/>
                  <a:gd name="T18" fmla="*/ 16 w 85"/>
                  <a:gd name="T19" fmla="*/ 62 h 82"/>
                  <a:gd name="T20" fmla="*/ 12 w 85"/>
                  <a:gd name="T21" fmla="*/ 47 h 82"/>
                  <a:gd name="T22" fmla="*/ 7 w 85"/>
                  <a:gd name="T23" fmla="*/ 21 h 82"/>
                  <a:gd name="T24" fmla="*/ 7 w 85"/>
                  <a:gd name="T25" fmla="*/ 7 h 82"/>
                  <a:gd name="T26" fmla="*/ 17 w 85"/>
                  <a:gd name="T27" fmla="*/ 10 h 82"/>
                  <a:gd name="T28" fmla="*/ 27 w 85"/>
                  <a:gd name="T29" fmla="*/ 17 h 82"/>
                  <a:gd name="T30" fmla="*/ 66 w 85"/>
                  <a:gd name="T31" fmla="*/ 3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82">
                    <a:moveTo>
                      <a:pt x="66" y="31"/>
                    </a:moveTo>
                    <a:cubicBezTo>
                      <a:pt x="70" y="36"/>
                      <a:pt x="74" y="40"/>
                      <a:pt x="79" y="44"/>
                    </a:cubicBezTo>
                    <a:cubicBezTo>
                      <a:pt x="85" y="49"/>
                      <a:pt x="81" y="55"/>
                      <a:pt x="82" y="60"/>
                    </a:cubicBezTo>
                    <a:cubicBezTo>
                      <a:pt x="68" y="62"/>
                      <a:pt x="77" y="71"/>
                      <a:pt x="76" y="76"/>
                    </a:cubicBezTo>
                    <a:cubicBezTo>
                      <a:pt x="74" y="75"/>
                      <a:pt x="72" y="71"/>
                      <a:pt x="70" y="71"/>
                    </a:cubicBezTo>
                    <a:cubicBezTo>
                      <a:pt x="62" y="72"/>
                      <a:pt x="72" y="79"/>
                      <a:pt x="65" y="82"/>
                    </a:cubicBezTo>
                    <a:cubicBezTo>
                      <a:pt x="61" y="69"/>
                      <a:pt x="51" y="73"/>
                      <a:pt x="41" y="77"/>
                    </a:cubicBezTo>
                    <a:cubicBezTo>
                      <a:pt x="37" y="72"/>
                      <a:pt x="37" y="64"/>
                      <a:pt x="28" y="66"/>
                    </a:cubicBezTo>
                    <a:cubicBezTo>
                      <a:pt x="27" y="66"/>
                      <a:pt x="26" y="66"/>
                      <a:pt x="25" y="66"/>
                    </a:cubicBezTo>
                    <a:cubicBezTo>
                      <a:pt x="22" y="66"/>
                      <a:pt x="18" y="65"/>
                      <a:pt x="16" y="62"/>
                    </a:cubicBezTo>
                    <a:cubicBezTo>
                      <a:pt x="16" y="57"/>
                      <a:pt x="13" y="52"/>
                      <a:pt x="12" y="47"/>
                    </a:cubicBezTo>
                    <a:cubicBezTo>
                      <a:pt x="13" y="38"/>
                      <a:pt x="13" y="28"/>
                      <a:pt x="7" y="21"/>
                    </a:cubicBezTo>
                    <a:cubicBezTo>
                      <a:pt x="0" y="16"/>
                      <a:pt x="15" y="11"/>
                      <a:pt x="7" y="7"/>
                    </a:cubicBezTo>
                    <a:cubicBezTo>
                      <a:pt x="13" y="0"/>
                      <a:pt x="13" y="10"/>
                      <a:pt x="17" y="10"/>
                    </a:cubicBezTo>
                    <a:cubicBezTo>
                      <a:pt x="21" y="11"/>
                      <a:pt x="24" y="14"/>
                      <a:pt x="27" y="17"/>
                    </a:cubicBezTo>
                    <a:cubicBezTo>
                      <a:pt x="39" y="23"/>
                      <a:pt x="51" y="32"/>
                      <a:pt x="6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70" name="Freeform 726"/>
              <p:cNvSpPr/>
              <p:nvPr/>
            </p:nvSpPr>
            <p:spPr bwMode="auto">
              <a:xfrm>
                <a:off x="1294" y="1088"/>
                <a:ext cx="136" cy="67"/>
              </a:xfrm>
              <a:custGeom>
                <a:avLst/>
                <a:gdLst>
                  <a:gd name="T0" fmla="*/ 64 w 71"/>
                  <a:gd name="T1" fmla="*/ 17 h 35"/>
                  <a:gd name="T2" fmla="*/ 71 w 71"/>
                  <a:gd name="T3" fmla="*/ 28 h 35"/>
                  <a:gd name="T4" fmla="*/ 64 w 71"/>
                  <a:gd name="T5" fmla="*/ 31 h 35"/>
                  <a:gd name="T6" fmla="*/ 9 w 71"/>
                  <a:gd name="T7" fmla="*/ 20 h 35"/>
                  <a:gd name="T8" fmla="*/ 5 w 71"/>
                  <a:gd name="T9" fmla="*/ 7 h 35"/>
                  <a:gd name="T10" fmla="*/ 12 w 71"/>
                  <a:gd name="T11" fmla="*/ 0 h 35"/>
                  <a:gd name="T12" fmla="*/ 64 w 71"/>
                  <a:gd name="T13" fmla="*/ 17 h 35"/>
                </a:gdLst>
                <a:ahLst/>
                <a:cxnLst>
                  <a:cxn ang="0">
                    <a:pos x="T0" y="T1"/>
                  </a:cxn>
                  <a:cxn ang="0">
                    <a:pos x="T2" y="T3"/>
                  </a:cxn>
                  <a:cxn ang="0">
                    <a:pos x="T4" y="T5"/>
                  </a:cxn>
                  <a:cxn ang="0">
                    <a:pos x="T6" y="T7"/>
                  </a:cxn>
                  <a:cxn ang="0">
                    <a:pos x="T8" y="T9"/>
                  </a:cxn>
                  <a:cxn ang="0">
                    <a:pos x="T10" y="T11"/>
                  </a:cxn>
                  <a:cxn ang="0">
                    <a:pos x="T12" y="T13"/>
                  </a:cxn>
                </a:cxnLst>
                <a:rect l="0" t="0" r="r" b="b"/>
                <a:pathLst>
                  <a:path w="71" h="35">
                    <a:moveTo>
                      <a:pt x="64" y="17"/>
                    </a:moveTo>
                    <a:cubicBezTo>
                      <a:pt x="66" y="21"/>
                      <a:pt x="69" y="24"/>
                      <a:pt x="71" y="28"/>
                    </a:cubicBezTo>
                    <a:cubicBezTo>
                      <a:pt x="69" y="29"/>
                      <a:pt x="67" y="30"/>
                      <a:pt x="64" y="31"/>
                    </a:cubicBezTo>
                    <a:cubicBezTo>
                      <a:pt x="44" y="35"/>
                      <a:pt x="28" y="20"/>
                      <a:pt x="9" y="20"/>
                    </a:cubicBezTo>
                    <a:cubicBezTo>
                      <a:pt x="3" y="20"/>
                      <a:pt x="0" y="13"/>
                      <a:pt x="5" y="7"/>
                    </a:cubicBezTo>
                    <a:cubicBezTo>
                      <a:pt x="8" y="6"/>
                      <a:pt x="11" y="3"/>
                      <a:pt x="12" y="0"/>
                    </a:cubicBezTo>
                    <a:cubicBezTo>
                      <a:pt x="28" y="9"/>
                      <a:pt x="45" y="17"/>
                      <a:pt x="6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71" name="Freeform 727"/>
              <p:cNvSpPr/>
              <p:nvPr/>
            </p:nvSpPr>
            <p:spPr bwMode="auto">
              <a:xfrm>
                <a:off x="1285" y="1101"/>
                <a:ext cx="131" cy="57"/>
              </a:xfrm>
              <a:custGeom>
                <a:avLst/>
                <a:gdLst>
                  <a:gd name="T0" fmla="*/ 10 w 69"/>
                  <a:gd name="T1" fmla="*/ 0 h 30"/>
                  <a:gd name="T2" fmla="*/ 22 w 69"/>
                  <a:gd name="T3" fmla="*/ 12 h 30"/>
                  <a:gd name="T4" fmla="*/ 69 w 69"/>
                  <a:gd name="T5" fmla="*/ 24 h 30"/>
                  <a:gd name="T6" fmla="*/ 61 w 69"/>
                  <a:gd name="T7" fmla="*/ 29 h 30"/>
                  <a:gd name="T8" fmla="*/ 6 w 69"/>
                  <a:gd name="T9" fmla="*/ 20 h 30"/>
                  <a:gd name="T10" fmla="*/ 0 w 69"/>
                  <a:gd name="T11" fmla="*/ 10 h 30"/>
                  <a:gd name="T12" fmla="*/ 10 w 69"/>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69" h="30">
                    <a:moveTo>
                      <a:pt x="10" y="0"/>
                    </a:moveTo>
                    <a:cubicBezTo>
                      <a:pt x="9" y="10"/>
                      <a:pt x="15" y="12"/>
                      <a:pt x="22" y="12"/>
                    </a:cubicBezTo>
                    <a:cubicBezTo>
                      <a:pt x="39" y="13"/>
                      <a:pt x="54" y="20"/>
                      <a:pt x="69" y="24"/>
                    </a:cubicBezTo>
                    <a:cubicBezTo>
                      <a:pt x="69" y="30"/>
                      <a:pt x="66" y="29"/>
                      <a:pt x="61" y="29"/>
                    </a:cubicBezTo>
                    <a:cubicBezTo>
                      <a:pt x="42" y="29"/>
                      <a:pt x="26" y="15"/>
                      <a:pt x="6" y="20"/>
                    </a:cubicBezTo>
                    <a:cubicBezTo>
                      <a:pt x="1" y="21"/>
                      <a:pt x="0" y="15"/>
                      <a:pt x="0" y="10"/>
                    </a:cubicBezTo>
                    <a:cubicBezTo>
                      <a:pt x="0" y="3"/>
                      <a:pt x="2" y="1"/>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72" name="Freeform 728"/>
              <p:cNvSpPr/>
              <p:nvPr/>
            </p:nvSpPr>
            <p:spPr bwMode="auto">
              <a:xfrm>
                <a:off x="1443" y="1187"/>
                <a:ext cx="32" cy="54"/>
              </a:xfrm>
              <a:custGeom>
                <a:avLst/>
                <a:gdLst>
                  <a:gd name="T0" fmla="*/ 7 w 17"/>
                  <a:gd name="T1" fmla="*/ 28 h 28"/>
                  <a:gd name="T2" fmla="*/ 0 w 17"/>
                  <a:gd name="T3" fmla="*/ 21 h 28"/>
                  <a:gd name="T4" fmla="*/ 7 w 17"/>
                  <a:gd name="T5" fmla="*/ 0 h 28"/>
                  <a:gd name="T6" fmla="*/ 14 w 17"/>
                  <a:gd name="T7" fmla="*/ 0 h 28"/>
                  <a:gd name="T8" fmla="*/ 14 w 17"/>
                  <a:gd name="T9" fmla="*/ 25 h 28"/>
                  <a:gd name="T10" fmla="*/ 7 w 17"/>
                  <a:gd name="T11" fmla="*/ 28 h 28"/>
                </a:gdLst>
                <a:ahLst/>
                <a:cxnLst>
                  <a:cxn ang="0">
                    <a:pos x="T0" y="T1"/>
                  </a:cxn>
                  <a:cxn ang="0">
                    <a:pos x="T2" y="T3"/>
                  </a:cxn>
                  <a:cxn ang="0">
                    <a:pos x="T4" y="T5"/>
                  </a:cxn>
                  <a:cxn ang="0">
                    <a:pos x="T6" y="T7"/>
                  </a:cxn>
                  <a:cxn ang="0">
                    <a:pos x="T8" y="T9"/>
                  </a:cxn>
                  <a:cxn ang="0">
                    <a:pos x="T10" y="T11"/>
                  </a:cxn>
                </a:cxnLst>
                <a:rect l="0" t="0" r="r" b="b"/>
                <a:pathLst>
                  <a:path w="17" h="28">
                    <a:moveTo>
                      <a:pt x="7" y="28"/>
                    </a:moveTo>
                    <a:cubicBezTo>
                      <a:pt x="5" y="26"/>
                      <a:pt x="2" y="23"/>
                      <a:pt x="0" y="21"/>
                    </a:cubicBezTo>
                    <a:cubicBezTo>
                      <a:pt x="2" y="14"/>
                      <a:pt x="5" y="7"/>
                      <a:pt x="7" y="0"/>
                    </a:cubicBezTo>
                    <a:cubicBezTo>
                      <a:pt x="9" y="0"/>
                      <a:pt x="12" y="0"/>
                      <a:pt x="14" y="0"/>
                    </a:cubicBezTo>
                    <a:cubicBezTo>
                      <a:pt x="17" y="9"/>
                      <a:pt x="15" y="17"/>
                      <a:pt x="14" y="25"/>
                    </a:cubicBezTo>
                    <a:cubicBezTo>
                      <a:pt x="12" y="27"/>
                      <a:pt x="10" y="28"/>
                      <a:pt x="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73" name="Freeform 729"/>
              <p:cNvSpPr/>
              <p:nvPr/>
            </p:nvSpPr>
            <p:spPr bwMode="auto">
              <a:xfrm>
                <a:off x="6079" y="1141"/>
                <a:ext cx="190" cy="161"/>
              </a:xfrm>
              <a:custGeom>
                <a:avLst/>
                <a:gdLst>
                  <a:gd name="T0" fmla="*/ 48 w 100"/>
                  <a:gd name="T1" fmla="*/ 63 h 84"/>
                  <a:gd name="T2" fmla="*/ 43 w 100"/>
                  <a:gd name="T3" fmla="*/ 63 h 84"/>
                  <a:gd name="T4" fmla="*/ 3 w 100"/>
                  <a:gd name="T5" fmla="*/ 70 h 84"/>
                  <a:gd name="T6" fmla="*/ 2 w 100"/>
                  <a:gd name="T7" fmla="*/ 62 h 84"/>
                  <a:gd name="T8" fmla="*/ 15 w 100"/>
                  <a:gd name="T9" fmla="*/ 14 h 84"/>
                  <a:gd name="T10" fmla="*/ 62 w 100"/>
                  <a:gd name="T11" fmla="*/ 10 h 84"/>
                  <a:gd name="T12" fmla="*/ 75 w 100"/>
                  <a:gd name="T13" fmla="*/ 13 h 84"/>
                  <a:gd name="T14" fmla="*/ 78 w 100"/>
                  <a:gd name="T15" fmla="*/ 9 h 84"/>
                  <a:gd name="T16" fmla="*/ 95 w 100"/>
                  <a:gd name="T17" fmla="*/ 10 h 84"/>
                  <a:gd name="T18" fmla="*/ 98 w 100"/>
                  <a:gd name="T19" fmla="*/ 35 h 84"/>
                  <a:gd name="T20" fmla="*/ 90 w 100"/>
                  <a:gd name="T21" fmla="*/ 35 h 84"/>
                  <a:gd name="T22" fmla="*/ 90 w 100"/>
                  <a:gd name="T23" fmla="*/ 35 h 84"/>
                  <a:gd name="T24" fmla="*/ 78 w 100"/>
                  <a:gd name="T25" fmla="*/ 37 h 84"/>
                  <a:gd name="T26" fmla="*/ 60 w 100"/>
                  <a:gd name="T27" fmla="*/ 52 h 84"/>
                  <a:gd name="T28" fmla="*/ 54 w 100"/>
                  <a:gd name="T29" fmla="*/ 54 h 84"/>
                  <a:gd name="T30" fmla="*/ 49 w 100"/>
                  <a:gd name="T31" fmla="*/ 55 h 84"/>
                  <a:gd name="T32" fmla="*/ 42 w 100"/>
                  <a:gd name="T33" fmla="*/ 55 h 84"/>
                  <a:gd name="T34" fmla="*/ 49 w 100"/>
                  <a:gd name="T35" fmla="*/ 58 h 84"/>
                  <a:gd name="T36" fmla="*/ 48 w 100"/>
                  <a:gd name="T37" fmla="*/ 6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84">
                    <a:moveTo>
                      <a:pt x="48" y="63"/>
                    </a:moveTo>
                    <a:cubicBezTo>
                      <a:pt x="47" y="63"/>
                      <a:pt x="44" y="62"/>
                      <a:pt x="43" y="63"/>
                    </a:cubicBezTo>
                    <a:cubicBezTo>
                      <a:pt x="33" y="84"/>
                      <a:pt x="17" y="68"/>
                      <a:pt x="3" y="70"/>
                    </a:cubicBezTo>
                    <a:cubicBezTo>
                      <a:pt x="0" y="67"/>
                      <a:pt x="0" y="65"/>
                      <a:pt x="2" y="62"/>
                    </a:cubicBezTo>
                    <a:cubicBezTo>
                      <a:pt x="10" y="47"/>
                      <a:pt x="10" y="30"/>
                      <a:pt x="15" y="14"/>
                    </a:cubicBezTo>
                    <a:cubicBezTo>
                      <a:pt x="28" y="32"/>
                      <a:pt x="49" y="31"/>
                      <a:pt x="62" y="10"/>
                    </a:cubicBezTo>
                    <a:cubicBezTo>
                      <a:pt x="67" y="10"/>
                      <a:pt x="71" y="11"/>
                      <a:pt x="75" y="13"/>
                    </a:cubicBezTo>
                    <a:cubicBezTo>
                      <a:pt x="84" y="19"/>
                      <a:pt x="75" y="9"/>
                      <a:pt x="78" y="9"/>
                    </a:cubicBezTo>
                    <a:cubicBezTo>
                      <a:pt x="84" y="0"/>
                      <a:pt x="91" y="0"/>
                      <a:pt x="95" y="10"/>
                    </a:cubicBezTo>
                    <a:cubicBezTo>
                      <a:pt x="99" y="18"/>
                      <a:pt x="100" y="26"/>
                      <a:pt x="98" y="35"/>
                    </a:cubicBezTo>
                    <a:cubicBezTo>
                      <a:pt x="95" y="37"/>
                      <a:pt x="93" y="37"/>
                      <a:pt x="90" y="35"/>
                    </a:cubicBezTo>
                    <a:cubicBezTo>
                      <a:pt x="90" y="35"/>
                      <a:pt x="90" y="35"/>
                      <a:pt x="90" y="35"/>
                    </a:cubicBezTo>
                    <a:cubicBezTo>
                      <a:pt x="85" y="32"/>
                      <a:pt x="77" y="33"/>
                      <a:pt x="78" y="37"/>
                    </a:cubicBezTo>
                    <a:cubicBezTo>
                      <a:pt x="81" y="54"/>
                      <a:pt x="68" y="50"/>
                      <a:pt x="60" y="52"/>
                    </a:cubicBezTo>
                    <a:cubicBezTo>
                      <a:pt x="58" y="52"/>
                      <a:pt x="56" y="53"/>
                      <a:pt x="54" y="54"/>
                    </a:cubicBezTo>
                    <a:cubicBezTo>
                      <a:pt x="52" y="55"/>
                      <a:pt x="50" y="55"/>
                      <a:pt x="49" y="55"/>
                    </a:cubicBezTo>
                    <a:cubicBezTo>
                      <a:pt x="46" y="56"/>
                      <a:pt x="44" y="55"/>
                      <a:pt x="42" y="55"/>
                    </a:cubicBezTo>
                    <a:cubicBezTo>
                      <a:pt x="44" y="56"/>
                      <a:pt x="47" y="56"/>
                      <a:pt x="49" y="58"/>
                    </a:cubicBezTo>
                    <a:cubicBezTo>
                      <a:pt x="49" y="60"/>
                      <a:pt x="49" y="61"/>
                      <a:pt x="48"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74" name="Freeform 730"/>
              <p:cNvSpPr/>
              <p:nvPr/>
            </p:nvSpPr>
            <p:spPr bwMode="auto">
              <a:xfrm>
                <a:off x="6210" y="1111"/>
                <a:ext cx="95" cy="97"/>
              </a:xfrm>
              <a:custGeom>
                <a:avLst/>
                <a:gdLst>
                  <a:gd name="T0" fmla="*/ 28 w 50"/>
                  <a:gd name="T1" fmla="*/ 51 h 51"/>
                  <a:gd name="T2" fmla="*/ 24 w 50"/>
                  <a:gd name="T3" fmla="*/ 31 h 51"/>
                  <a:gd name="T4" fmla="*/ 15 w 50"/>
                  <a:gd name="T5" fmla="*/ 21 h 51"/>
                  <a:gd name="T6" fmla="*/ 11 w 50"/>
                  <a:gd name="T7" fmla="*/ 26 h 51"/>
                  <a:gd name="T8" fmla="*/ 0 w 50"/>
                  <a:gd name="T9" fmla="*/ 23 h 51"/>
                  <a:gd name="T10" fmla="*/ 7 w 50"/>
                  <a:gd name="T11" fmla="*/ 9 h 51"/>
                  <a:gd name="T12" fmla="*/ 14 w 50"/>
                  <a:gd name="T13" fmla="*/ 9 h 51"/>
                  <a:gd name="T14" fmla="*/ 37 w 50"/>
                  <a:gd name="T15" fmla="*/ 2 h 51"/>
                  <a:gd name="T16" fmla="*/ 49 w 50"/>
                  <a:gd name="T17" fmla="*/ 19 h 51"/>
                  <a:gd name="T18" fmla="*/ 28 w 50"/>
                  <a:gd name="T1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1">
                    <a:moveTo>
                      <a:pt x="28" y="51"/>
                    </a:moveTo>
                    <a:cubicBezTo>
                      <a:pt x="24" y="45"/>
                      <a:pt x="25" y="38"/>
                      <a:pt x="24" y="31"/>
                    </a:cubicBezTo>
                    <a:cubicBezTo>
                      <a:pt x="24" y="26"/>
                      <a:pt x="20" y="22"/>
                      <a:pt x="15" y="21"/>
                    </a:cubicBezTo>
                    <a:cubicBezTo>
                      <a:pt x="14" y="20"/>
                      <a:pt x="12" y="24"/>
                      <a:pt x="11" y="26"/>
                    </a:cubicBezTo>
                    <a:cubicBezTo>
                      <a:pt x="6" y="29"/>
                      <a:pt x="3" y="26"/>
                      <a:pt x="0" y="23"/>
                    </a:cubicBezTo>
                    <a:cubicBezTo>
                      <a:pt x="4" y="19"/>
                      <a:pt x="9" y="15"/>
                      <a:pt x="7" y="9"/>
                    </a:cubicBezTo>
                    <a:cubicBezTo>
                      <a:pt x="10" y="9"/>
                      <a:pt x="12" y="9"/>
                      <a:pt x="14" y="9"/>
                    </a:cubicBezTo>
                    <a:cubicBezTo>
                      <a:pt x="23" y="11"/>
                      <a:pt x="25" y="0"/>
                      <a:pt x="37" y="2"/>
                    </a:cubicBezTo>
                    <a:cubicBezTo>
                      <a:pt x="50" y="5"/>
                      <a:pt x="49" y="10"/>
                      <a:pt x="49" y="19"/>
                    </a:cubicBezTo>
                    <a:cubicBezTo>
                      <a:pt x="49" y="34"/>
                      <a:pt x="39" y="43"/>
                      <a:pt x="28"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75" name="Freeform 731"/>
              <p:cNvSpPr/>
              <p:nvPr/>
            </p:nvSpPr>
            <p:spPr bwMode="auto">
              <a:xfrm>
                <a:off x="5896" y="1170"/>
                <a:ext cx="124" cy="67"/>
              </a:xfrm>
              <a:custGeom>
                <a:avLst/>
                <a:gdLst>
                  <a:gd name="T0" fmla="*/ 57 w 65"/>
                  <a:gd name="T1" fmla="*/ 16 h 35"/>
                  <a:gd name="T2" fmla="*/ 64 w 65"/>
                  <a:gd name="T3" fmla="*/ 30 h 35"/>
                  <a:gd name="T4" fmla="*/ 48 w 65"/>
                  <a:gd name="T5" fmla="*/ 33 h 35"/>
                  <a:gd name="T6" fmla="*/ 3 w 65"/>
                  <a:gd name="T7" fmla="*/ 18 h 35"/>
                  <a:gd name="T8" fmla="*/ 0 w 65"/>
                  <a:gd name="T9" fmla="*/ 14 h 35"/>
                  <a:gd name="T10" fmla="*/ 47 w 65"/>
                  <a:gd name="T11" fmla="*/ 12 h 35"/>
                  <a:gd name="T12" fmla="*/ 55 w 65"/>
                  <a:gd name="T13" fmla="*/ 15 h 35"/>
                  <a:gd name="T14" fmla="*/ 57 w 65"/>
                  <a:gd name="T15" fmla="*/ 16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35">
                    <a:moveTo>
                      <a:pt x="57" y="16"/>
                    </a:moveTo>
                    <a:cubicBezTo>
                      <a:pt x="59" y="21"/>
                      <a:pt x="65" y="24"/>
                      <a:pt x="64" y="30"/>
                    </a:cubicBezTo>
                    <a:cubicBezTo>
                      <a:pt x="59" y="34"/>
                      <a:pt x="54" y="35"/>
                      <a:pt x="48" y="33"/>
                    </a:cubicBezTo>
                    <a:cubicBezTo>
                      <a:pt x="32" y="30"/>
                      <a:pt x="18" y="21"/>
                      <a:pt x="3" y="18"/>
                    </a:cubicBezTo>
                    <a:cubicBezTo>
                      <a:pt x="1" y="17"/>
                      <a:pt x="1" y="16"/>
                      <a:pt x="0" y="14"/>
                    </a:cubicBezTo>
                    <a:cubicBezTo>
                      <a:pt x="17" y="0"/>
                      <a:pt x="31" y="0"/>
                      <a:pt x="47" y="12"/>
                    </a:cubicBezTo>
                    <a:cubicBezTo>
                      <a:pt x="50" y="14"/>
                      <a:pt x="53" y="14"/>
                      <a:pt x="55" y="15"/>
                    </a:cubicBezTo>
                    <a:cubicBezTo>
                      <a:pt x="56" y="15"/>
                      <a:pt x="57" y="16"/>
                      <a:pt x="5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76" name="Freeform 732"/>
              <p:cNvSpPr/>
              <p:nvPr/>
            </p:nvSpPr>
            <p:spPr bwMode="auto">
              <a:xfrm>
                <a:off x="5940" y="1227"/>
                <a:ext cx="87" cy="73"/>
              </a:xfrm>
              <a:custGeom>
                <a:avLst/>
                <a:gdLst>
                  <a:gd name="T0" fmla="*/ 24 w 46"/>
                  <a:gd name="T1" fmla="*/ 0 h 38"/>
                  <a:gd name="T2" fmla="*/ 41 w 46"/>
                  <a:gd name="T3" fmla="*/ 0 h 38"/>
                  <a:gd name="T4" fmla="*/ 45 w 46"/>
                  <a:gd name="T5" fmla="*/ 14 h 38"/>
                  <a:gd name="T6" fmla="*/ 46 w 46"/>
                  <a:gd name="T7" fmla="*/ 16 h 38"/>
                  <a:gd name="T8" fmla="*/ 45 w 46"/>
                  <a:gd name="T9" fmla="*/ 18 h 38"/>
                  <a:gd name="T10" fmla="*/ 27 w 46"/>
                  <a:gd name="T11" fmla="*/ 38 h 38"/>
                  <a:gd name="T12" fmla="*/ 10 w 46"/>
                  <a:gd name="T13" fmla="*/ 32 h 38"/>
                  <a:gd name="T14" fmla="*/ 2 w 46"/>
                  <a:gd name="T15" fmla="*/ 30 h 38"/>
                  <a:gd name="T16" fmla="*/ 10 w 46"/>
                  <a:gd name="T17" fmla="*/ 17 h 38"/>
                  <a:gd name="T18" fmla="*/ 24 w 46"/>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38">
                    <a:moveTo>
                      <a:pt x="24" y="0"/>
                    </a:moveTo>
                    <a:cubicBezTo>
                      <a:pt x="30" y="0"/>
                      <a:pt x="35" y="0"/>
                      <a:pt x="41" y="0"/>
                    </a:cubicBezTo>
                    <a:cubicBezTo>
                      <a:pt x="36" y="6"/>
                      <a:pt x="41" y="10"/>
                      <a:pt x="45" y="14"/>
                    </a:cubicBezTo>
                    <a:cubicBezTo>
                      <a:pt x="46" y="15"/>
                      <a:pt x="46" y="16"/>
                      <a:pt x="46" y="16"/>
                    </a:cubicBezTo>
                    <a:cubicBezTo>
                      <a:pt x="45" y="17"/>
                      <a:pt x="45" y="18"/>
                      <a:pt x="45" y="18"/>
                    </a:cubicBezTo>
                    <a:cubicBezTo>
                      <a:pt x="29" y="17"/>
                      <a:pt x="33" y="31"/>
                      <a:pt x="27" y="38"/>
                    </a:cubicBezTo>
                    <a:cubicBezTo>
                      <a:pt x="21" y="38"/>
                      <a:pt x="20" y="24"/>
                      <a:pt x="10" y="32"/>
                    </a:cubicBezTo>
                    <a:cubicBezTo>
                      <a:pt x="6" y="34"/>
                      <a:pt x="3" y="34"/>
                      <a:pt x="2" y="30"/>
                    </a:cubicBezTo>
                    <a:cubicBezTo>
                      <a:pt x="0" y="23"/>
                      <a:pt x="5" y="20"/>
                      <a:pt x="10" y="17"/>
                    </a:cubicBezTo>
                    <a:cubicBezTo>
                      <a:pt x="25" y="19"/>
                      <a:pt x="16" y="3"/>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77" name="Freeform 733"/>
              <p:cNvSpPr/>
              <p:nvPr/>
            </p:nvSpPr>
            <p:spPr bwMode="auto">
              <a:xfrm>
                <a:off x="6010" y="1135"/>
                <a:ext cx="61" cy="66"/>
              </a:xfrm>
              <a:custGeom>
                <a:avLst/>
                <a:gdLst>
                  <a:gd name="T0" fmla="*/ 18 w 32"/>
                  <a:gd name="T1" fmla="*/ 6 h 34"/>
                  <a:gd name="T2" fmla="*/ 32 w 32"/>
                  <a:gd name="T3" fmla="*/ 6 h 34"/>
                  <a:gd name="T4" fmla="*/ 1 w 32"/>
                  <a:gd name="T5" fmla="*/ 34 h 34"/>
                  <a:gd name="T6" fmla="*/ 8 w 32"/>
                  <a:gd name="T7" fmla="*/ 9 h 34"/>
                  <a:gd name="T8" fmla="*/ 18 w 32"/>
                  <a:gd name="T9" fmla="*/ 6 h 34"/>
                </a:gdLst>
                <a:ahLst/>
                <a:cxnLst>
                  <a:cxn ang="0">
                    <a:pos x="T0" y="T1"/>
                  </a:cxn>
                  <a:cxn ang="0">
                    <a:pos x="T2" y="T3"/>
                  </a:cxn>
                  <a:cxn ang="0">
                    <a:pos x="T4" y="T5"/>
                  </a:cxn>
                  <a:cxn ang="0">
                    <a:pos x="T6" y="T7"/>
                  </a:cxn>
                  <a:cxn ang="0">
                    <a:pos x="T8" y="T9"/>
                  </a:cxn>
                </a:cxnLst>
                <a:rect l="0" t="0" r="r" b="b"/>
                <a:pathLst>
                  <a:path w="32" h="34">
                    <a:moveTo>
                      <a:pt x="18" y="6"/>
                    </a:moveTo>
                    <a:cubicBezTo>
                      <a:pt x="23" y="5"/>
                      <a:pt x="27" y="0"/>
                      <a:pt x="32" y="6"/>
                    </a:cubicBezTo>
                    <a:cubicBezTo>
                      <a:pt x="32" y="27"/>
                      <a:pt x="16" y="30"/>
                      <a:pt x="1" y="34"/>
                    </a:cubicBezTo>
                    <a:cubicBezTo>
                      <a:pt x="0" y="25"/>
                      <a:pt x="2" y="16"/>
                      <a:pt x="8" y="9"/>
                    </a:cubicBezTo>
                    <a:cubicBezTo>
                      <a:pt x="11" y="6"/>
                      <a:pt x="14" y="3"/>
                      <a:pt x="1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78" name="Freeform 734"/>
              <p:cNvSpPr/>
              <p:nvPr/>
            </p:nvSpPr>
            <p:spPr bwMode="auto">
              <a:xfrm>
                <a:off x="6134" y="1124"/>
                <a:ext cx="48" cy="44"/>
              </a:xfrm>
              <a:custGeom>
                <a:avLst/>
                <a:gdLst>
                  <a:gd name="T0" fmla="*/ 2 w 25"/>
                  <a:gd name="T1" fmla="*/ 23 h 23"/>
                  <a:gd name="T2" fmla="*/ 1 w 25"/>
                  <a:gd name="T3" fmla="*/ 19 h 23"/>
                  <a:gd name="T4" fmla="*/ 14 w 25"/>
                  <a:gd name="T5" fmla="*/ 0 h 23"/>
                  <a:gd name="T6" fmla="*/ 23 w 25"/>
                  <a:gd name="T7" fmla="*/ 6 h 23"/>
                  <a:gd name="T8" fmla="*/ 2 w 25"/>
                  <a:gd name="T9" fmla="*/ 23 h 23"/>
                </a:gdLst>
                <a:ahLst/>
                <a:cxnLst>
                  <a:cxn ang="0">
                    <a:pos x="T0" y="T1"/>
                  </a:cxn>
                  <a:cxn ang="0">
                    <a:pos x="T2" y="T3"/>
                  </a:cxn>
                  <a:cxn ang="0">
                    <a:pos x="T4" y="T5"/>
                  </a:cxn>
                  <a:cxn ang="0">
                    <a:pos x="T6" y="T7"/>
                  </a:cxn>
                  <a:cxn ang="0">
                    <a:pos x="T8" y="T9"/>
                  </a:cxn>
                </a:cxnLst>
                <a:rect l="0" t="0" r="r" b="b"/>
                <a:pathLst>
                  <a:path w="25" h="23">
                    <a:moveTo>
                      <a:pt x="2" y="23"/>
                    </a:moveTo>
                    <a:cubicBezTo>
                      <a:pt x="2" y="23"/>
                      <a:pt x="0" y="20"/>
                      <a:pt x="1" y="19"/>
                    </a:cubicBezTo>
                    <a:cubicBezTo>
                      <a:pt x="8" y="14"/>
                      <a:pt x="2" y="0"/>
                      <a:pt x="14" y="0"/>
                    </a:cubicBezTo>
                    <a:cubicBezTo>
                      <a:pt x="17" y="0"/>
                      <a:pt x="25" y="0"/>
                      <a:pt x="23" y="6"/>
                    </a:cubicBezTo>
                    <a:cubicBezTo>
                      <a:pt x="21" y="15"/>
                      <a:pt x="14" y="20"/>
                      <a:pt x="2"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79" name="Freeform 735"/>
              <p:cNvSpPr/>
              <p:nvPr/>
            </p:nvSpPr>
            <p:spPr bwMode="auto">
              <a:xfrm>
                <a:off x="5982" y="1134"/>
                <a:ext cx="62" cy="67"/>
              </a:xfrm>
              <a:custGeom>
                <a:avLst/>
                <a:gdLst>
                  <a:gd name="T0" fmla="*/ 33 w 33"/>
                  <a:gd name="T1" fmla="*/ 7 h 35"/>
                  <a:gd name="T2" fmla="*/ 16 w 33"/>
                  <a:gd name="T3" fmla="*/ 35 h 35"/>
                  <a:gd name="T4" fmla="*/ 12 w 33"/>
                  <a:gd name="T5" fmla="*/ 35 h 35"/>
                  <a:gd name="T6" fmla="*/ 12 w 33"/>
                  <a:gd name="T7" fmla="*/ 35 h 35"/>
                  <a:gd name="T8" fmla="*/ 16 w 33"/>
                  <a:gd name="T9" fmla="*/ 11 h 35"/>
                  <a:gd name="T10" fmla="*/ 33 w 33"/>
                  <a:gd name="T11" fmla="*/ 7 h 35"/>
                </a:gdLst>
                <a:ahLst/>
                <a:cxnLst>
                  <a:cxn ang="0">
                    <a:pos x="T0" y="T1"/>
                  </a:cxn>
                  <a:cxn ang="0">
                    <a:pos x="T2" y="T3"/>
                  </a:cxn>
                  <a:cxn ang="0">
                    <a:pos x="T4" y="T5"/>
                  </a:cxn>
                  <a:cxn ang="0">
                    <a:pos x="T6" y="T7"/>
                  </a:cxn>
                  <a:cxn ang="0">
                    <a:pos x="T8" y="T9"/>
                  </a:cxn>
                  <a:cxn ang="0">
                    <a:pos x="T10" y="T11"/>
                  </a:cxn>
                </a:cxnLst>
                <a:rect l="0" t="0" r="r" b="b"/>
                <a:pathLst>
                  <a:path w="33" h="35">
                    <a:moveTo>
                      <a:pt x="33" y="7"/>
                    </a:moveTo>
                    <a:cubicBezTo>
                      <a:pt x="18" y="10"/>
                      <a:pt x="25" y="28"/>
                      <a:pt x="16" y="35"/>
                    </a:cubicBezTo>
                    <a:cubicBezTo>
                      <a:pt x="15" y="35"/>
                      <a:pt x="13" y="35"/>
                      <a:pt x="12" y="35"/>
                    </a:cubicBezTo>
                    <a:cubicBezTo>
                      <a:pt x="12" y="35"/>
                      <a:pt x="12" y="35"/>
                      <a:pt x="12" y="35"/>
                    </a:cubicBezTo>
                    <a:cubicBezTo>
                      <a:pt x="0" y="25"/>
                      <a:pt x="11" y="18"/>
                      <a:pt x="16" y="11"/>
                    </a:cubicBezTo>
                    <a:cubicBezTo>
                      <a:pt x="28" y="0"/>
                      <a:pt x="28" y="0"/>
                      <a:pt x="3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80" name="Freeform 736"/>
              <p:cNvSpPr/>
              <p:nvPr/>
            </p:nvSpPr>
            <p:spPr bwMode="auto">
              <a:xfrm>
                <a:off x="6025" y="1231"/>
                <a:ext cx="50" cy="44"/>
              </a:xfrm>
              <a:custGeom>
                <a:avLst/>
                <a:gdLst>
                  <a:gd name="T0" fmla="*/ 0 w 26"/>
                  <a:gd name="T1" fmla="*/ 16 h 23"/>
                  <a:gd name="T2" fmla="*/ 0 w 26"/>
                  <a:gd name="T3" fmla="*/ 12 h 23"/>
                  <a:gd name="T4" fmla="*/ 9 w 26"/>
                  <a:gd name="T5" fmla="*/ 9 h 23"/>
                  <a:gd name="T6" fmla="*/ 23 w 26"/>
                  <a:gd name="T7" fmla="*/ 5 h 23"/>
                  <a:gd name="T8" fmla="*/ 21 w 26"/>
                  <a:gd name="T9" fmla="*/ 14 h 23"/>
                  <a:gd name="T10" fmla="*/ 7 w 26"/>
                  <a:gd name="T11" fmla="*/ 19 h 23"/>
                  <a:gd name="T12" fmla="*/ 0 w 26"/>
                  <a:gd name="T13" fmla="*/ 16 h 23"/>
                </a:gdLst>
                <a:ahLst/>
                <a:cxnLst>
                  <a:cxn ang="0">
                    <a:pos x="T0" y="T1"/>
                  </a:cxn>
                  <a:cxn ang="0">
                    <a:pos x="T2" y="T3"/>
                  </a:cxn>
                  <a:cxn ang="0">
                    <a:pos x="T4" y="T5"/>
                  </a:cxn>
                  <a:cxn ang="0">
                    <a:pos x="T6" y="T7"/>
                  </a:cxn>
                  <a:cxn ang="0">
                    <a:pos x="T8" y="T9"/>
                  </a:cxn>
                  <a:cxn ang="0">
                    <a:pos x="T10" y="T11"/>
                  </a:cxn>
                  <a:cxn ang="0">
                    <a:pos x="T12" y="T13"/>
                  </a:cxn>
                </a:cxnLst>
                <a:rect l="0" t="0" r="r" b="b"/>
                <a:pathLst>
                  <a:path w="26" h="23">
                    <a:moveTo>
                      <a:pt x="0" y="16"/>
                    </a:moveTo>
                    <a:cubicBezTo>
                      <a:pt x="0" y="14"/>
                      <a:pt x="0" y="13"/>
                      <a:pt x="0" y="12"/>
                    </a:cubicBezTo>
                    <a:cubicBezTo>
                      <a:pt x="3" y="11"/>
                      <a:pt x="6" y="9"/>
                      <a:pt x="9" y="9"/>
                    </a:cubicBezTo>
                    <a:cubicBezTo>
                      <a:pt x="14" y="8"/>
                      <a:pt x="17" y="0"/>
                      <a:pt x="23" y="5"/>
                    </a:cubicBezTo>
                    <a:cubicBezTo>
                      <a:pt x="26" y="7"/>
                      <a:pt x="23" y="11"/>
                      <a:pt x="21" y="14"/>
                    </a:cubicBezTo>
                    <a:cubicBezTo>
                      <a:pt x="18" y="21"/>
                      <a:pt x="14" y="23"/>
                      <a:pt x="7" y="19"/>
                    </a:cubicBezTo>
                    <a:cubicBezTo>
                      <a:pt x="4" y="19"/>
                      <a:pt x="1" y="18"/>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81" name="Freeform 737"/>
              <p:cNvSpPr/>
              <p:nvPr/>
            </p:nvSpPr>
            <p:spPr bwMode="auto">
              <a:xfrm>
                <a:off x="6197" y="1155"/>
                <a:ext cx="49" cy="36"/>
              </a:xfrm>
              <a:custGeom>
                <a:avLst/>
                <a:gdLst>
                  <a:gd name="T0" fmla="*/ 7 w 26"/>
                  <a:gd name="T1" fmla="*/ 0 h 19"/>
                  <a:gd name="T2" fmla="*/ 18 w 26"/>
                  <a:gd name="T3" fmla="*/ 3 h 19"/>
                  <a:gd name="T4" fmla="*/ 24 w 26"/>
                  <a:gd name="T5" fmla="*/ 19 h 19"/>
                  <a:gd name="T6" fmla="*/ 0 w 26"/>
                  <a:gd name="T7" fmla="*/ 3 h 19"/>
                  <a:gd name="T8" fmla="*/ 7 w 26"/>
                  <a:gd name="T9" fmla="*/ 0 h 19"/>
                </a:gdLst>
                <a:ahLst/>
                <a:cxnLst>
                  <a:cxn ang="0">
                    <a:pos x="T0" y="T1"/>
                  </a:cxn>
                  <a:cxn ang="0">
                    <a:pos x="T2" y="T3"/>
                  </a:cxn>
                  <a:cxn ang="0">
                    <a:pos x="T4" y="T5"/>
                  </a:cxn>
                  <a:cxn ang="0">
                    <a:pos x="T6" y="T7"/>
                  </a:cxn>
                  <a:cxn ang="0">
                    <a:pos x="T8" y="T9"/>
                  </a:cxn>
                </a:cxnLst>
                <a:rect l="0" t="0" r="r" b="b"/>
                <a:pathLst>
                  <a:path w="26" h="19">
                    <a:moveTo>
                      <a:pt x="7" y="0"/>
                    </a:moveTo>
                    <a:cubicBezTo>
                      <a:pt x="11" y="1"/>
                      <a:pt x="14" y="2"/>
                      <a:pt x="18" y="3"/>
                    </a:cubicBezTo>
                    <a:cubicBezTo>
                      <a:pt x="19" y="8"/>
                      <a:pt x="26" y="11"/>
                      <a:pt x="24" y="19"/>
                    </a:cubicBezTo>
                    <a:cubicBezTo>
                      <a:pt x="16" y="13"/>
                      <a:pt x="8" y="8"/>
                      <a:pt x="0" y="3"/>
                    </a:cubicBezTo>
                    <a:cubicBezTo>
                      <a:pt x="2" y="0"/>
                      <a:pt x="4"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82" name="Freeform 738"/>
              <p:cNvSpPr/>
              <p:nvPr/>
            </p:nvSpPr>
            <p:spPr bwMode="auto">
              <a:xfrm>
                <a:off x="5724" y="3039"/>
                <a:ext cx="117" cy="69"/>
              </a:xfrm>
              <a:custGeom>
                <a:avLst/>
                <a:gdLst>
                  <a:gd name="T0" fmla="*/ 60 w 61"/>
                  <a:gd name="T1" fmla="*/ 15 h 36"/>
                  <a:gd name="T2" fmla="*/ 22 w 61"/>
                  <a:gd name="T3" fmla="*/ 36 h 36"/>
                  <a:gd name="T4" fmla="*/ 10 w 61"/>
                  <a:gd name="T5" fmla="*/ 30 h 36"/>
                  <a:gd name="T6" fmla="*/ 0 w 61"/>
                  <a:gd name="T7" fmla="*/ 18 h 36"/>
                  <a:gd name="T8" fmla="*/ 7 w 61"/>
                  <a:gd name="T9" fmla="*/ 8 h 36"/>
                  <a:gd name="T10" fmla="*/ 24 w 61"/>
                  <a:gd name="T11" fmla="*/ 1 h 36"/>
                  <a:gd name="T12" fmla="*/ 48 w 61"/>
                  <a:gd name="T13" fmla="*/ 3 h 36"/>
                  <a:gd name="T14" fmla="*/ 60 w 61"/>
                  <a:gd name="T15" fmla="*/ 15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6">
                    <a:moveTo>
                      <a:pt x="60" y="15"/>
                    </a:moveTo>
                    <a:cubicBezTo>
                      <a:pt x="45" y="17"/>
                      <a:pt x="29" y="19"/>
                      <a:pt x="22" y="36"/>
                    </a:cubicBezTo>
                    <a:cubicBezTo>
                      <a:pt x="18" y="35"/>
                      <a:pt x="14" y="32"/>
                      <a:pt x="10" y="30"/>
                    </a:cubicBezTo>
                    <a:cubicBezTo>
                      <a:pt x="6" y="27"/>
                      <a:pt x="2" y="23"/>
                      <a:pt x="0" y="18"/>
                    </a:cubicBezTo>
                    <a:cubicBezTo>
                      <a:pt x="0" y="13"/>
                      <a:pt x="3" y="10"/>
                      <a:pt x="7" y="8"/>
                    </a:cubicBezTo>
                    <a:cubicBezTo>
                      <a:pt x="12" y="5"/>
                      <a:pt x="18" y="3"/>
                      <a:pt x="24" y="1"/>
                    </a:cubicBezTo>
                    <a:cubicBezTo>
                      <a:pt x="32" y="0"/>
                      <a:pt x="40" y="2"/>
                      <a:pt x="48" y="3"/>
                    </a:cubicBezTo>
                    <a:cubicBezTo>
                      <a:pt x="53" y="5"/>
                      <a:pt x="61" y="6"/>
                      <a:pt x="6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83" name="Freeform 739"/>
              <p:cNvSpPr/>
              <p:nvPr/>
            </p:nvSpPr>
            <p:spPr bwMode="auto">
              <a:xfrm>
                <a:off x="5749" y="3018"/>
                <a:ext cx="116" cy="63"/>
              </a:xfrm>
              <a:custGeom>
                <a:avLst/>
                <a:gdLst>
                  <a:gd name="T0" fmla="*/ 47 w 61"/>
                  <a:gd name="T1" fmla="*/ 26 h 33"/>
                  <a:gd name="T2" fmla="*/ 9 w 61"/>
                  <a:gd name="T3" fmla="*/ 16 h 33"/>
                  <a:gd name="T4" fmla="*/ 0 w 61"/>
                  <a:gd name="T5" fmla="*/ 10 h 33"/>
                  <a:gd name="T6" fmla="*/ 19 w 61"/>
                  <a:gd name="T7" fmla="*/ 2 h 33"/>
                  <a:gd name="T8" fmla="*/ 48 w 61"/>
                  <a:gd name="T9" fmla="*/ 12 h 33"/>
                  <a:gd name="T10" fmla="*/ 61 w 61"/>
                  <a:gd name="T11" fmla="*/ 19 h 33"/>
                  <a:gd name="T12" fmla="*/ 61 w 61"/>
                  <a:gd name="T13" fmla="*/ 26 h 33"/>
                  <a:gd name="T14" fmla="*/ 51 w 61"/>
                  <a:gd name="T15" fmla="*/ 29 h 33"/>
                  <a:gd name="T16" fmla="*/ 47 w 61"/>
                  <a:gd name="T17"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3">
                    <a:moveTo>
                      <a:pt x="47" y="26"/>
                    </a:moveTo>
                    <a:cubicBezTo>
                      <a:pt x="37" y="11"/>
                      <a:pt x="22" y="17"/>
                      <a:pt x="9" y="16"/>
                    </a:cubicBezTo>
                    <a:cubicBezTo>
                      <a:pt x="2" y="19"/>
                      <a:pt x="0" y="16"/>
                      <a:pt x="0" y="10"/>
                    </a:cubicBezTo>
                    <a:cubicBezTo>
                      <a:pt x="4" y="0"/>
                      <a:pt x="12" y="3"/>
                      <a:pt x="19" y="2"/>
                    </a:cubicBezTo>
                    <a:cubicBezTo>
                      <a:pt x="26" y="14"/>
                      <a:pt x="37" y="12"/>
                      <a:pt x="48" y="12"/>
                    </a:cubicBezTo>
                    <a:cubicBezTo>
                      <a:pt x="53" y="13"/>
                      <a:pt x="60" y="10"/>
                      <a:pt x="61" y="19"/>
                    </a:cubicBezTo>
                    <a:cubicBezTo>
                      <a:pt x="61" y="21"/>
                      <a:pt x="61" y="24"/>
                      <a:pt x="61" y="26"/>
                    </a:cubicBezTo>
                    <a:cubicBezTo>
                      <a:pt x="58" y="30"/>
                      <a:pt x="56" y="33"/>
                      <a:pt x="51" y="29"/>
                    </a:cubicBezTo>
                    <a:cubicBezTo>
                      <a:pt x="50" y="28"/>
                      <a:pt x="48" y="27"/>
                      <a:pt x="47"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84" name="Freeform 740"/>
              <p:cNvSpPr/>
              <p:nvPr/>
            </p:nvSpPr>
            <p:spPr bwMode="auto">
              <a:xfrm>
                <a:off x="5728" y="3095"/>
                <a:ext cx="44" cy="67"/>
              </a:xfrm>
              <a:custGeom>
                <a:avLst/>
                <a:gdLst>
                  <a:gd name="T0" fmla="*/ 9 w 23"/>
                  <a:gd name="T1" fmla="*/ 0 h 35"/>
                  <a:gd name="T2" fmla="*/ 20 w 23"/>
                  <a:gd name="T3" fmla="*/ 7 h 35"/>
                  <a:gd name="T4" fmla="*/ 2 w 23"/>
                  <a:gd name="T5" fmla="*/ 35 h 35"/>
                  <a:gd name="T6" fmla="*/ 2 w 23"/>
                  <a:gd name="T7" fmla="*/ 28 h 35"/>
                  <a:gd name="T8" fmla="*/ 2 w 23"/>
                  <a:gd name="T9" fmla="*/ 14 h 35"/>
                  <a:gd name="T10" fmla="*/ 9 w 23"/>
                  <a:gd name="T11" fmla="*/ 0 h 35"/>
                </a:gdLst>
                <a:ahLst/>
                <a:cxnLst>
                  <a:cxn ang="0">
                    <a:pos x="T0" y="T1"/>
                  </a:cxn>
                  <a:cxn ang="0">
                    <a:pos x="T2" y="T3"/>
                  </a:cxn>
                  <a:cxn ang="0">
                    <a:pos x="T4" y="T5"/>
                  </a:cxn>
                  <a:cxn ang="0">
                    <a:pos x="T6" y="T7"/>
                  </a:cxn>
                  <a:cxn ang="0">
                    <a:pos x="T8" y="T9"/>
                  </a:cxn>
                  <a:cxn ang="0">
                    <a:pos x="T10" y="T11"/>
                  </a:cxn>
                </a:cxnLst>
                <a:rect l="0" t="0" r="r" b="b"/>
                <a:pathLst>
                  <a:path w="23" h="35">
                    <a:moveTo>
                      <a:pt x="9" y="0"/>
                    </a:moveTo>
                    <a:cubicBezTo>
                      <a:pt x="14" y="0"/>
                      <a:pt x="20" y="0"/>
                      <a:pt x="20" y="7"/>
                    </a:cubicBezTo>
                    <a:cubicBezTo>
                      <a:pt x="23" y="25"/>
                      <a:pt x="19" y="31"/>
                      <a:pt x="2" y="35"/>
                    </a:cubicBezTo>
                    <a:cubicBezTo>
                      <a:pt x="0" y="32"/>
                      <a:pt x="0" y="30"/>
                      <a:pt x="2" y="28"/>
                    </a:cubicBezTo>
                    <a:cubicBezTo>
                      <a:pt x="2" y="23"/>
                      <a:pt x="2" y="19"/>
                      <a:pt x="2" y="14"/>
                    </a:cubicBezTo>
                    <a:cubicBezTo>
                      <a:pt x="3" y="8"/>
                      <a:pt x="4" y="3"/>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85" name="Freeform 741"/>
              <p:cNvSpPr/>
              <p:nvPr/>
            </p:nvSpPr>
            <p:spPr bwMode="auto">
              <a:xfrm>
                <a:off x="5679" y="3135"/>
                <a:ext cx="64" cy="55"/>
              </a:xfrm>
              <a:custGeom>
                <a:avLst/>
                <a:gdLst>
                  <a:gd name="T0" fmla="*/ 28 w 34"/>
                  <a:gd name="T1" fmla="*/ 7 h 29"/>
                  <a:gd name="T2" fmla="*/ 28 w 34"/>
                  <a:gd name="T3" fmla="*/ 14 h 29"/>
                  <a:gd name="T4" fmla="*/ 29 w 34"/>
                  <a:gd name="T5" fmla="*/ 26 h 29"/>
                  <a:gd name="T6" fmla="*/ 13 w 34"/>
                  <a:gd name="T7" fmla="*/ 26 h 29"/>
                  <a:gd name="T8" fmla="*/ 1 w 34"/>
                  <a:gd name="T9" fmla="*/ 14 h 29"/>
                  <a:gd name="T10" fmla="*/ 9 w 34"/>
                  <a:gd name="T11" fmla="*/ 7 h 29"/>
                  <a:gd name="T12" fmla="*/ 28 w 34"/>
                  <a:gd name="T13" fmla="*/ 7 h 29"/>
                </a:gdLst>
                <a:ahLst/>
                <a:cxnLst>
                  <a:cxn ang="0">
                    <a:pos x="T0" y="T1"/>
                  </a:cxn>
                  <a:cxn ang="0">
                    <a:pos x="T2" y="T3"/>
                  </a:cxn>
                  <a:cxn ang="0">
                    <a:pos x="T4" y="T5"/>
                  </a:cxn>
                  <a:cxn ang="0">
                    <a:pos x="T6" y="T7"/>
                  </a:cxn>
                  <a:cxn ang="0">
                    <a:pos x="T8" y="T9"/>
                  </a:cxn>
                  <a:cxn ang="0">
                    <a:pos x="T10" y="T11"/>
                  </a:cxn>
                  <a:cxn ang="0">
                    <a:pos x="T12" y="T13"/>
                  </a:cxn>
                </a:cxnLst>
                <a:rect l="0" t="0" r="r" b="b"/>
                <a:pathLst>
                  <a:path w="34" h="29">
                    <a:moveTo>
                      <a:pt x="28" y="7"/>
                    </a:moveTo>
                    <a:cubicBezTo>
                      <a:pt x="28" y="9"/>
                      <a:pt x="28" y="11"/>
                      <a:pt x="28" y="14"/>
                    </a:cubicBezTo>
                    <a:cubicBezTo>
                      <a:pt x="30" y="18"/>
                      <a:pt x="34" y="23"/>
                      <a:pt x="29" y="26"/>
                    </a:cubicBezTo>
                    <a:cubicBezTo>
                      <a:pt x="24" y="29"/>
                      <a:pt x="18" y="29"/>
                      <a:pt x="13" y="26"/>
                    </a:cubicBezTo>
                    <a:cubicBezTo>
                      <a:pt x="8" y="22"/>
                      <a:pt x="5" y="18"/>
                      <a:pt x="1" y="14"/>
                    </a:cubicBezTo>
                    <a:cubicBezTo>
                      <a:pt x="1" y="8"/>
                      <a:pt x="0" y="0"/>
                      <a:pt x="9" y="7"/>
                    </a:cubicBezTo>
                    <a:cubicBezTo>
                      <a:pt x="16" y="12"/>
                      <a:pt x="22" y="10"/>
                      <a:pt x="2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86" name="Freeform 742"/>
              <p:cNvSpPr/>
              <p:nvPr/>
            </p:nvSpPr>
            <p:spPr bwMode="auto">
              <a:xfrm>
                <a:off x="5623" y="3158"/>
                <a:ext cx="35" cy="38"/>
              </a:xfrm>
              <a:custGeom>
                <a:avLst/>
                <a:gdLst>
                  <a:gd name="T0" fmla="*/ 16 w 18"/>
                  <a:gd name="T1" fmla="*/ 16 h 20"/>
                  <a:gd name="T2" fmla="*/ 4 w 18"/>
                  <a:gd name="T3" fmla="*/ 16 h 20"/>
                  <a:gd name="T4" fmla="*/ 5 w 18"/>
                  <a:gd name="T5" fmla="*/ 2 h 20"/>
                  <a:gd name="T6" fmla="*/ 16 w 18"/>
                  <a:gd name="T7" fmla="*/ 16 h 20"/>
                </a:gdLst>
                <a:ahLst/>
                <a:cxnLst>
                  <a:cxn ang="0">
                    <a:pos x="T0" y="T1"/>
                  </a:cxn>
                  <a:cxn ang="0">
                    <a:pos x="T2" y="T3"/>
                  </a:cxn>
                  <a:cxn ang="0">
                    <a:pos x="T4" y="T5"/>
                  </a:cxn>
                  <a:cxn ang="0">
                    <a:pos x="T6" y="T7"/>
                  </a:cxn>
                </a:cxnLst>
                <a:rect l="0" t="0" r="r" b="b"/>
                <a:pathLst>
                  <a:path w="18" h="20">
                    <a:moveTo>
                      <a:pt x="16" y="16"/>
                    </a:moveTo>
                    <a:cubicBezTo>
                      <a:pt x="12" y="17"/>
                      <a:pt x="8" y="20"/>
                      <a:pt x="4" y="16"/>
                    </a:cubicBezTo>
                    <a:cubicBezTo>
                      <a:pt x="0" y="11"/>
                      <a:pt x="3" y="6"/>
                      <a:pt x="5" y="2"/>
                    </a:cubicBezTo>
                    <a:cubicBezTo>
                      <a:pt x="18" y="0"/>
                      <a:pt x="11" y="12"/>
                      <a:pt x="1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87" name="Freeform 743"/>
              <p:cNvSpPr/>
              <p:nvPr/>
            </p:nvSpPr>
            <p:spPr bwMode="auto">
              <a:xfrm>
                <a:off x="5839" y="3098"/>
                <a:ext cx="21" cy="25"/>
              </a:xfrm>
              <a:custGeom>
                <a:avLst/>
                <a:gdLst>
                  <a:gd name="T0" fmla="*/ 11 w 11"/>
                  <a:gd name="T1" fmla="*/ 1 h 13"/>
                  <a:gd name="T2" fmla="*/ 11 w 11"/>
                  <a:gd name="T3" fmla="*/ 12 h 13"/>
                  <a:gd name="T4" fmla="*/ 1 w 11"/>
                  <a:gd name="T5" fmla="*/ 6 h 13"/>
                  <a:gd name="T6" fmla="*/ 11 w 11"/>
                  <a:gd name="T7" fmla="*/ 1 h 13"/>
                </a:gdLst>
                <a:ahLst/>
                <a:cxnLst>
                  <a:cxn ang="0">
                    <a:pos x="T0" y="T1"/>
                  </a:cxn>
                  <a:cxn ang="0">
                    <a:pos x="T2" y="T3"/>
                  </a:cxn>
                  <a:cxn ang="0">
                    <a:pos x="T4" y="T5"/>
                  </a:cxn>
                  <a:cxn ang="0">
                    <a:pos x="T6" y="T7"/>
                  </a:cxn>
                </a:cxnLst>
                <a:rect l="0" t="0" r="r" b="b"/>
                <a:pathLst>
                  <a:path w="11" h="13">
                    <a:moveTo>
                      <a:pt x="11" y="1"/>
                    </a:moveTo>
                    <a:cubicBezTo>
                      <a:pt x="11" y="5"/>
                      <a:pt x="11" y="8"/>
                      <a:pt x="11" y="12"/>
                    </a:cubicBezTo>
                    <a:cubicBezTo>
                      <a:pt x="6" y="11"/>
                      <a:pt x="0" y="13"/>
                      <a:pt x="1" y="6"/>
                    </a:cubicBezTo>
                    <a:cubicBezTo>
                      <a:pt x="2" y="0"/>
                      <a:pt x="7"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88" name="Freeform 744"/>
              <p:cNvSpPr/>
              <p:nvPr/>
            </p:nvSpPr>
            <p:spPr bwMode="auto">
              <a:xfrm>
                <a:off x="5650" y="3194"/>
                <a:ext cx="23" cy="21"/>
              </a:xfrm>
              <a:custGeom>
                <a:avLst/>
                <a:gdLst>
                  <a:gd name="T0" fmla="*/ 12 w 12"/>
                  <a:gd name="T1" fmla="*/ 7 h 11"/>
                  <a:gd name="T2" fmla="*/ 5 w 12"/>
                  <a:gd name="T3" fmla="*/ 11 h 11"/>
                  <a:gd name="T4" fmla="*/ 12 w 12"/>
                  <a:gd name="T5" fmla="*/ 0 h 11"/>
                  <a:gd name="T6" fmla="*/ 12 w 12"/>
                  <a:gd name="T7" fmla="*/ 7 h 11"/>
                </a:gdLst>
                <a:ahLst/>
                <a:cxnLst>
                  <a:cxn ang="0">
                    <a:pos x="T0" y="T1"/>
                  </a:cxn>
                  <a:cxn ang="0">
                    <a:pos x="T2" y="T3"/>
                  </a:cxn>
                  <a:cxn ang="0">
                    <a:pos x="T4" y="T5"/>
                  </a:cxn>
                  <a:cxn ang="0">
                    <a:pos x="T6" y="T7"/>
                  </a:cxn>
                </a:cxnLst>
                <a:rect l="0" t="0" r="r" b="b"/>
                <a:pathLst>
                  <a:path w="12" h="11">
                    <a:moveTo>
                      <a:pt x="12" y="7"/>
                    </a:moveTo>
                    <a:cubicBezTo>
                      <a:pt x="11" y="10"/>
                      <a:pt x="8" y="11"/>
                      <a:pt x="5" y="11"/>
                    </a:cubicBezTo>
                    <a:cubicBezTo>
                      <a:pt x="0" y="2"/>
                      <a:pt x="4" y="0"/>
                      <a:pt x="12" y="0"/>
                    </a:cubicBezTo>
                    <a:cubicBezTo>
                      <a:pt x="12" y="3"/>
                      <a:pt x="12" y="5"/>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89" name="Freeform 745"/>
              <p:cNvSpPr/>
              <p:nvPr/>
            </p:nvSpPr>
            <p:spPr bwMode="auto">
              <a:xfrm>
                <a:off x="5846" y="3068"/>
                <a:ext cx="21" cy="21"/>
              </a:xfrm>
              <a:custGeom>
                <a:avLst/>
                <a:gdLst>
                  <a:gd name="T0" fmla="*/ 0 w 11"/>
                  <a:gd name="T1" fmla="*/ 3 h 11"/>
                  <a:gd name="T2" fmla="*/ 10 w 11"/>
                  <a:gd name="T3" fmla="*/ 0 h 11"/>
                  <a:gd name="T4" fmla="*/ 6 w 11"/>
                  <a:gd name="T5" fmla="*/ 10 h 11"/>
                  <a:gd name="T6" fmla="*/ 0 w 11"/>
                  <a:gd name="T7" fmla="*/ 3 h 11"/>
                </a:gdLst>
                <a:ahLst/>
                <a:cxnLst>
                  <a:cxn ang="0">
                    <a:pos x="T0" y="T1"/>
                  </a:cxn>
                  <a:cxn ang="0">
                    <a:pos x="T2" y="T3"/>
                  </a:cxn>
                  <a:cxn ang="0">
                    <a:pos x="T4" y="T5"/>
                  </a:cxn>
                  <a:cxn ang="0">
                    <a:pos x="T6" y="T7"/>
                  </a:cxn>
                </a:cxnLst>
                <a:rect l="0" t="0" r="r" b="b"/>
                <a:pathLst>
                  <a:path w="11" h="11">
                    <a:moveTo>
                      <a:pt x="0" y="3"/>
                    </a:moveTo>
                    <a:cubicBezTo>
                      <a:pt x="3" y="2"/>
                      <a:pt x="7" y="1"/>
                      <a:pt x="10" y="0"/>
                    </a:cubicBezTo>
                    <a:cubicBezTo>
                      <a:pt x="10" y="4"/>
                      <a:pt x="11" y="9"/>
                      <a:pt x="6" y="10"/>
                    </a:cubicBezTo>
                    <a:cubicBezTo>
                      <a:pt x="1" y="11"/>
                      <a:pt x="0" y="7"/>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90" name="Freeform 746"/>
              <p:cNvSpPr/>
              <p:nvPr/>
            </p:nvSpPr>
            <p:spPr bwMode="auto">
              <a:xfrm>
                <a:off x="3070" y="705"/>
                <a:ext cx="170" cy="111"/>
              </a:xfrm>
              <a:custGeom>
                <a:avLst/>
                <a:gdLst>
                  <a:gd name="T0" fmla="*/ 0 w 89"/>
                  <a:gd name="T1" fmla="*/ 40 h 58"/>
                  <a:gd name="T2" fmla="*/ 0 w 89"/>
                  <a:gd name="T3" fmla="*/ 33 h 58"/>
                  <a:gd name="T4" fmla="*/ 20 w 89"/>
                  <a:gd name="T5" fmla="*/ 31 h 58"/>
                  <a:gd name="T6" fmla="*/ 33 w 89"/>
                  <a:gd name="T7" fmla="*/ 31 h 58"/>
                  <a:gd name="T8" fmla="*/ 49 w 89"/>
                  <a:gd name="T9" fmla="*/ 38 h 58"/>
                  <a:gd name="T10" fmla="*/ 49 w 89"/>
                  <a:gd name="T11" fmla="*/ 19 h 58"/>
                  <a:gd name="T12" fmla="*/ 73 w 89"/>
                  <a:gd name="T13" fmla="*/ 5 h 58"/>
                  <a:gd name="T14" fmla="*/ 88 w 89"/>
                  <a:gd name="T15" fmla="*/ 23 h 58"/>
                  <a:gd name="T16" fmla="*/ 81 w 89"/>
                  <a:gd name="T17" fmla="*/ 32 h 58"/>
                  <a:gd name="T18" fmla="*/ 28 w 89"/>
                  <a:gd name="T19" fmla="*/ 56 h 58"/>
                  <a:gd name="T20" fmla="*/ 0 w 89"/>
                  <a:gd name="T21"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58">
                    <a:moveTo>
                      <a:pt x="0" y="40"/>
                    </a:moveTo>
                    <a:cubicBezTo>
                      <a:pt x="0" y="37"/>
                      <a:pt x="0" y="35"/>
                      <a:pt x="0" y="33"/>
                    </a:cubicBezTo>
                    <a:cubicBezTo>
                      <a:pt x="7" y="37"/>
                      <a:pt x="14" y="41"/>
                      <a:pt x="20" y="31"/>
                    </a:cubicBezTo>
                    <a:cubicBezTo>
                      <a:pt x="25" y="23"/>
                      <a:pt x="29" y="30"/>
                      <a:pt x="33" y="31"/>
                    </a:cubicBezTo>
                    <a:cubicBezTo>
                      <a:pt x="38" y="34"/>
                      <a:pt x="43" y="43"/>
                      <a:pt x="49" y="38"/>
                    </a:cubicBezTo>
                    <a:cubicBezTo>
                      <a:pt x="57" y="33"/>
                      <a:pt x="49" y="25"/>
                      <a:pt x="49" y="19"/>
                    </a:cubicBezTo>
                    <a:cubicBezTo>
                      <a:pt x="49" y="4"/>
                      <a:pt x="57" y="0"/>
                      <a:pt x="73" y="5"/>
                    </a:cubicBezTo>
                    <a:cubicBezTo>
                      <a:pt x="76" y="12"/>
                      <a:pt x="89" y="12"/>
                      <a:pt x="88" y="23"/>
                    </a:cubicBezTo>
                    <a:cubicBezTo>
                      <a:pt x="87" y="27"/>
                      <a:pt x="84" y="30"/>
                      <a:pt x="81" y="32"/>
                    </a:cubicBezTo>
                    <a:cubicBezTo>
                      <a:pt x="67" y="48"/>
                      <a:pt x="47" y="52"/>
                      <a:pt x="28" y="56"/>
                    </a:cubicBezTo>
                    <a:cubicBezTo>
                      <a:pt x="15" y="58"/>
                      <a:pt x="4" y="55"/>
                      <a:pt x="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91" name="Freeform 747"/>
              <p:cNvSpPr/>
              <p:nvPr/>
            </p:nvSpPr>
            <p:spPr bwMode="auto">
              <a:xfrm>
                <a:off x="3202" y="648"/>
                <a:ext cx="74" cy="105"/>
              </a:xfrm>
              <a:custGeom>
                <a:avLst/>
                <a:gdLst>
                  <a:gd name="T0" fmla="*/ 18 w 39"/>
                  <a:gd name="T1" fmla="*/ 52 h 55"/>
                  <a:gd name="T2" fmla="*/ 4 w 39"/>
                  <a:gd name="T3" fmla="*/ 35 h 55"/>
                  <a:gd name="T4" fmla="*/ 11 w 39"/>
                  <a:gd name="T5" fmla="*/ 17 h 55"/>
                  <a:gd name="T6" fmla="*/ 8 w 39"/>
                  <a:gd name="T7" fmla="*/ 4 h 55"/>
                  <a:gd name="T8" fmla="*/ 18 w 39"/>
                  <a:gd name="T9" fmla="*/ 2 h 55"/>
                  <a:gd name="T10" fmla="*/ 29 w 39"/>
                  <a:gd name="T11" fmla="*/ 2 h 55"/>
                  <a:gd name="T12" fmla="*/ 36 w 39"/>
                  <a:gd name="T13" fmla="*/ 8 h 55"/>
                  <a:gd name="T14" fmla="*/ 39 w 39"/>
                  <a:gd name="T15" fmla="*/ 14 h 55"/>
                  <a:gd name="T16" fmla="*/ 32 w 39"/>
                  <a:gd name="T17" fmla="*/ 42 h 55"/>
                  <a:gd name="T18" fmla="*/ 18 w 39"/>
                  <a:gd name="T19"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5">
                    <a:moveTo>
                      <a:pt x="18" y="52"/>
                    </a:moveTo>
                    <a:cubicBezTo>
                      <a:pt x="18" y="43"/>
                      <a:pt x="0" y="48"/>
                      <a:pt x="4" y="35"/>
                    </a:cubicBezTo>
                    <a:cubicBezTo>
                      <a:pt x="7" y="29"/>
                      <a:pt x="21" y="28"/>
                      <a:pt x="11" y="17"/>
                    </a:cubicBezTo>
                    <a:cubicBezTo>
                      <a:pt x="16" y="11"/>
                      <a:pt x="7" y="9"/>
                      <a:pt x="8" y="4"/>
                    </a:cubicBezTo>
                    <a:cubicBezTo>
                      <a:pt x="10" y="0"/>
                      <a:pt x="14" y="2"/>
                      <a:pt x="18" y="2"/>
                    </a:cubicBezTo>
                    <a:cubicBezTo>
                      <a:pt x="22" y="0"/>
                      <a:pt x="25" y="0"/>
                      <a:pt x="29" y="2"/>
                    </a:cubicBezTo>
                    <a:cubicBezTo>
                      <a:pt x="33" y="2"/>
                      <a:pt x="37" y="2"/>
                      <a:pt x="36" y="8"/>
                    </a:cubicBezTo>
                    <a:cubicBezTo>
                      <a:pt x="37" y="10"/>
                      <a:pt x="38" y="12"/>
                      <a:pt x="39" y="14"/>
                    </a:cubicBezTo>
                    <a:cubicBezTo>
                      <a:pt x="36" y="23"/>
                      <a:pt x="26" y="30"/>
                      <a:pt x="32" y="42"/>
                    </a:cubicBezTo>
                    <a:cubicBezTo>
                      <a:pt x="28" y="46"/>
                      <a:pt x="27" y="55"/>
                      <a:pt x="18"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92" name="Freeform 748"/>
              <p:cNvSpPr/>
              <p:nvPr/>
            </p:nvSpPr>
            <p:spPr bwMode="auto">
              <a:xfrm>
                <a:off x="2946" y="1111"/>
                <a:ext cx="88" cy="82"/>
              </a:xfrm>
              <a:custGeom>
                <a:avLst/>
                <a:gdLst>
                  <a:gd name="T0" fmla="*/ 2 w 46"/>
                  <a:gd name="T1" fmla="*/ 33 h 43"/>
                  <a:gd name="T2" fmla="*/ 13 w 46"/>
                  <a:gd name="T3" fmla="*/ 10 h 43"/>
                  <a:gd name="T4" fmla="*/ 27 w 46"/>
                  <a:gd name="T5" fmla="*/ 2 h 43"/>
                  <a:gd name="T6" fmla="*/ 37 w 46"/>
                  <a:gd name="T7" fmla="*/ 12 h 43"/>
                  <a:gd name="T8" fmla="*/ 39 w 46"/>
                  <a:gd name="T9" fmla="*/ 25 h 43"/>
                  <a:gd name="T10" fmla="*/ 32 w 46"/>
                  <a:gd name="T11" fmla="*/ 30 h 43"/>
                  <a:gd name="T12" fmla="*/ 20 w 46"/>
                  <a:gd name="T13" fmla="*/ 43 h 43"/>
                  <a:gd name="T14" fmla="*/ 6 w 46"/>
                  <a:gd name="T15" fmla="*/ 40 h 43"/>
                  <a:gd name="T16" fmla="*/ 1 w 46"/>
                  <a:gd name="T17" fmla="*/ 40 h 43"/>
                  <a:gd name="T18" fmla="*/ 2 w 46"/>
                  <a:gd name="T19" fmla="*/ 3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3">
                    <a:moveTo>
                      <a:pt x="2" y="33"/>
                    </a:moveTo>
                    <a:cubicBezTo>
                      <a:pt x="13" y="29"/>
                      <a:pt x="14" y="21"/>
                      <a:pt x="13" y="10"/>
                    </a:cubicBezTo>
                    <a:cubicBezTo>
                      <a:pt x="12" y="0"/>
                      <a:pt x="21" y="2"/>
                      <a:pt x="27" y="2"/>
                    </a:cubicBezTo>
                    <a:cubicBezTo>
                      <a:pt x="29" y="6"/>
                      <a:pt x="30" y="11"/>
                      <a:pt x="37" y="12"/>
                    </a:cubicBezTo>
                    <a:cubicBezTo>
                      <a:pt x="46" y="14"/>
                      <a:pt x="44" y="19"/>
                      <a:pt x="39" y="25"/>
                    </a:cubicBezTo>
                    <a:cubicBezTo>
                      <a:pt x="37" y="26"/>
                      <a:pt x="34" y="28"/>
                      <a:pt x="32" y="30"/>
                    </a:cubicBezTo>
                    <a:cubicBezTo>
                      <a:pt x="27" y="34"/>
                      <a:pt x="25" y="40"/>
                      <a:pt x="20" y="43"/>
                    </a:cubicBezTo>
                    <a:cubicBezTo>
                      <a:pt x="15" y="42"/>
                      <a:pt x="10" y="41"/>
                      <a:pt x="6" y="40"/>
                    </a:cubicBezTo>
                    <a:cubicBezTo>
                      <a:pt x="4" y="41"/>
                      <a:pt x="3" y="41"/>
                      <a:pt x="1" y="40"/>
                    </a:cubicBezTo>
                    <a:cubicBezTo>
                      <a:pt x="0" y="38"/>
                      <a:pt x="0" y="36"/>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93" name="Freeform 749"/>
              <p:cNvSpPr/>
              <p:nvPr/>
            </p:nvSpPr>
            <p:spPr bwMode="auto">
              <a:xfrm>
                <a:off x="2981" y="1143"/>
                <a:ext cx="104" cy="71"/>
              </a:xfrm>
              <a:custGeom>
                <a:avLst/>
                <a:gdLst>
                  <a:gd name="T0" fmla="*/ 2 w 55"/>
                  <a:gd name="T1" fmla="*/ 26 h 37"/>
                  <a:gd name="T2" fmla="*/ 12 w 55"/>
                  <a:gd name="T3" fmla="*/ 9 h 37"/>
                  <a:gd name="T4" fmla="*/ 20 w 55"/>
                  <a:gd name="T5" fmla="*/ 8 h 37"/>
                  <a:gd name="T6" fmla="*/ 36 w 55"/>
                  <a:gd name="T7" fmla="*/ 10 h 37"/>
                  <a:gd name="T8" fmla="*/ 55 w 55"/>
                  <a:gd name="T9" fmla="*/ 15 h 37"/>
                  <a:gd name="T10" fmla="*/ 50 w 55"/>
                  <a:gd name="T11" fmla="*/ 20 h 37"/>
                  <a:gd name="T12" fmla="*/ 22 w 55"/>
                  <a:gd name="T13" fmla="*/ 26 h 37"/>
                  <a:gd name="T14" fmla="*/ 19 w 55"/>
                  <a:gd name="T15" fmla="*/ 37 h 37"/>
                  <a:gd name="T16" fmla="*/ 2 w 55"/>
                  <a:gd name="T17"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37">
                    <a:moveTo>
                      <a:pt x="2" y="26"/>
                    </a:moveTo>
                    <a:cubicBezTo>
                      <a:pt x="0" y="18"/>
                      <a:pt x="8" y="14"/>
                      <a:pt x="12" y="9"/>
                    </a:cubicBezTo>
                    <a:cubicBezTo>
                      <a:pt x="15" y="10"/>
                      <a:pt x="18" y="9"/>
                      <a:pt x="20" y="8"/>
                    </a:cubicBezTo>
                    <a:cubicBezTo>
                      <a:pt x="25" y="9"/>
                      <a:pt x="30" y="12"/>
                      <a:pt x="36" y="10"/>
                    </a:cubicBezTo>
                    <a:cubicBezTo>
                      <a:pt x="42" y="13"/>
                      <a:pt x="52" y="0"/>
                      <a:pt x="55" y="15"/>
                    </a:cubicBezTo>
                    <a:cubicBezTo>
                      <a:pt x="55" y="18"/>
                      <a:pt x="52" y="18"/>
                      <a:pt x="50" y="20"/>
                    </a:cubicBezTo>
                    <a:cubicBezTo>
                      <a:pt x="42" y="25"/>
                      <a:pt x="32" y="21"/>
                      <a:pt x="22" y="26"/>
                    </a:cubicBezTo>
                    <a:cubicBezTo>
                      <a:pt x="15" y="30"/>
                      <a:pt x="17" y="33"/>
                      <a:pt x="19" y="37"/>
                    </a:cubicBezTo>
                    <a:cubicBezTo>
                      <a:pt x="11" y="37"/>
                      <a:pt x="8" y="29"/>
                      <a:pt x="2"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94" name="Freeform 750"/>
              <p:cNvSpPr/>
              <p:nvPr/>
            </p:nvSpPr>
            <p:spPr bwMode="auto">
              <a:xfrm>
                <a:off x="2910" y="1187"/>
                <a:ext cx="63" cy="48"/>
              </a:xfrm>
              <a:custGeom>
                <a:avLst/>
                <a:gdLst>
                  <a:gd name="T0" fmla="*/ 21 w 33"/>
                  <a:gd name="T1" fmla="*/ 0 h 25"/>
                  <a:gd name="T2" fmla="*/ 25 w 33"/>
                  <a:gd name="T3" fmla="*/ 0 h 25"/>
                  <a:gd name="T4" fmla="*/ 25 w 33"/>
                  <a:gd name="T5" fmla="*/ 25 h 25"/>
                  <a:gd name="T6" fmla="*/ 0 w 33"/>
                  <a:gd name="T7" fmla="*/ 21 h 25"/>
                  <a:gd name="T8" fmla="*/ 4 w 33"/>
                  <a:gd name="T9" fmla="*/ 4 h 25"/>
                  <a:gd name="T10" fmla="*/ 7 w 33"/>
                  <a:gd name="T11" fmla="*/ 4 h 25"/>
                  <a:gd name="T12" fmla="*/ 21 w 33"/>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3" h="25">
                    <a:moveTo>
                      <a:pt x="21" y="0"/>
                    </a:moveTo>
                    <a:cubicBezTo>
                      <a:pt x="23" y="0"/>
                      <a:pt x="24" y="0"/>
                      <a:pt x="25" y="0"/>
                    </a:cubicBezTo>
                    <a:cubicBezTo>
                      <a:pt x="25" y="8"/>
                      <a:pt x="33" y="17"/>
                      <a:pt x="25" y="25"/>
                    </a:cubicBezTo>
                    <a:cubicBezTo>
                      <a:pt x="19" y="10"/>
                      <a:pt x="10" y="13"/>
                      <a:pt x="0" y="21"/>
                    </a:cubicBezTo>
                    <a:cubicBezTo>
                      <a:pt x="1" y="15"/>
                      <a:pt x="3" y="10"/>
                      <a:pt x="4" y="4"/>
                    </a:cubicBezTo>
                    <a:cubicBezTo>
                      <a:pt x="5" y="4"/>
                      <a:pt x="6" y="4"/>
                      <a:pt x="7" y="4"/>
                    </a:cubicBezTo>
                    <a:cubicBezTo>
                      <a:pt x="12" y="1"/>
                      <a:pt x="17" y="1"/>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95" name="Freeform 751"/>
              <p:cNvSpPr/>
              <p:nvPr/>
            </p:nvSpPr>
            <p:spPr bwMode="auto">
              <a:xfrm>
                <a:off x="2984" y="1310"/>
                <a:ext cx="29" cy="23"/>
              </a:xfrm>
              <a:custGeom>
                <a:avLst/>
                <a:gdLst>
                  <a:gd name="T0" fmla="*/ 14 w 15"/>
                  <a:gd name="T1" fmla="*/ 9 h 12"/>
                  <a:gd name="T2" fmla="*/ 0 w 15"/>
                  <a:gd name="T3" fmla="*/ 5 h 12"/>
                  <a:gd name="T4" fmla="*/ 4 w 15"/>
                  <a:gd name="T5" fmla="*/ 0 h 12"/>
                  <a:gd name="T6" fmla="*/ 14 w 15"/>
                  <a:gd name="T7" fmla="*/ 9 h 12"/>
                </a:gdLst>
                <a:ahLst/>
                <a:cxnLst>
                  <a:cxn ang="0">
                    <a:pos x="T0" y="T1"/>
                  </a:cxn>
                  <a:cxn ang="0">
                    <a:pos x="T2" y="T3"/>
                  </a:cxn>
                  <a:cxn ang="0">
                    <a:pos x="T4" y="T5"/>
                  </a:cxn>
                  <a:cxn ang="0">
                    <a:pos x="T6" y="T7"/>
                  </a:cxn>
                </a:cxnLst>
                <a:rect l="0" t="0" r="r" b="b"/>
                <a:pathLst>
                  <a:path w="15" h="12">
                    <a:moveTo>
                      <a:pt x="14" y="9"/>
                    </a:moveTo>
                    <a:cubicBezTo>
                      <a:pt x="9" y="9"/>
                      <a:pt x="3" y="12"/>
                      <a:pt x="0" y="5"/>
                    </a:cubicBezTo>
                    <a:cubicBezTo>
                      <a:pt x="0" y="3"/>
                      <a:pt x="1" y="0"/>
                      <a:pt x="4" y="0"/>
                    </a:cubicBezTo>
                    <a:cubicBezTo>
                      <a:pt x="9" y="0"/>
                      <a:pt x="15" y="1"/>
                      <a:pt x="1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96" name="Freeform 752"/>
              <p:cNvSpPr/>
              <p:nvPr/>
            </p:nvSpPr>
            <p:spPr bwMode="auto">
              <a:xfrm>
                <a:off x="3044" y="1227"/>
                <a:ext cx="19" cy="19"/>
              </a:xfrm>
              <a:custGeom>
                <a:avLst/>
                <a:gdLst>
                  <a:gd name="T0" fmla="*/ 0 w 10"/>
                  <a:gd name="T1" fmla="*/ 0 h 10"/>
                  <a:gd name="T2" fmla="*/ 10 w 10"/>
                  <a:gd name="T3" fmla="*/ 10 h 10"/>
                  <a:gd name="T4" fmla="*/ 0 w 10"/>
                  <a:gd name="T5" fmla="*/ 0 h 10"/>
                </a:gdLst>
                <a:ahLst/>
                <a:cxnLst>
                  <a:cxn ang="0">
                    <a:pos x="T0" y="T1"/>
                  </a:cxn>
                  <a:cxn ang="0">
                    <a:pos x="T2" y="T3"/>
                  </a:cxn>
                  <a:cxn ang="0">
                    <a:pos x="T4" y="T5"/>
                  </a:cxn>
                </a:cxnLst>
                <a:rect l="0" t="0" r="r" b="b"/>
                <a:pathLst>
                  <a:path w="10" h="10">
                    <a:moveTo>
                      <a:pt x="0" y="0"/>
                    </a:moveTo>
                    <a:cubicBezTo>
                      <a:pt x="7" y="0"/>
                      <a:pt x="10" y="4"/>
                      <a:pt x="10" y="10"/>
                    </a:cubicBezTo>
                    <a:cubicBezTo>
                      <a:pt x="6" y="8"/>
                      <a:pt x="2" y="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97" name="Freeform 753"/>
              <p:cNvSpPr/>
              <p:nvPr/>
            </p:nvSpPr>
            <p:spPr bwMode="auto">
              <a:xfrm>
                <a:off x="4878" y="1030"/>
                <a:ext cx="193" cy="144"/>
              </a:xfrm>
              <a:custGeom>
                <a:avLst/>
                <a:gdLst>
                  <a:gd name="T0" fmla="*/ 41 w 101"/>
                  <a:gd name="T1" fmla="*/ 72 h 75"/>
                  <a:gd name="T2" fmla="*/ 39 w 101"/>
                  <a:gd name="T3" fmla="*/ 64 h 75"/>
                  <a:gd name="T4" fmla="*/ 30 w 101"/>
                  <a:gd name="T5" fmla="*/ 46 h 75"/>
                  <a:gd name="T6" fmla="*/ 0 w 101"/>
                  <a:gd name="T7" fmla="*/ 26 h 75"/>
                  <a:gd name="T8" fmla="*/ 2 w 101"/>
                  <a:gd name="T9" fmla="*/ 23 h 75"/>
                  <a:gd name="T10" fmla="*/ 39 w 101"/>
                  <a:gd name="T11" fmla="*/ 11 h 75"/>
                  <a:gd name="T12" fmla="*/ 79 w 101"/>
                  <a:gd name="T13" fmla="*/ 16 h 75"/>
                  <a:gd name="T14" fmla="*/ 90 w 101"/>
                  <a:gd name="T15" fmla="*/ 13 h 75"/>
                  <a:gd name="T16" fmla="*/ 97 w 101"/>
                  <a:gd name="T17" fmla="*/ 16 h 75"/>
                  <a:gd name="T18" fmla="*/ 90 w 101"/>
                  <a:gd name="T19" fmla="*/ 52 h 75"/>
                  <a:gd name="T20" fmla="*/ 65 w 101"/>
                  <a:gd name="T21" fmla="*/ 67 h 75"/>
                  <a:gd name="T22" fmla="*/ 59 w 101"/>
                  <a:gd name="T23" fmla="*/ 71 h 75"/>
                  <a:gd name="T24" fmla="*/ 41 w 101"/>
                  <a:gd name="T25" fmla="*/ 7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75">
                    <a:moveTo>
                      <a:pt x="41" y="72"/>
                    </a:moveTo>
                    <a:cubicBezTo>
                      <a:pt x="40" y="69"/>
                      <a:pt x="38" y="65"/>
                      <a:pt x="39" y="64"/>
                    </a:cubicBezTo>
                    <a:cubicBezTo>
                      <a:pt x="46" y="54"/>
                      <a:pt x="43" y="47"/>
                      <a:pt x="30" y="46"/>
                    </a:cubicBezTo>
                    <a:cubicBezTo>
                      <a:pt x="16" y="44"/>
                      <a:pt x="12" y="30"/>
                      <a:pt x="0" y="26"/>
                    </a:cubicBezTo>
                    <a:cubicBezTo>
                      <a:pt x="1" y="25"/>
                      <a:pt x="2" y="24"/>
                      <a:pt x="2" y="23"/>
                    </a:cubicBezTo>
                    <a:cubicBezTo>
                      <a:pt x="15" y="20"/>
                      <a:pt x="20" y="0"/>
                      <a:pt x="39" y="11"/>
                    </a:cubicBezTo>
                    <a:cubicBezTo>
                      <a:pt x="49" y="17"/>
                      <a:pt x="66" y="6"/>
                      <a:pt x="79" y="16"/>
                    </a:cubicBezTo>
                    <a:cubicBezTo>
                      <a:pt x="83" y="15"/>
                      <a:pt x="86" y="13"/>
                      <a:pt x="90" y="13"/>
                    </a:cubicBezTo>
                    <a:cubicBezTo>
                      <a:pt x="93" y="13"/>
                      <a:pt x="95" y="14"/>
                      <a:pt x="97" y="16"/>
                    </a:cubicBezTo>
                    <a:cubicBezTo>
                      <a:pt x="101" y="29"/>
                      <a:pt x="95" y="40"/>
                      <a:pt x="90" y="52"/>
                    </a:cubicBezTo>
                    <a:cubicBezTo>
                      <a:pt x="83" y="59"/>
                      <a:pt x="72" y="59"/>
                      <a:pt x="65" y="67"/>
                    </a:cubicBezTo>
                    <a:cubicBezTo>
                      <a:pt x="63" y="69"/>
                      <a:pt x="61" y="70"/>
                      <a:pt x="59" y="71"/>
                    </a:cubicBezTo>
                    <a:cubicBezTo>
                      <a:pt x="53" y="74"/>
                      <a:pt x="47" y="75"/>
                      <a:pt x="41"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98" name="Freeform 754"/>
              <p:cNvSpPr/>
              <p:nvPr/>
            </p:nvSpPr>
            <p:spPr bwMode="auto">
              <a:xfrm>
                <a:off x="4796" y="1090"/>
                <a:ext cx="141" cy="179"/>
              </a:xfrm>
              <a:custGeom>
                <a:avLst/>
                <a:gdLst>
                  <a:gd name="T0" fmla="*/ 7 w 74"/>
                  <a:gd name="T1" fmla="*/ 76 h 94"/>
                  <a:gd name="T2" fmla="*/ 6 w 74"/>
                  <a:gd name="T3" fmla="*/ 28 h 94"/>
                  <a:gd name="T4" fmla="*/ 17 w 74"/>
                  <a:gd name="T5" fmla="*/ 13 h 94"/>
                  <a:gd name="T6" fmla="*/ 24 w 74"/>
                  <a:gd name="T7" fmla="*/ 4 h 94"/>
                  <a:gd name="T8" fmla="*/ 43 w 74"/>
                  <a:gd name="T9" fmla="*/ 22 h 94"/>
                  <a:gd name="T10" fmla="*/ 73 w 74"/>
                  <a:gd name="T11" fmla="*/ 44 h 94"/>
                  <a:gd name="T12" fmla="*/ 59 w 74"/>
                  <a:gd name="T13" fmla="*/ 59 h 94"/>
                  <a:gd name="T14" fmla="*/ 47 w 74"/>
                  <a:gd name="T15" fmla="*/ 61 h 94"/>
                  <a:gd name="T16" fmla="*/ 55 w 74"/>
                  <a:gd name="T17" fmla="*/ 67 h 94"/>
                  <a:gd name="T18" fmla="*/ 58 w 74"/>
                  <a:gd name="T19" fmla="*/ 74 h 94"/>
                  <a:gd name="T20" fmla="*/ 42 w 74"/>
                  <a:gd name="T21" fmla="*/ 94 h 94"/>
                  <a:gd name="T22" fmla="*/ 7 w 74"/>
                  <a:gd name="T23" fmla="*/ 7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7" y="76"/>
                    </a:moveTo>
                    <a:cubicBezTo>
                      <a:pt x="10" y="60"/>
                      <a:pt x="15" y="45"/>
                      <a:pt x="6" y="28"/>
                    </a:cubicBezTo>
                    <a:cubicBezTo>
                      <a:pt x="0" y="18"/>
                      <a:pt x="15" y="19"/>
                      <a:pt x="17" y="13"/>
                    </a:cubicBezTo>
                    <a:cubicBezTo>
                      <a:pt x="18" y="8"/>
                      <a:pt x="12" y="0"/>
                      <a:pt x="24" y="4"/>
                    </a:cubicBezTo>
                    <a:cubicBezTo>
                      <a:pt x="34" y="7"/>
                      <a:pt x="41" y="11"/>
                      <a:pt x="43" y="22"/>
                    </a:cubicBezTo>
                    <a:cubicBezTo>
                      <a:pt x="46" y="48"/>
                      <a:pt x="50" y="51"/>
                      <a:pt x="73" y="44"/>
                    </a:cubicBezTo>
                    <a:cubicBezTo>
                      <a:pt x="74" y="55"/>
                      <a:pt x="66" y="57"/>
                      <a:pt x="59" y="59"/>
                    </a:cubicBezTo>
                    <a:cubicBezTo>
                      <a:pt x="55" y="60"/>
                      <a:pt x="51" y="59"/>
                      <a:pt x="47" y="61"/>
                    </a:cubicBezTo>
                    <a:cubicBezTo>
                      <a:pt x="51" y="62"/>
                      <a:pt x="53" y="65"/>
                      <a:pt x="55" y="67"/>
                    </a:cubicBezTo>
                    <a:cubicBezTo>
                      <a:pt x="56" y="69"/>
                      <a:pt x="57" y="71"/>
                      <a:pt x="58" y="74"/>
                    </a:cubicBezTo>
                    <a:cubicBezTo>
                      <a:pt x="56" y="83"/>
                      <a:pt x="47" y="87"/>
                      <a:pt x="42" y="94"/>
                    </a:cubicBezTo>
                    <a:cubicBezTo>
                      <a:pt x="28" y="91"/>
                      <a:pt x="16" y="86"/>
                      <a:pt x="7"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99" name="Freeform 755"/>
              <p:cNvSpPr/>
              <p:nvPr/>
            </p:nvSpPr>
            <p:spPr bwMode="auto">
              <a:xfrm>
                <a:off x="4882" y="1011"/>
                <a:ext cx="164" cy="69"/>
              </a:xfrm>
              <a:custGeom>
                <a:avLst/>
                <a:gdLst>
                  <a:gd name="T0" fmla="*/ 77 w 86"/>
                  <a:gd name="T1" fmla="*/ 30 h 36"/>
                  <a:gd name="T2" fmla="*/ 71 w 86"/>
                  <a:gd name="T3" fmla="*/ 33 h 36"/>
                  <a:gd name="T4" fmla="*/ 45 w 86"/>
                  <a:gd name="T5" fmla="*/ 27 h 36"/>
                  <a:gd name="T6" fmla="*/ 32 w 86"/>
                  <a:gd name="T7" fmla="*/ 18 h 36"/>
                  <a:gd name="T8" fmla="*/ 0 w 86"/>
                  <a:gd name="T9" fmla="*/ 33 h 36"/>
                  <a:gd name="T10" fmla="*/ 14 w 86"/>
                  <a:gd name="T11" fmla="*/ 19 h 36"/>
                  <a:gd name="T12" fmla="*/ 18 w 86"/>
                  <a:gd name="T13" fmla="*/ 12 h 36"/>
                  <a:gd name="T14" fmla="*/ 63 w 86"/>
                  <a:gd name="T15" fmla="*/ 2 h 36"/>
                  <a:gd name="T16" fmla="*/ 74 w 86"/>
                  <a:gd name="T17" fmla="*/ 2 h 36"/>
                  <a:gd name="T18" fmla="*/ 77 w 86"/>
                  <a:gd name="T19"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6">
                    <a:moveTo>
                      <a:pt x="77" y="30"/>
                    </a:moveTo>
                    <a:cubicBezTo>
                      <a:pt x="76" y="32"/>
                      <a:pt x="72" y="36"/>
                      <a:pt x="71" y="33"/>
                    </a:cubicBezTo>
                    <a:cubicBezTo>
                      <a:pt x="66" y="17"/>
                      <a:pt x="55" y="23"/>
                      <a:pt x="45" y="27"/>
                    </a:cubicBezTo>
                    <a:cubicBezTo>
                      <a:pt x="36" y="31"/>
                      <a:pt x="31" y="30"/>
                      <a:pt x="32" y="18"/>
                    </a:cubicBezTo>
                    <a:cubicBezTo>
                      <a:pt x="21" y="24"/>
                      <a:pt x="12" y="31"/>
                      <a:pt x="0" y="33"/>
                    </a:cubicBezTo>
                    <a:cubicBezTo>
                      <a:pt x="5" y="28"/>
                      <a:pt x="6" y="20"/>
                      <a:pt x="14" y="19"/>
                    </a:cubicBezTo>
                    <a:cubicBezTo>
                      <a:pt x="17" y="18"/>
                      <a:pt x="18" y="15"/>
                      <a:pt x="18" y="12"/>
                    </a:cubicBezTo>
                    <a:cubicBezTo>
                      <a:pt x="31" y="0"/>
                      <a:pt x="50" y="14"/>
                      <a:pt x="63" y="2"/>
                    </a:cubicBezTo>
                    <a:cubicBezTo>
                      <a:pt x="67" y="2"/>
                      <a:pt x="70" y="2"/>
                      <a:pt x="74" y="2"/>
                    </a:cubicBezTo>
                    <a:cubicBezTo>
                      <a:pt x="77" y="11"/>
                      <a:pt x="86" y="19"/>
                      <a:pt x="7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00" name="Freeform 756"/>
              <p:cNvSpPr/>
              <p:nvPr/>
            </p:nvSpPr>
            <p:spPr bwMode="auto">
              <a:xfrm>
                <a:off x="4896" y="1158"/>
                <a:ext cx="110" cy="77"/>
              </a:xfrm>
              <a:custGeom>
                <a:avLst/>
                <a:gdLst>
                  <a:gd name="T0" fmla="*/ 4 w 58"/>
                  <a:gd name="T1" fmla="*/ 19 h 40"/>
                  <a:gd name="T2" fmla="*/ 21 w 58"/>
                  <a:gd name="T3" fmla="*/ 8 h 40"/>
                  <a:gd name="T4" fmla="*/ 32 w 58"/>
                  <a:gd name="T5" fmla="*/ 5 h 40"/>
                  <a:gd name="T6" fmla="*/ 49 w 58"/>
                  <a:gd name="T7" fmla="*/ 1 h 40"/>
                  <a:gd name="T8" fmla="*/ 39 w 58"/>
                  <a:gd name="T9" fmla="*/ 29 h 40"/>
                  <a:gd name="T10" fmla="*/ 25 w 58"/>
                  <a:gd name="T11" fmla="*/ 39 h 40"/>
                  <a:gd name="T12" fmla="*/ 20 w 58"/>
                  <a:gd name="T13" fmla="*/ 37 h 40"/>
                  <a:gd name="T14" fmla="*/ 12 w 58"/>
                  <a:gd name="T15" fmla="*/ 34 h 40"/>
                  <a:gd name="T16" fmla="*/ 4 w 58"/>
                  <a:gd name="T17" fmla="*/ 36 h 40"/>
                  <a:gd name="T18" fmla="*/ 0 w 58"/>
                  <a:gd name="T19" fmla="*/ 33 h 40"/>
                  <a:gd name="T20" fmla="*/ 4 w 58"/>
                  <a:gd name="T21" fmla="*/ 1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0">
                    <a:moveTo>
                      <a:pt x="4" y="19"/>
                    </a:moveTo>
                    <a:cubicBezTo>
                      <a:pt x="12" y="20"/>
                      <a:pt x="18" y="15"/>
                      <a:pt x="21" y="8"/>
                    </a:cubicBezTo>
                    <a:cubicBezTo>
                      <a:pt x="25" y="8"/>
                      <a:pt x="29" y="9"/>
                      <a:pt x="32" y="5"/>
                    </a:cubicBezTo>
                    <a:cubicBezTo>
                      <a:pt x="37" y="0"/>
                      <a:pt x="44" y="5"/>
                      <a:pt x="49" y="1"/>
                    </a:cubicBezTo>
                    <a:cubicBezTo>
                      <a:pt x="58" y="15"/>
                      <a:pt x="40" y="19"/>
                      <a:pt x="39" y="29"/>
                    </a:cubicBezTo>
                    <a:cubicBezTo>
                      <a:pt x="37" y="37"/>
                      <a:pt x="33" y="40"/>
                      <a:pt x="25" y="39"/>
                    </a:cubicBezTo>
                    <a:cubicBezTo>
                      <a:pt x="23" y="39"/>
                      <a:pt x="22" y="38"/>
                      <a:pt x="20" y="37"/>
                    </a:cubicBezTo>
                    <a:cubicBezTo>
                      <a:pt x="18" y="35"/>
                      <a:pt x="16" y="30"/>
                      <a:pt x="12" y="34"/>
                    </a:cubicBezTo>
                    <a:cubicBezTo>
                      <a:pt x="9" y="36"/>
                      <a:pt x="7" y="38"/>
                      <a:pt x="4" y="36"/>
                    </a:cubicBezTo>
                    <a:cubicBezTo>
                      <a:pt x="3" y="35"/>
                      <a:pt x="1" y="34"/>
                      <a:pt x="0" y="33"/>
                    </a:cubicBezTo>
                    <a:cubicBezTo>
                      <a:pt x="2" y="28"/>
                      <a:pt x="3" y="24"/>
                      <a:pt x="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01" name="Freeform 757"/>
              <p:cNvSpPr/>
              <p:nvPr/>
            </p:nvSpPr>
            <p:spPr bwMode="auto">
              <a:xfrm>
                <a:off x="4926" y="2096"/>
                <a:ext cx="185" cy="109"/>
              </a:xfrm>
              <a:custGeom>
                <a:avLst/>
                <a:gdLst>
                  <a:gd name="T0" fmla="*/ 75 w 97"/>
                  <a:gd name="T1" fmla="*/ 51 h 57"/>
                  <a:gd name="T2" fmla="*/ 60 w 97"/>
                  <a:gd name="T3" fmla="*/ 37 h 57"/>
                  <a:gd name="T4" fmla="*/ 41 w 97"/>
                  <a:gd name="T5" fmla="*/ 48 h 57"/>
                  <a:gd name="T6" fmla="*/ 34 w 97"/>
                  <a:gd name="T7" fmla="*/ 44 h 57"/>
                  <a:gd name="T8" fmla="*/ 44 w 97"/>
                  <a:gd name="T9" fmla="*/ 34 h 57"/>
                  <a:gd name="T10" fmla="*/ 5 w 97"/>
                  <a:gd name="T11" fmla="*/ 34 h 57"/>
                  <a:gd name="T12" fmla="*/ 1 w 97"/>
                  <a:gd name="T13" fmla="*/ 26 h 57"/>
                  <a:gd name="T14" fmla="*/ 22 w 97"/>
                  <a:gd name="T15" fmla="*/ 7 h 57"/>
                  <a:gd name="T16" fmla="*/ 37 w 97"/>
                  <a:gd name="T17" fmla="*/ 1 h 57"/>
                  <a:gd name="T18" fmla="*/ 82 w 97"/>
                  <a:gd name="T19" fmla="*/ 15 h 57"/>
                  <a:gd name="T20" fmla="*/ 94 w 97"/>
                  <a:gd name="T21" fmla="*/ 34 h 57"/>
                  <a:gd name="T22" fmla="*/ 75 w 97"/>
                  <a:gd name="T23"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57">
                    <a:moveTo>
                      <a:pt x="75" y="51"/>
                    </a:moveTo>
                    <a:cubicBezTo>
                      <a:pt x="61" y="57"/>
                      <a:pt x="60" y="49"/>
                      <a:pt x="60" y="37"/>
                    </a:cubicBezTo>
                    <a:cubicBezTo>
                      <a:pt x="58" y="49"/>
                      <a:pt x="49" y="48"/>
                      <a:pt x="41" y="48"/>
                    </a:cubicBezTo>
                    <a:cubicBezTo>
                      <a:pt x="38" y="48"/>
                      <a:pt x="35" y="48"/>
                      <a:pt x="34" y="44"/>
                    </a:cubicBezTo>
                    <a:cubicBezTo>
                      <a:pt x="32" y="35"/>
                      <a:pt x="44" y="40"/>
                      <a:pt x="44" y="34"/>
                    </a:cubicBezTo>
                    <a:cubicBezTo>
                      <a:pt x="31" y="34"/>
                      <a:pt x="18" y="34"/>
                      <a:pt x="5" y="34"/>
                    </a:cubicBezTo>
                    <a:cubicBezTo>
                      <a:pt x="2" y="33"/>
                      <a:pt x="0" y="30"/>
                      <a:pt x="1" y="26"/>
                    </a:cubicBezTo>
                    <a:cubicBezTo>
                      <a:pt x="7" y="19"/>
                      <a:pt x="16" y="14"/>
                      <a:pt x="22" y="7"/>
                    </a:cubicBezTo>
                    <a:cubicBezTo>
                      <a:pt x="26" y="1"/>
                      <a:pt x="31" y="0"/>
                      <a:pt x="37" y="1"/>
                    </a:cubicBezTo>
                    <a:cubicBezTo>
                      <a:pt x="51" y="7"/>
                      <a:pt x="67" y="10"/>
                      <a:pt x="82" y="15"/>
                    </a:cubicBezTo>
                    <a:cubicBezTo>
                      <a:pt x="92" y="18"/>
                      <a:pt x="97" y="23"/>
                      <a:pt x="94" y="34"/>
                    </a:cubicBezTo>
                    <a:cubicBezTo>
                      <a:pt x="89" y="41"/>
                      <a:pt x="85" y="50"/>
                      <a:pt x="7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02" name="Freeform 758"/>
              <p:cNvSpPr/>
              <p:nvPr/>
            </p:nvSpPr>
            <p:spPr bwMode="auto">
              <a:xfrm>
                <a:off x="5052" y="2220"/>
                <a:ext cx="112" cy="98"/>
              </a:xfrm>
              <a:custGeom>
                <a:avLst/>
                <a:gdLst>
                  <a:gd name="T0" fmla="*/ 37 w 59"/>
                  <a:gd name="T1" fmla="*/ 46 h 51"/>
                  <a:gd name="T2" fmla="*/ 30 w 59"/>
                  <a:gd name="T3" fmla="*/ 42 h 51"/>
                  <a:gd name="T4" fmla="*/ 4 w 59"/>
                  <a:gd name="T5" fmla="*/ 15 h 51"/>
                  <a:gd name="T6" fmla="*/ 12 w 59"/>
                  <a:gd name="T7" fmla="*/ 0 h 51"/>
                  <a:gd name="T8" fmla="*/ 16 w 59"/>
                  <a:gd name="T9" fmla="*/ 3 h 51"/>
                  <a:gd name="T10" fmla="*/ 42 w 59"/>
                  <a:gd name="T11" fmla="*/ 29 h 51"/>
                  <a:gd name="T12" fmla="*/ 58 w 59"/>
                  <a:gd name="T13" fmla="*/ 42 h 51"/>
                  <a:gd name="T14" fmla="*/ 58 w 59"/>
                  <a:gd name="T15" fmla="*/ 42 h 51"/>
                  <a:gd name="T16" fmla="*/ 59 w 59"/>
                  <a:gd name="T17" fmla="*/ 45 h 51"/>
                  <a:gd name="T18" fmla="*/ 58 w 59"/>
                  <a:gd name="T19" fmla="*/ 46 h 51"/>
                  <a:gd name="T20" fmla="*/ 37 w 59"/>
                  <a:gd name="T21"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1">
                    <a:moveTo>
                      <a:pt x="37" y="46"/>
                    </a:moveTo>
                    <a:cubicBezTo>
                      <a:pt x="34" y="45"/>
                      <a:pt x="32" y="43"/>
                      <a:pt x="30" y="42"/>
                    </a:cubicBezTo>
                    <a:cubicBezTo>
                      <a:pt x="22" y="33"/>
                      <a:pt x="10" y="27"/>
                      <a:pt x="4" y="15"/>
                    </a:cubicBezTo>
                    <a:cubicBezTo>
                      <a:pt x="0" y="6"/>
                      <a:pt x="1" y="0"/>
                      <a:pt x="12" y="0"/>
                    </a:cubicBezTo>
                    <a:cubicBezTo>
                      <a:pt x="14" y="1"/>
                      <a:pt x="15" y="2"/>
                      <a:pt x="16" y="3"/>
                    </a:cubicBezTo>
                    <a:cubicBezTo>
                      <a:pt x="23" y="13"/>
                      <a:pt x="33" y="20"/>
                      <a:pt x="42" y="29"/>
                    </a:cubicBezTo>
                    <a:cubicBezTo>
                      <a:pt x="48" y="33"/>
                      <a:pt x="54" y="36"/>
                      <a:pt x="58" y="42"/>
                    </a:cubicBezTo>
                    <a:cubicBezTo>
                      <a:pt x="58" y="42"/>
                      <a:pt x="58" y="42"/>
                      <a:pt x="58" y="42"/>
                    </a:cubicBezTo>
                    <a:cubicBezTo>
                      <a:pt x="59" y="43"/>
                      <a:pt x="59" y="44"/>
                      <a:pt x="59" y="45"/>
                    </a:cubicBezTo>
                    <a:cubicBezTo>
                      <a:pt x="59" y="45"/>
                      <a:pt x="58" y="46"/>
                      <a:pt x="58" y="46"/>
                    </a:cubicBezTo>
                    <a:cubicBezTo>
                      <a:pt x="51" y="47"/>
                      <a:pt x="44" y="51"/>
                      <a:pt x="37"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03" name="Freeform 759"/>
              <p:cNvSpPr/>
              <p:nvPr/>
            </p:nvSpPr>
            <p:spPr bwMode="auto">
              <a:xfrm>
                <a:off x="4753" y="2184"/>
                <a:ext cx="97" cy="71"/>
              </a:xfrm>
              <a:custGeom>
                <a:avLst/>
                <a:gdLst>
                  <a:gd name="T0" fmla="*/ 9 w 51"/>
                  <a:gd name="T1" fmla="*/ 26 h 37"/>
                  <a:gd name="T2" fmla="*/ 13 w 51"/>
                  <a:gd name="T3" fmla="*/ 5 h 37"/>
                  <a:gd name="T4" fmla="*/ 28 w 51"/>
                  <a:gd name="T5" fmla="*/ 6 h 37"/>
                  <a:gd name="T6" fmla="*/ 47 w 51"/>
                  <a:gd name="T7" fmla="*/ 8 h 37"/>
                  <a:gd name="T8" fmla="*/ 47 w 51"/>
                  <a:gd name="T9" fmla="*/ 19 h 37"/>
                  <a:gd name="T10" fmla="*/ 47 w 51"/>
                  <a:gd name="T11" fmla="*/ 37 h 37"/>
                  <a:gd name="T12" fmla="*/ 9 w 51"/>
                  <a:gd name="T13" fmla="*/ 26 h 37"/>
                </a:gdLst>
                <a:ahLst/>
                <a:cxnLst>
                  <a:cxn ang="0">
                    <a:pos x="T0" y="T1"/>
                  </a:cxn>
                  <a:cxn ang="0">
                    <a:pos x="T2" y="T3"/>
                  </a:cxn>
                  <a:cxn ang="0">
                    <a:pos x="T4" y="T5"/>
                  </a:cxn>
                  <a:cxn ang="0">
                    <a:pos x="T6" y="T7"/>
                  </a:cxn>
                  <a:cxn ang="0">
                    <a:pos x="T8" y="T9"/>
                  </a:cxn>
                  <a:cxn ang="0">
                    <a:pos x="T10" y="T11"/>
                  </a:cxn>
                  <a:cxn ang="0">
                    <a:pos x="T12" y="T13"/>
                  </a:cxn>
                </a:cxnLst>
                <a:rect l="0" t="0" r="r" b="b"/>
                <a:pathLst>
                  <a:path w="51" h="37">
                    <a:moveTo>
                      <a:pt x="9" y="26"/>
                    </a:moveTo>
                    <a:cubicBezTo>
                      <a:pt x="0" y="18"/>
                      <a:pt x="4" y="11"/>
                      <a:pt x="13" y="5"/>
                    </a:cubicBezTo>
                    <a:cubicBezTo>
                      <a:pt x="18" y="0"/>
                      <a:pt x="23" y="3"/>
                      <a:pt x="28" y="6"/>
                    </a:cubicBezTo>
                    <a:cubicBezTo>
                      <a:pt x="34" y="10"/>
                      <a:pt x="40" y="9"/>
                      <a:pt x="47" y="8"/>
                    </a:cubicBezTo>
                    <a:cubicBezTo>
                      <a:pt x="51" y="12"/>
                      <a:pt x="51" y="15"/>
                      <a:pt x="47" y="19"/>
                    </a:cubicBezTo>
                    <a:cubicBezTo>
                      <a:pt x="34" y="25"/>
                      <a:pt x="43" y="31"/>
                      <a:pt x="47" y="37"/>
                    </a:cubicBezTo>
                    <a:cubicBezTo>
                      <a:pt x="34" y="36"/>
                      <a:pt x="23" y="26"/>
                      <a:pt x="9"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04" name="Freeform 760"/>
              <p:cNvSpPr/>
              <p:nvPr/>
            </p:nvSpPr>
            <p:spPr bwMode="auto">
              <a:xfrm>
                <a:off x="5067" y="2144"/>
                <a:ext cx="91" cy="95"/>
              </a:xfrm>
              <a:custGeom>
                <a:avLst/>
                <a:gdLst>
                  <a:gd name="T0" fmla="*/ 5 w 48"/>
                  <a:gd name="T1" fmla="*/ 44 h 50"/>
                  <a:gd name="T2" fmla="*/ 4 w 48"/>
                  <a:gd name="T3" fmla="*/ 40 h 50"/>
                  <a:gd name="T4" fmla="*/ 1 w 48"/>
                  <a:gd name="T5" fmla="*/ 26 h 50"/>
                  <a:gd name="T6" fmla="*/ 18 w 48"/>
                  <a:gd name="T7" fmla="*/ 9 h 50"/>
                  <a:gd name="T8" fmla="*/ 20 w 48"/>
                  <a:gd name="T9" fmla="*/ 10 h 50"/>
                  <a:gd name="T10" fmla="*/ 46 w 48"/>
                  <a:gd name="T11" fmla="*/ 9 h 50"/>
                  <a:gd name="T12" fmla="*/ 41 w 48"/>
                  <a:gd name="T13" fmla="*/ 22 h 50"/>
                  <a:gd name="T14" fmla="*/ 29 w 48"/>
                  <a:gd name="T15" fmla="*/ 41 h 50"/>
                  <a:gd name="T16" fmla="*/ 5 w 48"/>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0">
                    <a:moveTo>
                      <a:pt x="5" y="44"/>
                    </a:moveTo>
                    <a:cubicBezTo>
                      <a:pt x="4" y="43"/>
                      <a:pt x="4" y="42"/>
                      <a:pt x="4" y="40"/>
                    </a:cubicBezTo>
                    <a:cubicBezTo>
                      <a:pt x="2" y="36"/>
                      <a:pt x="0" y="32"/>
                      <a:pt x="1" y="26"/>
                    </a:cubicBezTo>
                    <a:cubicBezTo>
                      <a:pt x="7" y="21"/>
                      <a:pt x="10" y="13"/>
                      <a:pt x="18" y="9"/>
                    </a:cubicBezTo>
                    <a:cubicBezTo>
                      <a:pt x="19" y="9"/>
                      <a:pt x="20" y="10"/>
                      <a:pt x="20" y="10"/>
                    </a:cubicBezTo>
                    <a:cubicBezTo>
                      <a:pt x="29" y="13"/>
                      <a:pt x="37" y="0"/>
                      <a:pt x="46" y="9"/>
                    </a:cubicBezTo>
                    <a:cubicBezTo>
                      <a:pt x="48" y="15"/>
                      <a:pt x="46" y="19"/>
                      <a:pt x="41" y="22"/>
                    </a:cubicBezTo>
                    <a:cubicBezTo>
                      <a:pt x="32" y="26"/>
                      <a:pt x="31" y="34"/>
                      <a:pt x="29" y="41"/>
                    </a:cubicBezTo>
                    <a:cubicBezTo>
                      <a:pt x="21" y="42"/>
                      <a:pt x="13" y="50"/>
                      <a:pt x="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05" name="Freeform 761"/>
              <p:cNvSpPr/>
              <p:nvPr/>
            </p:nvSpPr>
            <p:spPr bwMode="auto">
              <a:xfrm>
                <a:off x="4831" y="2142"/>
                <a:ext cx="65" cy="78"/>
              </a:xfrm>
              <a:custGeom>
                <a:avLst/>
                <a:gdLst>
                  <a:gd name="T0" fmla="*/ 6 w 34"/>
                  <a:gd name="T1" fmla="*/ 41 h 41"/>
                  <a:gd name="T2" fmla="*/ 3 w 34"/>
                  <a:gd name="T3" fmla="*/ 31 h 41"/>
                  <a:gd name="T4" fmla="*/ 0 w 34"/>
                  <a:gd name="T5" fmla="*/ 25 h 41"/>
                  <a:gd name="T6" fmla="*/ 2 w 34"/>
                  <a:gd name="T7" fmla="*/ 8 h 41"/>
                  <a:gd name="T8" fmla="*/ 2 w 34"/>
                  <a:gd name="T9" fmla="*/ 4 h 41"/>
                  <a:gd name="T10" fmla="*/ 10 w 34"/>
                  <a:gd name="T11" fmla="*/ 0 h 41"/>
                  <a:gd name="T12" fmla="*/ 27 w 34"/>
                  <a:gd name="T13" fmla="*/ 7 h 41"/>
                  <a:gd name="T14" fmla="*/ 34 w 34"/>
                  <a:gd name="T15" fmla="*/ 22 h 41"/>
                  <a:gd name="T16" fmla="*/ 34 w 34"/>
                  <a:gd name="T17" fmla="*/ 24 h 41"/>
                  <a:gd name="T18" fmla="*/ 6 w 34"/>
                  <a:gd name="T1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41">
                    <a:moveTo>
                      <a:pt x="6" y="41"/>
                    </a:moveTo>
                    <a:cubicBezTo>
                      <a:pt x="6" y="38"/>
                      <a:pt x="7" y="33"/>
                      <a:pt x="3" y="31"/>
                    </a:cubicBezTo>
                    <a:cubicBezTo>
                      <a:pt x="1" y="29"/>
                      <a:pt x="0" y="27"/>
                      <a:pt x="0" y="25"/>
                    </a:cubicBezTo>
                    <a:cubicBezTo>
                      <a:pt x="1" y="19"/>
                      <a:pt x="6" y="14"/>
                      <a:pt x="2" y="8"/>
                    </a:cubicBezTo>
                    <a:cubicBezTo>
                      <a:pt x="2" y="7"/>
                      <a:pt x="2" y="5"/>
                      <a:pt x="2" y="4"/>
                    </a:cubicBezTo>
                    <a:cubicBezTo>
                      <a:pt x="4" y="1"/>
                      <a:pt x="7" y="0"/>
                      <a:pt x="10" y="0"/>
                    </a:cubicBezTo>
                    <a:cubicBezTo>
                      <a:pt x="17" y="0"/>
                      <a:pt x="21" y="5"/>
                      <a:pt x="27" y="7"/>
                    </a:cubicBezTo>
                    <a:cubicBezTo>
                      <a:pt x="34" y="10"/>
                      <a:pt x="31" y="17"/>
                      <a:pt x="34" y="22"/>
                    </a:cubicBezTo>
                    <a:cubicBezTo>
                      <a:pt x="34" y="23"/>
                      <a:pt x="34" y="23"/>
                      <a:pt x="34" y="24"/>
                    </a:cubicBezTo>
                    <a:cubicBezTo>
                      <a:pt x="28" y="35"/>
                      <a:pt x="18" y="40"/>
                      <a:pt x="6"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06" name="Freeform 762"/>
              <p:cNvSpPr/>
              <p:nvPr/>
            </p:nvSpPr>
            <p:spPr bwMode="auto">
              <a:xfrm>
                <a:off x="4894" y="2142"/>
                <a:ext cx="42" cy="55"/>
              </a:xfrm>
              <a:custGeom>
                <a:avLst/>
                <a:gdLst>
                  <a:gd name="T0" fmla="*/ 19 w 22"/>
                  <a:gd name="T1" fmla="*/ 3 h 29"/>
                  <a:gd name="T2" fmla="*/ 22 w 22"/>
                  <a:gd name="T3" fmla="*/ 10 h 29"/>
                  <a:gd name="T4" fmla="*/ 1 w 22"/>
                  <a:gd name="T5" fmla="*/ 24 h 29"/>
                  <a:gd name="T6" fmla="*/ 10 w 22"/>
                  <a:gd name="T7" fmla="*/ 1 h 29"/>
                  <a:gd name="T8" fmla="*/ 19 w 22"/>
                  <a:gd name="T9" fmla="*/ 3 h 29"/>
                </a:gdLst>
                <a:ahLst/>
                <a:cxnLst>
                  <a:cxn ang="0">
                    <a:pos x="T0" y="T1"/>
                  </a:cxn>
                  <a:cxn ang="0">
                    <a:pos x="T2" y="T3"/>
                  </a:cxn>
                  <a:cxn ang="0">
                    <a:pos x="T4" y="T5"/>
                  </a:cxn>
                  <a:cxn ang="0">
                    <a:pos x="T6" y="T7"/>
                  </a:cxn>
                  <a:cxn ang="0">
                    <a:pos x="T8" y="T9"/>
                  </a:cxn>
                </a:cxnLst>
                <a:rect l="0" t="0" r="r" b="b"/>
                <a:pathLst>
                  <a:path w="22" h="29">
                    <a:moveTo>
                      <a:pt x="19" y="3"/>
                    </a:moveTo>
                    <a:cubicBezTo>
                      <a:pt x="20" y="5"/>
                      <a:pt x="21" y="8"/>
                      <a:pt x="22" y="10"/>
                    </a:cubicBezTo>
                    <a:cubicBezTo>
                      <a:pt x="17" y="17"/>
                      <a:pt x="15" y="29"/>
                      <a:pt x="1" y="24"/>
                    </a:cubicBezTo>
                    <a:cubicBezTo>
                      <a:pt x="0" y="15"/>
                      <a:pt x="6" y="8"/>
                      <a:pt x="10" y="1"/>
                    </a:cubicBezTo>
                    <a:cubicBezTo>
                      <a:pt x="13" y="0"/>
                      <a:pt x="16" y="0"/>
                      <a:pt x="1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07" name="Freeform 763"/>
              <p:cNvSpPr/>
              <p:nvPr/>
            </p:nvSpPr>
            <p:spPr bwMode="auto">
              <a:xfrm>
                <a:off x="3026" y="671"/>
                <a:ext cx="27" cy="32"/>
              </a:xfrm>
              <a:custGeom>
                <a:avLst/>
                <a:gdLst>
                  <a:gd name="T0" fmla="*/ 14 w 14"/>
                  <a:gd name="T1" fmla="*/ 17 h 17"/>
                  <a:gd name="T2" fmla="*/ 0 w 14"/>
                  <a:gd name="T3" fmla="*/ 0 h 17"/>
                  <a:gd name="T4" fmla="*/ 14 w 14"/>
                  <a:gd name="T5" fmla="*/ 17 h 17"/>
                </a:gdLst>
                <a:ahLst/>
                <a:cxnLst>
                  <a:cxn ang="0">
                    <a:pos x="T0" y="T1"/>
                  </a:cxn>
                  <a:cxn ang="0">
                    <a:pos x="T2" y="T3"/>
                  </a:cxn>
                  <a:cxn ang="0">
                    <a:pos x="T4" y="T5"/>
                  </a:cxn>
                </a:cxnLst>
                <a:rect l="0" t="0" r="r" b="b"/>
                <a:pathLst>
                  <a:path w="14" h="17">
                    <a:moveTo>
                      <a:pt x="14" y="17"/>
                    </a:moveTo>
                    <a:cubicBezTo>
                      <a:pt x="7" y="13"/>
                      <a:pt x="2" y="8"/>
                      <a:pt x="0" y="0"/>
                    </a:cubicBezTo>
                    <a:cubicBezTo>
                      <a:pt x="6" y="2"/>
                      <a:pt x="6" y="2"/>
                      <a:pt x="1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08" name="Freeform 764"/>
              <p:cNvSpPr/>
              <p:nvPr/>
            </p:nvSpPr>
            <p:spPr bwMode="auto">
              <a:xfrm>
                <a:off x="4053" y="3133"/>
                <a:ext cx="71" cy="55"/>
              </a:xfrm>
              <a:custGeom>
                <a:avLst/>
                <a:gdLst>
                  <a:gd name="T0" fmla="*/ 31 w 37"/>
                  <a:gd name="T1" fmla="*/ 15 h 29"/>
                  <a:gd name="T2" fmla="*/ 10 w 37"/>
                  <a:gd name="T3" fmla="*/ 29 h 29"/>
                  <a:gd name="T4" fmla="*/ 0 w 37"/>
                  <a:gd name="T5" fmla="*/ 11 h 29"/>
                  <a:gd name="T6" fmla="*/ 3 w 37"/>
                  <a:gd name="T7" fmla="*/ 8 h 29"/>
                  <a:gd name="T8" fmla="*/ 21 w 37"/>
                  <a:gd name="T9" fmla="*/ 4 h 29"/>
                  <a:gd name="T10" fmla="*/ 31 w 37"/>
                  <a:gd name="T11" fmla="*/ 2 h 29"/>
                  <a:gd name="T12" fmla="*/ 31 w 37"/>
                  <a:gd name="T13" fmla="*/ 15 h 29"/>
                </a:gdLst>
                <a:ahLst/>
                <a:cxnLst>
                  <a:cxn ang="0">
                    <a:pos x="T0" y="T1"/>
                  </a:cxn>
                  <a:cxn ang="0">
                    <a:pos x="T2" y="T3"/>
                  </a:cxn>
                  <a:cxn ang="0">
                    <a:pos x="T4" y="T5"/>
                  </a:cxn>
                  <a:cxn ang="0">
                    <a:pos x="T6" y="T7"/>
                  </a:cxn>
                  <a:cxn ang="0">
                    <a:pos x="T8" y="T9"/>
                  </a:cxn>
                  <a:cxn ang="0">
                    <a:pos x="T10" y="T11"/>
                  </a:cxn>
                  <a:cxn ang="0">
                    <a:pos x="T12" y="T13"/>
                  </a:cxn>
                </a:cxnLst>
                <a:rect l="0" t="0" r="r" b="b"/>
                <a:pathLst>
                  <a:path w="37" h="29">
                    <a:moveTo>
                      <a:pt x="31" y="15"/>
                    </a:moveTo>
                    <a:cubicBezTo>
                      <a:pt x="20" y="13"/>
                      <a:pt x="10" y="14"/>
                      <a:pt x="10" y="29"/>
                    </a:cubicBezTo>
                    <a:cubicBezTo>
                      <a:pt x="7" y="23"/>
                      <a:pt x="3" y="17"/>
                      <a:pt x="0" y="11"/>
                    </a:cubicBezTo>
                    <a:cubicBezTo>
                      <a:pt x="1" y="10"/>
                      <a:pt x="2" y="9"/>
                      <a:pt x="3" y="8"/>
                    </a:cubicBezTo>
                    <a:cubicBezTo>
                      <a:pt x="8" y="4"/>
                      <a:pt x="15" y="9"/>
                      <a:pt x="21" y="4"/>
                    </a:cubicBezTo>
                    <a:cubicBezTo>
                      <a:pt x="24" y="0"/>
                      <a:pt x="28" y="0"/>
                      <a:pt x="31" y="2"/>
                    </a:cubicBezTo>
                    <a:cubicBezTo>
                      <a:pt x="37" y="6"/>
                      <a:pt x="30" y="10"/>
                      <a:pt x="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09" name="Freeform 765"/>
              <p:cNvSpPr/>
              <p:nvPr/>
            </p:nvSpPr>
            <p:spPr bwMode="auto">
              <a:xfrm>
                <a:off x="4059" y="3137"/>
                <a:ext cx="34" cy="15"/>
              </a:xfrm>
              <a:custGeom>
                <a:avLst/>
                <a:gdLst>
                  <a:gd name="T0" fmla="*/ 18 w 18"/>
                  <a:gd name="T1" fmla="*/ 2 h 8"/>
                  <a:gd name="T2" fmla="*/ 0 w 18"/>
                  <a:gd name="T3" fmla="*/ 6 h 8"/>
                  <a:gd name="T4" fmla="*/ 18 w 18"/>
                  <a:gd name="T5" fmla="*/ 2 h 8"/>
                </a:gdLst>
                <a:ahLst/>
                <a:cxnLst>
                  <a:cxn ang="0">
                    <a:pos x="T0" y="T1"/>
                  </a:cxn>
                  <a:cxn ang="0">
                    <a:pos x="T2" y="T3"/>
                  </a:cxn>
                  <a:cxn ang="0">
                    <a:pos x="T4" y="T5"/>
                  </a:cxn>
                </a:cxnLst>
                <a:rect l="0" t="0" r="r" b="b"/>
                <a:pathLst>
                  <a:path w="18" h="8">
                    <a:moveTo>
                      <a:pt x="18" y="2"/>
                    </a:moveTo>
                    <a:cubicBezTo>
                      <a:pt x="13" y="8"/>
                      <a:pt x="6" y="5"/>
                      <a:pt x="0" y="6"/>
                    </a:cubicBezTo>
                    <a:cubicBezTo>
                      <a:pt x="5" y="0"/>
                      <a:pt x="12" y="3"/>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10" name="Freeform 766"/>
              <p:cNvSpPr/>
              <p:nvPr/>
            </p:nvSpPr>
            <p:spPr bwMode="auto">
              <a:xfrm>
                <a:off x="5303" y="1943"/>
                <a:ext cx="132" cy="84"/>
              </a:xfrm>
              <a:custGeom>
                <a:avLst/>
                <a:gdLst>
                  <a:gd name="T0" fmla="*/ 37 w 69"/>
                  <a:gd name="T1" fmla="*/ 16 h 44"/>
                  <a:gd name="T2" fmla="*/ 48 w 69"/>
                  <a:gd name="T3" fmla="*/ 21 h 44"/>
                  <a:gd name="T4" fmla="*/ 65 w 69"/>
                  <a:gd name="T5" fmla="*/ 30 h 44"/>
                  <a:gd name="T6" fmla="*/ 55 w 69"/>
                  <a:gd name="T7" fmla="*/ 44 h 44"/>
                  <a:gd name="T8" fmla="*/ 53 w 69"/>
                  <a:gd name="T9" fmla="*/ 43 h 44"/>
                  <a:gd name="T10" fmla="*/ 18 w 69"/>
                  <a:gd name="T11" fmla="*/ 38 h 44"/>
                  <a:gd name="T12" fmla="*/ 6 w 69"/>
                  <a:gd name="T13" fmla="*/ 35 h 44"/>
                  <a:gd name="T14" fmla="*/ 0 w 69"/>
                  <a:gd name="T15" fmla="*/ 21 h 44"/>
                  <a:gd name="T16" fmla="*/ 37 w 69"/>
                  <a:gd name="T17" fmla="*/ 14 h 44"/>
                  <a:gd name="T18" fmla="*/ 37 w 69"/>
                  <a:gd name="T19" fmla="*/ 1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44">
                    <a:moveTo>
                      <a:pt x="37" y="16"/>
                    </a:moveTo>
                    <a:cubicBezTo>
                      <a:pt x="40" y="21"/>
                      <a:pt x="42" y="25"/>
                      <a:pt x="48" y="21"/>
                    </a:cubicBezTo>
                    <a:cubicBezTo>
                      <a:pt x="58" y="15"/>
                      <a:pt x="62" y="23"/>
                      <a:pt x="65" y="30"/>
                    </a:cubicBezTo>
                    <a:cubicBezTo>
                      <a:pt x="69" y="40"/>
                      <a:pt x="63" y="43"/>
                      <a:pt x="55" y="44"/>
                    </a:cubicBezTo>
                    <a:cubicBezTo>
                      <a:pt x="54" y="44"/>
                      <a:pt x="53" y="44"/>
                      <a:pt x="53" y="43"/>
                    </a:cubicBezTo>
                    <a:cubicBezTo>
                      <a:pt x="43" y="31"/>
                      <a:pt x="30" y="39"/>
                      <a:pt x="18" y="38"/>
                    </a:cubicBezTo>
                    <a:cubicBezTo>
                      <a:pt x="14" y="38"/>
                      <a:pt x="10" y="38"/>
                      <a:pt x="6" y="35"/>
                    </a:cubicBezTo>
                    <a:cubicBezTo>
                      <a:pt x="2" y="32"/>
                      <a:pt x="0" y="27"/>
                      <a:pt x="0" y="21"/>
                    </a:cubicBezTo>
                    <a:cubicBezTo>
                      <a:pt x="12" y="2"/>
                      <a:pt x="19" y="0"/>
                      <a:pt x="37" y="14"/>
                    </a:cubicBezTo>
                    <a:cubicBezTo>
                      <a:pt x="37" y="15"/>
                      <a:pt x="37" y="16"/>
                      <a:pt x="3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11" name="Freeform 767"/>
              <p:cNvSpPr/>
              <p:nvPr/>
            </p:nvSpPr>
            <p:spPr bwMode="auto">
              <a:xfrm>
                <a:off x="5311" y="2008"/>
                <a:ext cx="124" cy="65"/>
              </a:xfrm>
              <a:custGeom>
                <a:avLst/>
                <a:gdLst>
                  <a:gd name="T0" fmla="*/ 2 w 65"/>
                  <a:gd name="T1" fmla="*/ 0 h 34"/>
                  <a:gd name="T2" fmla="*/ 16 w 65"/>
                  <a:gd name="T3" fmla="*/ 0 h 34"/>
                  <a:gd name="T4" fmla="*/ 39 w 65"/>
                  <a:gd name="T5" fmla="*/ 10 h 34"/>
                  <a:gd name="T6" fmla="*/ 51 w 65"/>
                  <a:gd name="T7" fmla="*/ 10 h 34"/>
                  <a:gd name="T8" fmla="*/ 54 w 65"/>
                  <a:gd name="T9" fmla="*/ 20 h 34"/>
                  <a:gd name="T10" fmla="*/ 62 w 65"/>
                  <a:gd name="T11" fmla="*/ 28 h 34"/>
                  <a:gd name="T12" fmla="*/ 48 w 65"/>
                  <a:gd name="T13" fmla="*/ 31 h 34"/>
                  <a:gd name="T14" fmla="*/ 23 w 65"/>
                  <a:gd name="T15" fmla="*/ 28 h 34"/>
                  <a:gd name="T16" fmla="*/ 18 w 65"/>
                  <a:gd name="T17" fmla="*/ 29 h 34"/>
                  <a:gd name="T18" fmla="*/ 0 w 65"/>
                  <a:gd name="T19" fmla="*/ 7 h 34"/>
                  <a:gd name="T20" fmla="*/ 2 w 65"/>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34">
                    <a:moveTo>
                      <a:pt x="2" y="0"/>
                    </a:moveTo>
                    <a:cubicBezTo>
                      <a:pt x="7" y="0"/>
                      <a:pt x="11" y="0"/>
                      <a:pt x="16" y="0"/>
                    </a:cubicBezTo>
                    <a:cubicBezTo>
                      <a:pt x="20" y="10"/>
                      <a:pt x="28" y="14"/>
                      <a:pt x="39" y="10"/>
                    </a:cubicBezTo>
                    <a:cubicBezTo>
                      <a:pt x="43" y="9"/>
                      <a:pt x="47" y="8"/>
                      <a:pt x="51" y="10"/>
                    </a:cubicBezTo>
                    <a:cubicBezTo>
                      <a:pt x="52" y="14"/>
                      <a:pt x="52" y="18"/>
                      <a:pt x="54" y="20"/>
                    </a:cubicBezTo>
                    <a:cubicBezTo>
                      <a:pt x="57" y="23"/>
                      <a:pt x="65" y="22"/>
                      <a:pt x="62" y="28"/>
                    </a:cubicBezTo>
                    <a:cubicBezTo>
                      <a:pt x="60" y="34"/>
                      <a:pt x="53" y="31"/>
                      <a:pt x="48" y="31"/>
                    </a:cubicBezTo>
                    <a:cubicBezTo>
                      <a:pt x="40" y="30"/>
                      <a:pt x="32" y="26"/>
                      <a:pt x="23" y="28"/>
                    </a:cubicBezTo>
                    <a:cubicBezTo>
                      <a:pt x="21" y="29"/>
                      <a:pt x="20" y="29"/>
                      <a:pt x="18" y="29"/>
                    </a:cubicBezTo>
                    <a:cubicBezTo>
                      <a:pt x="8" y="25"/>
                      <a:pt x="4" y="16"/>
                      <a:pt x="0" y="7"/>
                    </a:cubicBezTo>
                    <a:cubicBezTo>
                      <a:pt x="0" y="4"/>
                      <a:pt x="0" y="2"/>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12" name="Freeform 768"/>
              <p:cNvSpPr/>
              <p:nvPr/>
            </p:nvSpPr>
            <p:spPr bwMode="auto">
              <a:xfrm>
                <a:off x="5305" y="1882"/>
                <a:ext cx="82" cy="80"/>
              </a:xfrm>
              <a:custGeom>
                <a:avLst/>
                <a:gdLst>
                  <a:gd name="T0" fmla="*/ 40 w 43"/>
                  <a:gd name="T1" fmla="*/ 28 h 42"/>
                  <a:gd name="T2" fmla="*/ 43 w 43"/>
                  <a:gd name="T3" fmla="*/ 31 h 42"/>
                  <a:gd name="T4" fmla="*/ 43 w 43"/>
                  <a:gd name="T5" fmla="*/ 35 h 42"/>
                  <a:gd name="T6" fmla="*/ 39 w 43"/>
                  <a:gd name="T7" fmla="*/ 38 h 42"/>
                  <a:gd name="T8" fmla="*/ 15 w 43"/>
                  <a:gd name="T9" fmla="*/ 36 h 42"/>
                  <a:gd name="T10" fmla="*/ 13 w 43"/>
                  <a:gd name="T11" fmla="*/ 15 h 42"/>
                  <a:gd name="T12" fmla="*/ 16 w 43"/>
                  <a:gd name="T13" fmla="*/ 8 h 42"/>
                  <a:gd name="T14" fmla="*/ 27 w 43"/>
                  <a:gd name="T15" fmla="*/ 1 h 42"/>
                  <a:gd name="T16" fmla="*/ 40 w 43"/>
                  <a:gd name="T17" fmla="*/ 2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2">
                    <a:moveTo>
                      <a:pt x="40" y="28"/>
                    </a:moveTo>
                    <a:cubicBezTo>
                      <a:pt x="41" y="29"/>
                      <a:pt x="42" y="30"/>
                      <a:pt x="43" y="31"/>
                    </a:cubicBezTo>
                    <a:cubicBezTo>
                      <a:pt x="43" y="32"/>
                      <a:pt x="43" y="33"/>
                      <a:pt x="43" y="35"/>
                    </a:cubicBezTo>
                    <a:cubicBezTo>
                      <a:pt x="42" y="36"/>
                      <a:pt x="41" y="37"/>
                      <a:pt x="39" y="38"/>
                    </a:cubicBezTo>
                    <a:cubicBezTo>
                      <a:pt x="31" y="42"/>
                      <a:pt x="23" y="40"/>
                      <a:pt x="15" y="36"/>
                    </a:cubicBezTo>
                    <a:cubicBezTo>
                      <a:pt x="0" y="26"/>
                      <a:pt x="0" y="26"/>
                      <a:pt x="13" y="15"/>
                    </a:cubicBezTo>
                    <a:cubicBezTo>
                      <a:pt x="15" y="13"/>
                      <a:pt x="16" y="10"/>
                      <a:pt x="16" y="8"/>
                    </a:cubicBezTo>
                    <a:cubicBezTo>
                      <a:pt x="18" y="2"/>
                      <a:pt x="21" y="0"/>
                      <a:pt x="27" y="1"/>
                    </a:cubicBezTo>
                    <a:cubicBezTo>
                      <a:pt x="39" y="6"/>
                      <a:pt x="35" y="19"/>
                      <a:pt x="4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13" name="Freeform 769"/>
              <p:cNvSpPr/>
              <p:nvPr/>
            </p:nvSpPr>
            <p:spPr bwMode="auto">
              <a:xfrm>
                <a:off x="5269" y="2048"/>
                <a:ext cx="86" cy="48"/>
              </a:xfrm>
              <a:custGeom>
                <a:avLst/>
                <a:gdLst>
                  <a:gd name="T0" fmla="*/ 41 w 45"/>
                  <a:gd name="T1" fmla="*/ 7 h 25"/>
                  <a:gd name="T2" fmla="*/ 45 w 45"/>
                  <a:gd name="T3" fmla="*/ 7 h 25"/>
                  <a:gd name="T4" fmla="*/ 45 w 45"/>
                  <a:gd name="T5" fmla="*/ 17 h 25"/>
                  <a:gd name="T6" fmla="*/ 33 w 45"/>
                  <a:gd name="T7" fmla="*/ 23 h 25"/>
                  <a:gd name="T8" fmla="*/ 21 w 45"/>
                  <a:gd name="T9" fmla="*/ 25 h 25"/>
                  <a:gd name="T10" fmla="*/ 5 w 45"/>
                  <a:gd name="T11" fmla="*/ 8 h 25"/>
                  <a:gd name="T12" fmla="*/ 41 w 45"/>
                  <a:gd name="T13" fmla="*/ 7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1" y="7"/>
                    </a:moveTo>
                    <a:cubicBezTo>
                      <a:pt x="42" y="7"/>
                      <a:pt x="44" y="7"/>
                      <a:pt x="45" y="7"/>
                    </a:cubicBezTo>
                    <a:cubicBezTo>
                      <a:pt x="45" y="10"/>
                      <a:pt x="45" y="14"/>
                      <a:pt x="45" y="17"/>
                    </a:cubicBezTo>
                    <a:cubicBezTo>
                      <a:pt x="41" y="20"/>
                      <a:pt x="36" y="19"/>
                      <a:pt x="33" y="23"/>
                    </a:cubicBezTo>
                    <a:cubicBezTo>
                      <a:pt x="29" y="25"/>
                      <a:pt x="25" y="25"/>
                      <a:pt x="21" y="25"/>
                    </a:cubicBezTo>
                    <a:cubicBezTo>
                      <a:pt x="13" y="22"/>
                      <a:pt x="0" y="24"/>
                      <a:pt x="5" y="8"/>
                    </a:cubicBezTo>
                    <a:cubicBezTo>
                      <a:pt x="17" y="0"/>
                      <a:pt x="29" y="5"/>
                      <a:pt x="4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14" name="Freeform 770"/>
              <p:cNvSpPr/>
              <p:nvPr/>
            </p:nvSpPr>
            <p:spPr bwMode="auto">
              <a:xfrm>
                <a:off x="5307" y="2081"/>
                <a:ext cx="48" cy="46"/>
              </a:xfrm>
              <a:custGeom>
                <a:avLst/>
                <a:gdLst>
                  <a:gd name="T0" fmla="*/ 14 w 25"/>
                  <a:gd name="T1" fmla="*/ 4 h 24"/>
                  <a:gd name="T2" fmla="*/ 25 w 25"/>
                  <a:gd name="T3" fmla="*/ 0 h 24"/>
                  <a:gd name="T4" fmla="*/ 14 w 25"/>
                  <a:gd name="T5" fmla="*/ 21 h 24"/>
                  <a:gd name="T6" fmla="*/ 14 w 25"/>
                  <a:gd name="T7" fmla="*/ 21 h 24"/>
                  <a:gd name="T8" fmla="*/ 3 w 25"/>
                  <a:gd name="T9" fmla="*/ 17 h 24"/>
                  <a:gd name="T10" fmla="*/ 14 w 25"/>
                  <a:gd name="T11" fmla="*/ 4 h 24"/>
                </a:gdLst>
                <a:ahLst/>
                <a:cxnLst>
                  <a:cxn ang="0">
                    <a:pos x="T0" y="T1"/>
                  </a:cxn>
                  <a:cxn ang="0">
                    <a:pos x="T2" y="T3"/>
                  </a:cxn>
                  <a:cxn ang="0">
                    <a:pos x="T4" y="T5"/>
                  </a:cxn>
                  <a:cxn ang="0">
                    <a:pos x="T6" y="T7"/>
                  </a:cxn>
                  <a:cxn ang="0">
                    <a:pos x="T8" y="T9"/>
                  </a:cxn>
                  <a:cxn ang="0">
                    <a:pos x="T10" y="T11"/>
                  </a:cxn>
                </a:cxnLst>
                <a:rect l="0" t="0" r="r" b="b"/>
                <a:pathLst>
                  <a:path w="25" h="24">
                    <a:moveTo>
                      <a:pt x="14" y="4"/>
                    </a:moveTo>
                    <a:cubicBezTo>
                      <a:pt x="17" y="0"/>
                      <a:pt x="21" y="0"/>
                      <a:pt x="25" y="0"/>
                    </a:cubicBezTo>
                    <a:cubicBezTo>
                      <a:pt x="23" y="8"/>
                      <a:pt x="13" y="12"/>
                      <a:pt x="14" y="21"/>
                    </a:cubicBezTo>
                    <a:cubicBezTo>
                      <a:pt x="14" y="21"/>
                      <a:pt x="14" y="21"/>
                      <a:pt x="14" y="21"/>
                    </a:cubicBezTo>
                    <a:cubicBezTo>
                      <a:pt x="9" y="24"/>
                      <a:pt x="5" y="21"/>
                      <a:pt x="3" y="17"/>
                    </a:cubicBezTo>
                    <a:cubicBezTo>
                      <a:pt x="0" y="8"/>
                      <a:pt x="12" y="9"/>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15" name="Freeform 771"/>
              <p:cNvSpPr/>
              <p:nvPr/>
            </p:nvSpPr>
            <p:spPr bwMode="auto">
              <a:xfrm>
                <a:off x="5366" y="1949"/>
                <a:ext cx="23" cy="24"/>
              </a:xfrm>
              <a:custGeom>
                <a:avLst/>
                <a:gdLst>
                  <a:gd name="T0" fmla="*/ 8 w 12"/>
                  <a:gd name="T1" fmla="*/ 0 h 13"/>
                  <a:gd name="T2" fmla="*/ 11 w 12"/>
                  <a:gd name="T3" fmla="*/ 0 h 13"/>
                  <a:gd name="T4" fmla="*/ 4 w 12"/>
                  <a:gd name="T5" fmla="*/ 13 h 13"/>
                  <a:gd name="T6" fmla="*/ 4 w 12"/>
                  <a:gd name="T7" fmla="*/ 13 h 13"/>
                  <a:gd name="T8" fmla="*/ 8 w 12"/>
                  <a:gd name="T9" fmla="*/ 0 h 13"/>
                </a:gdLst>
                <a:ahLst/>
                <a:cxnLst>
                  <a:cxn ang="0">
                    <a:pos x="T0" y="T1"/>
                  </a:cxn>
                  <a:cxn ang="0">
                    <a:pos x="T2" y="T3"/>
                  </a:cxn>
                  <a:cxn ang="0">
                    <a:pos x="T4" y="T5"/>
                  </a:cxn>
                  <a:cxn ang="0">
                    <a:pos x="T6" y="T7"/>
                  </a:cxn>
                  <a:cxn ang="0">
                    <a:pos x="T8" y="T9"/>
                  </a:cxn>
                </a:cxnLst>
                <a:rect l="0" t="0" r="r" b="b"/>
                <a:pathLst>
                  <a:path w="12" h="13">
                    <a:moveTo>
                      <a:pt x="8" y="0"/>
                    </a:moveTo>
                    <a:cubicBezTo>
                      <a:pt x="9" y="0"/>
                      <a:pt x="10" y="0"/>
                      <a:pt x="11" y="0"/>
                    </a:cubicBezTo>
                    <a:cubicBezTo>
                      <a:pt x="12" y="6"/>
                      <a:pt x="11" y="11"/>
                      <a:pt x="4" y="13"/>
                    </a:cubicBezTo>
                    <a:cubicBezTo>
                      <a:pt x="4" y="13"/>
                      <a:pt x="4" y="13"/>
                      <a:pt x="4" y="13"/>
                    </a:cubicBezTo>
                    <a:cubicBezTo>
                      <a:pt x="0" y="7"/>
                      <a:pt x="4" y="4"/>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16" name="Freeform 772"/>
              <p:cNvSpPr/>
              <p:nvPr/>
            </p:nvSpPr>
            <p:spPr bwMode="auto">
              <a:xfrm>
                <a:off x="2904" y="701"/>
                <a:ext cx="145" cy="163"/>
              </a:xfrm>
              <a:custGeom>
                <a:avLst/>
                <a:gdLst>
                  <a:gd name="T0" fmla="*/ 0 w 76"/>
                  <a:gd name="T1" fmla="*/ 3 h 85"/>
                  <a:gd name="T2" fmla="*/ 10 w 76"/>
                  <a:gd name="T3" fmla="*/ 0 h 85"/>
                  <a:gd name="T4" fmla="*/ 47 w 76"/>
                  <a:gd name="T5" fmla="*/ 23 h 85"/>
                  <a:gd name="T6" fmla="*/ 52 w 76"/>
                  <a:gd name="T7" fmla="*/ 29 h 85"/>
                  <a:gd name="T8" fmla="*/ 73 w 76"/>
                  <a:gd name="T9" fmla="*/ 66 h 85"/>
                  <a:gd name="T10" fmla="*/ 75 w 76"/>
                  <a:gd name="T11" fmla="*/ 73 h 85"/>
                  <a:gd name="T12" fmla="*/ 59 w 76"/>
                  <a:gd name="T13" fmla="*/ 85 h 85"/>
                  <a:gd name="T14" fmla="*/ 53 w 76"/>
                  <a:gd name="T15" fmla="*/ 80 h 85"/>
                  <a:gd name="T16" fmla="*/ 26 w 76"/>
                  <a:gd name="T17" fmla="*/ 58 h 85"/>
                  <a:gd name="T18" fmla="*/ 12 w 76"/>
                  <a:gd name="T19" fmla="*/ 37 h 85"/>
                  <a:gd name="T20" fmla="*/ 10 w 76"/>
                  <a:gd name="T21" fmla="*/ 24 h 85"/>
                  <a:gd name="T22" fmla="*/ 3 w 76"/>
                  <a:gd name="T23" fmla="*/ 10 h 85"/>
                  <a:gd name="T24" fmla="*/ 0 w 76"/>
                  <a:gd name="T25" fmla="*/ 7 h 85"/>
                  <a:gd name="T26" fmla="*/ 0 w 76"/>
                  <a:gd name="T27" fmla="*/ 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5">
                    <a:moveTo>
                      <a:pt x="0" y="3"/>
                    </a:moveTo>
                    <a:cubicBezTo>
                      <a:pt x="3" y="2"/>
                      <a:pt x="7" y="1"/>
                      <a:pt x="10" y="0"/>
                    </a:cubicBezTo>
                    <a:cubicBezTo>
                      <a:pt x="25" y="3"/>
                      <a:pt x="27" y="27"/>
                      <a:pt x="47" y="23"/>
                    </a:cubicBezTo>
                    <a:cubicBezTo>
                      <a:pt x="51" y="23"/>
                      <a:pt x="51" y="26"/>
                      <a:pt x="52" y="29"/>
                    </a:cubicBezTo>
                    <a:cubicBezTo>
                      <a:pt x="54" y="44"/>
                      <a:pt x="61" y="56"/>
                      <a:pt x="73" y="66"/>
                    </a:cubicBezTo>
                    <a:cubicBezTo>
                      <a:pt x="75" y="68"/>
                      <a:pt x="76" y="70"/>
                      <a:pt x="75" y="73"/>
                    </a:cubicBezTo>
                    <a:cubicBezTo>
                      <a:pt x="68" y="74"/>
                      <a:pt x="68" y="85"/>
                      <a:pt x="59" y="85"/>
                    </a:cubicBezTo>
                    <a:cubicBezTo>
                      <a:pt x="56" y="84"/>
                      <a:pt x="53" y="82"/>
                      <a:pt x="53" y="80"/>
                    </a:cubicBezTo>
                    <a:cubicBezTo>
                      <a:pt x="51" y="63"/>
                      <a:pt x="39" y="60"/>
                      <a:pt x="26" y="58"/>
                    </a:cubicBezTo>
                    <a:cubicBezTo>
                      <a:pt x="14" y="56"/>
                      <a:pt x="4" y="53"/>
                      <a:pt x="12" y="37"/>
                    </a:cubicBezTo>
                    <a:cubicBezTo>
                      <a:pt x="14" y="33"/>
                      <a:pt x="11" y="29"/>
                      <a:pt x="10" y="24"/>
                    </a:cubicBezTo>
                    <a:cubicBezTo>
                      <a:pt x="8" y="19"/>
                      <a:pt x="3" y="16"/>
                      <a:pt x="3" y="10"/>
                    </a:cubicBezTo>
                    <a:cubicBezTo>
                      <a:pt x="3" y="8"/>
                      <a:pt x="0" y="8"/>
                      <a:pt x="0" y="7"/>
                    </a:cubicBezTo>
                    <a:cubicBezTo>
                      <a:pt x="0" y="6"/>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17" name="Freeform 773"/>
              <p:cNvSpPr/>
              <p:nvPr/>
            </p:nvSpPr>
            <p:spPr bwMode="auto">
              <a:xfrm>
                <a:off x="3044" y="782"/>
                <a:ext cx="93" cy="103"/>
              </a:xfrm>
              <a:custGeom>
                <a:avLst/>
                <a:gdLst>
                  <a:gd name="T0" fmla="*/ 0 w 49"/>
                  <a:gd name="T1" fmla="*/ 31 h 54"/>
                  <a:gd name="T2" fmla="*/ 0 w 49"/>
                  <a:gd name="T3" fmla="*/ 24 h 54"/>
                  <a:gd name="T4" fmla="*/ 14 w 49"/>
                  <a:gd name="T5" fmla="*/ 0 h 54"/>
                  <a:gd name="T6" fmla="*/ 42 w 49"/>
                  <a:gd name="T7" fmla="*/ 14 h 54"/>
                  <a:gd name="T8" fmla="*/ 47 w 49"/>
                  <a:gd name="T9" fmla="*/ 29 h 54"/>
                  <a:gd name="T10" fmla="*/ 29 w 49"/>
                  <a:gd name="T11" fmla="*/ 53 h 54"/>
                  <a:gd name="T12" fmla="*/ 19 w 49"/>
                  <a:gd name="T13" fmla="*/ 53 h 54"/>
                  <a:gd name="T14" fmla="*/ 0 w 49"/>
                  <a:gd name="T15" fmla="*/ 31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4">
                    <a:moveTo>
                      <a:pt x="0" y="31"/>
                    </a:moveTo>
                    <a:cubicBezTo>
                      <a:pt x="0" y="29"/>
                      <a:pt x="0" y="26"/>
                      <a:pt x="0" y="24"/>
                    </a:cubicBezTo>
                    <a:cubicBezTo>
                      <a:pt x="10" y="19"/>
                      <a:pt x="14" y="11"/>
                      <a:pt x="14" y="0"/>
                    </a:cubicBezTo>
                    <a:cubicBezTo>
                      <a:pt x="21" y="9"/>
                      <a:pt x="30" y="15"/>
                      <a:pt x="42" y="14"/>
                    </a:cubicBezTo>
                    <a:cubicBezTo>
                      <a:pt x="48" y="17"/>
                      <a:pt x="49" y="23"/>
                      <a:pt x="47" y="29"/>
                    </a:cubicBezTo>
                    <a:cubicBezTo>
                      <a:pt x="41" y="37"/>
                      <a:pt x="39" y="48"/>
                      <a:pt x="29" y="53"/>
                    </a:cubicBezTo>
                    <a:cubicBezTo>
                      <a:pt x="26" y="54"/>
                      <a:pt x="22" y="52"/>
                      <a:pt x="19" y="53"/>
                    </a:cubicBezTo>
                    <a:cubicBezTo>
                      <a:pt x="8" y="49"/>
                      <a:pt x="2" y="42"/>
                      <a:pt x="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18" name="Freeform 774"/>
              <p:cNvSpPr/>
              <p:nvPr/>
            </p:nvSpPr>
            <p:spPr bwMode="auto">
              <a:xfrm>
                <a:off x="2478" y="1623"/>
                <a:ext cx="124" cy="171"/>
              </a:xfrm>
              <a:custGeom>
                <a:avLst/>
                <a:gdLst>
                  <a:gd name="T0" fmla="*/ 4 w 65"/>
                  <a:gd name="T1" fmla="*/ 30 h 89"/>
                  <a:gd name="T2" fmla="*/ 22 w 65"/>
                  <a:gd name="T3" fmla="*/ 20 h 89"/>
                  <a:gd name="T4" fmla="*/ 28 w 65"/>
                  <a:gd name="T5" fmla="*/ 14 h 89"/>
                  <a:gd name="T6" fmla="*/ 56 w 65"/>
                  <a:gd name="T7" fmla="*/ 1 h 89"/>
                  <a:gd name="T8" fmla="*/ 64 w 65"/>
                  <a:gd name="T9" fmla="*/ 5 h 89"/>
                  <a:gd name="T10" fmla="*/ 65 w 65"/>
                  <a:gd name="T11" fmla="*/ 10 h 89"/>
                  <a:gd name="T12" fmla="*/ 58 w 65"/>
                  <a:gd name="T13" fmla="*/ 21 h 89"/>
                  <a:gd name="T14" fmla="*/ 57 w 65"/>
                  <a:gd name="T15" fmla="*/ 43 h 89"/>
                  <a:gd name="T16" fmla="*/ 53 w 65"/>
                  <a:gd name="T17" fmla="*/ 58 h 89"/>
                  <a:gd name="T18" fmla="*/ 25 w 65"/>
                  <a:gd name="T19" fmla="*/ 82 h 89"/>
                  <a:gd name="T20" fmla="*/ 13 w 65"/>
                  <a:gd name="T21" fmla="*/ 89 h 89"/>
                  <a:gd name="T22" fmla="*/ 7 w 65"/>
                  <a:gd name="T23" fmla="*/ 81 h 89"/>
                  <a:gd name="T24" fmla="*/ 6 w 65"/>
                  <a:gd name="T25" fmla="*/ 65 h 89"/>
                  <a:gd name="T26" fmla="*/ 8 w 65"/>
                  <a:gd name="T27" fmla="*/ 42 h 89"/>
                  <a:gd name="T28" fmla="*/ 4 w 65"/>
                  <a:gd name="T29"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89">
                    <a:moveTo>
                      <a:pt x="4" y="30"/>
                    </a:moveTo>
                    <a:cubicBezTo>
                      <a:pt x="7" y="21"/>
                      <a:pt x="21" y="31"/>
                      <a:pt x="22" y="20"/>
                    </a:cubicBezTo>
                    <a:cubicBezTo>
                      <a:pt x="21" y="15"/>
                      <a:pt x="24" y="15"/>
                      <a:pt x="28" y="14"/>
                    </a:cubicBezTo>
                    <a:cubicBezTo>
                      <a:pt x="42" y="20"/>
                      <a:pt x="47" y="7"/>
                      <a:pt x="56" y="1"/>
                    </a:cubicBezTo>
                    <a:cubicBezTo>
                      <a:pt x="60" y="0"/>
                      <a:pt x="62" y="2"/>
                      <a:pt x="64" y="5"/>
                    </a:cubicBezTo>
                    <a:cubicBezTo>
                      <a:pt x="65" y="7"/>
                      <a:pt x="65" y="8"/>
                      <a:pt x="65" y="10"/>
                    </a:cubicBezTo>
                    <a:cubicBezTo>
                      <a:pt x="64" y="14"/>
                      <a:pt x="62" y="18"/>
                      <a:pt x="58" y="21"/>
                    </a:cubicBezTo>
                    <a:cubicBezTo>
                      <a:pt x="49" y="28"/>
                      <a:pt x="48" y="35"/>
                      <a:pt x="57" y="43"/>
                    </a:cubicBezTo>
                    <a:cubicBezTo>
                      <a:pt x="64" y="49"/>
                      <a:pt x="62" y="55"/>
                      <a:pt x="53" y="58"/>
                    </a:cubicBezTo>
                    <a:cubicBezTo>
                      <a:pt x="43" y="66"/>
                      <a:pt x="31" y="71"/>
                      <a:pt x="25" y="82"/>
                    </a:cubicBezTo>
                    <a:cubicBezTo>
                      <a:pt x="23" y="88"/>
                      <a:pt x="18" y="89"/>
                      <a:pt x="13" y="89"/>
                    </a:cubicBezTo>
                    <a:cubicBezTo>
                      <a:pt x="8" y="88"/>
                      <a:pt x="4" y="84"/>
                      <a:pt x="7" y="81"/>
                    </a:cubicBezTo>
                    <a:cubicBezTo>
                      <a:pt x="11" y="74"/>
                      <a:pt x="5" y="70"/>
                      <a:pt x="6" y="65"/>
                    </a:cubicBezTo>
                    <a:cubicBezTo>
                      <a:pt x="9" y="58"/>
                      <a:pt x="19" y="51"/>
                      <a:pt x="8" y="42"/>
                    </a:cubicBezTo>
                    <a:cubicBezTo>
                      <a:pt x="5" y="39"/>
                      <a:pt x="0" y="36"/>
                      <a:pt x="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19" name="Freeform 775"/>
              <p:cNvSpPr/>
              <p:nvPr/>
            </p:nvSpPr>
            <p:spPr bwMode="auto">
              <a:xfrm>
                <a:off x="2548" y="1608"/>
                <a:ext cx="124" cy="126"/>
              </a:xfrm>
              <a:custGeom>
                <a:avLst/>
                <a:gdLst>
                  <a:gd name="T0" fmla="*/ 16 w 65"/>
                  <a:gd name="T1" fmla="*/ 66 h 66"/>
                  <a:gd name="T2" fmla="*/ 17 w 65"/>
                  <a:gd name="T3" fmla="*/ 53 h 66"/>
                  <a:gd name="T4" fmla="*/ 19 w 65"/>
                  <a:gd name="T5" fmla="*/ 26 h 66"/>
                  <a:gd name="T6" fmla="*/ 26 w 65"/>
                  <a:gd name="T7" fmla="*/ 17 h 66"/>
                  <a:gd name="T8" fmla="*/ 54 w 65"/>
                  <a:gd name="T9" fmla="*/ 0 h 66"/>
                  <a:gd name="T10" fmla="*/ 65 w 65"/>
                  <a:gd name="T11" fmla="*/ 28 h 66"/>
                  <a:gd name="T12" fmla="*/ 16 w 65"/>
                  <a:gd name="T13" fmla="*/ 66 h 66"/>
                </a:gdLst>
                <a:ahLst/>
                <a:cxnLst>
                  <a:cxn ang="0">
                    <a:pos x="T0" y="T1"/>
                  </a:cxn>
                  <a:cxn ang="0">
                    <a:pos x="T2" y="T3"/>
                  </a:cxn>
                  <a:cxn ang="0">
                    <a:pos x="T4" y="T5"/>
                  </a:cxn>
                  <a:cxn ang="0">
                    <a:pos x="T6" y="T7"/>
                  </a:cxn>
                  <a:cxn ang="0">
                    <a:pos x="T8" y="T9"/>
                  </a:cxn>
                  <a:cxn ang="0">
                    <a:pos x="T10" y="T11"/>
                  </a:cxn>
                  <a:cxn ang="0">
                    <a:pos x="T12" y="T13"/>
                  </a:cxn>
                </a:cxnLst>
                <a:rect l="0" t="0" r="r" b="b"/>
                <a:pathLst>
                  <a:path w="65" h="66">
                    <a:moveTo>
                      <a:pt x="16" y="66"/>
                    </a:moveTo>
                    <a:cubicBezTo>
                      <a:pt x="20" y="62"/>
                      <a:pt x="24" y="57"/>
                      <a:pt x="17" y="53"/>
                    </a:cubicBezTo>
                    <a:cubicBezTo>
                      <a:pt x="0" y="43"/>
                      <a:pt x="7" y="35"/>
                      <a:pt x="19" y="26"/>
                    </a:cubicBezTo>
                    <a:cubicBezTo>
                      <a:pt x="22" y="24"/>
                      <a:pt x="24" y="20"/>
                      <a:pt x="26" y="17"/>
                    </a:cubicBezTo>
                    <a:cubicBezTo>
                      <a:pt x="37" y="13"/>
                      <a:pt x="42" y="0"/>
                      <a:pt x="54" y="0"/>
                    </a:cubicBezTo>
                    <a:cubicBezTo>
                      <a:pt x="60" y="8"/>
                      <a:pt x="58" y="20"/>
                      <a:pt x="65" y="28"/>
                    </a:cubicBezTo>
                    <a:cubicBezTo>
                      <a:pt x="52" y="44"/>
                      <a:pt x="36" y="58"/>
                      <a:pt x="16"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20" name="Freeform 776"/>
              <p:cNvSpPr/>
              <p:nvPr/>
            </p:nvSpPr>
            <p:spPr bwMode="auto">
              <a:xfrm>
                <a:off x="2476" y="1796"/>
                <a:ext cx="59" cy="118"/>
              </a:xfrm>
              <a:custGeom>
                <a:avLst/>
                <a:gdLst>
                  <a:gd name="T0" fmla="*/ 30 w 31"/>
                  <a:gd name="T1" fmla="*/ 13 h 62"/>
                  <a:gd name="T2" fmla="*/ 23 w 31"/>
                  <a:gd name="T3" fmla="*/ 52 h 62"/>
                  <a:gd name="T4" fmla="*/ 0 w 31"/>
                  <a:gd name="T5" fmla="*/ 48 h 62"/>
                  <a:gd name="T6" fmla="*/ 6 w 31"/>
                  <a:gd name="T7" fmla="*/ 31 h 62"/>
                  <a:gd name="T8" fmla="*/ 20 w 31"/>
                  <a:gd name="T9" fmla="*/ 1 h 62"/>
                  <a:gd name="T10" fmla="*/ 29 w 31"/>
                  <a:gd name="T11" fmla="*/ 2 h 62"/>
                  <a:gd name="T12" fmla="*/ 30 w 31"/>
                  <a:gd name="T13" fmla="*/ 13 h 62"/>
                </a:gdLst>
                <a:ahLst/>
                <a:cxnLst>
                  <a:cxn ang="0">
                    <a:pos x="T0" y="T1"/>
                  </a:cxn>
                  <a:cxn ang="0">
                    <a:pos x="T2" y="T3"/>
                  </a:cxn>
                  <a:cxn ang="0">
                    <a:pos x="T4" y="T5"/>
                  </a:cxn>
                  <a:cxn ang="0">
                    <a:pos x="T6" y="T7"/>
                  </a:cxn>
                  <a:cxn ang="0">
                    <a:pos x="T8" y="T9"/>
                  </a:cxn>
                  <a:cxn ang="0">
                    <a:pos x="T10" y="T11"/>
                  </a:cxn>
                  <a:cxn ang="0">
                    <a:pos x="T12" y="T13"/>
                  </a:cxn>
                </a:cxnLst>
                <a:rect l="0" t="0" r="r" b="b"/>
                <a:pathLst>
                  <a:path w="31" h="62">
                    <a:moveTo>
                      <a:pt x="30" y="13"/>
                    </a:moveTo>
                    <a:cubicBezTo>
                      <a:pt x="29" y="26"/>
                      <a:pt x="31" y="40"/>
                      <a:pt x="23" y="52"/>
                    </a:cubicBezTo>
                    <a:cubicBezTo>
                      <a:pt x="15" y="53"/>
                      <a:pt x="6" y="62"/>
                      <a:pt x="0" y="48"/>
                    </a:cubicBezTo>
                    <a:cubicBezTo>
                      <a:pt x="0" y="42"/>
                      <a:pt x="4" y="36"/>
                      <a:pt x="6" y="31"/>
                    </a:cubicBezTo>
                    <a:cubicBezTo>
                      <a:pt x="10" y="21"/>
                      <a:pt x="14" y="10"/>
                      <a:pt x="20" y="1"/>
                    </a:cubicBezTo>
                    <a:cubicBezTo>
                      <a:pt x="23" y="0"/>
                      <a:pt x="26" y="0"/>
                      <a:pt x="29" y="2"/>
                    </a:cubicBezTo>
                    <a:cubicBezTo>
                      <a:pt x="31" y="6"/>
                      <a:pt x="16" y="10"/>
                      <a:pt x="3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21" name="Freeform 777"/>
              <p:cNvSpPr/>
              <p:nvPr/>
            </p:nvSpPr>
            <p:spPr bwMode="auto">
              <a:xfrm>
                <a:off x="2487" y="1780"/>
                <a:ext cx="55" cy="27"/>
              </a:xfrm>
              <a:custGeom>
                <a:avLst/>
                <a:gdLst>
                  <a:gd name="T0" fmla="*/ 23 w 29"/>
                  <a:gd name="T1" fmla="*/ 10 h 14"/>
                  <a:gd name="T2" fmla="*/ 13 w 29"/>
                  <a:gd name="T3" fmla="*/ 11 h 14"/>
                  <a:gd name="T4" fmla="*/ 3 w 29"/>
                  <a:gd name="T5" fmla="*/ 12 h 14"/>
                  <a:gd name="T6" fmla="*/ 7 w 29"/>
                  <a:gd name="T7" fmla="*/ 4 h 14"/>
                  <a:gd name="T8" fmla="*/ 20 w 29"/>
                  <a:gd name="T9" fmla="*/ 0 h 14"/>
                  <a:gd name="T10" fmla="*/ 23 w 29"/>
                  <a:gd name="T11" fmla="*/ 10 h 14"/>
                </a:gdLst>
                <a:ahLst/>
                <a:cxnLst>
                  <a:cxn ang="0">
                    <a:pos x="T0" y="T1"/>
                  </a:cxn>
                  <a:cxn ang="0">
                    <a:pos x="T2" y="T3"/>
                  </a:cxn>
                  <a:cxn ang="0">
                    <a:pos x="T4" y="T5"/>
                  </a:cxn>
                  <a:cxn ang="0">
                    <a:pos x="T6" y="T7"/>
                  </a:cxn>
                  <a:cxn ang="0">
                    <a:pos x="T8" y="T9"/>
                  </a:cxn>
                  <a:cxn ang="0">
                    <a:pos x="T10" y="T11"/>
                  </a:cxn>
                </a:cxnLst>
                <a:rect l="0" t="0" r="r" b="b"/>
                <a:pathLst>
                  <a:path w="29" h="14">
                    <a:moveTo>
                      <a:pt x="23" y="10"/>
                    </a:moveTo>
                    <a:cubicBezTo>
                      <a:pt x="20" y="10"/>
                      <a:pt x="17" y="11"/>
                      <a:pt x="13" y="11"/>
                    </a:cubicBezTo>
                    <a:cubicBezTo>
                      <a:pt x="10" y="14"/>
                      <a:pt x="7" y="14"/>
                      <a:pt x="3" y="12"/>
                    </a:cubicBezTo>
                    <a:cubicBezTo>
                      <a:pt x="0" y="7"/>
                      <a:pt x="3" y="6"/>
                      <a:pt x="7" y="4"/>
                    </a:cubicBezTo>
                    <a:cubicBezTo>
                      <a:pt x="12" y="5"/>
                      <a:pt x="16" y="4"/>
                      <a:pt x="20" y="0"/>
                    </a:cubicBezTo>
                    <a:cubicBezTo>
                      <a:pt x="29" y="1"/>
                      <a:pt x="28" y="5"/>
                      <a:pt x="2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22" name="Freeform 778"/>
              <p:cNvSpPr/>
              <p:nvPr/>
            </p:nvSpPr>
            <p:spPr bwMode="auto">
              <a:xfrm>
                <a:off x="2645" y="1717"/>
                <a:ext cx="19" cy="19"/>
              </a:xfrm>
              <a:custGeom>
                <a:avLst/>
                <a:gdLst>
                  <a:gd name="T0" fmla="*/ 10 w 10"/>
                  <a:gd name="T1" fmla="*/ 9 h 10"/>
                  <a:gd name="T2" fmla="*/ 0 w 10"/>
                  <a:gd name="T3" fmla="*/ 6 h 10"/>
                  <a:gd name="T4" fmla="*/ 6 w 10"/>
                  <a:gd name="T5" fmla="*/ 1 h 10"/>
                  <a:gd name="T6" fmla="*/ 10 w 10"/>
                  <a:gd name="T7" fmla="*/ 9 h 10"/>
                </a:gdLst>
                <a:ahLst/>
                <a:cxnLst>
                  <a:cxn ang="0">
                    <a:pos x="T0" y="T1"/>
                  </a:cxn>
                  <a:cxn ang="0">
                    <a:pos x="T2" y="T3"/>
                  </a:cxn>
                  <a:cxn ang="0">
                    <a:pos x="T4" y="T5"/>
                  </a:cxn>
                  <a:cxn ang="0">
                    <a:pos x="T6" y="T7"/>
                  </a:cxn>
                </a:cxnLst>
                <a:rect l="0" t="0" r="r" b="b"/>
                <a:pathLst>
                  <a:path w="10" h="10">
                    <a:moveTo>
                      <a:pt x="10" y="9"/>
                    </a:moveTo>
                    <a:cubicBezTo>
                      <a:pt x="7" y="9"/>
                      <a:pt x="2" y="10"/>
                      <a:pt x="0" y="6"/>
                    </a:cubicBezTo>
                    <a:cubicBezTo>
                      <a:pt x="1" y="3"/>
                      <a:pt x="3" y="0"/>
                      <a:pt x="6" y="1"/>
                    </a:cubicBezTo>
                    <a:cubicBezTo>
                      <a:pt x="10" y="2"/>
                      <a:pt x="10" y="6"/>
                      <a:pt x="1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23" name="Freeform 779"/>
              <p:cNvSpPr/>
              <p:nvPr/>
            </p:nvSpPr>
            <p:spPr bwMode="auto">
              <a:xfrm>
                <a:off x="2664" y="3033"/>
                <a:ext cx="151" cy="134"/>
              </a:xfrm>
              <a:custGeom>
                <a:avLst/>
                <a:gdLst>
                  <a:gd name="T0" fmla="*/ 4 w 79"/>
                  <a:gd name="T1" fmla="*/ 42 h 70"/>
                  <a:gd name="T2" fmla="*/ 0 w 79"/>
                  <a:gd name="T3" fmla="*/ 35 h 70"/>
                  <a:gd name="T4" fmla="*/ 28 w 79"/>
                  <a:gd name="T5" fmla="*/ 8 h 70"/>
                  <a:gd name="T6" fmla="*/ 32 w 79"/>
                  <a:gd name="T7" fmla="*/ 1 h 70"/>
                  <a:gd name="T8" fmla="*/ 64 w 79"/>
                  <a:gd name="T9" fmla="*/ 15 h 70"/>
                  <a:gd name="T10" fmla="*/ 62 w 79"/>
                  <a:gd name="T11" fmla="*/ 42 h 70"/>
                  <a:gd name="T12" fmla="*/ 60 w 79"/>
                  <a:gd name="T13" fmla="*/ 50 h 70"/>
                  <a:gd name="T14" fmla="*/ 72 w 79"/>
                  <a:gd name="T15" fmla="*/ 54 h 70"/>
                  <a:gd name="T16" fmla="*/ 76 w 79"/>
                  <a:gd name="T17" fmla="*/ 56 h 70"/>
                  <a:gd name="T18" fmla="*/ 70 w 79"/>
                  <a:gd name="T19" fmla="*/ 67 h 70"/>
                  <a:gd name="T20" fmla="*/ 63 w 79"/>
                  <a:gd name="T21" fmla="*/ 70 h 70"/>
                  <a:gd name="T22" fmla="*/ 21 w 79"/>
                  <a:gd name="T23" fmla="*/ 60 h 70"/>
                  <a:gd name="T24" fmla="*/ 4 w 79"/>
                  <a:gd name="T25"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70">
                    <a:moveTo>
                      <a:pt x="4" y="42"/>
                    </a:moveTo>
                    <a:cubicBezTo>
                      <a:pt x="3" y="40"/>
                      <a:pt x="2" y="38"/>
                      <a:pt x="0" y="35"/>
                    </a:cubicBezTo>
                    <a:cubicBezTo>
                      <a:pt x="4" y="21"/>
                      <a:pt x="16" y="14"/>
                      <a:pt x="28" y="8"/>
                    </a:cubicBezTo>
                    <a:cubicBezTo>
                      <a:pt x="31" y="6"/>
                      <a:pt x="29" y="0"/>
                      <a:pt x="32" y="1"/>
                    </a:cubicBezTo>
                    <a:cubicBezTo>
                      <a:pt x="44" y="2"/>
                      <a:pt x="52" y="12"/>
                      <a:pt x="64" y="15"/>
                    </a:cubicBezTo>
                    <a:cubicBezTo>
                      <a:pt x="69" y="16"/>
                      <a:pt x="69" y="33"/>
                      <a:pt x="62" y="42"/>
                    </a:cubicBezTo>
                    <a:cubicBezTo>
                      <a:pt x="61" y="44"/>
                      <a:pt x="59" y="47"/>
                      <a:pt x="60" y="50"/>
                    </a:cubicBezTo>
                    <a:cubicBezTo>
                      <a:pt x="63" y="53"/>
                      <a:pt x="68" y="52"/>
                      <a:pt x="72" y="54"/>
                    </a:cubicBezTo>
                    <a:cubicBezTo>
                      <a:pt x="73" y="54"/>
                      <a:pt x="74" y="55"/>
                      <a:pt x="76" y="56"/>
                    </a:cubicBezTo>
                    <a:cubicBezTo>
                      <a:pt x="79" y="62"/>
                      <a:pt x="79" y="67"/>
                      <a:pt x="70" y="67"/>
                    </a:cubicBezTo>
                    <a:cubicBezTo>
                      <a:pt x="68" y="68"/>
                      <a:pt x="65" y="69"/>
                      <a:pt x="63" y="70"/>
                    </a:cubicBezTo>
                    <a:cubicBezTo>
                      <a:pt x="49" y="69"/>
                      <a:pt x="37" y="58"/>
                      <a:pt x="21" y="60"/>
                    </a:cubicBezTo>
                    <a:cubicBezTo>
                      <a:pt x="6" y="63"/>
                      <a:pt x="14" y="44"/>
                      <a:pt x="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24" name="Freeform 780"/>
              <p:cNvSpPr/>
              <p:nvPr/>
            </p:nvSpPr>
            <p:spPr bwMode="auto">
              <a:xfrm>
                <a:off x="2716" y="3007"/>
                <a:ext cx="156" cy="151"/>
              </a:xfrm>
              <a:custGeom>
                <a:avLst/>
                <a:gdLst>
                  <a:gd name="T0" fmla="*/ 29 w 82"/>
                  <a:gd name="T1" fmla="*/ 67 h 79"/>
                  <a:gd name="T2" fmla="*/ 28 w 82"/>
                  <a:gd name="T3" fmla="*/ 58 h 79"/>
                  <a:gd name="T4" fmla="*/ 34 w 82"/>
                  <a:gd name="T5" fmla="*/ 26 h 79"/>
                  <a:gd name="T6" fmla="*/ 17 w 82"/>
                  <a:gd name="T7" fmla="*/ 25 h 79"/>
                  <a:gd name="T8" fmla="*/ 1 w 82"/>
                  <a:gd name="T9" fmla="*/ 22 h 79"/>
                  <a:gd name="T10" fmla="*/ 19 w 82"/>
                  <a:gd name="T11" fmla="*/ 1 h 79"/>
                  <a:gd name="T12" fmla="*/ 27 w 82"/>
                  <a:gd name="T13" fmla="*/ 4 h 79"/>
                  <a:gd name="T14" fmla="*/ 75 w 82"/>
                  <a:gd name="T15" fmla="*/ 18 h 79"/>
                  <a:gd name="T16" fmla="*/ 71 w 82"/>
                  <a:gd name="T17" fmla="*/ 39 h 79"/>
                  <a:gd name="T18" fmla="*/ 71 w 82"/>
                  <a:gd name="T19" fmla="*/ 60 h 79"/>
                  <a:gd name="T20" fmla="*/ 74 w 82"/>
                  <a:gd name="T21" fmla="*/ 70 h 79"/>
                  <a:gd name="T22" fmla="*/ 47 w 82"/>
                  <a:gd name="T23" fmla="*/ 70 h 79"/>
                  <a:gd name="T24" fmla="*/ 47 w 82"/>
                  <a:gd name="T25" fmla="*/ 70 h 79"/>
                  <a:gd name="T26" fmla="*/ 29 w 82"/>
                  <a:gd name="T27" fmla="*/ 6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79">
                    <a:moveTo>
                      <a:pt x="29" y="67"/>
                    </a:moveTo>
                    <a:cubicBezTo>
                      <a:pt x="26" y="64"/>
                      <a:pt x="27" y="58"/>
                      <a:pt x="28" y="58"/>
                    </a:cubicBezTo>
                    <a:cubicBezTo>
                      <a:pt x="40" y="50"/>
                      <a:pt x="35" y="39"/>
                      <a:pt x="34" y="26"/>
                    </a:cubicBezTo>
                    <a:cubicBezTo>
                      <a:pt x="28" y="34"/>
                      <a:pt x="21" y="42"/>
                      <a:pt x="17" y="25"/>
                    </a:cubicBezTo>
                    <a:cubicBezTo>
                      <a:pt x="16" y="21"/>
                      <a:pt x="8" y="14"/>
                      <a:pt x="1" y="22"/>
                    </a:cubicBezTo>
                    <a:cubicBezTo>
                      <a:pt x="0" y="9"/>
                      <a:pt x="7" y="3"/>
                      <a:pt x="19" y="1"/>
                    </a:cubicBezTo>
                    <a:cubicBezTo>
                      <a:pt x="22" y="0"/>
                      <a:pt x="25" y="2"/>
                      <a:pt x="27" y="4"/>
                    </a:cubicBezTo>
                    <a:cubicBezTo>
                      <a:pt x="41" y="16"/>
                      <a:pt x="56" y="22"/>
                      <a:pt x="75" y="18"/>
                    </a:cubicBezTo>
                    <a:cubicBezTo>
                      <a:pt x="82" y="26"/>
                      <a:pt x="69" y="31"/>
                      <a:pt x="71" y="39"/>
                    </a:cubicBezTo>
                    <a:cubicBezTo>
                      <a:pt x="69" y="46"/>
                      <a:pt x="58" y="53"/>
                      <a:pt x="71" y="60"/>
                    </a:cubicBezTo>
                    <a:cubicBezTo>
                      <a:pt x="71" y="64"/>
                      <a:pt x="79" y="65"/>
                      <a:pt x="74" y="70"/>
                    </a:cubicBezTo>
                    <a:cubicBezTo>
                      <a:pt x="65" y="79"/>
                      <a:pt x="56" y="79"/>
                      <a:pt x="47" y="70"/>
                    </a:cubicBezTo>
                    <a:cubicBezTo>
                      <a:pt x="47" y="70"/>
                      <a:pt x="47" y="70"/>
                      <a:pt x="47" y="70"/>
                    </a:cubicBezTo>
                    <a:cubicBezTo>
                      <a:pt x="41" y="66"/>
                      <a:pt x="34" y="71"/>
                      <a:pt x="2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25" name="Freeform 781"/>
              <p:cNvSpPr/>
              <p:nvPr/>
            </p:nvSpPr>
            <p:spPr bwMode="auto">
              <a:xfrm>
                <a:off x="2725" y="2928"/>
                <a:ext cx="92" cy="88"/>
              </a:xfrm>
              <a:custGeom>
                <a:avLst/>
                <a:gdLst>
                  <a:gd name="T0" fmla="*/ 21 w 48"/>
                  <a:gd name="T1" fmla="*/ 45 h 46"/>
                  <a:gd name="T2" fmla="*/ 14 w 48"/>
                  <a:gd name="T3" fmla="*/ 42 h 46"/>
                  <a:gd name="T4" fmla="*/ 21 w 48"/>
                  <a:gd name="T5" fmla="*/ 21 h 46"/>
                  <a:gd name="T6" fmla="*/ 35 w 48"/>
                  <a:gd name="T7" fmla="*/ 3 h 46"/>
                  <a:gd name="T8" fmla="*/ 37 w 48"/>
                  <a:gd name="T9" fmla="*/ 2 h 46"/>
                  <a:gd name="T10" fmla="*/ 46 w 48"/>
                  <a:gd name="T11" fmla="*/ 4 h 46"/>
                  <a:gd name="T12" fmla="*/ 41 w 48"/>
                  <a:gd name="T13" fmla="*/ 29 h 46"/>
                  <a:gd name="T14" fmla="*/ 21 w 48"/>
                  <a:gd name="T15" fmla="*/ 45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6">
                    <a:moveTo>
                      <a:pt x="21" y="45"/>
                    </a:moveTo>
                    <a:cubicBezTo>
                      <a:pt x="18" y="45"/>
                      <a:pt x="15" y="44"/>
                      <a:pt x="14" y="42"/>
                    </a:cubicBezTo>
                    <a:cubicBezTo>
                      <a:pt x="9" y="32"/>
                      <a:pt x="0" y="22"/>
                      <a:pt x="21" y="21"/>
                    </a:cubicBezTo>
                    <a:cubicBezTo>
                      <a:pt x="28" y="20"/>
                      <a:pt x="36" y="14"/>
                      <a:pt x="35" y="3"/>
                    </a:cubicBezTo>
                    <a:cubicBezTo>
                      <a:pt x="35" y="3"/>
                      <a:pt x="36" y="2"/>
                      <a:pt x="37" y="2"/>
                    </a:cubicBezTo>
                    <a:cubicBezTo>
                      <a:pt x="40" y="0"/>
                      <a:pt x="43" y="1"/>
                      <a:pt x="46" y="4"/>
                    </a:cubicBezTo>
                    <a:cubicBezTo>
                      <a:pt x="48" y="13"/>
                      <a:pt x="44" y="21"/>
                      <a:pt x="41" y="29"/>
                    </a:cubicBezTo>
                    <a:cubicBezTo>
                      <a:pt x="35" y="35"/>
                      <a:pt x="33" y="46"/>
                      <a:pt x="21"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26" name="Freeform 782"/>
              <p:cNvSpPr/>
              <p:nvPr/>
            </p:nvSpPr>
            <p:spPr bwMode="auto">
              <a:xfrm>
                <a:off x="2645" y="2909"/>
                <a:ext cx="46" cy="59"/>
              </a:xfrm>
              <a:custGeom>
                <a:avLst/>
                <a:gdLst>
                  <a:gd name="T0" fmla="*/ 7 w 24"/>
                  <a:gd name="T1" fmla="*/ 31 h 31"/>
                  <a:gd name="T2" fmla="*/ 7 w 24"/>
                  <a:gd name="T3" fmla="*/ 20 h 31"/>
                  <a:gd name="T4" fmla="*/ 15 w 24"/>
                  <a:gd name="T5" fmla="*/ 14 h 31"/>
                  <a:gd name="T6" fmla="*/ 0 w 24"/>
                  <a:gd name="T7" fmla="*/ 10 h 31"/>
                  <a:gd name="T8" fmla="*/ 0 w 24"/>
                  <a:gd name="T9" fmla="*/ 0 h 31"/>
                  <a:gd name="T10" fmla="*/ 24 w 24"/>
                  <a:gd name="T11" fmla="*/ 20 h 31"/>
                  <a:gd name="T12" fmla="*/ 10 w 24"/>
                  <a:gd name="T13" fmla="*/ 31 h 31"/>
                  <a:gd name="T14" fmla="*/ 7 w 24"/>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1">
                    <a:moveTo>
                      <a:pt x="7" y="31"/>
                    </a:moveTo>
                    <a:cubicBezTo>
                      <a:pt x="7" y="27"/>
                      <a:pt x="7" y="24"/>
                      <a:pt x="7" y="20"/>
                    </a:cubicBezTo>
                    <a:cubicBezTo>
                      <a:pt x="10" y="19"/>
                      <a:pt x="13" y="18"/>
                      <a:pt x="15" y="14"/>
                    </a:cubicBezTo>
                    <a:cubicBezTo>
                      <a:pt x="10" y="13"/>
                      <a:pt x="5" y="11"/>
                      <a:pt x="0" y="10"/>
                    </a:cubicBezTo>
                    <a:cubicBezTo>
                      <a:pt x="0" y="6"/>
                      <a:pt x="0" y="3"/>
                      <a:pt x="0" y="0"/>
                    </a:cubicBezTo>
                    <a:cubicBezTo>
                      <a:pt x="10" y="4"/>
                      <a:pt x="22" y="6"/>
                      <a:pt x="24" y="20"/>
                    </a:cubicBezTo>
                    <a:cubicBezTo>
                      <a:pt x="19" y="23"/>
                      <a:pt x="13" y="24"/>
                      <a:pt x="10" y="31"/>
                    </a:cubicBezTo>
                    <a:cubicBezTo>
                      <a:pt x="9" y="31"/>
                      <a:pt x="8" y="31"/>
                      <a:pt x="7"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27" name="Freeform 783"/>
              <p:cNvSpPr/>
              <p:nvPr/>
            </p:nvSpPr>
            <p:spPr bwMode="auto">
              <a:xfrm>
                <a:off x="2752" y="2884"/>
                <a:ext cx="48" cy="58"/>
              </a:xfrm>
              <a:custGeom>
                <a:avLst/>
                <a:gdLst>
                  <a:gd name="T0" fmla="*/ 0 w 25"/>
                  <a:gd name="T1" fmla="*/ 30 h 30"/>
                  <a:gd name="T2" fmla="*/ 0 w 25"/>
                  <a:gd name="T3" fmla="*/ 2 h 30"/>
                  <a:gd name="T4" fmla="*/ 4 w 25"/>
                  <a:gd name="T5" fmla="*/ 1 h 30"/>
                  <a:gd name="T6" fmla="*/ 15 w 25"/>
                  <a:gd name="T7" fmla="*/ 10 h 30"/>
                  <a:gd name="T8" fmla="*/ 19 w 25"/>
                  <a:gd name="T9" fmla="*/ 11 h 30"/>
                  <a:gd name="T10" fmla="*/ 21 w 25"/>
                  <a:gd name="T11" fmla="*/ 26 h 30"/>
                  <a:gd name="T12" fmla="*/ 21 w 25"/>
                  <a:gd name="T13" fmla="*/ 26 h 30"/>
                  <a:gd name="T14" fmla="*/ 0 w 25"/>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30">
                    <a:moveTo>
                      <a:pt x="0" y="30"/>
                    </a:moveTo>
                    <a:cubicBezTo>
                      <a:pt x="2" y="21"/>
                      <a:pt x="2" y="11"/>
                      <a:pt x="0" y="2"/>
                    </a:cubicBezTo>
                    <a:cubicBezTo>
                      <a:pt x="1" y="1"/>
                      <a:pt x="2" y="0"/>
                      <a:pt x="4" y="1"/>
                    </a:cubicBezTo>
                    <a:cubicBezTo>
                      <a:pt x="9" y="3"/>
                      <a:pt x="8" y="11"/>
                      <a:pt x="15" y="10"/>
                    </a:cubicBezTo>
                    <a:cubicBezTo>
                      <a:pt x="16" y="10"/>
                      <a:pt x="18" y="10"/>
                      <a:pt x="19" y="11"/>
                    </a:cubicBezTo>
                    <a:cubicBezTo>
                      <a:pt x="25" y="16"/>
                      <a:pt x="25" y="21"/>
                      <a:pt x="21" y="26"/>
                    </a:cubicBezTo>
                    <a:cubicBezTo>
                      <a:pt x="21" y="26"/>
                      <a:pt x="21" y="26"/>
                      <a:pt x="21" y="26"/>
                    </a:cubicBezTo>
                    <a:cubicBezTo>
                      <a:pt x="13" y="22"/>
                      <a:pt x="6" y="25"/>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28" name="Freeform 784"/>
              <p:cNvSpPr/>
              <p:nvPr/>
            </p:nvSpPr>
            <p:spPr bwMode="auto">
              <a:xfrm>
                <a:off x="2704" y="2932"/>
                <a:ext cx="40" cy="31"/>
              </a:xfrm>
              <a:custGeom>
                <a:avLst/>
                <a:gdLst>
                  <a:gd name="T0" fmla="*/ 0 w 21"/>
                  <a:gd name="T1" fmla="*/ 8 h 16"/>
                  <a:gd name="T2" fmla="*/ 21 w 21"/>
                  <a:gd name="T3" fmla="*/ 5 h 16"/>
                  <a:gd name="T4" fmla="*/ 0 w 21"/>
                  <a:gd name="T5" fmla="*/ 8 h 16"/>
                </a:gdLst>
                <a:ahLst/>
                <a:cxnLst>
                  <a:cxn ang="0">
                    <a:pos x="T0" y="T1"/>
                  </a:cxn>
                  <a:cxn ang="0">
                    <a:pos x="T2" y="T3"/>
                  </a:cxn>
                  <a:cxn ang="0">
                    <a:pos x="T4" y="T5"/>
                  </a:cxn>
                </a:cxnLst>
                <a:rect l="0" t="0" r="r" b="b"/>
                <a:pathLst>
                  <a:path w="21" h="16">
                    <a:moveTo>
                      <a:pt x="0" y="8"/>
                    </a:moveTo>
                    <a:cubicBezTo>
                      <a:pt x="6" y="0"/>
                      <a:pt x="14" y="5"/>
                      <a:pt x="21" y="5"/>
                    </a:cubicBezTo>
                    <a:cubicBezTo>
                      <a:pt x="16" y="16"/>
                      <a:pt x="8" y="10"/>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29" name="Freeform 785"/>
              <p:cNvSpPr/>
              <p:nvPr/>
            </p:nvSpPr>
            <p:spPr bwMode="auto">
              <a:xfrm>
                <a:off x="4128" y="2446"/>
                <a:ext cx="118" cy="115"/>
              </a:xfrm>
              <a:custGeom>
                <a:avLst/>
                <a:gdLst>
                  <a:gd name="T0" fmla="*/ 41 w 62"/>
                  <a:gd name="T1" fmla="*/ 8 h 60"/>
                  <a:gd name="T2" fmla="*/ 58 w 62"/>
                  <a:gd name="T3" fmla="*/ 15 h 60"/>
                  <a:gd name="T4" fmla="*/ 48 w 62"/>
                  <a:gd name="T5" fmla="*/ 30 h 60"/>
                  <a:gd name="T6" fmla="*/ 55 w 62"/>
                  <a:gd name="T7" fmla="*/ 29 h 60"/>
                  <a:gd name="T8" fmla="*/ 59 w 62"/>
                  <a:gd name="T9" fmla="*/ 41 h 60"/>
                  <a:gd name="T10" fmla="*/ 51 w 62"/>
                  <a:gd name="T11" fmla="*/ 43 h 60"/>
                  <a:gd name="T12" fmla="*/ 44 w 62"/>
                  <a:gd name="T13" fmla="*/ 48 h 60"/>
                  <a:gd name="T14" fmla="*/ 30 w 62"/>
                  <a:gd name="T15" fmla="*/ 50 h 60"/>
                  <a:gd name="T16" fmla="*/ 29 w 62"/>
                  <a:gd name="T17" fmla="*/ 49 h 60"/>
                  <a:gd name="T18" fmla="*/ 24 w 62"/>
                  <a:gd name="T19" fmla="*/ 50 h 60"/>
                  <a:gd name="T20" fmla="*/ 13 w 62"/>
                  <a:gd name="T21" fmla="*/ 59 h 60"/>
                  <a:gd name="T22" fmla="*/ 13 w 62"/>
                  <a:gd name="T23" fmla="*/ 42 h 60"/>
                  <a:gd name="T24" fmla="*/ 15 w 62"/>
                  <a:gd name="T25" fmla="*/ 41 h 60"/>
                  <a:gd name="T26" fmla="*/ 12 w 62"/>
                  <a:gd name="T27" fmla="*/ 37 h 60"/>
                  <a:gd name="T28" fmla="*/ 11 w 62"/>
                  <a:gd name="T29" fmla="*/ 32 h 60"/>
                  <a:gd name="T30" fmla="*/ 8 w 62"/>
                  <a:gd name="T31" fmla="*/ 17 h 60"/>
                  <a:gd name="T32" fmla="*/ 41 w 62"/>
                  <a:gd name="T33"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60">
                    <a:moveTo>
                      <a:pt x="41" y="8"/>
                    </a:moveTo>
                    <a:cubicBezTo>
                      <a:pt x="45" y="14"/>
                      <a:pt x="51" y="16"/>
                      <a:pt x="58" y="15"/>
                    </a:cubicBezTo>
                    <a:cubicBezTo>
                      <a:pt x="55" y="20"/>
                      <a:pt x="41" y="19"/>
                      <a:pt x="48" y="30"/>
                    </a:cubicBezTo>
                    <a:cubicBezTo>
                      <a:pt x="51" y="37"/>
                      <a:pt x="52" y="28"/>
                      <a:pt x="55" y="29"/>
                    </a:cubicBezTo>
                    <a:cubicBezTo>
                      <a:pt x="60" y="32"/>
                      <a:pt x="62" y="36"/>
                      <a:pt x="59" y="41"/>
                    </a:cubicBezTo>
                    <a:cubicBezTo>
                      <a:pt x="58" y="45"/>
                      <a:pt x="55" y="45"/>
                      <a:pt x="51" y="43"/>
                    </a:cubicBezTo>
                    <a:cubicBezTo>
                      <a:pt x="46" y="40"/>
                      <a:pt x="45" y="42"/>
                      <a:pt x="44" y="48"/>
                    </a:cubicBezTo>
                    <a:cubicBezTo>
                      <a:pt x="42" y="60"/>
                      <a:pt x="36" y="55"/>
                      <a:pt x="30" y="50"/>
                    </a:cubicBezTo>
                    <a:cubicBezTo>
                      <a:pt x="30" y="49"/>
                      <a:pt x="29" y="49"/>
                      <a:pt x="29" y="49"/>
                    </a:cubicBezTo>
                    <a:cubicBezTo>
                      <a:pt x="27" y="48"/>
                      <a:pt x="26" y="49"/>
                      <a:pt x="24" y="50"/>
                    </a:cubicBezTo>
                    <a:cubicBezTo>
                      <a:pt x="21" y="54"/>
                      <a:pt x="18" y="58"/>
                      <a:pt x="13" y="59"/>
                    </a:cubicBezTo>
                    <a:cubicBezTo>
                      <a:pt x="0" y="53"/>
                      <a:pt x="5" y="48"/>
                      <a:pt x="13" y="42"/>
                    </a:cubicBezTo>
                    <a:cubicBezTo>
                      <a:pt x="13" y="41"/>
                      <a:pt x="18" y="45"/>
                      <a:pt x="15" y="41"/>
                    </a:cubicBezTo>
                    <a:cubicBezTo>
                      <a:pt x="14" y="39"/>
                      <a:pt x="13" y="38"/>
                      <a:pt x="12" y="37"/>
                    </a:cubicBezTo>
                    <a:cubicBezTo>
                      <a:pt x="11" y="35"/>
                      <a:pt x="11" y="34"/>
                      <a:pt x="11" y="32"/>
                    </a:cubicBezTo>
                    <a:cubicBezTo>
                      <a:pt x="8" y="28"/>
                      <a:pt x="5" y="23"/>
                      <a:pt x="8" y="17"/>
                    </a:cubicBezTo>
                    <a:cubicBezTo>
                      <a:pt x="17" y="6"/>
                      <a:pt x="27" y="0"/>
                      <a:pt x="4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30" name="Freeform 786"/>
              <p:cNvSpPr/>
              <p:nvPr/>
            </p:nvSpPr>
            <p:spPr bwMode="auto">
              <a:xfrm>
                <a:off x="4141" y="2534"/>
                <a:ext cx="74" cy="86"/>
              </a:xfrm>
              <a:custGeom>
                <a:avLst/>
                <a:gdLst>
                  <a:gd name="T0" fmla="*/ 6 w 39"/>
                  <a:gd name="T1" fmla="*/ 11 h 45"/>
                  <a:gd name="T2" fmla="*/ 16 w 39"/>
                  <a:gd name="T3" fmla="*/ 0 h 45"/>
                  <a:gd name="T4" fmla="*/ 23 w 39"/>
                  <a:gd name="T5" fmla="*/ 4 h 45"/>
                  <a:gd name="T6" fmla="*/ 23 w 39"/>
                  <a:gd name="T7" fmla="*/ 4 h 45"/>
                  <a:gd name="T8" fmla="*/ 31 w 39"/>
                  <a:gd name="T9" fmla="*/ 24 h 45"/>
                  <a:gd name="T10" fmla="*/ 20 w 39"/>
                  <a:gd name="T11" fmla="*/ 45 h 45"/>
                  <a:gd name="T12" fmla="*/ 0 w 39"/>
                  <a:gd name="T13" fmla="*/ 34 h 45"/>
                  <a:gd name="T14" fmla="*/ 6 w 39"/>
                  <a:gd name="T15" fmla="*/ 11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45">
                    <a:moveTo>
                      <a:pt x="6" y="11"/>
                    </a:moveTo>
                    <a:cubicBezTo>
                      <a:pt x="9" y="7"/>
                      <a:pt x="13" y="4"/>
                      <a:pt x="16" y="0"/>
                    </a:cubicBezTo>
                    <a:cubicBezTo>
                      <a:pt x="18" y="2"/>
                      <a:pt x="21" y="3"/>
                      <a:pt x="23" y="4"/>
                    </a:cubicBezTo>
                    <a:cubicBezTo>
                      <a:pt x="23" y="4"/>
                      <a:pt x="23" y="4"/>
                      <a:pt x="23" y="4"/>
                    </a:cubicBezTo>
                    <a:cubicBezTo>
                      <a:pt x="22" y="12"/>
                      <a:pt x="26" y="18"/>
                      <a:pt x="31" y="24"/>
                    </a:cubicBezTo>
                    <a:cubicBezTo>
                      <a:pt x="39" y="35"/>
                      <a:pt x="34" y="44"/>
                      <a:pt x="20" y="45"/>
                    </a:cubicBezTo>
                    <a:cubicBezTo>
                      <a:pt x="15" y="38"/>
                      <a:pt x="3" y="45"/>
                      <a:pt x="0" y="34"/>
                    </a:cubicBezTo>
                    <a:cubicBezTo>
                      <a:pt x="3" y="26"/>
                      <a:pt x="1" y="18"/>
                      <a:pt x="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31" name="Freeform 787"/>
              <p:cNvSpPr/>
              <p:nvPr/>
            </p:nvSpPr>
            <p:spPr bwMode="auto">
              <a:xfrm>
                <a:off x="4088" y="2576"/>
                <a:ext cx="91" cy="63"/>
              </a:xfrm>
              <a:custGeom>
                <a:avLst/>
                <a:gdLst>
                  <a:gd name="T0" fmla="*/ 30 w 48"/>
                  <a:gd name="T1" fmla="*/ 10 h 33"/>
                  <a:gd name="T2" fmla="*/ 48 w 48"/>
                  <a:gd name="T3" fmla="*/ 23 h 33"/>
                  <a:gd name="T4" fmla="*/ 48 w 48"/>
                  <a:gd name="T5" fmla="*/ 27 h 33"/>
                  <a:gd name="T6" fmla="*/ 17 w 48"/>
                  <a:gd name="T7" fmla="*/ 30 h 33"/>
                  <a:gd name="T8" fmla="*/ 9 w 48"/>
                  <a:gd name="T9" fmla="*/ 32 h 33"/>
                  <a:gd name="T10" fmla="*/ 4 w 48"/>
                  <a:gd name="T11" fmla="*/ 8 h 33"/>
                  <a:gd name="T12" fmla="*/ 13 w 48"/>
                  <a:gd name="T13" fmla="*/ 1 h 33"/>
                  <a:gd name="T14" fmla="*/ 30 w 48"/>
                  <a:gd name="T15" fmla="*/ 1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33">
                    <a:moveTo>
                      <a:pt x="30" y="10"/>
                    </a:moveTo>
                    <a:cubicBezTo>
                      <a:pt x="31" y="21"/>
                      <a:pt x="46" y="14"/>
                      <a:pt x="48" y="23"/>
                    </a:cubicBezTo>
                    <a:cubicBezTo>
                      <a:pt x="48" y="25"/>
                      <a:pt x="48" y="26"/>
                      <a:pt x="48" y="27"/>
                    </a:cubicBezTo>
                    <a:cubicBezTo>
                      <a:pt x="37" y="19"/>
                      <a:pt x="26" y="23"/>
                      <a:pt x="17" y="30"/>
                    </a:cubicBezTo>
                    <a:cubicBezTo>
                      <a:pt x="14" y="32"/>
                      <a:pt x="12" y="33"/>
                      <a:pt x="9" y="32"/>
                    </a:cubicBezTo>
                    <a:cubicBezTo>
                      <a:pt x="0" y="26"/>
                      <a:pt x="5" y="16"/>
                      <a:pt x="4" y="8"/>
                    </a:cubicBezTo>
                    <a:cubicBezTo>
                      <a:pt x="4" y="3"/>
                      <a:pt x="7" y="0"/>
                      <a:pt x="13" y="1"/>
                    </a:cubicBezTo>
                    <a:cubicBezTo>
                      <a:pt x="18" y="4"/>
                      <a:pt x="25" y="5"/>
                      <a:pt x="3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32" name="Freeform 788"/>
              <p:cNvSpPr/>
              <p:nvPr/>
            </p:nvSpPr>
            <p:spPr bwMode="auto">
              <a:xfrm>
                <a:off x="4293" y="2524"/>
                <a:ext cx="46" cy="44"/>
              </a:xfrm>
              <a:custGeom>
                <a:avLst/>
                <a:gdLst>
                  <a:gd name="T0" fmla="*/ 6 w 24"/>
                  <a:gd name="T1" fmla="*/ 23 h 23"/>
                  <a:gd name="T2" fmla="*/ 14 w 24"/>
                  <a:gd name="T3" fmla="*/ 4 h 23"/>
                  <a:gd name="T4" fmla="*/ 24 w 24"/>
                  <a:gd name="T5" fmla="*/ 12 h 23"/>
                  <a:gd name="T6" fmla="*/ 6 w 24"/>
                  <a:gd name="T7" fmla="*/ 23 h 23"/>
                </a:gdLst>
                <a:ahLst/>
                <a:cxnLst>
                  <a:cxn ang="0">
                    <a:pos x="T0" y="T1"/>
                  </a:cxn>
                  <a:cxn ang="0">
                    <a:pos x="T2" y="T3"/>
                  </a:cxn>
                  <a:cxn ang="0">
                    <a:pos x="T4" y="T5"/>
                  </a:cxn>
                  <a:cxn ang="0">
                    <a:pos x="T6" y="T7"/>
                  </a:cxn>
                </a:cxnLst>
                <a:rect l="0" t="0" r="r" b="b"/>
                <a:pathLst>
                  <a:path w="24" h="23">
                    <a:moveTo>
                      <a:pt x="6" y="23"/>
                    </a:moveTo>
                    <a:cubicBezTo>
                      <a:pt x="0" y="12"/>
                      <a:pt x="8" y="7"/>
                      <a:pt x="14" y="4"/>
                    </a:cubicBezTo>
                    <a:cubicBezTo>
                      <a:pt x="21" y="0"/>
                      <a:pt x="23" y="7"/>
                      <a:pt x="24" y="12"/>
                    </a:cubicBezTo>
                    <a:cubicBezTo>
                      <a:pt x="17" y="15"/>
                      <a:pt x="14" y="23"/>
                      <a:pt x="6"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33" name="Freeform 789"/>
              <p:cNvSpPr/>
              <p:nvPr/>
            </p:nvSpPr>
            <p:spPr bwMode="auto">
              <a:xfrm>
                <a:off x="4225" y="2502"/>
                <a:ext cx="34" cy="40"/>
              </a:xfrm>
              <a:custGeom>
                <a:avLst/>
                <a:gdLst>
                  <a:gd name="T0" fmla="*/ 0 w 18"/>
                  <a:gd name="T1" fmla="*/ 14 h 21"/>
                  <a:gd name="T2" fmla="*/ 4 w 18"/>
                  <a:gd name="T3" fmla="*/ 0 h 21"/>
                  <a:gd name="T4" fmla="*/ 11 w 18"/>
                  <a:gd name="T5" fmla="*/ 21 h 21"/>
                  <a:gd name="T6" fmla="*/ 0 w 18"/>
                  <a:gd name="T7" fmla="*/ 14 h 21"/>
                </a:gdLst>
                <a:ahLst/>
                <a:cxnLst>
                  <a:cxn ang="0">
                    <a:pos x="T0" y="T1"/>
                  </a:cxn>
                  <a:cxn ang="0">
                    <a:pos x="T2" y="T3"/>
                  </a:cxn>
                  <a:cxn ang="0">
                    <a:pos x="T4" y="T5"/>
                  </a:cxn>
                  <a:cxn ang="0">
                    <a:pos x="T6" y="T7"/>
                  </a:cxn>
                </a:cxnLst>
                <a:rect l="0" t="0" r="r" b="b"/>
                <a:pathLst>
                  <a:path w="18" h="21">
                    <a:moveTo>
                      <a:pt x="0" y="14"/>
                    </a:moveTo>
                    <a:cubicBezTo>
                      <a:pt x="12" y="12"/>
                      <a:pt x="6" y="5"/>
                      <a:pt x="4" y="0"/>
                    </a:cubicBezTo>
                    <a:cubicBezTo>
                      <a:pt x="15" y="2"/>
                      <a:pt x="18" y="11"/>
                      <a:pt x="11" y="21"/>
                    </a:cubicBezTo>
                    <a:cubicBezTo>
                      <a:pt x="6" y="21"/>
                      <a:pt x="1" y="21"/>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34" name="Freeform 790"/>
              <p:cNvSpPr/>
              <p:nvPr/>
            </p:nvSpPr>
            <p:spPr bwMode="auto">
              <a:xfrm>
                <a:off x="4619" y="1939"/>
                <a:ext cx="118" cy="101"/>
              </a:xfrm>
              <a:custGeom>
                <a:avLst/>
                <a:gdLst>
                  <a:gd name="T0" fmla="*/ 48 w 62"/>
                  <a:gd name="T1" fmla="*/ 53 h 53"/>
                  <a:gd name="T2" fmla="*/ 2 w 62"/>
                  <a:gd name="T3" fmla="*/ 18 h 53"/>
                  <a:gd name="T4" fmla="*/ 2 w 62"/>
                  <a:gd name="T5" fmla="*/ 7 h 53"/>
                  <a:gd name="T6" fmla="*/ 7 w 62"/>
                  <a:gd name="T7" fmla="*/ 6 h 53"/>
                  <a:gd name="T8" fmla="*/ 54 w 62"/>
                  <a:gd name="T9" fmla="*/ 0 h 53"/>
                  <a:gd name="T10" fmla="*/ 60 w 62"/>
                  <a:gd name="T11" fmla="*/ 5 h 53"/>
                  <a:gd name="T12" fmla="*/ 61 w 62"/>
                  <a:gd name="T13" fmla="*/ 18 h 53"/>
                  <a:gd name="T14" fmla="*/ 57 w 62"/>
                  <a:gd name="T15" fmla="*/ 28 h 53"/>
                  <a:gd name="T16" fmla="*/ 48 w 62"/>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53">
                    <a:moveTo>
                      <a:pt x="48" y="53"/>
                    </a:moveTo>
                    <a:cubicBezTo>
                      <a:pt x="36" y="37"/>
                      <a:pt x="11" y="38"/>
                      <a:pt x="2" y="18"/>
                    </a:cubicBezTo>
                    <a:cubicBezTo>
                      <a:pt x="2" y="15"/>
                      <a:pt x="0" y="11"/>
                      <a:pt x="2" y="7"/>
                    </a:cubicBezTo>
                    <a:cubicBezTo>
                      <a:pt x="4" y="6"/>
                      <a:pt x="5" y="6"/>
                      <a:pt x="7" y="6"/>
                    </a:cubicBezTo>
                    <a:cubicBezTo>
                      <a:pt x="23" y="11"/>
                      <a:pt x="39" y="3"/>
                      <a:pt x="54" y="0"/>
                    </a:cubicBezTo>
                    <a:cubicBezTo>
                      <a:pt x="57" y="1"/>
                      <a:pt x="59" y="2"/>
                      <a:pt x="60" y="5"/>
                    </a:cubicBezTo>
                    <a:cubicBezTo>
                      <a:pt x="62" y="9"/>
                      <a:pt x="62" y="14"/>
                      <a:pt x="61" y="18"/>
                    </a:cubicBezTo>
                    <a:cubicBezTo>
                      <a:pt x="61" y="22"/>
                      <a:pt x="59" y="25"/>
                      <a:pt x="57" y="28"/>
                    </a:cubicBezTo>
                    <a:cubicBezTo>
                      <a:pt x="49" y="35"/>
                      <a:pt x="55" y="46"/>
                      <a:pt x="48"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35" name="Freeform 791"/>
              <p:cNvSpPr/>
              <p:nvPr/>
            </p:nvSpPr>
            <p:spPr bwMode="auto">
              <a:xfrm>
                <a:off x="4701" y="1987"/>
                <a:ext cx="59" cy="117"/>
              </a:xfrm>
              <a:custGeom>
                <a:avLst/>
                <a:gdLst>
                  <a:gd name="T0" fmla="*/ 5 w 31"/>
                  <a:gd name="T1" fmla="*/ 28 h 61"/>
                  <a:gd name="T2" fmla="*/ 12 w 31"/>
                  <a:gd name="T3" fmla="*/ 0 h 61"/>
                  <a:gd name="T4" fmla="*/ 19 w 31"/>
                  <a:gd name="T5" fmla="*/ 18 h 61"/>
                  <a:gd name="T6" fmla="*/ 29 w 31"/>
                  <a:gd name="T7" fmla="*/ 42 h 61"/>
                  <a:gd name="T8" fmla="*/ 21 w 31"/>
                  <a:gd name="T9" fmla="*/ 57 h 61"/>
                  <a:gd name="T10" fmla="*/ 15 w 31"/>
                  <a:gd name="T11" fmla="*/ 53 h 61"/>
                  <a:gd name="T12" fmla="*/ 5 w 31"/>
                  <a:gd name="T13" fmla="*/ 28 h 61"/>
                </a:gdLst>
                <a:ahLst/>
                <a:cxnLst>
                  <a:cxn ang="0">
                    <a:pos x="T0" y="T1"/>
                  </a:cxn>
                  <a:cxn ang="0">
                    <a:pos x="T2" y="T3"/>
                  </a:cxn>
                  <a:cxn ang="0">
                    <a:pos x="T4" y="T5"/>
                  </a:cxn>
                  <a:cxn ang="0">
                    <a:pos x="T6" y="T7"/>
                  </a:cxn>
                  <a:cxn ang="0">
                    <a:pos x="T8" y="T9"/>
                  </a:cxn>
                  <a:cxn ang="0">
                    <a:pos x="T10" y="T11"/>
                  </a:cxn>
                  <a:cxn ang="0">
                    <a:pos x="T12" y="T13"/>
                  </a:cxn>
                </a:cxnLst>
                <a:rect l="0" t="0" r="r" b="b"/>
                <a:pathLst>
                  <a:path w="31" h="61">
                    <a:moveTo>
                      <a:pt x="5" y="28"/>
                    </a:moveTo>
                    <a:cubicBezTo>
                      <a:pt x="7" y="19"/>
                      <a:pt x="0" y="7"/>
                      <a:pt x="12" y="0"/>
                    </a:cubicBezTo>
                    <a:cubicBezTo>
                      <a:pt x="17" y="5"/>
                      <a:pt x="17" y="12"/>
                      <a:pt x="19" y="18"/>
                    </a:cubicBezTo>
                    <a:cubicBezTo>
                      <a:pt x="21" y="27"/>
                      <a:pt x="31" y="32"/>
                      <a:pt x="29" y="42"/>
                    </a:cubicBezTo>
                    <a:cubicBezTo>
                      <a:pt x="29" y="49"/>
                      <a:pt x="25" y="53"/>
                      <a:pt x="21" y="57"/>
                    </a:cubicBezTo>
                    <a:cubicBezTo>
                      <a:pt x="17" y="61"/>
                      <a:pt x="16" y="56"/>
                      <a:pt x="15" y="53"/>
                    </a:cubicBezTo>
                    <a:cubicBezTo>
                      <a:pt x="18" y="42"/>
                      <a:pt x="5" y="38"/>
                      <a:pt x="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36" name="Freeform 792"/>
              <p:cNvSpPr/>
              <p:nvPr/>
            </p:nvSpPr>
            <p:spPr bwMode="auto">
              <a:xfrm>
                <a:off x="4596" y="1954"/>
                <a:ext cx="50" cy="73"/>
              </a:xfrm>
              <a:custGeom>
                <a:avLst/>
                <a:gdLst>
                  <a:gd name="T0" fmla="*/ 14 w 26"/>
                  <a:gd name="T1" fmla="*/ 0 h 38"/>
                  <a:gd name="T2" fmla="*/ 14 w 26"/>
                  <a:gd name="T3" fmla="*/ 10 h 38"/>
                  <a:gd name="T4" fmla="*/ 18 w 26"/>
                  <a:gd name="T5" fmla="*/ 38 h 38"/>
                  <a:gd name="T6" fmla="*/ 14 w 26"/>
                  <a:gd name="T7" fmla="*/ 38 h 38"/>
                  <a:gd name="T8" fmla="*/ 3 w 26"/>
                  <a:gd name="T9" fmla="*/ 18 h 38"/>
                  <a:gd name="T10" fmla="*/ 14 w 26"/>
                  <a:gd name="T11" fmla="*/ 0 h 38"/>
                </a:gdLst>
                <a:ahLst/>
                <a:cxnLst>
                  <a:cxn ang="0">
                    <a:pos x="T0" y="T1"/>
                  </a:cxn>
                  <a:cxn ang="0">
                    <a:pos x="T2" y="T3"/>
                  </a:cxn>
                  <a:cxn ang="0">
                    <a:pos x="T4" y="T5"/>
                  </a:cxn>
                  <a:cxn ang="0">
                    <a:pos x="T6" y="T7"/>
                  </a:cxn>
                  <a:cxn ang="0">
                    <a:pos x="T8" y="T9"/>
                  </a:cxn>
                  <a:cxn ang="0">
                    <a:pos x="T10" y="T11"/>
                  </a:cxn>
                </a:cxnLst>
                <a:rect l="0" t="0" r="r" b="b"/>
                <a:pathLst>
                  <a:path w="26" h="38">
                    <a:moveTo>
                      <a:pt x="14" y="0"/>
                    </a:moveTo>
                    <a:cubicBezTo>
                      <a:pt x="15" y="4"/>
                      <a:pt x="20" y="7"/>
                      <a:pt x="14" y="10"/>
                    </a:cubicBezTo>
                    <a:cubicBezTo>
                      <a:pt x="10" y="20"/>
                      <a:pt x="26" y="28"/>
                      <a:pt x="18" y="38"/>
                    </a:cubicBezTo>
                    <a:cubicBezTo>
                      <a:pt x="17" y="38"/>
                      <a:pt x="16" y="38"/>
                      <a:pt x="14" y="38"/>
                    </a:cubicBezTo>
                    <a:cubicBezTo>
                      <a:pt x="8" y="33"/>
                      <a:pt x="5" y="25"/>
                      <a:pt x="3" y="18"/>
                    </a:cubicBezTo>
                    <a:cubicBezTo>
                      <a:pt x="0" y="8"/>
                      <a:pt x="2"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37" name="Freeform 793"/>
              <p:cNvSpPr/>
              <p:nvPr/>
            </p:nvSpPr>
            <p:spPr bwMode="auto">
              <a:xfrm>
                <a:off x="2832" y="770"/>
                <a:ext cx="160" cy="159"/>
              </a:xfrm>
              <a:custGeom>
                <a:avLst/>
                <a:gdLst>
                  <a:gd name="T0" fmla="*/ 34 w 84"/>
                  <a:gd name="T1" fmla="*/ 2 h 83"/>
                  <a:gd name="T2" fmla="*/ 38 w 84"/>
                  <a:gd name="T3" fmla="*/ 6 h 83"/>
                  <a:gd name="T4" fmla="*/ 69 w 84"/>
                  <a:gd name="T5" fmla="*/ 49 h 83"/>
                  <a:gd name="T6" fmla="*/ 77 w 84"/>
                  <a:gd name="T7" fmla="*/ 59 h 83"/>
                  <a:gd name="T8" fmla="*/ 82 w 84"/>
                  <a:gd name="T9" fmla="*/ 66 h 83"/>
                  <a:gd name="T10" fmla="*/ 69 w 84"/>
                  <a:gd name="T11" fmla="*/ 79 h 83"/>
                  <a:gd name="T12" fmla="*/ 48 w 84"/>
                  <a:gd name="T13" fmla="*/ 68 h 83"/>
                  <a:gd name="T14" fmla="*/ 39 w 84"/>
                  <a:gd name="T15" fmla="*/ 50 h 83"/>
                  <a:gd name="T16" fmla="*/ 22 w 84"/>
                  <a:gd name="T17" fmla="*/ 22 h 83"/>
                  <a:gd name="T18" fmla="*/ 14 w 84"/>
                  <a:gd name="T19" fmla="*/ 18 h 83"/>
                  <a:gd name="T20" fmla="*/ 11 w 84"/>
                  <a:gd name="T21" fmla="*/ 28 h 83"/>
                  <a:gd name="T22" fmla="*/ 3 w 84"/>
                  <a:gd name="T23" fmla="*/ 6 h 83"/>
                  <a:gd name="T24" fmla="*/ 34 w 84"/>
                  <a:gd name="T25"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83">
                    <a:moveTo>
                      <a:pt x="34" y="2"/>
                    </a:moveTo>
                    <a:cubicBezTo>
                      <a:pt x="35" y="3"/>
                      <a:pt x="37" y="5"/>
                      <a:pt x="38" y="6"/>
                    </a:cubicBezTo>
                    <a:cubicBezTo>
                      <a:pt x="47" y="21"/>
                      <a:pt x="66" y="29"/>
                      <a:pt x="69" y="49"/>
                    </a:cubicBezTo>
                    <a:cubicBezTo>
                      <a:pt x="69" y="54"/>
                      <a:pt x="74" y="56"/>
                      <a:pt x="77" y="59"/>
                    </a:cubicBezTo>
                    <a:cubicBezTo>
                      <a:pt x="80" y="61"/>
                      <a:pt x="81" y="63"/>
                      <a:pt x="82" y="66"/>
                    </a:cubicBezTo>
                    <a:cubicBezTo>
                      <a:pt x="84" y="76"/>
                      <a:pt x="82" y="83"/>
                      <a:pt x="69" y="79"/>
                    </a:cubicBezTo>
                    <a:cubicBezTo>
                      <a:pt x="62" y="75"/>
                      <a:pt x="53" y="75"/>
                      <a:pt x="48" y="68"/>
                    </a:cubicBezTo>
                    <a:cubicBezTo>
                      <a:pt x="55" y="57"/>
                      <a:pt x="32" y="61"/>
                      <a:pt x="39" y="50"/>
                    </a:cubicBezTo>
                    <a:cubicBezTo>
                      <a:pt x="27" y="44"/>
                      <a:pt x="28" y="31"/>
                      <a:pt x="22" y="22"/>
                    </a:cubicBezTo>
                    <a:cubicBezTo>
                      <a:pt x="20" y="20"/>
                      <a:pt x="19" y="16"/>
                      <a:pt x="14" y="18"/>
                    </a:cubicBezTo>
                    <a:cubicBezTo>
                      <a:pt x="10" y="20"/>
                      <a:pt x="14" y="25"/>
                      <a:pt x="11" y="28"/>
                    </a:cubicBezTo>
                    <a:cubicBezTo>
                      <a:pt x="0" y="23"/>
                      <a:pt x="9" y="12"/>
                      <a:pt x="3" y="6"/>
                    </a:cubicBezTo>
                    <a:cubicBezTo>
                      <a:pt x="13" y="3"/>
                      <a:pt x="24" y="0"/>
                      <a:pt x="3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38" name="Freeform 794"/>
              <p:cNvSpPr/>
              <p:nvPr/>
            </p:nvSpPr>
            <p:spPr bwMode="auto">
              <a:xfrm>
                <a:off x="2815" y="720"/>
                <a:ext cx="82" cy="71"/>
              </a:xfrm>
              <a:custGeom>
                <a:avLst/>
                <a:gdLst>
                  <a:gd name="T0" fmla="*/ 43 w 43"/>
                  <a:gd name="T1" fmla="*/ 28 h 37"/>
                  <a:gd name="T2" fmla="*/ 12 w 43"/>
                  <a:gd name="T3" fmla="*/ 32 h 37"/>
                  <a:gd name="T4" fmla="*/ 9 w 43"/>
                  <a:gd name="T5" fmla="*/ 0 h 37"/>
                  <a:gd name="T6" fmla="*/ 43 w 43"/>
                  <a:gd name="T7" fmla="*/ 28 h 37"/>
                </a:gdLst>
                <a:ahLst/>
                <a:cxnLst>
                  <a:cxn ang="0">
                    <a:pos x="T0" y="T1"/>
                  </a:cxn>
                  <a:cxn ang="0">
                    <a:pos x="T2" y="T3"/>
                  </a:cxn>
                  <a:cxn ang="0">
                    <a:pos x="T4" y="T5"/>
                  </a:cxn>
                  <a:cxn ang="0">
                    <a:pos x="T6" y="T7"/>
                  </a:cxn>
                </a:cxnLst>
                <a:rect l="0" t="0" r="r" b="b"/>
                <a:pathLst>
                  <a:path w="43" h="37">
                    <a:moveTo>
                      <a:pt x="43" y="28"/>
                    </a:moveTo>
                    <a:cubicBezTo>
                      <a:pt x="33" y="32"/>
                      <a:pt x="23" y="37"/>
                      <a:pt x="12" y="32"/>
                    </a:cubicBezTo>
                    <a:cubicBezTo>
                      <a:pt x="14" y="21"/>
                      <a:pt x="0" y="12"/>
                      <a:pt x="9" y="0"/>
                    </a:cubicBezTo>
                    <a:cubicBezTo>
                      <a:pt x="20" y="9"/>
                      <a:pt x="36" y="13"/>
                      <a:pt x="4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39" name="Freeform 795"/>
              <p:cNvSpPr/>
              <p:nvPr/>
            </p:nvSpPr>
            <p:spPr bwMode="auto">
              <a:xfrm>
                <a:off x="2883" y="894"/>
                <a:ext cx="81" cy="48"/>
              </a:xfrm>
              <a:custGeom>
                <a:avLst/>
                <a:gdLst>
                  <a:gd name="T0" fmla="*/ 21 w 42"/>
                  <a:gd name="T1" fmla="*/ 3 h 25"/>
                  <a:gd name="T2" fmla="*/ 42 w 42"/>
                  <a:gd name="T3" fmla="*/ 10 h 25"/>
                  <a:gd name="T4" fmla="*/ 33 w 42"/>
                  <a:gd name="T5" fmla="*/ 23 h 25"/>
                  <a:gd name="T6" fmla="*/ 19 w 42"/>
                  <a:gd name="T7" fmla="*/ 23 h 25"/>
                  <a:gd name="T8" fmla="*/ 0 w 42"/>
                  <a:gd name="T9" fmla="*/ 10 h 25"/>
                  <a:gd name="T10" fmla="*/ 4 w 42"/>
                  <a:gd name="T11" fmla="*/ 0 h 25"/>
                  <a:gd name="T12" fmla="*/ 21 w 42"/>
                  <a:gd name="T13" fmla="*/ 3 h 25"/>
                </a:gdLst>
                <a:ahLst/>
                <a:cxnLst>
                  <a:cxn ang="0">
                    <a:pos x="T0" y="T1"/>
                  </a:cxn>
                  <a:cxn ang="0">
                    <a:pos x="T2" y="T3"/>
                  </a:cxn>
                  <a:cxn ang="0">
                    <a:pos x="T4" y="T5"/>
                  </a:cxn>
                  <a:cxn ang="0">
                    <a:pos x="T6" y="T7"/>
                  </a:cxn>
                  <a:cxn ang="0">
                    <a:pos x="T8" y="T9"/>
                  </a:cxn>
                  <a:cxn ang="0">
                    <a:pos x="T10" y="T11"/>
                  </a:cxn>
                  <a:cxn ang="0">
                    <a:pos x="T12" y="T13"/>
                  </a:cxn>
                </a:cxnLst>
                <a:rect l="0" t="0" r="r" b="b"/>
                <a:pathLst>
                  <a:path w="42" h="25">
                    <a:moveTo>
                      <a:pt x="21" y="3"/>
                    </a:moveTo>
                    <a:cubicBezTo>
                      <a:pt x="29" y="4"/>
                      <a:pt x="36" y="5"/>
                      <a:pt x="42" y="10"/>
                    </a:cubicBezTo>
                    <a:cubicBezTo>
                      <a:pt x="38" y="14"/>
                      <a:pt x="36" y="19"/>
                      <a:pt x="33" y="23"/>
                    </a:cubicBezTo>
                    <a:cubicBezTo>
                      <a:pt x="29" y="25"/>
                      <a:pt x="24" y="25"/>
                      <a:pt x="19" y="23"/>
                    </a:cubicBezTo>
                    <a:cubicBezTo>
                      <a:pt x="18" y="11"/>
                      <a:pt x="7" y="14"/>
                      <a:pt x="0" y="10"/>
                    </a:cubicBezTo>
                    <a:cubicBezTo>
                      <a:pt x="2" y="7"/>
                      <a:pt x="3" y="4"/>
                      <a:pt x="4" y="0"/>
                    </a:cubicBezTo>
                    <a:cubicBezTo>
                      <a:pt x="10" y="0"/>
                      <a:pt x="15" y="5"/>
                      <a:pt x="2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40" name="Freeform 796"/>
              <p:cNvSpPr/>
              <p:nvPr/>
            </p:nvSpPr>
            <p:spPr bwMode="auto">
              <a:xfrm>
                <a:off x="3186" y="646"/>
                <a:ext cx="52" cy="9"/>
              </a:xfrm>
              <a:custGeom>
                <a:avLst/>
                <a:gdLst>
                  <a:gd name="T0" fmla="*/ 26 w 27"/>
                  <a:gd name="T1" fmla="*/ 4 h 5"/>
                  <a:gd name="T2" fmla="*/ 16 w 27"/>
                  <a:gd name="T3" fmla="*/ 5 h 5"/>
                  <a:gd name="T4" fmla="*/ 0 w 27"/>
                  <a:gd name="T5" fmla="*/ 3 h 5"/>
                  <a:gd name="T6" fmla="*/ 16 w 27"/>
                  <a:gd name="T7" fmla="*/ 0 h 5"/>
                  <a:gd name="T8" fmla="*/ 26 w 27"/>
                  <a:gd name="T9" fmla="*/ 1 h 5"/>
                  <a:gd name="T10" fmla="*/ 27 w 27"/>
                  <a:gd name="T11" fmla="*/ 3 h 5"/>
                  <a:gd name="T12" fmla="*/ 26 w 27"/>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7" h="5">
                    <a:moveTo>
                      <a:pt x="26" y="4"/>
                    </a:moveTo>
                    <a:cubicBezTo>
                      <a:pt x="22" y="4"/>
                      <a:pt x="19" y="5"/>
                      <a:pt x="16" y="5"/>
                    </a:cubicBezTo>
                    <a:cubicBezTo>
                      <a:pt x="12" y="5"/>
                      <a:pt x="8" y="4"/>
                      <a:pt x="0" y="3"/>
                    </a:cubicBezTo>
                    <a:cubicBezTo>
                      <a:pt x="8" y="2"/>
                      <a:pt x="12" y="1"/>
                      <a:pt x="16" y="0"/>
                    </a:cubicBezTo>
                    <a:cubicBezTo>
                      <a:pt x="19" y="0"/>
                      <a:pt x="23" y="0"/>
                      <a:pt x="26" y="1"/>
                    </a:cubicBezTo>
                    <a:cubicBezTo>
                      <a:pt x="27" y="1"/>
                      <a:pt x="27" y="2"/>
                      <a:pt x="27" y="3"/>
                    </a:cubicBezTo>
                    <a:cubicBezTo>
                      <a:pt x="26" y="4"/>
                      <a:pt x="26" y="4"/>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41" name="Freeform 797"/>
              <p:cNvSpPr/>
              <p:nvPr/>
            </p:nvSpPr>
            <p:spPr bwMode="auto">
              <a:xfrm>
                <a:off x="2676" y="3253"/>
                <a:ext cx="99" cy="119"/>
              </a:xfrm>
              <a:custGeom>
                <a:avLst/>
                <a:gdLst>
                  <a:gd name="T0" fmla="*/ 42 w 52"/>
                  <a:gd name="T1" fmla="*/ 59 h 62"/>
                  <a:gd name="T2" fmla="*/ 28 w 52"/>
                  <a:gd name="T3" fmla="*/ 57 h 62"/>
                  <a:gd name="T4" fmla="*/ 12 w 52"/>
                  <a:gd name="T5" fmla="*/ 60 h 62"/>
                  <a:gd name="T6" fmla="*/ 13 w 52"/>
                  <a:gd name="T7" fmla="*/ 41 h 62"/>
                  <a:gd name="T8" fmla="*/ 16 w 52"/>
                  <a:gd name="T9" fmla="*/ 27 h 62"/>
                  <a:gd name="T10" fmla="*/ 15 w 52"/>
                  <a:gd name="T11" fmla="*/ 11 h 62"/>
                  <a:gd name="T12" fmla="*/ 33 w 52"/>
                  <a:gd name="T13" fmla="*/ 8 h 62"/>
                  <a:gd name="T14" fmla="*/ 50 w 52"/>
                  <a:gd name="T15" fmla="*/ 47 h 62"/>
                  <a:gd name="T16" fmla="*/ 42 w 52"/>
                  <a:gd name="T17" fmla="*/ 5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2">
                    <a:moveTo>
                      <a:pt x="42" y="59"/>
                    </a:moveTo>
                    <a:cubicBezTo>
                      <a:pt x="38" y="55"/>
                      <a:pt x="35" y="46"/>
                      <a:pt x="28" y="57"/>
                    </a:cubicBezTo>
                    <a:cubicBezTo>
                      <a:pt x="24" y="62"/>
                      <a:pt x="17" y="59"/>
                      <a:pt x="12" y="60"/>
                    </a:cubicBezTo>
                    <a:cubicBezTo>
                      <a:pt x="6" y="53"/>
                      <a:pt x="0" y="47"/>
                      <a:pt x="13" y="41"/>
                    </a:cubicBezTo>
                    <a:cubicBezTo>
                      <a:pt x="19" y="39"/>
                      <a:pt x="24" y="33"/>
                      <a:pt x="16" y="27"/>
                    </a:cubicBezTo>
                    <a:cubicBezTo>
                      <a:pt x="8" y="21"/>
                      <a:pt x="16" y="16"/>
                      <a:pt x="15" y="11"/>
                    </a:cubicBezTo>
                    <a:cubicBezTo>
                      <a:pt x="19" y="0"/>
                      <a:pt x="26" y="4"/>
                      <a:pt x="33" y="8"/>
                    </a:cubicBezTo>
                    <a:cubicBezTo>
                      <a:pt x="43" y="19"/>
                      <a:pt x="52" y="30"/>
                      <a:pt x="50" y="47"/>
                    </a:cubicBezTo>
                    <a:cubicBezTo>
                      <a:pt x="49" y="53"/>
                      <a:pt x="47" y="56"/>
                      <a:pt x="42"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42" name="Freeform 798"/>
              <p:cNvSpPr/>
              <p:nvPr/>
            </p:nvSpPr>
            <p:spPr bwMode="auto">
              <a:xfrm>
                <a:off x="2664" y="3242"/>
                <a:ext cx="75" cy="42"/>
              </a:xfrm>
              <a:custGeom>
                <a:avLst/>
                <a:gdLst>
                  <a:gd name="T0" fmla="*/ 39 w 39"/>
                  <a:gd name="T1" fmla="*/ 14 h 22"/>
                  <a:gd name="T2" fmla="*/ 21 w 39"/>
                  <a:gd name="T3" fmla="*/ 17 h 22"/>
                  <a:gd name="T4" fmla="*/ 0 w 39"/>
                  <a:gd name="T5" fmla="*/ 20 h 22"/>
                  <a:gd name="T6" fmla="*/ 11 w 39"/>
                  <a:gd name="T7" fmla="*/ 10 h 22"/>
                  <a:gd name="T8" fmla="*/ 39 w 39"/>
                  <a:gd name="T9" fmla="*/ 10 h 22"/>
                  <a:gd name="T10" fmla="*/ 39 w 39"/>
                  <a:gd name="T11" fmla="*/ 14 h 22"/>
                </a:gdLst>
                <a:ahLst/>
                <a:cxnLst>
                  <a:cxn ang="0">
                    <a:pos x="T0" y="T1"/>
                  </a:cxn>
                  <a:cxn ang="0">
                    <a:pos x="T2" y="T3"/>
                  </a:cxn>
                  <a:cxn ang="0">
                    <a:pos x="T4" y="T5"/>
                  </a:cxn>
                  <a:cxn ang="0">
                    <a:pos x="T6" y="T7"/>
                  </a:cxn>
                  <a:cxn ang="0">
                    <a:pos x="T8" y="T9"/>
                  </a:cxn>
                  <a:cxn ang="0">
                    <a:pos x="T10" y="T11"/>
                  </a:cxn>
                </a:cxnLst>
                <a:rect l="0" t="0" r="r" b="b"/>
                <a:pathLst>
                  <a:path w="39" h="22">
                    <a:moveTo>
                      <a:pt x="39" y="14"/>
                    </a:moveTo>
                    <a:cubicBezTo>
                      <a:pt x="33" y="14"/>
                      <a:pt x="26" y="11"/>
                      <a:pt x="21" y="17"/>
                    </a:cubicBezTo>
                    <a:cubicBezTo>
                      <a:pt x="14" y="18"/>
                      <a:pt x="8" y="22"/>
                      <a:pt x="0" y="20"/>
                    </a:cubicBezTo>
                    <a:cubicBezTo>
                      <a:pt x="2" y="15"/>
                      <a:pt x="8" y="14"/>
                      <a:pt x="11" y="10"/>
                    </a:cubicBezTo>
                    <a:cubicBezTo>
                      <a:pt x="20" y="1"/>
                      <a:pt x="29" y="0"/>
                      <a:pt x="39" y="10"/>
                    </a:cubicBezTo>
                    <a:cubicBezTo>
                      <a:pt x="39" y="11"/>
                      <a:pt x="39" y="12"/>
                      <a:pt x="3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43" name="Freeform 799"/>
              <p:cNvSpPr/>
              <p:nvPr/>
            </p:nvSpPr>
            <p:spPr bwMode="auto">
              <a:xfrm>
                <a:off x="2758" y="2586"/>
                <a:ext cx="173" cy="145"/>
              </a:xfrm>
              <a:custGeom>
                <a:avLst/>
                <a:gdLst>
                  <a:gd name="T0" fmla="*/ 87 w 91"/>
                  <a:gd name="T1" fmla="*/ 12 h 76"/>
                  <a:gd name="T2" fmla="*/ 85 w 91"/>
                  <a:gd name="T3" fmla="*/ 33 h 76"/>
                  <a:gd name="T4" fmla="*/ 87 w 91"/>
                  <a:gd name="T5" fmla="*/ 34 h 76"/>
                  <a:gd name="T6" fmla="*/ 88 w 91"/>
                  <a:gd name="T7" fmla="*/ 33 h 76"/>
                  <a:gd name="T8" fmla="*/ 91 w 91"/>
                  <a:gd name="T9" fmla="*/ 36 h 76"/>
                  <a:gd name="T10" fmla="*/ 72 w 91"/>
                  <a:gd name="T11" fmla="*/ 52 h 76"/>
                  <a:gd name="T12" fmla="*/ 34 w 91"/>
                  <a:gd name="T13" fmla="*/ 65 h 76"/>
                  <a:gd name="T14" fmla="*/ 30 w 91"/>
                  <a:gd name="T15" fmla="*/ 68 h 76"/>
                  <a:gd name="T16" fmla="*/ 6 w 91"/>
                  <a:gd name="T17" fmla="*/ 68 h 76"/>
                  <a:gd name="T18" fmla="*/ 19 w 91"/>
                  <a:gd name="T19" fmla="*/ 42 h 76"/>
                  <a:gd name="T20" fmla="*/ 36 w 91"/>
                  <a:gd name="T21" fmla="*/ 34 h 76"/>
                  <a:gd name="T22" fmla="*/ 45 w 91"/>
                  <a:gd name="T23" fmla="*/ 36 h 76"/>
                  <a:gd name="T24" fmla="*/ 70 w 91"/>
                  <a:gd name="T25" fmla="*/ 18 h 76"/>
                  <a:gd name="T26" fmla="*/ 76 w 91"/>
                  <a:gd name="T27" fmla="*/ 4 h 76"/>
                  <a:gd name="T28" fmla="*/ 87 w 91"/>
                  <a:gd name="T29"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76">
                    <a:moveTo>
                      <a:pt x="87" y="12"/>
                    </a:moveTo>
                    <a:cubicBezTo>
                      <a:pt x="87" y="19"/>
                      <a:pt x="79" y="26"/>
                      <a:pt x="85" y="33"/>
                    </a:cubicBezTo>
                    <a:cubicBezTo>
                      <a:pt x="86" y="34"/>
                      <a:pt x="86" y="34"/>
                      <a:pt x="87" y="34"/>
                    </a:cubicBezTo>
                    <a:cubicBezTo>
                      <a:pt x="87" y="33"/>
                      <a:pt x="87" y="33"/>
                      <a:pt x="88" y="33"/>
                    </a:cubicBezTo>
                    <a:cubicBezTo>
                      <a:pt x="89" y="34"/>
                      <a:pt x="90" y="35"/>
                      <a:pt x="91" y="36"/>
                    </a:cubicBezTo>
                    <a:cubicBezTo>
                      <a:pt x="88" y="45"/>
                      <a:pt x="85" y="54"/>
                      <a:pt x="72" y="52"/>
                    </a:cubicBezTo>
                    <a:cubicBezTo>
                      <a:pt x="58" y="51"/>
                      <a:pt x="43" y="50"/>
                      <a:pt x="34" y="65"/>
                    </a:cubicBezTo>
                    <a:cubicBezTo>
                      <a:pt x="33" y="66"/>
                      <a:pt x="31" y="67"/>
                      <a:pt x="30" y="68"/>
                    </a:cubicBezTo>
                    <a:cubicBezTo>
                      <a:pt x="22" y="69"/>
                      <a:pt x="13" y="76"/>
                      <a:pt x="6" y="68"/>
                    </a:cubicBezTo>
                    <a:cubicBezTo>
                      <a:pt x="0" y="62"/>
                      <a:pt x="8" y="48"/>
                      <a:pt x="19" y="42"/>
                    </a:cubicBezTo>
                    <a:cubicBezTo>
                      <a:pt x="26" y="41"/>
                      <a:pt x="30" y="36"/>
                      <a:pt x="36" y="34"/>
                    </a:cubicBezTo>
                    <a:cubicBezTo>
                      <a:pt x="40" y="33"/>
                      <a:pt x="43" y="33"/>
                      <a:pt x="45" y="36"/>
                    </a:cubicBezTo>
                    <a:cubicBezTo>
                      <a:pt x="60" y="38"/>
                      <a:pt x="73" y="39"/>
                      <a:pt x="70" y="18"/>
                    </a:cubicBezTo>
                    <a:cubicBezTo>
                      <a:pt x="69" y="12"/>
                      <a:pt x="71" y="7"/>
                      <a:pt x="76" y="4"/>
                    </a:cubicBezTo>
                    <a:cubicBezTo>
                      <a:pt x="83" y="0"/>
                      <a:pt x="83" y="10"/>
                      <a:pt x="87"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44" name="Freeform 800"/>
              <p:cNvSpPr/>
              <p:nvPr/>
            </p:nvSpPr>
            <p:spPr bwMode="auto">
              <a:xfrm>
                <a:off x="2777" y="2561"/>
                <a:ext cx="63" cy="69"/>
              </a:xfrm>
              <a:custGeom>
                <a:avLst/>
                <a:gdLst>
                  <a:gd name="T0" fmla="*/ 15 w 33"/>
                  <a:gd name="T1" fmla="*/ 32 h 36"/>
                  <a:gd name="T2" fmla="*/ 11 w 33"/>
                  <a:gd name="T3" fmla="*/ 0 h 36"/>
                  <a:gd name="T4" fmla="*/ 29 w 33"/>
                  <a:gd name="T5" fmla="*/ 25 h 36"/>
                  <a:gd name="T6" fmla="*/ 15 w 33"/>
                  <a:gd name="T7" fmla="*/ 36 h 36"/>
                  <a:gd name="T8" fmla="*/ 15 w 33"/>
                  <a:gd name="T9" fmla="*/ 32 h 36"/>
                </a:gdLst>
                <a:ahLst/>
                <a:cxnLst>
                  <a:cxn ang="0">
                    <a:pos x="T0" y="T1"/>
                  </a:cxn>
                  <a:cxn ang="0">
                    <a:pos x="T2" y="T3"/>
                  </a:cxn>
                  <a:cxn ang="0">
                    <a:pos x="T4" y="T5"/>
                  </a:cxn>
                  <a:cxn ang="0">
                    <a:pos x="T6" y="T7"/>
                  </a:cxn>
                  <a:cxn ang="0">
                    <a:pos x="T8" y="T9"/>
                  </a:cxn>
                </a:cxnLst>
                <a:rect l="0" t="0" r="r" b="b"/>
                <a:pathLst>
                  <a:path w="33" h="36">
                    <a:moveTo>
                      <a:pt x="15" y="32"/>
                    </a:moveTo>
                    <a:cubicBezTo>
                      <a:pt x="12" y="21"/>
                      <a:pt x="0" y="12"/>
                      <a:pt x="11" y="0"/>
                    </a:cubicBezTo>
                    <a:cubicBezTo>
                      <a:pt x="9" y="14"/>
                      <a:pt x="24" y="16"/>
                      <a:pt x="29" y="25"/>
                    </a:cubicBezTo>
                    <a:cubicBezTo>
                      <a:pt x="33" y="35"/>
                      <a:pt x="31" y="36"/>
                      <a:pt x="15" y="36"/>
                    </a:cubicBezTo>
                    <a:cubicBezTo>
                      <a:pt x="14" y="35"/>
                      <a:pt x="13" y="33"/>
                      <a:pt x="15"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45" name="Freeform 801"/>
              <p:cNvSpPr/>
              <p:nvPr/>
            </p:nvSpPr>
            <p:spPr bwMode="auto">
              <a:xfrm>
                <a:off x="2798" y="2609"/>
                <a:ext cx="53" cy="46"/>
              </a:xfrm>
              <a:custGeom>
                <a:avLst/>
                <a:gdLst>
                  <a:gd name="T0" fmla="*/ 4 w 28"/>
                  <a:gd name="T1" fmla="*/ 10 h 24"/>
                  <a:gd name="T2" fmla="*/ 18 w 28"/>
                  <a:gd name="T3" fmla="*/ 0 h 24"/>
                  <a:gd name="T4" fmla="*/ 28 w 28"/>
                  <a:gd name="T5" fmla="*/ 13 h 24"/>
                  <a:gd name="T6" fmla="*/ 24 w 28"/>
                  <a:gd name="T7" fmla="*/ 20 h 24"/>
                  <a:gd name="T8" fmla="*/ 24 w 28"/>
                  <a:gd name="T9" fmla="*/ 24 h 24"/>
                  <a:gd name="T10" fmla="*/ 14 w 28"/>
                  <a:gd name="T11" fmla="*/ 24 h 24"/>
                  <a:gd name="T12" fmla="*/ 4 w 28"/>
                  <a:gd name="T13" fmla="*/ 10 h 24"/>
                </a:gdLst>
                <a:ahLst/>
                <a:cxnLst>
                  <a:cxn ang="0">
                    <a:pos x="T0" y="T1"/>
                  </a:cxn>
                  <a:cxn ang="0">
                    <a:pos x="T2" y="T3"/>
                  </a:cxn>
                  <a:cxn ang="0">
                    <a:pos x="T4" y="T5"/>
                  </a:cxn>
                  <a:cxn ang="0">
                    <a:pos x="T6" y="T7"/>
                  </a:cxn>
                  <a:cxn ang="0">
                    <a:pos x="T8" y="T9"/>
                  </a:cxn>
                  <a:cxn ang="0">
                    <a:pos x="T10" y="T11"/>
                  </a:cxn>
                  <a:cxn ang="0">
                    <a:pos x="T12" y="T13"/>
                  </a:cxn>
                </a:cxnLst>
                <a:rect l="0" t="0" r="r" b="b"/>
                <a:pathLst>
                  <a:path w="28" h="24">
                    <a:moveTo>
                      <a:pt x="4" y="10"/>
                    </a:moveTo>
                    <a:cubicBezTo>
                      <a:pt x="8" y="7"/>
                      <a:pt x="19" y="12"/>
                      <a:pt x="18" y="0"/>
                    </a:cubicBezTo>
                    <a:cubicBezTo>
                      <a:pt x="27" y="0"/>
                      <a:pt x="28" y="6"/>
                      <a:pt x="28" y="13"/>
                    </a:cubicBezTo>
                    <a:cubicBezTo>
                      <a:pt x="25" y="15"/>
                      <a:pt x="22" y="16"/>
                      <a:pt x="24" y="20"/>
                    </a:cubicBezTo>
                    <a:cubicBezTo>
                      <a:pt x="24" y="22"/>
                      <a:pt x="24" y="23"/>
                      <a:pt x="24" y="24"/>
                    </a:cubicBezTo>
                    <a:cubicBezTo>
                      <a:pt x="21" y="24"/>
                      <a:pt x="18" y="24"/>
                      <a:pt x="14" y="24"/>
                    </a:cubicBezTo>
                    <a:cubicBezTo>
                      <a:pt x="7" y="22"/>
                      <a:pt x="0" y="2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46" name="Freeform 802"/>
              <p:cNvSpPr/>
              <p:nvPr/>
            </p:nvSpPr>
            <p:spPr bwMode="auto">
              <a:xfrm>
                <a:off x="2832" y="2628"/>
                <a:ext cx="19" cy="19"/>
              </a:xfrm>
              <a:custGeom>
                <a:avLst/>
                <a:gdLst>
                  <a:gd name="T0" fmla="*/ 6 w 10"/>
                  <a:gd name="T1" fmla="*/ 10 h 10"/>
                  <a:gd name="T2" fmla="*/ 2 w 10"/>
                  <a:gd name="T3" fmla="*/ 3 h 10"/>
                  <a:gd name="T4" fmla="*/ 10 w 10"/>
                  <a:gd name="T5" fmla="*/ 3 h 10"/>
                  <a:gd name="T6" fmla="*/ 6 w 10"/>
                  <a:gd name="T7" fmla="*/ 10 h 10"/>
                </a:gdLst>
                <a:ahLst/>
                <a:cxnLst>
                  <a:cxn ang="0">
                    <a:pos x="T0" y="T1"/>
                  </a:cxn>
                  <a:cxn ang="0">
                    <a:pos x="T2" y="T3"/>
                  </a:cxn>
                  <a:cxn ang="0">
                    <a:pos x="T4" y="T5"/>
                  </a:cxn>
                  <a:cxn ang="0">
                    <a:pos x="T6" y="T7"/>
                  </a:cxn>
                </a:cxnLst>
                <a:rect l="0" t="0" r="r" b="b"/>
                <a:pathLst>
                  <a:path w="10" h="10">
                    <a:moveTo>
                      <a:pt x="6" y="10"/>
                    </a:moveTo>
                    <a:cubicBezTo>
                      <a:pt x="4" y="9"/>
                      <a:pt x="0" y="7"/>
                      <a:pt x="2" y="3"/>
                    </a:cubicBezTo>
                    <a:cubicBezTo>
                      <a:pt x="4" y="0"/>
                      <a:pt x="7" y="3"/>
                      <a:pt x="10" y="3"/>
                    </a:cubicBezTo>
                    <a:cubicBezTo>
                      <a:pt x="9" y="6"/>
                      <a:pt x="8" y="8"/>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47" name="Freeform 803"/>
              <p:cNvSpPr/>
              <p:nvPr/>
            </p:nvSpPr>
            <p:spPr bwMode="auto">
              <a:xfrm>
                <a:off x="5454" y="1686"/>
                <a:ext cx="91" cy="144"/>
              </a:xfrm>
              <a:custGeom>
                <a:avLst/>
                <a:gdLst>
                  <a:gd name="T0" fmla="*/ 45 w 48"/>
                  <a:gd name="T1" fmla="*/ 42 h 75"/>
                  <a:gd name="T2" fmla="*/ 34 w 48"/>
                  <a:gd name="T3" fmla="*/ 62 h 75"/>
                  <a:gd name="T4" fmla="*/ 24 w 48"/>
                  <a:gd name="T5" fmla="*/ 70 h 75"/>
                  <a:gd name="T6" fmla="*/ 10 w 48"/>
                  <a:gd name="T7" fmla="*/ 54 h 75"/>
                  <a:gd name="T8" fmla="*/ 8 w 48"/>
                  <a:gd name="T9" fmla="*/ 47 h 75"/>
                  <a:gd name="T10" fmla="*/ 8 w 48"/>
                  <a:gd name="T11" fmla="*/ 40 h 75"/>
                  <a:gd name="T12" fmla="*/ 4 w 48"/>
                  <a:gd name="T13" fmla="*/ 28 h 75"/>
                  <a:gd name="T14" fmla="*/ 6 w 48"/>
                  <a:gd name="T15" fmla="*/ 25 h 75"/>
                  <a:gd name="T16" fmla="*/ 16 w 48"/>
                  <a:gd name="T17" fmla="*/ 17 h 75"/>
                  <a:gd name="T18" fmla="*/ 20 w 48"/>
                  <a:gd name="T19" fmla="*/ 11 h 75"/>
                  <a:gd name="T20" fmla="*/ 39 w 48"/>
                  <a:gd name="T21" fmla="*/ 5 h 75"/>
                  <a:gd name="T22" fmla="*/ 42 w 48"/>
                  <a:gd name="T23" fmla="*/ 25 h 75"/>
                  <a:gd name="T24" fmla="*/ 45 w 48"/>
                  <a:gd name="T25"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75">
                    <a:moveTo>
                      <a:pt x="45" y="42"/>
                    </a:moveTo>
                    <a:cubicBezTo>
                      <a:pt x="36" y="46"/>
                      <a:pt x="33" y="55"/>
                      <a:pt x="34" y="62"/>
                    </a:cubicBezTo>
                    <a:cubicBezTo>
                      <a:pt x="38" y="75"/>
                      <a:pt x="30" y="70"/>
                      <a:pt x="24" y="70"/>
                    </a:cubicBezTo>
                    <a:cubicBezTo>
                      <a:pt x="21" y="63"/>
                      <a:pt x="16" y="58"/>
                      <a:pt x="10" y="54"/>
                    </a:cubicBezTo>
                    <a:cubicBezTo>
                      <a:pt x="8" y="52"/>
                      <a:pt x="8" y="49"/>
                      <a:pt x="8" y="47"/>
                    </a:cubicBezTo>
                    <a:cubicBezTo>
                      <a:pt x="8" y="45"/>
                      <a:pt x="13" y="42"/>
                      <a:pt x="8" y="40"/>
                    </a:cubicBezTo>
                    <a:cubicBezTo>
                      <a:pt x="0" y="38"/>
                      <a:pt x="3" y="33"/>
                      <a:pt x="4" y="28"/>
                    </a:cubicBezTo>
                    <a:cubicBezTo>
                      <a:pt x="4" y="27"/>
                      <a:pt x="5" y="26"/>
                      <a:pt x="6" y="25"/>
                    </a:cubicBezTo>
                    <a:cubicBezTo>
                      <a:pt x="10" y="22"/>
                      <a:pt x="14" y="20"/>
                      <a:pt x="16" y="17"/>
                    </a:cubicBezTo>
                    <a:cubicBezTo>
                      <a:pt x="17" y="15"/>
                      <a:pt x="19" y="13"/>
                      <a:pt x="20" y="11"/>
                    </a:cubicBezTo>
                    <a:cubicBezTo>
                      <a:pt x="26" y="7"/>
                      <a:pt x="31" y="0"/>
                      <a:pt x="39" y="5"/>
                    </a:cubicBezTo>
                    <a:cubicBezTo>
                      <a:pt x="48" y="10"/>
                      <a:pt x="40" y="18"/>
                      <a:pt x="42" y="25"/>
                    </a:cubicBezTo>
                    <a:cubicBezTo>
                      <a:pt x="43" y="31"/>
                      <a:pt x="48" y="36"/>
                      <a:pt x="45"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48" name="Freeform 804"/>
              <p:cNvSpPr/>
              <p:nvPr/>
            </p:nvSpPr>
            <p:spPr bwMode="auto">
              <a:xfrm>
                <a:off x="5526" y="1683"/>
                <a:ext cx="116" cy="84"/>
              </a:xfrm>
              <a:custGeom>
                <a:avLst/>
                <a:gdLst>
                  <a:gd name="T0" fmla="*/ 7 w 61"/>
                  <a:gd name="T1" fmla="*/ 44 h 44"/>
                  <a:gd name="T2" fmla="*/ 0 w 61"/>
                  <a:gd name="T3" fmla="*/ 27 h 44"/>
                  <a:gd name="T4" fmla="*/ 9 w 61"/>
                  <a:gd name="T5" fmla="*/ 8 h 44"/>
                  <a:gd name="T6" fmla="*/ 30 w 61"/>
                  <a:gd name="T7" fmla="*/ 5 h 44"/>
                  <a:gd name="T8" fmla="*/ 55 w 61"/>
                  <a:gd name="T9" fmla="*/ 11 h 44"/>
                  <a:gd name="T10" fmla="*/ 61 w 61"/>
                  <a:gd name="T11" fmla="*/ 15 h 44"/>
                  <a:gd name="T12" fmla="*/ 49 w 61"/>
                  <a:gd name="T13" fmla="*/ 24 h 44"/>
                  <a:gd name="T14" fmla="*/ 28 w 61"/>
                  <a:gd name="T15" fmla="*/ 35 h 44"/>
                  <a:gd name="T16" fmla="*/ 7 w 61"/>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44">
                    <a:moveTo>
                      <a:pt x="7" y="44"/>
                    </a:moveTo>
                    <a:cubicBezTo>
                      <a:pt x="5" y="39"/>
                      <a:pt x="3" y="33"/>
                      <a:pt x="0" y="27"/>
                    </a:cubicBezTo>
                    <a:cubicBezTo>
                      <a:pt x="6" y="22"/>
                      <a:pt x="7" y="15"/>
                      <a:pt x="9" y="8"/>
                    </a:cubicBezTo>
                    <a:cubicBezTo>
                      <a:pt x="15" y="0"/>
                      <a:pt x="23" y="2"/>
                      <a:pt x="30" y="5"/>
                    </a:cubicBezTo>
                    <a:cubicBezTo>
                      <a:pt x="37" y="13"/>
                      <a:pt x="45" y="17"/>
                      <a:pt x="55" y="11"/>
                    </a:cubicBezTo>
                    <a:cubicBezTo>
                      <a:pt x="58" y="11"/>
                      <a:pt x="60" y="12"/>
                      <a:pt x="61" y="15"/>
                    </a:cubicBezTo>
                    <a:cubicBezTo>
                      <a:pt x="61" y="23"/>
                      <a:pt x="58" y="27"/>
                      <a:pt x="49" y="24"/>
                    </a:cubicBezTo>
                    <a:cubicBezTo>
                      <a:pt x="40" y="24"/>
                      <a:pt x="31" y="21"/>
                      <a:pt x="28" y="35"/>
                    </a:cubicBezTo>
                    <a:cubicBezTo>
                      <a:pt x="26" y="43"/>
                      <a:pt x="14" y="40"/>
                      <a:pt x="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49" name="Freeform 805"/>
              <p:cNvSpPr/>
              <p:nvPr/>
            </p:nvSpPr>
            <p:spPr bwMode="auto">
              <a:xfrm>
                <a:off x="5614" y="1700"/>
                <a:ext cx="61" cy="65"/>
              </a:xfrm>
              <a:custGeom>
                <a:avLst/>
                <a:gdLst>
                  <a:gd name="T0" fmla="*/ 3 w 32"/>
                  <a:gd name="T1" fmla="*/ 15 h 34"/>
                  <a:gd name="T2" fmla="*/ 14 w 32"/>
                  <a:gd name="T3" fmla="*/ 4 h 34"/>
                  <a:gd name="T4" fmla="*/ 31 w 32"/>
                  <a:gd name="T5" fmla="*/ 8 h 34"/>
                  <a:gd name="T6" fmla="*/ 28 w 32"/>
                  <a:gd name="T7" fmla="*/ 28 h 34"/>
                  <a:gd name="T8" fmla="*/ 0 w 32"/>
                  <a:gd name="T9" fmla="*/ 32 h 34"/>
                  <a:gd name="T10" fmla="*/ 3 w 32"/>
                  <a:gd name="T11" fmla="*/ 15 h 34"/>
                </a:gdLst>
                <a:ahLst/>
                <a:cxnLst>
                  <a:cxn ang="0">
                    <a:pos x="T0" y="T1"/>
                  </a:cxn>
                  <a:cxn ang="0">
                    <a:pos x="T2" y="T3"/>
                  </a:cxn>
                  <a:cxn ang="0">
                    <a:pos x="T4" y="T5"/>
                  </a:cxn>
                  <a:cxn ang="0">
                    <a:pos x="T6" y="T7"/>
                  </a:cxn>
                  <a:cxn ang="0">
                    <a:pos x="T8" y="T9"/>
                  </a:cxn>
                  <a:cxn ang="0">
                    <a:pos x="T10" y="T11"/>
                  </a:cxn>
                </a:cxnLst>
                <a:rect l="0" t="0" r="r" b="b"/>
                <a:pathLst>
                  <a:path w="32" h="34">
                    <a:moveTo>
                      <a:pt x="3" y="15"/>
                    </a:moveTo>
                    <a:cubicBezTo>
                      <a:pt x="10" y="14"/>
                      <a:pt x="13" y="11"/>
                      <a:pt x="14" y="4"/>
                    </a:cubicBezTo>
                    <a:cubicBezTo>
                      <a:pt x="21" y="0"/>
                      <a:pt x="26" y="3"/>
                      <a:pt x="31" y="8"/>
                    </a:cubicBezTo>
                    <a:cubicBezTo>
                      <a:pt x="31" y="15"/>
                      <a:pt x="32" y="22"/>
                      <a:pt x="28" y="28"/>
                    </a:cubicBezTo>
                    <a:cubicBezTo>
                      <a:pt x="17" y="33"/>
                      <a:pt x="8" y="34"/>
                      <a:pt x="0" y="32"/>
                    </a:cubicBezTo>
                    <a:cubicBezTo>
                      <a:pt x="1" y="26"/>
                      <a:pt x="2" y="20"/>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50" name="Freeform 806"/>
              <p:cNvSpPr/>
              <p:nvPr/>
            </p:nvSpPr>
            <p:spPr bwMode="auto">
              <a:xfrm>
                <a:off x="5421" y="1782"/>
                <a:ext cx="80" cy="46"/>
              </a:xfrm>
              <a:custGeom>
                <a:avLst/>
                <a:gdLst>
                  <a:gd name="T0" fmla="*/ 27 w 42"/>
                  <a:gd name="T1" fmla="*/ 3 h 24"/>
                  <a:gd name="T2" fmla="*/ 41 w 42"/>
                  <a:gd name="T3" fmla="*/ 20 h 24"/>
                  <a:gd name="T4" fmla="*/ 7 w 42"/>
                  <a:gd name="T5" fmla="*/ 24 h 24"/>
                  <a:gd name="T6" fmla="*/ 0 w 42"/>
                  <a:gd name="T7" fmla="*/ 20 h 24"/>
                  <a:gd name="T8" fmla="*/ 27 w 42"/>
                  <a:gd name="T9" fmla="*/ 3 h 24"/>
                </a:gdLst>
                <a:ahLst/>
                <a:cxnLst>
                  <a:cxn ang="0">
                    <a:pos x="T0" y="T1"/>
                  </a:cxn>
                  <a:cxn ang="0">
                    <a:pos x="T2" y="T3"/>
                  </a:cxn>
                  <a:cxn ang="0">
                    <a:pos x="T4" y="T5"/>
                  </a:cxn>
                  <a:cxn ang="0">
                    <a:pos x="T6" y="T7"/>
                  </a:cxn>
                  <a:cxn ang="0">
                    <a:pos x="T8" y="T9"/>
                  </a:cxn>
                </a:cxnLst>
                <a:rect l="0" t="0" r="r" b="b"/>
                <a:pathLst>
                  <a:path w="42" h="24">
                    <a:moveTo>
                      <a:pt x="27" y="3"/>
                    </a:moveTo>
                    <a:cubicBezTo>
                      <a:pt x="41" y="2"/>
                      <a:pt x="42" y="10"/>
                      <a:pt x="41" y="20"/>
                    </a:cubicBezTo>
                    <a:cubicBezTo>
                      <a:pt x="29" y="18"/>
                      <a:pt x="18" y="17"/>
                      <a:pt x="7" y="24"/>
                    </a:cubicBezTo>
                    <a:cubicBezTo>
                      <a:pt x="4" y="23"/>
                      <a:pt x="2" y="22"/>
                      <a:pt x="0" y="20"/>
                    </a:cubicBezTo>
                    <a:cubicBezTo>
                      <a:pt x="3" y="6"/>
                      <a:pt x="12" y="0"/>
                      <a:pt x="2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51" name="Freeform 807"/>
              <p:cNvSpPr/>
              <p:nvPr/>
            </p:nvSpPr>
            <p:spPr bwMode="auto">
              <a:xfrm>
                <a:off x="5402" y="1815"/>
                <a:ext cx="38" cy="36"/>
              </a:xfrm>
              <a:custGeom>
                <a:avLst/>
                <a:gdLst>
                  <a:gd name="T0" fmla="*/ 13 w 20"/>
                  <a:gd name="T1" fmla="*/ 3 h 19"/>
                  <a:gd name="T2" fmla="*/ 17 w 20"/>
                  <a:gd name="T3" fmla="*/ 7 h 19"/>
                  <a:gd name="T4" fmla="*/ 20 w 20"/>
                  <a:gd name="T5" fmla="*/ 10 h 19"/>
                  <a:gd name="T6" fmla="*/ 13 w 20"/>
                  <a:gd name="T7" fmla="*/ 17 h 19"/>
                  <a:gd name="T8" fmla="*/ 8 w 20"/>
                  <a:gd name="T9" fmla="*/ 19 h 19"/>
                  <a:gd name="T10" fmla="*/ 3 w 20"/>
                  <a:gd name="T11" fmla="*/ 2 h 19"/>
                  <a:gd name="T12" fmla="*/ 13 w 20"/>
                  <a:gd name="T13" fmla="*/ 3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3" y="3"/>
                    </a:moveTo>
                    <a:cubicBezTo>
                      <a:pt x="14" y="4"/>
                      <a:pt x="15" y="6"/>
                      <a:pt x="17" y="7"/>
                    </a:cubicBezTo>
                    <a:cubicBezTo>
                      <a:pt x="18" y="8"/>
                      <a:pt x="19" y="9"/>
                      <a:pt x="20" y="10"/>
                    </a:cubicBezTo>
                    <a:cubicBezTo>
                      <a:pt x="20" y="15"/>
                      <a:pt x="18" y="17"/>
                      <a:pt x="13" y="17"/>
                    </a:cubicBezTo>
                    <a:cubicBezTo>
                      <a:pt x="12" y="19"/>
                      <a:pt x="10" y="19"/>
                      <a:pt x="8" y="19"/>
                    </a:cubicBezTo>
                    <a:cubicBezTo>
                      <a:pt x="2" y="15"/>
                      <a:pt x="0" y="9"/>
                      <a:pt x="3" y="2"/>
                    </a:cubicBezTo>
                    <a:cubicBezTo>
                      <a:pt x="7" y="0"/>
                      <a:pt x="10" y="1"/>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2" name="Group 1009"/>
            <p:cNvGrpSpPr/>
            <p:nvPr/>
          </p:nvGrpSpPr>
          <p:grpSpPr bwMode="auto">
            <a:xfrm>
              <a:off x="2336813" y="985839"/>
              <a:ext cx="7697823" cy="4783147"/>
              <a:chOff x="1472" y="621"/>
              <a:chExt cx="4849" cy="3013"/>
            </a:xfrm>
            <a:solidFill>
              <a:schemeClr val="bg1">
                <a:lumMod val="75000"/>
              </a:schemeClr>
            </a:solidFill>
          </p:grpSpPr>
          <p:sp>
            <p:nvSpPr>
              <p:cNvPr id="752" name="Freeform 809"/>
              <p:cNvSpPr/>
              <p:nvPr/>
            </p:nvSpPr>
            <p:spPr bwMode="auto">
              <a:xfrm>
                <a:off x="2032" y="1970"/>
                <a:ext cx="107" cy="86"/>
              </a:xfrm>
              <a:custGeom>
                <a:avLst/>
                <a:gdLst>
                  <a:gd name="T0" fmla="*/ 12 w 56"/>
                  <a:gd name="T1" fmla="*/ 44 h 45"/>
                  <a:gd name="T2" fmla="*/ 1 w 56"/>
                  <a:gd name="T3" fmla="*/ 27 h 45"/>
                  <a:gd name="T4" fmla="*/ 15 w 56"/>
                  <a:gd name="T5" fmla="*/ 2 h 45"/>
                  <a:gd name="T6" fmla="*/ 40 w 56"/>
                  <a:gd name="T7" fmla="*/ 9 h 45"/>
                  <a:gd name="T8" fmla="*/ 56 w 56"/>
                  <a:gd name="T9" fmla="*/ 21 h 45"/>
                  <a:gd name="T10" fmla="*/ 48 w 56"/>
                  <a:gd name="T11" fmla="*/ 31 h 45"/>
                  <a:gd name="T12" fmla="*/ 12 w 56"/>
                  <a:gd name="T13" fmla="*/ 44 h 45"/>
                </a:gdLst>
                <a:ahLst/>
                <a:cxnLst>
                  <a:cxn ang="0">
                    <a:pos x="T0" y="T1"/>
                  </a:cxn>
                  <a:cxn ang="0">
                    <a:pos x="T2" y="T3"/>
                  </a:cxn>
                  <a:cxn ang="0">
                    <a:pos x="T4" y="T5"/>
                  </a:cxn>
                  <a:cxn ang="0">
                    <a:pos x="T6" y="T7"/>
                  </a:cxn>
                  <a:cxn ang="0">
                    <a:pos x="T8" y="T9"/>
                  </a:cxn>
                  <a:cxn ang="0">
                    <a:pos x="T10" y="T11"/>
                  </a:cxn>
                  <a:cxn ang="0">
                    <a:pos x="T12" y="T13"/>
                  </a:cxn>
                </a:cxnLst>
                <a:rect l="0" t="0" r="r" b="b"/>
                <a:pathLst>
                  <a:path w="56" h="45">
                    <a:moveTo>
                      <a:pt x="12" y="44"/>
                    </a:moveTo>
                    <a:cubicBezTo>
                      <a:pt x="0" y="44"/>
                      <a:pt x="10" y="30"/>
                      <a:pt x="1" y="27"/>
                    </a:cubicBezTo>
                    <a:cubicBezTo>
                      <a:pt x="6" y="19"/>
                      <a:pt x="8" y="9"/>
                      <a:pt x="15" y="2"/>
                    </a:cubicBezTo>
                    <a:cubicBezTo>
                      <a:pt x="25" y="0"/>
                      <a:pt x="32" y="8"/>
                      <a:pt x="40" y="9"/>
                    </a:cubicBezTo>
                    <a:cubicBezTo>
                      <a:pt x="45" y="14"/>
                      <a:pt x="53" y="13"/>
                      <a:pt x="56" y="21"/>
                    </a:cubicBezTo>
                    <a:cubicBezTo>
                      <a:pt x="56" y="27"/>
                      <a:pt x="53" y="30"/>
                      <a:pt x="48" y="31"/>
                    </a:cubicBezTo>
                    <a:cubicBezTo>
                      <a:pt x="35" y="33"/>
                      <a:pt x="26" y="45"/>
                      <a:pt x="1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53" name="Freeform 810"/>
              <p:cNvSpPr/>
              <p:nvPr/>
            </p:nvSpPr>
            <p:spPr bwMode="auto">
              <a:xfrm>
                <a:off x="1967" y="1895"/>
                <a:ext cx="131" cy="59"/>
              </a:xfrm>
              <a:custGeom>
                <a:avLst/>
                <a:gdLst>
                  <a:gd name="T0" fmla="*/ 0 w 69"/>
                  <a:gd name="T1" fmla="*/ 21 h 31"/>
                  <a:gd name="T2" fmla="*/ 18 w 69"/>
                  <a:gd name="T3" fmla="*/ 17 h 31"/>
                  <a:gd name="T4" fmla="*/ 48 w 69"/>
                  <a:gd name="T5" fmla="*/ 8 h 31"/>
                  <a:gd name="T6" fmla="*/ 69 w 69"/>
                  <a:gd name="T7" fmla="*/ 17 h 31"/>
                  <a:gd name="T8" fmla="*/ 61 w 69"/>
                  <a:gd name="T9" fmla="*/ 26 h 31"/>
                  <a:gd name="T10" fmla="*/ 49 w 69"/>
                  <a:gd name="T11" fmla="*/ 31 h 31"/>
                  <a:gd name="T12" fmla="*/ 26 w 69"/>
                  <a:gd name="T13" fmla="*/ 26 h 31"/>
                  <a:gd name="T14" fmla="*/ 0 w 69"/>
                  <a:gd name="T15" fmla="*/ 2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31">
                    <a:moveTo>
                      <a:pt x="0" y="21"/>
                    </a:moveTo>
                    <a:cubicBezTo>
                      <a:pt x="5" y="15"/>
                      <a:pt x="12" y="18"/>
                      <a:pt x="18" y="17"/>
                    </a:cubicBezTo>
                    <a:cubicBezTo>
                      <a:pt x="29" y="17"/>
                      <a:pt x="38" y="12"/>
                      <a:pt x="48" y="8"/>
                    </a:cubicBezTo>
                    <a:cubicBezTo>
                      <a:pt x="56" y="7"/>
                      <a:pt x="68" y="0"/>
                      <a:pt x="69" y="17"/>
                    </a:cubicBezTo>
                    <a:cubicBezTo>
                      <a:pt x="68" y="21"/>
                      <a:pt x="65" y="24"/>
                      <a:pt x="61" y="26"/>
                    </a:cubicBezTo>
                    <a:cubicBezTo>
                      <a:pt x="57" y="27"/>
                      <a:pt x="53" y="30"/>
                      <a:pt x="49" y="31"/>
                    </a:cubicBezTo>
                    <a:cubicBezTo>
                      <a:pt x="42" y="26"/>
                      <a:pt x="35" y="22"/>
                      <a:pt x="26" y="26"/>
                    </a:cubicBezTo>
                    <a:cubicBezTo>
                      <a:pt x="17" y="31"/>
                      <a:pt x="9" y="21"/>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54" name="Freeform 811"/>
              <p:cNvSpPr/>
              <p:nvPr/>
            </p:nvSpPr>
            <p:spPr bwMode="auto">
              <a:xfrm>
                <a:off x="2060" y="1941"/>
                <a:ext cx="63" cy="53"/>
              </a:xfrm>
              <a:custGeom>
                <a:avLst/>
                <a:gdLst>
                  <a:gd name="T0" fmla="*/ 0 w 33"/>
                  <a:gd name="T1" fmla="*/ 7 h 28"/>
                  <a:gd name="T2" fmla="*/ 11 w 33"/>
                  <a:gd name="T3" fmla="*/ 0 h 28"/>
                  <a:gd name="T4" fmla="*/ 13 w 33"/>
                  <a:gd name="T5" fmla="*/ 0 h 28"/>
                  <a:gd name="T6" fmla="*/ 29 w 33"/>
                  <a:gd name="T7" fmla="*/ 11 h 28"/>
                  <a:gd name="T8" fmla="*/ 33 w 33"/>
                  <a:gd name="T9" fmla="*/ 15 h 28"/>
                  <a:gd name="T10" fmla="*/ 25 w 33"/>
                  <a:gd name="T11" fmla="*/ 28 h 28"/>
                  <a:gd name="T12" fmla="*/ 0 w 33"/>
                  <a:gd name="T13" fmla="*/ 17 h 28"/>
                  <a:gd name="T14" fmla="*/ 0 w 33"/>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8">
                    <a:moveTo>
                      <a:pt x="0" y="7"/>
                    </a:moveTo>
                    <a:cubicBezTo>
                      <a:pt x="1" y="0"/>
                      <a:pt x="6" y="0"/>
                      <a:pt x="11" y="0"/>
                    </a:cubicBezTo>
                    <a:cubicBezTo>
                      <a:pt x="11" y="0"/>
                      <a:pt x="12" y="0"/>
                      <a:pt x="13" y="0"/>
                    </a:cubicBezTo>
                    <a:cubicBezTo>
                      <a:pt x="19" y="3"/>
                      <a:pt x="22" y="11"/>
                      <a:pt x="29" y="11"/>
                    </a:cubicBezTo>
                    <a:cubicBezTo>
                      <a:pt x="31" y="12"/>
                      <a:pt x="32" y="13"/>
                      <a:pt x="33" y="15"/>
                    </a:cubicBezTo>
                    <a:cubicBezTo>
                      <a:pt x="33" y="21"/>
                      <a:pt x="30" y="25"/>
                      <a:pt x="25" y="28"/>
                    </a:cubicBezTo>
                    <a:cubicBezTo>
                      <a:pt x="15" y="27"/>
                      <a:pt x="8" y="21"/>
                      <a:pt x="0" y="17"/>
                    </a:cubicBezTo>
                    <a:cubicBezTo>
                      <a:pt x="0" y="14"/>
                      <a:pt x="0" y="11"/>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55" name="Freeform 812"/>
              <p:cNvSpPr/>
              <p:nvPr/>
            </p:nvSpPr>
            <p:spPr bwMode="auto">
              <a:xfrm>
                <a:off x="1940" y="1931"/>
                <a:ext cx="27" cy="25"/>
              </a:xfrm>
              <a:custGeom>
                <a:avLst/>
                <a:gdLst>
                  <a:gd name="T0" fmla="*/ 0 w 14"/>
                  <a:gd name="T1" fmla="*/ 5 h 13"/>
                  <a:gd name="T2" fmla="*/ 14 w 14"/>
                  <a:gd name="T3" fmla="*/ 1 h 13"/>
                  <a:gd name="T4" fmla="*/ 0 w 14"/>
                  <a:gd name="T5" fmla="*/ 5 h 13"/>
                </a:gdLst>
                <a:ahLst/>
                <a:cxnLst>
                  <a:cxn ang="0">
                    <a:pos x="T0" y="T1"/>
                  </a:cxn>
                  <a:cxn ang="0">
                    <a:pos x="T2" y="T3"/>
                  </a:cxn>
                  <a:cxn ang="0">
                    <a:pos x="T4" y="T5"/>
                  </a:cxn>
                </a:cxnLst>
                <a:rect l="0" t="0" r="r" b="b"/>
                <a:pathLst>
                  <a:path w="14" h="13">
                    <a:moveTo>
                      <a:pt x="0" y="5"/>
                    </a:moveTo>
                    <a:cubicBezTo>
                      <a:pt x="4" y="0"/>
                      <a:pt x="10" y="2"/>
                      <a:pt x="14" y="1"/>
                    </a:cubicBezTo>
                    <a:cubicBezTo>
                      <a:pt x="12" y="13"/>
                      <a:pt x="6" y="7"/>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56" name="Freeform 813"/>
              <p:cNvSpPr/>
              <p:nvPr/>
            </p:nvSpPr>
            <p:spPr bwMode="auto">
              <a:xfrm>
                <a:off x="2588" y="2787"/>
                <a:ext cx="160" cy="118"/>
              </a:xfrm>
              <a:custGeom>
                <a:avLst/>
                <a:gdLst>
                  <a:gd name="T0" fmla="*/ 82 w 84"/>
                  <a:gd name="T1" fmla="*/ 42 h 62"/>
                  <a:gd name="T2" fmla="*/ 64 w 84"/>
                  <a:gd name="T3" fmla="*/ 47 h 62"/>
                  <a:gd name="T4" fmla="*/ 27 w 84"/>
                  <a:gd name="T5" fmla="*/ 53 h 62"/>
                  <a:gd name="T6" fmla="*/ 8 w 84"/>
                  <a:gd name="T7" fmla="*/ 39 h 62"/>
                  <a:gd name="T8" fmla="*/ 9 w 84"/>
                  <a:gd name="T9" fmla="*/ 14 h 62"/>
                  <a:gd name="T10" fmla="*/ 7 w 84"/>
                  <a:gd name="T11" fmla="*/ 2 h 62"/>
                  <a:gd name="T12" fmla="*/ 21 w 84"/>
                  <a:gd name="T13" fmla="*/ 2 h 62"/>
                  <a:gd name="T14" fmla="*/ 41 w 84"/>
                  <a:gd name="T15" fmla="*/ 7 h 62"/>
                  <a:gd name="T16" fmla="*/ 72 w 84"/>
                  <a:gd name="T17" fmla="*/ 33 h 62"/>
                  <a:gd name="T18" fmla="*/ 83 w 84"/>
                  <a:gd name="T19" fmla="*/ 36 h 62"/>
                  <a:gd name="T20" fmla="*/ 82 w 84"/>
                  <a:gd name="T21" fmla="*/ 4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62">
                    <a:moveTo>
                      <a:pt x="82" y="42"/>
                    </a:moveTo>
                    <a:cubicBezTo>
                      <a:pt x="76" y="44"/>
                      <a:pt x="67" y="43"/>
                      <a:pt x="64" y="47"/>
                    </a:cubicBezTo>
                    <a:cubicBezTo>
                      <a:pt x="53" y="62"/>
                      <a:pt x="39" y="50"/>
                      <a:pt x="27" y="53"/>
                    </a:cubicBezTo>
                    <a:cubicBezTo>
                      <a:pt x="22" y="54"/>
                      <a:pt x="8" y="46"/>
                      <a:pt x="8" y="39"/>
                    </a:cubicBezTo>
                    <a:cubicBezTo>
                      <a:pt x="8" y="31"/>
                      <a:pt x="7" y="22"/>
                      <a:pt x="9" y="14"/>
                    </a:cubicBezTo>
                    <a:cubicBezTo>
                      <a:pt x="13" y="10"/>
                      <a:pt x="0" y="7"/>
                      <a:pt x="7" y="2"/>
                    </a:cubicBezTo>
                    <a:cubicBezTo>
                      <a:pt x="12" y="0"/>
                      <a:pt x="17" y="0"/>
                      <a:pt x="21" y="2"/>
                    </a:cubicBezTo>
                    <a:cubicBezTo>
                      <a:pt x="27" y="6"/>
                      <a:pt x="35" y="5"/>
                      <a:pt x="41" y="7"/>
                    </a:cubicBezTo>
                    <a:cubicBezTo>
                      <a:pt x="43" y="26"/>
                      <a:pt x="53" y="34"/>
                      <a:pt x="72" y="33"/>
                    </a:cubicBezTo>
                    <a:cubicBezTo>
                      <a:pt x="75" y="33"/>
                      <a:pt x="80" y="33"/>
                      <a:pt x="83" y="36"/>
                    </a:cubicBezTo>
                    <a:cubicBezTo>
                      <a:pt x="84" y="38"/>
                      <a:pt x="84" y="40"/>
                      <a:pt x="82"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57" name="Freeform 814"/>
              <p:cNvSpPr/>
              <p:nvPr/>
            </p:nvSpPr>
            <p:spPr bwMode="auto">
              <a:xfrm>
                <a:off x="2744" y="2850"/>
                <a:ext cx="50" cy="61"/>
              </a:xfrm>
              <a:custGeom>
                <a:avLst/>
                <a:gdLst>
                  <a:gd name="T0" fmla="*/ 0 w 26"/>
                  <a:gd name="T1" fmla="*/ 9 h 32"/>
                  <a:gd name="T2" fmla="*/ 0 w 26"/>
                  <a:gd name="T3" fmla="*/ 3 h 32"/>
                  <a:gd name="T4" fmla="*/ 7 w 26"/>
                  <a:gd name="T5" fmla="*/ 1 h 32"/>
                  <a:gd name="T6" fmla="*/ 23 w 26"/>
                  <a:gd name="T7" fmla="*/ 10 h 32"/>
                  <a:gd name="T8" fmla="*/ 25 w 26"/>
                  <a:gd name="T9" fmla="*/ 21 h 32"/>
                  <a:gd name="T10" fmla="*/ 18 w 26"/>
                  <a:gd name="T11" fmla="*/ 30 h 32"/>
                  <a:gd name="T12" fmla="*/ 18 w 26"/>
                  <a:gd name="T13" fmla="*/ 30 h 32"/>
                  <a:gd name="T14" fmla="*/ 7 w 26"/>
                  <a:gd name="T15" fmla="*/ 20 h 32"/>
                  <a:gd name="T16" fmla="*/ 4 w 26"/>
                  <a:gd name="T17" fmla="*/ 20 h 32"/>
                  <a:gd name="T18" fmla="*/ 0 w 26"/>
                  <a:gd name="T19"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2">
                    <a:moveTo>
                      <a:pt x="0" y="9"/>
                    </a:moveTo>
                    <a:cubicBezTo>
                      <a:pt x="0" y="7"/>
                      <a:pt x="0" y="5"/>
                      <a:pt x="0" y="3"/>
                    </a:cubicBezTo>
                    <a:cubicBezTo>
                      <a:pt x="2" y="1"/>
                      <a:pt x="4" y="0"/>
                      <a:pt x="7" y="1"/>
                    </a:cubicBezTo>
                    <a:cubicBezTo>
                      <a:pt x="13" y="2"/>
                      <a:pt x="18" y="6"/>
                      <a:pt x="23" y="10"/>
                    </a:cubicBezTo>
                    <a:cubicBezTo>
                      <a:pt x="26" y="14"/>
                      <a:pt x="26" y="17"/>
                      <a:pt x="25" y="21"/>
                    </a:cubicBezTo>
                    <a:cubicBezTo>
                      <a:pt x="24" y="26"/>
                      <a:pt x="21" y="28"/>
                      <a:pt x="18" y="30"/>
                    </a:cubicBezTo>
                    <a:cubicBezTo>
                      <a:pt x="18" y="30"/>
                      <a:pt x="18" y="30"/>
                      <a:pt x="18" y="30"/>
                    </a:cubicBezTo>
                    <a:cubicBezTo>
                      <a:pt x="10" y="32"/>
                      <a:pt x="14" y="20"/>
                      <a:pt x="7" y="20"/>
                    </a:cubicBezTo>
                    <a:cubicBezTo>
                      <a:pt x="6" y="20"/>
                      <a:pt x="5" y="20"/>
                      <a:pt x="4" y="20"/>
                    </a:cubicBezTo>
                    <a:cubicBezTo>
                      <a:pt x="1" y="17"/>
                      <a:pt x="15" y="8"/>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58" name="Freeform 815"/>
              <p:cNvSpPr/>
              <p:nvPr/>
            </p:nvSpPr>
            <p:spPr bwMode="auto">
              <a:xfrm>
                <a:off x="2584" y="2792"/>
                <a:ext cx="40" cy="21"/>
              </a:xfrm>
              <a:custGeom>
                <a:avLst/>
                <a:gdLst>
                  <a:gd name="T0" fmla="*/ 8 w 21"/>
                  <a:gd name="T1" fmla="*/ 1 h 11"/>
                  <a:gd name="T2" fmla="*/ 11 w 21"/>
                  <a:gd name="T3" fmla="*/ 11 h 11"/>
                  <a:gd name="T4" fmla="*/ 4 w 21"/>
                  <a:gd name="T5" fmla="*/ 8 h 11"/>
                  <a:gd name="T6" fmla="*/ 0 w 21"/>
                  <a:gd name="T7" fmla="*/ 5 h 11"/>
                  <a:gd name="T8" fmla="*/ 6 w 21"/>
                  <a:gd name="T9" fmla="*/ 0 h 11"/>
                  <a:gd name="T10" fmla="*/ 8 w 21"/>
                  <a:gd name="T11" fmla="*/ 1 h 11"/>
                </a:gdLst>
                <a:ahLst/>
                <a:cxnLst>
                  <a:cxn ang="0">
                    <a:pos x="T0" y="T1"/>
                  </a:cxn>
                  <a:cxn ang="0">
                    <a:pos x="T2" y="T3"/>
                  </a:cxn>
                  <a:cxn ang="0">
                    <a:pos x="T4" y="T5"/>
                  </a:cxn>
                  <a:cxn ang="0">
                    <a:pos x="T6" y="T7"/>
                  </a:cxn>
                  <a:cxn ang="0">
                    <a:pos x="T8" y="T9"/>
                  </a:cxn>
                  <a:cxn ang="0">
                    <a:pos x="T10" y="T11"/>
                  </a:cxn>
                </a:cxnLst>
                <a:rect l="0" t="0" r="r" b="b"/>
                <a:pathLst>
                  <a:path w="21" h="11">
                    <a:moveTo>
                      <a:pt x="8" y="1"/>
                    </a:moveTo>
                    <a:cubicBezTo>
                      <a:pt x="7" y="5"/>
                      <a:pt x="21" y="5"/>
                      <a:pt x="11" y="11"/>
                    </a:cubicBezTo>
                    <a:cubicBezTo>
                      <a:pt x="10" y="9"/>
                      <a:pt x="7" y="8"/>
                      <a:pt x="4" y="8"/>
                    </a:cubicBezTo>
                    <a:cubicBezTo>
                      <a:pt x="3" y="7"/>
                      <a:pt x="2" y="6"/>
                      <a:pt x="0" y="5"/>
                    </a:cubicBezTo>
                    <a:cubicBezTo>
                      <a:pt x="1" y="2"/>
                      <a:pt x="3" y="1"/>
                      <a:pt x="6" y="0"/>
                    </a:cubicBezTo>
                    <a:cubicBezTo>
                      <a:pt x="7" y="1"/>
                      <a:pt x="7"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59" name="Freeform 816"/>
              <p:cNvSpPr/>
              <p:nvPr/>
            </p:nvSpPr>
            <p:spPr bwMode="auto">
              <a:xfrm>
                <a:off x="2575" y="2846"/>
                <a:ext cx="17" cy="19"/>
              </a:xfrm>
              <a:custGeom>
                <a:avLst/>
                <a:gdLst>
                  <a:gd name="T0" fmla="*/ 3 w 9"/>
                  <a:gd name="T1" fmla="*/ 10 h 10"/>
                  <a:gd name="T2" fmla="*/ 1 w 9"/>
                  <a:gd name="T3" fmla="*/ 6 h 10"/>
                  <a:gd name="T4" fmla="*/ 6 w 9"/>
                  <a:gd name="T5" fmla="*/ 0 h 10"/>
                  <a:gd name="T6" fmla="*/ 9 w 9"/>
                  <a:gd name="T7" fmla="*/ 4 h 10"/>
                  <a:gd name="T8" fmla="*/ 3 w 9"/>
                  <a:gd name="T9" fmla="*/ 10 h 10"/>
                </a:gdLst>
                <a:ahLst/>
                <a:cxnLst>
                  <a:cxn ang="0">
                    <a:pos x="T0" y="T1"/>
                  </a:cxn>
                  <a:cxn ang="0">
                    <a:pos x="T2" y="T3"/>
                  </a:cxn>
                  <a:cxn ang="0">
                    <a:pos x="T4" y="T5"/>
                  </a:cxn>
                  <a:cxn ang="0">
                    <a:pos x="T6" y="T7"/>
                  </a:cxn>
                  <a:cxn ang="0">
                    <a:pos x="T8" y="T9"/>
                  </a:cxn>
                </a:cxnLst>
                <a:rect l="0" t="0" r="r" b="b"/>
                <a:pathLst>
                  <a:path w="9" h="10">
                    <a:moveTo>
                      <a:pt x="3" y="10"/>
                    </a:moveTo>
                    <a:cubicBezTo>
                      <a:pt x="2" y="8"/>
                      <a:pt x="0" y="6"/>
                      <a:pt x="1" y="6"/>
                    </a:cubicBezTo>
                    <a:cubicBezTo>
                      <a:pt x="2" y="4"/>
                      <a:pt x="4" y="2"/>
                      <a:pt x="6" y="0"/>
                    </a:cubicBezTo>
                    <a:cubicBezTo>
                      <a:pt x="7" y="1"/>
                      <a:pt x="9" y="2"/>
                      <a:pt x="9" y="4"/>
                    </a:cubicBezTo>
                    <a:cubicBezTo>
                      <a:pt x="9" y="7"/>
                      <a:pt x="7" y="9"/>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60" name="Freeform 817"/>
              <p:cNvSpPr/>
              <p:nvPr/>
            </p:nvSpPr>
            <p:spPr bwMode="auto">
              <a:xfrm>
                <a:off x="4219" y="2069"/>
                <a:ext cx="153" cy="155"/>
              </a:xfrm>
              <a:custGeom>
                <a:avLst/>
                <a:gdLst>
                  <a:gd name="T0" fmla="*/ 17 w 80"/>
                  <a:gd name="T1" fmla="*/ 79 h 81"/>
                  <a:gd name="T2" fmla="*/ 0 w 80"/>
                  <a:gd name="T3" fmla="*/ 45 h 81"/>
                  <a:gd name="T4" fmla="*/ 26 w 80"/>
                  <a:gd name="T5" fmla="*/ 20 h 81"/>
                  <a:gd name="T6" fmla="*/ 37 w 80"/>
                  <a:gd name="T7" fmla="*/ 23 h 81"/>
                  <a:gd name="T8" fmla="*/ 44 w 80"/>
                  <a:gd name="T9" fmla="*/ 15 h 81"/>
                  <a:gd name="T10" fmla="*/ 68 w 80"/>
                  <a:gd name="T11" fmla="*/ 19 h 81"/>
                  <a:gd name="T12" fmla="*/ 79 w 80"/>
                  <a:gd name="T13" fmla="*/ 41 h 81"/>
                  <a:gd name="T14" fmla="*/ 65 w 80"/>
                  <a:gd name="T15" fmla="*/ 71 h 81"/>
                  <a:gd name="T16" fmla="*/ 52 w 80"/>
                  <a:gd name="T17" fmla="*/ 76 h 81"/>
                  <a:gd name="T18" fmla="*/ 23 w 80"/>
                  <a:gd name="T19" fmla="*/ 78 h 81"/>
                  <a:gd name="T20" fmla="*/ 17 w 80"/>
                  <a:gd name="T21" fmla="*/ 7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81">
                    <a:moveTo>
                      <a:pt x="17" y="79"/>
                    </a:moveTo>
                    <a:cubicBezTo>
                      <a:pt x="18" y="65"/>
                      <a:pt x="0" y="59"/>
                      <a:pt x="0" y="45"/>
                    </a:cubicBezTo>
                    <a:cubicBezTo>
                      <a:pt x="7" y="34"/>
                      <a:pt x="10" y="21"/>
                      <a:pt x="26" y="20"/>
                    </a:cubicBezTo>
                    <a:cubicBezTo>
                      <a:pt x="30" y="20"/>
                      <a:pt x="34" y="21"/>
                      <a:pt x="37" y="23"/>
                    </a:cubicBezTo>
                    <a:cubicBezTo>
                      <a:pt x="47" y="27"/>
                      <a:pt x="44" y="19"/>
                      <a:pt x="44" y="15"/>
                    </a:cubicBezTo>
                    <a:cubicBezTo>
                      <a:pt x="54" y="0"/>
                      <a:pt x="61" y="13"/>
                      <a:pt x="68" y="19"/>
                    </a:cubicBezTo>
                    <a:cubicBezTo>
                      <a:pt x="69" y="28"/>
                      <a:pt x="80" y="31"/>
                      <a:pt x="79" y="41"/>
                    </a:cubicBezTo>
                    <a:cubicBezTo>
                      <a:pt x="76" y="52"/>
                      <a:pt x="64" y="58"/>
                      <a:pt x="65" y="71"/>
                    </a:cubicBezTo>
                    <a:cubicBezTo>
                      <a:pt x="65" y="78"/>
                      <a:pt x="57" y="81"/>
                      <a:pt x="52" y="76"/>
                    </a:cubicBezTo>
                    <a:cubicBezTo>
                      <a:pt x="41" y="65"/>
                      <a:pt x="32" y="68"/>
                      <a:pt x="23" y="78"/>
                    </a:cubicBezTo>
                    <a:cubicBezTo>
                      <a:pt x="22" y="80"/>
                      <a:pt x="19" y="81"/>
                      <a:pt x="17"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61" name="Freeform 818"/>
              <p:cNvSpPr/>
              <p:nvPr/>
            </p:nvSpPr>
            <p:spPr bwMode="auto">
              <a:xfrm>
                <a:off x="4063" y="2278"/>
                <a:ext cx="196" cy="168"/>
              </a:xfrm>
              <a:custGeom>
                <a:avLst/>
                <a:gdLst>
                  <a:gd name="T0" fmla="*/ 71 w 103"/>
                  <a:gd name="T1" fmla="*/ 51 h 88"/>
                  <a:gd name="T2" fmla="*/ 56 w 103"/>
                  <a:gd name="T3" fmla="*/ 55 h 88"/>
                  <a:gd name="T4" fmla="*/ 33 w 103"/>
                  <a:gd name="T5" fmla="*/ 65 h 88"/>
                  <a:gd name="T6" fmla="*/ 22 w 103"/>
                  <a:gd name="T7" fmla="*/ 81 h 88"/>
                  <a:gd name="T8" fmla="*/ 4 w 103"/>
                  <a:gd name="T9" fmla="*/ 76 h 88"/>
                  <a:gd name="T10" fmla="*/ 0 w 103"/>
                  <a:gd name="T11" fmla="*/ 62 h 88"/>
                  <a:gd name="T12" fmla="*/ 24 w 103"/>
                  <a:gd name="T13" fmla="*/ 41 h 88"/>
                  <a:gd name="T14" fmla="*/ 29 w 103"/>
                  <a:gd name="T15" fmla="*/ 42 h 88"/>
                  <a:gd name="T16" fmla="*/ 33 w 103"/>
                  <a:gd name="T17" fmla="*/ 51 h 88"/>
                  <a:gd name="T18" fmla="*/ 38 w 103"/>
                  <a:gd name="T19" fmla="*/ 39 h 88"/>
                  <a:gd name="T20" fmla="*/ 47 w 103"/>
                  <a:gd name="T21" fmla="*/ 31 h 88"/>
                  <a:gd name="T22" fmla="*/ 55 w 103"/>
                  <a:gd name="T23" fmla="*/ 8 h 88"/>
                  <a:gd name="T24" fmla="*/ 59 w 103"/>
                  <a:gd name="T25" fmla="*/ 7 h 88"/>
                  <a:gd name="T26" fmla="*/ 78 w 103"/>
                  <a:gd name="T27" fmla="*/ 6 h 88"/>
                  <a:gd name="T28" fmla="*/ 86 w 103"/>
                  <a:gd name="T29" fmla="*/ 0 h 88"/>
                  <a:gd name="T30" fmla="*/ 103 w 103"/>
                  <a:gd name="T31" fmla="*/ 33 h 88"/>
                  <a:gd name="T32" fmla="*/ 85 w 103"/>
                  <a:gd name="T33" fmla="*/ 42 h 88"/>
                  <a:gd name="T34" fmla="*/ 71 w 103"/>
                  <a:gd name="T35"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88">
                    <a:moveTo>
                      <a:pt x="71" y="51"/>
                    </a:moveTo>
                    <a:cubicBezTo>
                      <a:pt x="65" y="49"/>
                      <a:pt x="59" y="46"/>
                      <a:pt x="56" y="55"/>
                    </a:cubicBezTo>
                    <a:cubicBezTo>
                      <a:pt x="52" y="66"/>
                      <a:pt x="40" y="60"/>
                      <a:pt x="33" y="65"/>
                    </a:cubicBezTo>
                    <a:cubicBezTo>
                      <a:pt x="30" y="70"/>
                      <a:pt x="28" y="77"/>
                      <a:pt x="22" y="81"/>
                    </a:cubicBezTo>
                    <a:cubicBezTo>
                      <a:pt x="13" y="88"/>
                      <a:pt x="7" y="88"/>
                      <a:pt x="4" y="76"/>
                    </a:cubicBezTo>
                    <a:cubicBezTo>
                      <a:pt x="3" y="71"/>
                      <a:pt x="1" y="67"/>
                      <a:pt x="0" y="62"/>
                    </a:cubicBezTo>
                    <a:cubicBezTo>
                      <a:pt x="3" y="49"/>
                      <a:pt x="10" y="41"/>
                      <a:pt x="24" y="41"/>
                    </a:cubicBezTo>
                    <a:cubicBezTo>
                      <a:pt x="26" y="41"/>
                      <a:pt x="27" y="41"/>
                      <a:pt x="29" y="42"/>
                    </a:cubicBezTo>
                    <a:cubicBezTo>
                      <a:pt x="32" y="44"/>
                      <a:pt x="34" y="47"/>
                      <a:pt x="33" y="51"/>
                    </a:cubicBezTo>
                    <a:cubicBezTo>
                      <a:pt x="35" y="47"/>
                      <a:pt x="36" y="43"/>
                      <a:pt x="38" y="39"/>
                    </a:cubicBezTo>
                    <a:cubicBezTo>
                      <a:pt x="41" y="36"/>
                      <a:pt x="43" y="33"/>
                      <a:pt x="47" y="31"/>
                    </a:cubicBezTo>
                    <a:cubicBezTo>
                      <a:pt x="60" y="27"/>
                      <a:pt x="48" y="14"/>
                      <a:pt x="55" y="8"/>
                    </a:cubicBezTo>
                    <a:cubicBezTo>
                      <a:pt x="56" y="7"/>
                      <a:pt x="59" y="6"/>
                      <a:pt x="59" y="7"/>
                    </a:cubicBezTo>
                    <a:cubicBezTo>
                      <a:pt x="67" y="17"/>
                      <a:pt x="72" y="11"/>
                      <a:pt x="78" y="6"/>
                    </a:cubicBezTo>
                    <a:cubicBezTo>
                      <a:pt x="80" y="3"/>
                      <a:pt x="83" y="1"/>
                      <a:pt x="86" y="0"/>
                    </a:cubicBezTo>
                    <a:cubicBezTo>
                      <a:pt x="101" y="7"/>
                      <a:pt x="97" y="23"/>
                      <a:pt x="103" y="33"/>
                    </a:cubicBezTo>
                    <a:cubicBezTo>
                      <a:pt x="101" y="46"/>
                      <a:pt x="91" y="43"/>
                      <a:pt x="85" y="42"/>
                    </a:cubicBezTo>
                    <a:cubicBezTo>
                      <a:pt x="76" y="40"/>
                      <a:pt x="73" y="44"/>
                      <a:pt x="71"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62" name="Freeform 819"/>
              <p:cNvSpPr/>
              <p:nvPr/>
            </p:nvSpPr>
            <p:spPr bwMode="auto">
              <a:xfrm>
                <a:off x="4187" y="2035"/>
                <a:ext cx="171" cy="120"/>
              </a:xfrm>
              <a:custGeom>
                <a:avLst/>
                <a:gdLst>
                  <a:gd name="T0" fmla="*/ 45 w 90"/>
                  <a:gd name="T1" fmla="*/ 42 h 63"/>
                  <a:gd name="T2" fmla="*/ 30 w 90"/>
                  <a:gd name="T3" fmla="*/ 50 h 63"/>
                  <a:gd name="T4" fmla="*/ 17 w 90"/>
                  <a:gd name="T5" fmla="*/ 63 h 63"/>
                  <a:gd name="T6" fmla="*/ 2 w 90"/>
                  <a:gd name="T7" fmla="*/ 35 h 63"/>
                  <a:gd name="T8" fmla="*/ 5 w 90"/>
                  <a:gd name="T9" fmla="*/ 25 h 63"/>
                  <a:gd name="T10" fmla="*/ 50 w 90"/>
                  <a:gd name="T11" fmla="*/ 5 h 63"/>
                  <a:gd name="T12" fmla="*/ 61 w 90"/>
                  <a:gd name="T13" fmla="*/ 1 h 63"/>
                  <a:gd name="T14" fmla="*/ 73 w 90"/>
                  <a:gd name="T15" fmla="*/ 8 h 63"/>
                  <a:gd name="T16" fmla="*/ 90 w 90"/>
                  <a:gd name="T17" fmla="*/ 24 h 63"/>
                  <a:gd name="T18" fmla="*/ 90 w 90"/>
                  <a:gd name="T19" fmla="*/ 35 h 63"/>
                  <a:gd name="T20" fmla="*/ 83 w 90"/>
                  <a:gd name="T21" fmla="*/ 38 h 63"/>
                  <a:gd name="T22" fmla="*/ 62 w 90"/>
                  <a:gd name="T23" fmla="*/ 35 h 63"/>
                  <a:gd name="T24" fmla="*/ 45 w 90"/>
                  <a:gd name="T25" fmla="*/ 4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63">
                    <a:moveTo>
                      <a:pt x="45" y="42"/>
                    </a:moveTo>
                    <a:cubicBezTo>
                      <a:pt x="38" y="41"/>
                      <a:pt x="33" y="44"/>
                      <a:pt x="30" y="50"/>
                    </a:cubicBezTo>
                    <a:cubicBezTo>
                      <a:pt x="27" y="55"/>
                      <a:pt x="25" y="62"/>
                      <a:pt x="17" y="63"/>
                    </a:cubicBezTo>
                    <a:cubicBezTo>
                      <a:pt x="12" y="53"/>
                      <a:pt x="7" y="44"/>
                      <a:pt x="2" y="35"/>
                    </a:cubicBezTo>
                    <a:cubicBezTo>
                      <a:pt x="2" y="31"/>
                      <a:pt x="0" y="27"/>
                      <a:pt x="5" y="25"/>
                    </a:cubicBezTo>
                    <a:cubicBezTo>
                      <a:pt x="25" y="29"/>
                      <a:pt x="38" y="19"/>
                      <a:pt x="50" y="5"/>
                    </a:cubicBezTo>
                    <a:cubicBezTo>
                      <a:pt x="52" y="1"/>
                      <a:pt x="56" y="0"/>
                      <a:pt x="61" y="1"/>
                    </a:cubicBezTo>
                    <a:cubicBezTo>
                      <a:pt x="65" y="3"/>
                      <a:pt x="69" y="6"/>
                      <a:pt x="73" y="8"/>
                    </a:cubicBezTo>
                    <a:cubicBezTo>
                      <a:pt x="79" y="14"/>
                      <a:pt x="84" y="19"/>
                      <a:pt x="90" y="24"/>
                    </a:cubicBezTo>
                    <a:cubicBezTo>
                      <a:pt x="90" y="28"/>
                      <a:pt x="90" y="31"/>
                      <a:pt x="90" y="35"/>
                    </a:cubicBezTo>
                    <a:cubicBezTo>
                      <a:pt x="88" y="37"/>
                      <a:pt x="86" y="38"/>
                      <a:pt x="83" y="38"/>
                    </a:cubicBezTo>
                    <a:cubicBezTo>
                      <a:pt x="76" y="37"/>
                      <a:pt x="71" y="22"/>
                      <a:pt x="62" y="35"/>
                    </a:cubicBezTo>
                    <a:cubicBezTo>
                      <a:pt x="58" y="40"/>
                      <a:pt x="50" y="37"/>
                      <a:pt x="45"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63" name="Freeform 820"/>
              <p:cNvSpPr/>
              <p:nvPr/>
            </p:nvSpPr>
            <p:spPr bwMode="auto">
              <a:xfrm>
                <a:off x="4250" y="2148"/>
                <a:ext cx="144" cy="130"/>
              </a:xfrm>
              <a:custGeom>
                <a:avLst/>
                <a:gdLst>
                  <a:gd name="T0" fmla="*/ 1 w 76"/>
                  <a:gd name="T1" fmla="*/ 38 h 68"/>
                  <a:gd name="T2" fmla="*/ 15 w 76"/>
                  <a:gd name="T3" fmla="*/ 25 h 68"/>
                  <a:gd name="T4" fmla="*/ 36 w 76"/>
                  <a:gd name="T5" fmla="*/ 30 h 68"/>
                  <a:gd name="T6" fmla="*/ 46 w 76"/>
                  <a:gd name="T7" fmla="*/ 29 h 68"/>
                  <a:gd name="T8" fmla="*/ 61 w 76"/>
                  <a:gd name="T9" fmla="*/ 0 h 68"/>
                  <a:gd name="T10" fmla="*/ 75 w 76"/>
                  <a:gd name="T11" fmla="*/ 20 h 68"/>
                  <a:gd name="T12" fmla="*/ 76 w 76"/>
                  <a:gd name="T13" fmla="*/ 24 h 68"/>
                  <a:gd name="T14" fmla="*/ 75 w 76"/>
                  <a:gd name="T15" fmla="*/ 26 h 68"/>
                  <a:gd name="T16" fmla="*/ 51 w 76"/>
                  <a:gd name="T17" fmla="*/ 57 h 68"/>
                  <a:gd name="T18" fmla="*/ 32 w 76"/>
                  <a:gd name="T19" fmla="*/ 59 h 68"/>
                  <a:gd name="T20" fmla="*/ 8 w 76"/>
                  <a:gd name="T21" fmla="*/ 56 h 68"/>
                  <a:gd name="T22" fmla="*/ 1 w 76"/>
                  <a:gd name="T23" fmla="*/ 3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68">
                    <a:moveTo>
                      <a:pt x="1" y="38"/>
                    </a:moveTo>
                    <a:cubicBezTo>
                      <a:pt x="9" y="38"/>
                      <a:pt x="6" y="27"/>
                      <a:pt x="15" y="25"/>
                    </a:cubicBezTo>
                    <a:cubicBezTo>
                      <a:pt x="23" y="24"/>
                      <a:pt x="30" y="18"/>
                      <a:pt x="36" y="30"/>
                    </a:cubicBezTo>
                    <a:cubicBezTo>
                      <a:pt x="39" y="36"/>
                      <a:pt x="47" y="36"/>
                      <a:pt x="46" y="29"/>
                    </a:cubicBezTo>
                    <a:cubicBezTo>
                      <a:pt x="43" y="14"/>
                      <a:pt x="54" y="9"/>
                      <a:pt x="61" y="0"/>
                    </a:cubicBezTo>
                    <a:cubicBezTo>
                      <a:pt x="72" y="1"/>
                      <a:pt x="66" y="16"/>
                      <a:pt x="75" y="20"/>
                    </a:cubicBezTo>
                    <a:cubicBezTo>
                      <a:pt x="76" y="21"/>
                      <a:pt x="76" y="23"/>
                      <a:pt x="76" y="24"/>
                    </a:cubicBezTo>
                    <a:cubicBezTo>
                      <a:pt x="75" y="25"/>
                      <a:pt x="75" y="26"/>
                      <a:pt x="75" y="26"/>
                    </a:cubicBezTo>
                    <a:cubicBezTo>
                      <a:pt x="62" y="33"/>
                      <a:pt x="50" y="39"/>
                      <a:pt x="51" y="57"/>
                    </a:cubicBezTo>
                    <a:cubicBezTo>
                      <a:pt x="46" y="64"/>
                      <a:pt x="40" y="68"/>
                      <a:pt x="32" y="59"/>
                    </a:cubicBezTo>
                    <a:cubicBezTo>
                      <a:pt x="25" y="52"/>
                      <a:pt x="17" y="54"/>
                      <a:pt x="8" y="56"/>
                    </a:cubicBezTo>
                    <a:cubicBezTo>
                      <a:pt x="0" y="52"/>
                      <a:pt x="0" y="45"/>
                      <a:pt x="1"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64" name="Freeform 821"/>
              <p:cNvSpPr/>
              <p:nvPr/>
            </p:nvSpPr>
            <p:spPr bwMode="auto">
              <a:xfrm>
                <a:off x="4084" y="2077"/>
                <a:ext cx="95" cy="122"/>
              </a:xfrm>
              <a:custGeom>
                <a:avLst/>
                <a:gdLst>
                  <a:gd name="T0" fmla="*/ 22 w 50"/>
                  <a:gd name="T1" fmla="*/ 2 h 64"/>
                  <a:gd name="T2" fmla="*/ 26 w 50"/>
                  <a:gd name="T3" fmla="*/ 6 h 64"/>
                  <a:gd name="T4" fmla="*/ 45 w 50"/>
                  <a:gd name="T5" fmla="*/ 23 h 64"/>
                  <a:gd name="T6" fmla="*/ 50 w 50"/>
                  <a:gd name="T7" fmla="*/ 34 h 64"/>
                  <a:gd name="T8" fmla="*/ 34 w 50"/>
                  <a:gd name="T9" fmla="*/ 46 h 64"/>
                  <a:gd name="T10" fmla="*/ 8 w 50"/>
                  <a:gd name="T11" fmla="*/ 62 h 64"/>
                  <a:gd name="T12" fmla="*/ 8 w 50"/>
                  <a:gd name="T13" fmla="*/ 7 h 64"/>
                  <a:gd name="T14" fmla="*/ 22 w 50"/>
                  <a:gd name="T15" fmla="*/ 2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64">
                    <a:moveTo>
                      <a:pt x="22" y="2"/>
                    </a:moveTo>
                    <a:cubicBezTo>
                      <a:pt x="23" y="3"/>
                      <a:pt x="24" y="5"/>
                      <a:pt x="26" y="6"/>
                    </a:cubicBezTo>
                    <a:cubicBezTo>
                      <a:pt x="33" y="11"/>
                      <a:pt x="33" y="24"/>
                      <a:pt x="45" y="23"/>
                    </a:cubicBezTo>
                    <a:cubicBezTo>
                      <a:pt x="47" y="27"/>
                      <a:pt x="48" y="30"/>
                      <a:pt x="50" y="34"/>
                    </a:cubicBezTo>
                    <a:cubicBezTo>
                      <a:pt x="49" y="44"/>
                      <a:pt x="37" y="40"/>
                      <a:pt x="34" y="46"/>
                    </a:cubicBezTo>
                    <a:cubicBezTo>
                      <a:pt x="24" y="49"/>
                      <a:pt x="21" y="64"/>
                      <a:pt x="8" y="62"/>
                    </a:cubicBezTo>
                    <a:cubicBezTo>
                      <a:pt x="5" y="44"/>
                      <a:pt x="0" y="26"/>
                      <a:pt x="8" y="7"/>
                    </a:cubicBezTo>
                    <a:cubicBezTo>
                      <a:pt x="13" y="5"/>
                      <a:pt x="16" y="0"/>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65" name="Freeform 822"/>
              <p:cNvSpPr/>
              <p:nvPr/>
            </p:nvSpPr>
            <p:spPr bwMode="auto">
              <a:xfrm>
                <a:off x="4105" y="2195"/>
                <a:ext cx="122" cy="102"/>
              </a:xfrm>
              <a:custGeom>
                <a:avLst/>
                <a:gdLst>
                  <a:gd name="T0" fmla="*/ 64 w 64"/>
                  <a:gd name="T1" fmla="*/ 43 h 53"/>
                  <a:gd name="T2" fmla="*/ 60 w 64"/>
                  <a:gd name="T3" fmla="*/ 52 h 53"/>
                  <a:gd name="T4" fmla="*/ 38 w 64"/>
                  <a:gd name="T5" fmla="*/ 43 h 53"/>
                  <a:gd name="T6" fmla="*/ 47 w 64"/>
                  <a:gd name="T7" fmla="*/ 32 h 53"/>
                  <a:gd name="T8" fmla="*/ 27 w 64"/>
                  <a:gd name="T9" fmla="*/ 27 h 53"/>
                  <a:gd name="T10" fmla="*/ 27 w 64"/>
                  <a:gd name="T11" fmla="*/ 38 h 53"/>
                  <a:gd name="T12" fmla="*/ 22 w 64"/>
                  <a:gd name="T13" fmla="*/ 43 h 53"/>
                  <a:gd name="T14" fmla="*/ 18 w 64"/>
                  <a:gd name="T15" fmla="*/ 44 h 53"/>
                  <a:gd name="T16" fmla="*/ 13 w 64"/>
                  <a:gd name="T17" fmla="*/ 43 h 53"/>
                  <a:gd name="T18" fmla="*/ 0 w 64"/>
                  <a:gd name="T19" fmla="*/ 37 h 53"/>
                  <a:gd name="T20" fmla="*/ 31 w 64"/>
                  <a:gd name="T21" fmla="*/ 7 h 53"/>
                  <a:gd name="T22" fmla="*/ 60 w 64"/>
                  <a:gd name="T23" fmla="*/ 20 h 53"/>
                  <a:gd name="T24" fmla="*/ 64 w 64"/>
                  <a:gd name="T2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53">
                    <a:moveTo>
                      <a:pt x="64" y="43"/>
                    </a:moveTo>
                    <a:cubicBezTo>
                      <a:pt x="63" y="46"/>
                      <a:pt x="61" y="49"/>
                      <a:pt x="60" y="52"/>
                    </a:cubicBezTo>
                    <a:cubicBezTo>
                      <a:pt x="51" y="52"/>
                      <a:pt x="42" y="53"/>
                      <a:pt x="38" y="43"/>
                    </a:cubicBezTo>
                    <a:cubicBezTo>
                      <a:pt x="35" y="35"/>
                      <a:pt x="39" y="32"/>
                      <a:pt x="47" y="32"/>
                    </a:cubicBezTo>
                    <a:cubicBezTo>
                      <a:pt x="40" y="32"/>
                      <a:pt x="32" y="35"/>
                      <a:pt x="27" y="27"/>
                    </a:cubicBezTo>
                    <a:cubicBezTo>
                      <a:pt x="28" y="31"/>
                      <a:pt x="27" y="35"/>
                      <a:pt x="27" y="38"/>
                    </a:cubicBezTo>
                    <a:cubicBezTo>
                      <a:pt x="26" y="40"/>
                      <a:pt x="25" y="42"/>
                      <a:pt x="22" y="43"/>
                    </a:cubicBezTo>
                    <a:cubicBezTo>
                      <a:pt x="21" y="44"/>
                      <a:pt x="19" y="44"/>
                      <a:pt x="18" y="44"/>
                    </a:cubicBezTo>
                    <a:cubicBezTo>
                      <a:pt x="16" y="44"/>
                      <a:pt x="14" y="44"/>
                      <a:pt x="13" y="43"/>
                    </a:cubicBezTo>
                    <a:cubicBezTo>
                      <a:pt x="8" y="42"/>
                      <a:pt x="2" y="42"/>
                      <a:pt x="0" y="37"/>
                    </a:cubicBezTo>
                    <a:cubicBezTo>
                      <a:pt x="11" y="28"/>
                      <a:pt x="13" y="9"/>
                      <a:pt x="31" y="7"/>
                    </a:cubicBezTo>
                    <a:cubicBezTo>
                      <a:pt x="46" y="0"/>
                      <a:pt x="51" y="13"/>
                      <a:pt x="60" y="20"/>
                    </a:cubicBezTo>
                    <a:cubicBezTo>
                      <a:pt x="61" y="28"/>
                      <a:pt x="63" y="36"/>
                      <a:pt x="6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66" name="Freeform 823"/>
              <p:cNvSpPr/>
              <p:nvPr/>
            </p:nvSpPr>
            <p:spPr bwMode="auto">
              <a:xfrm>
                <a:off x="4265" y="2236"/>
                <a:ext cx="133" cy="63"/>
              </a:xfrm>
              <a:custGeom>
                <a:avLst/>
                <a:gdLst>
                  <a:gd name="T0" fmla="*/ 0 w 70"/>
                  <a:gd name="T1" fmla="*/ 10 h 33"/>
                  <a:gd name="T2" fmla="*/ 26 w 70"/>
                  <a:gd name="T3" fmla="*/ 8 h 33"/>
                  <a:gd name="T4" fmla="*/ 42 w 70"/>
                  <a:gd name="T5" fmla="*/ 10 h 33"/>
                  <a:gd name="T6" fmla="*/ 52 w 70"/>
                  <a:gd name="T7" fmla="*/ 2 h 33"/>
                  <a:gd name="T8" fmla="*/ 56 w 70"/>
                  <a:gd name="T9" fmla="*/ 3 h 33"/>
                  <a:gd name="T10" fmla="*/ 56 w 70"/>
                  <a:gd name="T11" fmla="*/ 24 h 33"/>
                  <a:gd name="T12" fmla="*/ 21 w 70"/>
                  <a:gd name="T13" fmla="*/ 27 h 33"/>
                  <a:gd name="T14" fmla="*/ 18 w 70"/>
                  <a:gd name="T15" fmla="*/ 27 h 33"/>
                  <a:gd name="T16" fmla="*/ 7 w 70"/>
                  <a:gd name="T17" fmla="*/ 20 h 33"/>
                  <a:gd name="T18" fmla="*/ 0 w 70"/>
                  <a:gd name="T1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33">
                    <a:moveTo>
                      <a:pt x="0" y="10"/>
                    </a:moveTo>
                    <a:cubicBezTo>
                      <a:pt x="8" y="1"/>
                      <a:pt x="21" y="0"/>
                      <a:pt x="26" y="8"/>
                    </a:cubicBezTo>
                    <a:cubicBezTo>
                      <a:pt x="32" y="20"/>
                      <a:pt x="36" y="13"/>
                      <a:pt x="42" y="10"/>
                    </a:cubicBezTo>
                    <a:cubicBezTo>
                      <a:pt x="45" y="6"/>
                      <a:pt x="48" y="3"/>
                      <a:pt x="52" y="2"/>
                    </a:cubicBezTo>
                    <a:cubicBezTo>
                      <a:pt x="54" y="2"/>
                      <a:pt x="55" y="2"/>
                      <a:pt x="56" y="3"/>
                    </a:cubicBezTo>
                    <a:cubicBezTo>
                      <a:pt x="51" y="10"/>
                      <a:pt x="70" y="17"/>
                      <a:pt x="56" y="24"/>
                    </a:cubicBezTo>
                    <a:cubicBezTo>
                      <a:pt x="45" y="33"/>
                      <a:pt x="33" y="31"/>
                      <a:pt x="21" y="27"/>
                    </a:cubicBezTo>
                    <a:cubicBezTo>
                      <a:pt x="20" y="27"/>
                      <a:pt x="19" y="27"/>
                      <a:pt x="18" y="27"/>
                    </a:cubicBezTo>
                    <a:cubicBezTo>
                      <a:pt x="13" y="27"/>
                      <a:pt x="10" y="23"/>
                      <a:pt x="7" y="20"/>
                    </a:cubicBezTo>
                    <a:cubicBezTo>
                      <a:pt x="5" y="17"/>
                      <a:pt x="2" y="13"/>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67" name="Freeform 824"/>
              <p:cNvSpPr/>
              <p:nvPr/>
            </p:nvSpPr>
            <p:spPr bwMode="auto">
              <a:xfrm>
                <a:off x="4198" y="2341"/>
                <a:ext cx="94" cy="59"/>
              </a:xfrm>
              <a:custGeom>
                <a:avLst/>
                <a:gdLst>
                  <a:gd name="T0" fmla="*/ 0 w 49"/>
                  <a:gd name="T1" fmla="*/ 18 h 31"/>
                  <a:gd name="T2" fmla="*/ 12 w 49"/>
                  <a:gd name="T3" fmla="*/ 5 h 31"/>
                  <a:gd name="T4" fmla="*/ 32 w 49"/>
                  <a:gd name="T5" fmla="*/ 0 h 31"/>
                  <a:gd name="T6" fmla="*/ 49 w 49"/>
                  <a:gd name="T7" fmla="*/ 18 h 31"/>
                  <a:gd name="T8" fmla="*/ 17 w 49"/>
                  <a:gd name="T9" fmla="*/ 16 h 31"/>
                  <a:gd name="T10" fmla="*/ 0 w 49"/>
                  <a:gd name="T11" fmla="*/ 18 h 31"/>
                </a:gdLst>
                <a:ahLst/>
                <a:cxnLst>
                  <a:cxn ang="0">
                    <a:pos x="T0" y="T1"/>
                  </a:cxn>
                  <a:cxn ang="0">
                    <a:pos x="T2" y="T3"/>
                  </a:cxn>
                  <a:cxn ang="0">
                    <a:pos x="T4" y="T5"/>
                  </a:cxn>
                  <a:cxn ang="0">
                    <a:pos x="T6" y="T7"/>
                  </a:cxn>
                  <a:cxn ang="0">
                    <a:pos x="T8" y="T9"/>
                  </a:cxn>
                  <a:cxn ang="0">
                    <a:pos x="T10" y="T11"/>
                  </a:cxn>
                </a:cxnLst>
                <a:rect l="0" t="0" r="r" b="b"/>
                <a:pathLst>
                  <a:path w="49" h="31">
                    <a:moveTo>
                      <a:pt x="0" y="18"/>
                    </a:moveTo>
                    <a:cubicBezTo>
                      <a:pt x="0" y="9"/>
                      <a:pt x="3" y="6"/>
                      <a:pt x="12" y="5"/>
                    </a:cubicBezTo>
                    <a:cubicBezTo>
                      <a:pt x="18" y="5"/>
                      <a:pt x="27" y="10"/>
                      <a:pt x="32" y="0"/>
                    </a:cubicBezTo>
                    <a:cubicBezTo>
                      <a:pt x="40" y="4"/>
                      <a:pt x="47" y="8"/>
                      <a:pt x="49" y="18"/>
                    </a:cubicBezTo>
                    <a:cubicBezTo>
                      <a:pt x="38" y="26"/>
                      <a:pt x="28" y="31"/>
                      <a:pt x="17" y="16"/>
                    </a:cubicBezTo>
                    <a:cubicBezTo>
                      <a:pt x="13" y="10"/>
                      <a:pt x="6" y="10"/>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68" name="Freeform 825"/>
              <p:cNvSpPr/>
              <p:nvPr/>
            </p:nvSpPr>
            <p:spPr bwMode="auto">
              <a:xfrm>
                <a:off x="4156" y="2157"/>
                <a:ext cx="63" cy="79"/>
              </a:xfrm>
              <a:custGeom>
                <a:avLst/>
                <a:gdLst>
                  <a:gd name="T0" fmla="*/ 33 w 33"/>
                  <a:gd name="T1" fmla="*/ 40 h 41"/>
                  <a:gd name="T2" fmla="*/ 23 w 33"/>
                  <a:gd name="T3" fmla="*/ 37 h 41"/>
                  <a:gd name="T4" fmla="*/ 5 w 33"/>
                  <a:gd name="T5" fmla="*/ 30 h 41"/>
                  <a:gd name="T6" fmla="*/ 4 w 33"/>
                  <a:gd name="T7" fmla="*/ 26 h 41"/>
                  <a:gd name="T8" fmla="*/ 4 w 33"/>
                  <a:gd name="T9" fmla="*/ 14 h 41"/>
                  <a:gd name="T10" fmla="*/ 16 w 33"/>
                  <a:gd name="T11" fmla="*/ 1 h 41"/>
                  <a:gd name="T12" fmla="*/ 33 w 33"/>
                  <a:gd name="T13" fmla="*/ 40 h 41"/>
                </a:gdLst>
                <a:ahLst/>
                <a:cxnLst>
                  <a:cxn ang="0">
                    <a:pos x="T0" y="T1"/>
                  </a:cxn>
                  <a:cxn ang="0">
                    <a:pos x="T2" y="T3"/>
                  </a:cxn>
                  <a:cxn ang="0">
                    <a:pos x="T4" y="T5"/>
                  </a:cxn>
                  <a:cxn ang="0">
                    <a:pos x="T6" y="T7"/>
                  </a:cxn>
                  <a:cxn ang="0">
                    <a:pos x="T8" y="T9"/>
                  </a:cxn>
                  <a:cxn ang="0">
                    <a:pos x="T10" y="T11"/>
                  </a:cxn>
                  <a:cxn ang="0">
                    <a:pos x="T12" y="T13"/>
                  </a:cxn>
                </a:cxnLst>
                <a:rect l="0" t="0" r="r" b="b"/>
                <a:pathLst>
                  <a:path w="33" h="41">
                    <a:moveTo>
                      <a:pt x="33" y="40"/>
                    </a:moveTo>
                    <a:cubicBezTo>
                      <a:pt x="29" y="40"/>
                      <a:pt x="24" y="41"/>
                      <a:pt x="23" y="37"/>
                    </a:cubicBezTo>
                    <a:cubicBezTo>
                      <a:pt x="19" y="26"/>
                      <a:pt x="12" y="30"/>
                      <a:pt x="5" y="30"/>
                    </a:cubicBezTo>
                    <a:cubicBezTo>
                      <a:pt x="4" y="29"/>
                      <a:pt x="4" y="27"/>
                      <a:pt x="4" y="26"/>
                    </a:cubicBezTo>
                    <a:cubicBezTo>
                      <a:pt x="6" y="22"/>
                      <a:pt x="5" y="18"/>
                      <a:pt x="4" y="14"/>
                    </a:cubicBezTo>
                    <a:cubicBezTo>
                      <a:pt x="0" y="2"/>
                      <a:pt x="6" y="0"/>
                      <a:pt x="16" y="1"/>
                    </a:cubicBezTo>
                    <a:cubicBezTo>
                      <a:pt x="25" y="13"/>
                      <a:pt x="26" y="28"/>
                      <a:pt x="33"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69" name="Freeform 826"/>
              <p:cNvSpPr/>
              <p:nvPr/>
            </p:nvSpPr>
            <p:spPr bwMode="auto">
              <a:xfrm>
                <a:off x="4135" y="2138"/>
                <a:ext cx="52" cy="69"/>
              </a:xfrm>
              <a:custGeom>
                <a:avLst/>
                <a:gdLst>
                  <a:gd name="T0" fmla="*/ 27 w 27"/>
                  <a:gd name="T1" fmla="*/ 11 h 36"/>
                  <a:gd name="T2" fmla="*/ 21 w 27"/>
                  <a:gd name="T3" fmla="*/ 27 h 36"/>
                  <a:gd name="T4" fmla="*/ 16 w 27"/>
                  <a:gd name="T5" fmla="*/ 36 h 36"/>
                  <a:gd name="T6" fmla="*/ 6 w 27"/>
                  <a:gd name="T7" fmla="*/ 12 h 36"/>
                  <a:gd name="T8" fmla="*/ 23 w 27"/>
                  <a:gd name="T9" fmla="*/ 2 h 36"/>
                  <a:gd name="T10" fmla="*/ 27 w 27"/>
                  <a:gd name="T11" fmla="*/ 11 h 36"/>
                </a:gdLst>
                <a:ahLst/>
                <a:cxnLst>
                  <a:cxn ang="0">
                    <a:pos x="T0" y="T1"/>
                  </a:cxn>
                  <a:cxn ang="0">
                    <a:pos x="T2" y="T3"/>
                  </a:cxn>
                  <a:cxn ang="0">
                    <a:pos x="T4" y="T5"/>
                  </a:cxn>
                  <a:cxn ang="0">
                    <a:pos x="T6" y="T7"/>
                  </a:cxn>
                  <a:cxn ang="0">
                    <a:pos x="T8" y="T9"/>
                  </a:cxn>
                  <a:cxn ang="0">
                    <a:pos x="T10" y="T11"/>
                  </a:cxn>
                </a:cxnLst>
                <a:rect l="0" t="0" r="r" b="b"/>
                <a:pathLst>
                  <a:path w="27" h="36">
                    <a:moveTo>
                      <a:pt x="27" y="11"/>
                    </a:moveTo>
                    <a:cubicBezTo>
                      <a:pt x="19" y="14"/>
                      <a:pt x="12" y="17"/>
                      <a:pt x="21" y="27"/>
                    </a:cubicBezTo>
                    <a:cubicBezTo>
                      <a:pt x="25" y="32"/>
                      <a:pt x="22" y="36"/>
                      <a:pt x="16" y="36"/>
                    </a:cubicBezTo>
                    <a:cubicBezTo>
                      <a:pt x="2" y="33"/>
                      <a:pt x="0" y="24"/>
                      <a:pt x="6" y="12"/>
                    </a:cubicBezTo>
                    <a:cubicBezTo>
                      <a:pt x="6" y="0"/>
                      <a:pt x="19" y="9"/>
                      <a:pt x="23" y="2"/>
                    </a:cubicBezTo>
                    <a:cubicBezTo>
                      <a:pt x="26" y="4"/>
                      <a:pt x="27" y="7"/>
                      <a:pt x="2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0" name="Freeform 827"/>
              <p:cNvSpPr/>
              <p:nvPr/>
            </p:nvSpPr>
            <p:spPr bwMode="auto">
              <a:xfrm>
                <a:off x="4151" y="2054"/>
                <a:ext cx="62" cy="51"/>
              </a:xfrm>
              <a:custGeom>
                <a:avLst/>
                <a:gdLst>
                  <a:gd name="T0" fmla="*/ 22 w 33"/>
                  <a:gd name="T1" fmla="*/ 18 h 27"/>
                  <a:gd name="T2" fmla="*/ 21 w 33"/>
                  <a:gd name="T3" fmla="*/ 25 h 27"/>
                  <a:gd name="T4" fmla="*/ 11 w 33"/>
                  <a:gd name="T5" fmla="*/ 27 h 27"/>
                  <a:gd name="T6" fmla="*/ 1 w 33"/>
                  <a:gd name="T7" fmla="*/ 11 h 27"/>
                  <a:gd name="T8" fmla="*/ 25 w 33"/>
                  <a:gd name="T9" fmla="*/ 0 h 27"/>
                  <a:gd name="T10" fmla="*/ 27 w 33"/>
                  <a:gd name="T11" fmla="*/ 2 h 27"/>
                  <a:gd name="T12" fmla="*/ 22 w 33"/>
                  <a:gd name="T13" fmla="*/ 18 h 27"/>
                </a:gdLst>
                <a:ahLst/>
                <a:cxnLst>
                  <a:cxn ang="0">
                    <a:pos x="T0" y="T1"/>
                  </a:cxn>
                  <a:cxn ang="0">
                    <a:pos x="T2" y="T3"/>
                  </a:cxn>
                  <a:cxn ang="0">
                    <a:pos x="T4" y="T5"/>
                  </a:cxn>
                  <a:cxn ang="0">
                    <a:pos x="T6" y="T7"/>
                  </a:cxn>
                  <a:cxn ang="0">
                    <a:pos x="T8" y="T9"/>
                  </a:cxn>
                  <a:cxn ang="0">
                    <a:pos x="T10" y="T11"/>
                  </a:cxn>
                  <a:cxn ang="0">
                    <a:pos x="T12" y="T13"/>
                  </a:cxn>
                </a:cxnLst>
                <a:rect l="0" t="0" r="r" b="b"/>
                <a:pathLst>
                  <a:path w="33" h="27">
                    <a:moveTo>
                      <a:pt x="22" y="18"/>
                    </a:moveTo>
                    <a:cubicBezTo>
                      <a:pt x="23" y="20"/>
                      <a:pt x="25" y="23"/>
                      <a:pt x="21" y="25"/>
                    </a:cubicBezTo>
                    <a:cubicBezTo>
                      <a:pt x="18" y="26"/>
                      <a:pt x="14" y="26"/>
                      <a:pt x="11" y="27"/>
                    </a:cubicBezTo>
                    <a:cubicBezTo>
                      <a:pt x="0" y="26"/>
                      <a:pt x="2" y="18"/>
                      <a:pt x="1" y="11"/>
                    </a:cubicBezTo>
                    <a:cubicBezTo>
                      <a:pt x="8" y="4"/>
                      <a:pt x="18" y="5"/>
                      <a:pt x="25" y="0"/>
                    </a:cubicBezTo>
                    <a:cubicBezTo>
                      <a:pt x="26" y="1"/>
                      <a:pt x="27" y="1"/>
                      <a:pt x="27" y="2"/>
                    </a:cubicBezTo>
                    <a:cubicBezTo>
                      <a:pt x="33" y="9"/>
                      <a:pt x="28" y="14"/>
                      <a:pt x="2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1" name="Freeform 828"/>
              <p:cNvSpPr/>
              <p:nvPr/>
            </p:nvSpPr>
            <p:spPr bwMode="auto">
              <a:xfrm>
                <a:off x="4124" y="2075"/>
                <a:ext cx="48" cy="73"/>
              </a:xfrm>
              <a:custGeom>
                <a:avLst/>
                <a:gdLst>
                  <a:gd name="T0" fmla="*/ 15 w 25"/>
                  <a:gd name="T1" fmla="*/ 0 h 38"/>
                  <a:gd name="T2" fmla="*/ 25 w 25"/>
                  <a:gd name="T3" fmla="*/ 16 h 38"/>
                  <a:gd name="T4" fmla="*/ 24 w 25"/>
                  <a:gd name="T5" fmla="*/ 24 h 38"/>
                  <a:gd name="T6" fmla="*/ 5 w 25"/>
                  <a:gd name="T7" fmla="*/ 7 h 38"/>
                  <a:gd name="T8" fmla="*/ 15 w 25"/>
                  <a:gd name="T9" fmla="*/ 0 h 38"/>
                </a:gdLst>
                <a:ahLst/>
                <a:cxnLst>
                  <a:cxn ang="0">
                    <a:pos x="T0" y="T1"/>
                  </a:cxn>
                  <a:cxn ang="0">
                    <a:pos x="T2" y="T3"/>
                  </a:cxn>
                  <a:cxn ang="0">
                    <a:pos x="T4" y="T5"/>
                  </a:cxn>
                  <a:cxn ang="0">
                    <a:pos x="T6" y="T7"/>
                  </a:cxn>
                  <a:cxn ang="0">
                    <a:pos x="T8" y="T9"/>
                  </a:cxn>
                </a:cxnLst>
                <a:rect l="0" t="0" r="r" b="b"/>
                <a:pathLst>
                  <a:path w="25" h="38">
                    <a:moveTo>
                      <a:pt x="15" y="0"/>
                    </a:moveTo>
                    <a:cubicBezTo>
                      <a:pt x="22" y="3"/>
                      <a:pt x="18" y="13"/>
                      <a:pt x="25" y="16"/>
                    </a:cubicBezTo>
                    <a:cubicBezTo>
                      <a:pt x="20" y="18"/>
                      <a:pt x="24" y="21"/>
                      <a:pt x="24" y="24"/>
                    </a:cubicBezTo>
                    <a:cubicBezTo>
                      <a:pt x="0" y="38"/>
                      <a:pt x="10" y="14"/>
                      <a:pt x="5" y="7"/>
                    </a:cubicBezTo>
                    <a:cubicBezTo>
                      <a:pt x="8" y="4"/>
                      <a:pt x="12" y="2"/>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2" name="Freeform 829"/>
              <p:cNvSpPr/>
              <p:nvPr/>
            </p:nvSpPr>
            <p:spPr bwMode="auto">
              <a:xfrm>
                <a:off x="4278" y="2274"/>
                <a:ext cx="21" cy="21"/>
              </a:xfrm>
              <a:custGeom>
                <a:avLst/>
                <a:gdLst>
                  <a:gd name="T0" fmla="*/ 0 w 11"/>
                  <a:gd name="T1" fmla="*/ 0 h 11"/>
                  <a:gd name="T2" fmla="*/ 11 w 11"/>
                  <a:gd name="T3" fmla="*/ 7 h 11"/>
                  <a:gd name="T4" fmla="*/ 6 w 11"/>
                  <a:gd name="T5" fmla="*/ 11 h 11"/>
                  <a:gd name="T6" fmla="*/ 0 w 11"/>
                  <a:gd name="T7" fmla="*/ 0 h 11"/>
                </a:gdLst>
                <a:ahLst/>
                <a:cxnLst>
                  <a:cxn ang="0">
                    <a:pos x="T0" y="T1"/>
                  </a:cxn>
                  <a:cxn ang="0">
                    <a:pos x="T2" y="T3"/>
                  </a:cxn>
                  <a:cxn ang="0">
                    <a:pos x="T4" y="T5"/>
                  </a:cxn>
                  <a:cxn ang="0">
                    <a:pos x="T6" y="T7"/>
                  </a:cxn>
                </a:cxnLst>
                <a:rect l="0" t="0" r="r" b="b"/>
                <a:pathLst>
                  <a:path w="11" h="11">
                    <a:moveTo>
                      <a:pt x="0" y="0"/>
                    </a:moveTo>
                    <a:cubicBezTo>
                      <a:pt x="5" y="0"/>
                      <a:pt x="9" y="3"/>
                      <a:pt x="11" y="7"/>
                    </a:cubicBezTo>
                    <a:cubicBezTo>
                      <a:pt x="9" y="9"/>
                      <a:pt x="7" y="10"/>
                      <a:pt x="6" y="11"/>
                    </a:cubicBezTo>
                    <a:cubicBezTo>
                      <a:pt x="3" y="8"/>
                      <a:pt x="0" y="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3" name="Freeform 830"/>
              <p:cNvSpPr/>
              <p:nvPr/>
            </p:nvSpPr>
            <p:spPr bwMode="auto">
              <a:xfrm>
                <a:off x="2373" y="994"/>
                <a:ext cx="32" cy="50"/>
              </a:xfrm>
              <a:custGeom>
                <a:avLst/>
                <a:gdLst>
                  <a:gd name="T0" fmla="*/ 15 w 17"/>
                  <a:gd name="T1" fmla="*/ 1 h 26"/>
                  <a:gd name="T2" fmla="*/ 10 w 17"/>
                  <a:gd name="T3" fmla="*/ 26 h 26"/>
                  <a:gd name="T4" fmla="*/ 13 w 17"/>
                  <a:gd name="T5" fmla="*/ 0 h 26"/>
                  <a:gd name="T6" fmla="*/ 15 w 17"/>
                  <a:gd name="T7" fmla="*/ 1 h 26"/>
                </a:gdLst>
                <a:ahLst/>
                <a:cxnLst>
                  <a:cxn ang="0">
                    <a:pos x="T0" y="T1"/>
                  </a:cxn>
                  <a:cxn ang="0">
                    <a:pos x="T2" y="T3"/>
                  </a:cxn>
                  <a:cxn ang="0">
                    <a:pos x="T4" y="T5"/>
                  </a:cxn>
                  <a:cxn ang="0">
                    <a:pos x="T6" y="T7"/>
                  </a:cxn>
                </a:cxnLst>
                <a:rect l="0" t="0" r="r" b="b"/>
                <a:pathLst>
                  <a:path w="17" h="26">
                    <a:moveTo>
                      <a:pt x="15" y="1"/>
                    </a:moveTo>
                    <a:cubicBezTo>
                      <a:pt x="12" y="8"/>
                      <a:pt x="17" y="17"/>
                      <a:pt x="10" y="26"/>
                    </a:cubicBezTo>
                    <a:cubicBezTo>
                      <a:pt x="7" y="15"/>
                      <a:pt x="0" y="6"/>
                      <a:pt x="13" y="0"/>
                    </a:cubicBezTo>
                    <a:cubicBezTo>
                      <a:pt x="14" y="0"/>
                      <a:pt x="14" y="0"/>
                      <a:pt x="1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4" name="Freeform 831"/>
              <p:cNvSpPr/>
              <p:nvPr/>
            </p:nvSpPr>
            <p:spPr bwMode="auto">
              <a:xfrm>
                <a:off x="2468" y="994"/>
                <a:ext cx="19" cy="34"/>
              </a:xfrm>
              <a:custGeom>
                <a:avLst/>
                <a:gdLst>
                  <a:gd name="T0" fmla="*/ 2 w 10"/>
                  <a:gd name="T1" fmla="*/ 0 h 18"/>
                  <a:gd name="T2" fmla="*/ 10 w 10"/>
                  <a:gd name="T3" fmla="*/ 10 h 18"/>
                  <a:gd name="T4" fmla="*/ 6 w 10"/>
                  <a:gd name="T5" fmla="*/ 15 h 18"/>
                  <a:gd name="T6" fmla="*/ 2 w 10"/>
                  <a:gd name="T7" fmla="*/ 11 h 18"/>
                  <a:gd name="T8" fmla="*/ 2 w 10"/>
                  <a:gd name="T9" fmla="*/ 0 h 18"/>
                </a:gdLst>
                <a:ahLst/>
                <a:cxnLst>
                  <a:cxn ang="0">
                    <a:pos x="T0" y="T1"/>
                  </a:cxn>
                  <a:cxn ang="0">
                    <a:pos x="T2" y="T3"/>
                  </a:cxn>
                  <a:cxn ang="0">
                    <a:pos x="T4" y="T5"/>
                  </a:cxn>
                  <a:cxn ang="0">
                    <a:pos x="T6" y="T7"/>
                  </a:cxn>
                  <a:cxn ang="0">
                    <a:pos x="T8" y="T9"/>
                  </a:cxn>
                </a:cxnLst>
                <a:rect l="0" t="0" r="r" b="b"/>
                <a:pathLst>
                  <a:path w="10" h="18">
                    <a:moveTo>
                      <a:pt x="2" y="0"/>
                    </a:moveTo>
                    <a:cubicBezTo>
                      <a:pt x="5" y="3"/>
                      <a:pt x="8" y="6"/>
                      <a:pt x="10" y="10"/>
                    </a:cubicBezTo>
                    <a:cubicBezTo>
                      <a:pt x="10" y="12"/>
                      <a:pt x="7" y="13"/>
                      <a:pt x="6" y="15"/>
                    </a:cubicBezTo>
                    <a:cubicBezTo>
                      <a:pt x="0" y="18"/>
                      <a:pt x="4" y="12"/>
                      <a:pt x="2" y="11"/>
                    </a:cubicBezTo>
                    <a:cubicBezTo>
                      <a:pt x="2" y="7"/>
                      <a:pt x="2" y="4"/>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5" name="Freeform 832"/>
              <p:cNvSpPr/>
              <p:nvPr/>
            </p:nvSpPr>
            <p:spPr bwMode="auto">
              <a:xfrm>
                <a:off x="2828" y="2871"/>
                <a:ext cx="130" cy="143"/>
              </a:xfrm>
              <a:custGeom>
                <a:avLst/>
                <a:gdLst>
                  <a:gd name="T0" fmla="*/ 68 w 68"/>
                  <a:gd name="T1" fmla="*/ 58 h 75"/>
                  <a:gd name="T2" fmla="*/ 57 w 68"/>
                  <a:gd name="T3" fmla="*/ 68 h 75"/>
                  <a:gd name="T4" fmla="*/ 50 w 68"/>
                  <a:gd name="T5" fmla="*/ 68 h 75"/>
                  <a:gd name="T6" fmla="*/ 36 w 68"/>
                  <a:gd name="T7" fmla="*/ 71 h 75"/>
                  <a:gd name="T8" fmla="*/ 18 w 68"/>
                  <a:gd name="T9" fmla="*/ 73 h 75"/>
                  <a:gd name="T10" fmla="*/ 10 w 68"/>
                  <a:gd name="T11" fmla="*/ 68 h 75"/>
                  <a:gd name="T12" fmla="*/ 5 w 68"/>
                  <a:gd name="T13" fmla="*/ 47 h 75"/>
                  <a:gd name="T14" fmla="*/ 8 w 68"/>
                  <a:gd name="T15" fmla="*/ 20 h 75"/>
                  <a:gd name="T16" fmla="*/ 19 w 68"/>
                  <a:gd name="T17" fmla="*/ 6 h 75"/>
                  <a:gd name="T18" fmla="*/ 36 w 68"/>
                  <a:gd name="T19" fmla="*/ 5 h 75"/>
                  <a:gd name="T20" fmla="*/ 54 w 68"/>
                  <a:gd name="T21" fmla="*/ 29 h 75"/>
                  <a:gd name="T22" fmla="*/ 60 w 68"/>
                  <a:gd name="T23" fmla="*/ 40 h 75"/>
                  <a:gd name="T24" fmla="*/ 68 w 68"/>
                  <a:gd name="T25" fmla="*/ 5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75">
                    <a:moveTo>
                      <a:pt x="68" y="58"/>
                    </a:moveTo>
                    <a:cubicBezTo>
                      <a:pt x="64" y="61"/>
                      <a:pt x="61" y="65"/>
                      <a:pt x="57" y="68"/>
                    </a:cubicBezTo>
                    <a:cubicBezTo>
                      <a:pt x="55" y="68"/>
                      <a:pt x="53" y="68"/>
                      <a:pt x="50" y="68"/>
                    </a:cubicBezTo>
                    <a:cubicBezTo>
                      <a:pt x="46" y="72"/>
                      <a:pt x="40" y="58"/>
                      <a:pt x="36" y="71"/>
                    </a:cubicBezTo>
                    <a:cubicBezTo>
                      <a:pt x="35" y="75"/>
                      <a:pt x="24" y="74"/>
                      <a:pt x="18" y="73"/>
                    </a:cubicBezTo>
                    <a:cubicBezTo>
                      <a:pt x="15" y="73"/>
                      <a:pt x="12" y="71"/>
                      <a:pt x="10" y="68"/>
                    </a:cubicBezTo>
                    <a:cubicBezTo>
                      <a:pt x="8" y="61"/>
                      <a:pt x="8" y="54"/>
                      <a:pt x="5" y="47"/>
                    </a:cubicBezTo>
                    <a:cubicBezTo>
                      <a:pt x="0" y="39"/>
                      <a:pt x="2" y="28"/>
                      <a:pt x="8" y="20"/>
                    </a:cubicBezTo>
                    <a:cubicBezTo>
                      <a:pt x="10" y="14"/>
                      <a:pt x="14" y="9"/>
                      <a:pt x="19" y="6"/>
                    </a:cubicBezTo>
                    <a:cubicBezTo>
                      <a:pt x="25" y="2"/>
                      <a:pt x="30" y="0"/>
                      <a:pt x="36" y="5"/>
                    </a:cubicBezTo>
                    <a:cubicBezTo>
                      <a:pt x="48" y="8"/>
                      <a:pt x="58" y="13"/>
                      <a:pt x="54" y="29"/>
                    </a:cubicBezTo>
                    <a:cubicBezTo>
                      <a:pt x="53" y="33"/>
                      <a:pt x="55" y="38"/>
                      <a:pt x="60" y="40"/>
                    </a:cubicBezTo>
                    <a:cubicBezTo>
                      <a:pt x="68" y="44"/>
                      <a:pt x="68" y="51"/>
                      <a:pt x="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6" name="Freeform 833"/>
              <p:cNvSpPr/>
              <p:nvPr/>
            </p:nvSpPr>
            <p:spPr bwMode="auto">
              <a:xfrm>
                <a:off x="2840" y="2984"/>
                <a:ext cx="87" cy="97"/>
              </a:xfrm>
              <a:custGeom>
                <a:avLst/>
                <a:gdLst>
                  <a:gd name="T0" fmla="*/ 13 w 46"/>
                  <a:gd name="T1" fmla="*/ 13 h 51"/>
                  <a:gd name="T2" fmla="*/ 35 w 46"/>
                  <a:gd name="T3" fmla="*/ 3 h 51"/>
                  <a:gd name="T4" fmla="*/ 44 w 46"/>
                  <a:gd name="T5" fmla="*/ 9 h 51"/>
                  <a:gd name="T6" fmla="*/ 24 w 46"/>
                  <a:gd name="T7" fmla="*/ 30 h 51"/>
                  <a:gd name="T8" fmla="*/ 6 w 46"/>
                  <a:gd name="T9" fmla="*/ 51 h 51"/>
                  <a:gd name="T10" fmla="*/ 3 w 46"/>
                  <a:gd name="T11" fmla="*/ 45 h 51"/>
                  <a:gd name="T12" fmla="*/ 9 w 46"/>
                  <a:gd name="T13" fmla="*/ 30 h 51"/>
                  <a:gd name="T14" fmla="*/ 13 w 46"/>
                  <a:gd name="T15" fmla="*/ 13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51">
                    <a:moveTo>
                      <a:pt x="13" y="13"/>
                    </a:moveTo>
                    <a:cubicBezTo>
                      <a:pt x="19" y="7"/>
                      <a:pt x="30" y="15"/>
                      <a:pt x="35" y="3"/>
                    </a:cubicBezTo>
                    <a:cubicBezTo>
                      <a:pt x="36" y="0"/>
                      <a:pt x="40" y="9"/>
                      <a:pt x="44" y="9"/>
                    </a:cubicBezTo>
                    <a:cubicBezTo>
                      <a:pt x="46" y="25"/>
                      <a:pt x="37" y="28"/>
                      <a:pt x="24" y="30"/>
                    </a:cubicBezTo>
                    <a:cubicBezTo>
                      <a:pt x="13" y="31"/>
                      <a:pt x="13" y="45"/>
                      <a:pt x="6" y="51"/>
                    </a:cubicBezTo>
                    <a:cubicBezTo>
                      <a:pt x="1" y="51"/>
                      <a:pt x="0" y="49"/>
                      <a:pt x="3" y="45"/>
                    </a:cubicBezTo>
                    <a:cubicBezTo>
                      <a:pt x="8" y="41"/>
                      <a:pt x="10" y="36"/>
                      <a:pt x="9" y="30"/>
                    </a:cubicBezTo>
                    <a:cubicBezTo>
                      <a:pt x="7" y="24"/>
                      <a:pt x="5" y="17"/>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7" name="Freeform 834"/>
              <p:cNvSpPr/>
              <p:nvPr/>
            </p:nvSpPr>
            <p:spPr bwMode="auto">
              <a:xfrm>
                <a:off x="2901" y="3081"/>
                <a:ext cx="23" cy="16"/>
              </a:xfrm>
              <a:custGeom>
                <a:avLst/>
                <a:gdLst>
                  <a:gd name="T0" fmla="*/ 12 w 12"/>
                  <a:gd name="T1" fmla="*/ 8 h 8"/>
                  <a:gd name="T2" fmla="*/ 0 w 12"/>
                  <a:gd name="T3" fmla="*/ 1 h 8"/>
                  <a:gd name="T4" fmla="*/ 12 w 12"/>
                  <a:gd name="T5" fmla="*/ 8 h 8"/>
                </a:gdLst>
                <a:ahLst/>
                <a:cxnLst>
                  <a:cxn ang="0">
                    <a:pos x="T0" y="T1"/>
                  </a:cxn>
                  <a:cxn ang="0">
                    <a:pos x="T2" y="T3"/>
                  </a:cxn>
                  <a:cxn ang="0">
                    <a:pos x="T4" y="T5"/>
                  </a:cxn>
                </a:cxnLst>
                <a:rect l="0" t="0" r="r" b="b"/>
                <a:pathLst>
                  <a:path w="12" h="8">
                    <a:moveTo>
                      <a:pt x="12" y="8"/>
                    </a:moveTo>
                    <a:cubicBezTo>
                      <a:pt x="6" y="8"/>
                      <a:pt x="3" y="7"/>
                      <a:pt x="0" y="1"/>
                    </a:cubicBezTo>
                    <a:cubicBezTo>
                      <a:pt x="6" y="0"/>
                      <a:pt x="9" y="1"/>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8" name="Freeform 835"/>
              <p:cNvSpPr/>
              <p:nvPr/>
            </p:nvSpPr>
            <p:spPr bwMode="auto">
              <a:xfrm>
                <a:off x="2855" y="904"/>
                <a:ext cx="78" cy="98"/>
              </a:xfrm>
              <a:custGeom>
                <a:avLst/>
                <a:gdLst>
                  <a:gd name="T0" fmla="*/ 15 w 41"/>
                  <a:gd name="T1" fmla="*/ 5 h 51"/>
                  <a:gd name="T2" fmla="*/ 25 w 41"/>
                  <a:gd name="T3" fmla="*/ 3 h 51"/>
                  <a:gd name="T4" fmla="*/ 38 w 41"/>
                  <a:gd name="T5" fmla="*/ 4 h 51"/>
                  <a:gd name="T6" fmla="*/ 33 w 41"/>
                  <a:gd name="T7" fmla="*/ 16 h 51"/>
                  <a:gd name="T8" fmla="*/ 22 w 41"/>
                  <a:gd name="T9" fmla="*/ 51 h 51"/>
                  <a:gd name="T10" fmla="*/ 8 w 41"/>
                  <a:gd name="T11" fmla="*/ 33 h 51"/>
                  <a:gd name="T12" fmla="*/ 15 w 41"/>
                  <a:gd name="T13" fmla="*/ 5 h 51"/>
                </a:gdLst>
                <a:ahLst/>
                <a:cxnLst>
                  <a:cxn ang="0">
                    <a:pos x="T0" y="T1"/>
                  </a:cxn>
                  <a:cxn ang="0">
                    <a:pos x="T2" y="T3"/>
                  </a:cxn>
                  <a:cxn ang="0">
                    <a:pos x="T4" y="T5"/>
                  </a:cxn>
                  <a:cxn ang="0">
                    <a:pos x="T6" y="T7"/>
                  </a:cxn>
                  <a:cxn ang="0">
                    <a:pos x="T8" y="T9"/>
                  </a:cxn>
                  <a:cxn ang="0">
                    <a:pos x="T10" y="T11"/>
                  </a:cxn>
                  <a:cxn ang="0">
                    <a:pos x="T12" y="T13"/>
                  </a:cxn>
                </a:cxnLst>
                <a:rect l="0" t="0" r="r" b="b"/>
                <a:pathLst>
                  <a:path w="41" h="51">
                    <a:moveTo>
                      <a:pt x="15" y="5"/>
                    </a:moveTo>
                    <a:cubicBezTo>
                      <a:pt x="19" y="4"/>
                      <a:pt x="22" y="3"/>
                      <a:pt x="25" y="3"/>
                    </a:cubicBezTo>
                    <a:cubicBezTo>
                      <a:pt x="29" y="2"/>
                      <a:pt x="35" y="0"/>
                      <a:pt x="38" y="4"/>
                    </a:cubicBezTo>
                    <a:cubicBezTo>
                      <a:pt x="41" y="9"/>
                      <a:pt x="34" y="12"/>
                      <a:pt x="33" y="16"/>
                    </a:cubicBezTo>
                    <a:cubicBezTo>
                      <a:pt x="25" y="26"/>
                      <a:pt x="31" y="41"/>
                      <a:pt x="22" y="51"/>
                    </a:cubicBezTo>
                    <a:cubicBezTo>
                      <a:pt x="16" y="46"/>
                      <a:pt x="16" y="36"/>
                      <a:pt x="8" y="33"/>
                    </a:cubicBezTo>
                    <a:cubicBezTo>
                      <a:pt x="8" y="23"/>
                      <a:pt x="0" y="11"/>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9" name="Freeform 836"/>
              <p:cNvSpPr/>
              <p:nvPr/>
            </p:nvSpPr>
            <p:spPr bwMode="auto">
              <a:xfrm>
                <a:off x="2851" y="967"/>
                <a:ext cx="19" cy="21"/>
              </a:xfrm>
              <a:custGeom>
                <a:avLst/>
                <a:gdLst>
                  <a:gd name="T0" fmla="*/ 10 w 10"/>
                  <a:gd name="T1" fmla="*/ 0 h 11"/>
                  <a:gd name="T2" fmla="*/ 0 w 10"/>
                  <a:gd name="T3" fmla="*/ 11 h 11"/>
                  <a:gd name="T4" fmla="*/ 10 w 10"/>
                  <a:gd name="T5" fmla="*/ 0 h 11"/>
                </a:gdLst>
                <a:ahLst/>
                <a:cxnLst>
                  <a:cxn ang="0">
                    <a:pos x="T0" y="T1"/>
                  </a:cxn>
                  <a:cxn ang="0">
                    <a:pos x="T2" y="T3"/>
                  </a:cxn>
                  <a:cxn ang="0">
                    <a:pos x="T4" y="T5"/>
                  </a:cxn>
                </a:cxnLst>
                <a:rect l="0" t="0" r="r" b="b"/>
                <a:pathLst>
                  <a:path w="10" h="11">
                    <a:moveTo>
                      <a:pt x="10" y="0"/>
                    </a:moveTo>
                    <a:cubicBezTo>
                      <a:pt x="10" y="7"/>
                      <a:pt x="7" y="10"/>
                      <a:pt x="0" y="11"/>
                    </a:cubicBezTo>
                    <a:cubicBezTo>
                      <a:pt x="2" y="6"/>
                      <a:pt x="6" y="2"/>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80" name="Freeform 837"/>
              <p:cNvSpPr/>
              <p:nvPr/>
            </p:nvSpPr>
            <p:spPr bwMode="auto">
              <a:xfrm>
                <a:off x="6157" y="1197"/>
                <a:ext cx="93" cy="137"/>
              </a:xfrm>
              <a:custGeom>
                <a:avLst/>
                <a:gdLst>
                  <a:gd name="T0" fmla="*/ 11 w 49"/>
                  <a:gd name="T1" fmla="*/ 23 h 72"/>
                  <a:gd name="T2" fmla="*/ 21 w 49"/>
                  <a:gd name="T3" fmla="*/ 15 h 72"/>
                  <a:gd name="T4" fmla="*/ 35 w 49"/>
                  <a:gd name="T5" fmla="*/ 1 h 72"/>
                  <a:gd name="T6" fmla="*/ 49 w 49"/>
                  <a:gd name="T7" fmla="*/ 6 h 72"/>
                  <a:gd name="T8" fmla="*/ 33 w 49"/>
                  <a:gd name="T9" fmla="*/ 30 h 72"/>
                  <a:gd name="T10" fmla="*/ 24 w 49"/>
                  <a:gd name="T11" fmla="*/ 38 h 72"/>
                  <a:gd name="T12" fmla="*/ 18 w 49"/>
                  <a:gd name="T13" fmla="*/ 59 h 72"/>
                  <a:gd name="T14" fmla="*/ 14 w 49"/>
                  <a:gd name="T15" fmla="*/ 72 h 72"/>
                  <a:gd name="T16" fmla="*/ 0 w 49"/>
                  <a:gd name="T17" fmla="*/ 65 h 72"/>
                  <a:gd name="T18" fmla="*/ 7 w 49"/>
                  <a:gd name="T19" fmla="*/ 34 h 72"/>
                  <a:gd name="T20" fmla="*/ 7 w 49"/>
                  <a:gd name="T21" fmla="*/ 30 h 72"/>
                  <a:gd name="T22" fmla="*/ 11 w 49"/>
                  <a:gd name="T23" fmla="*/ 2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72">
                    <a:moveTo>
                      <a:pt x="11" y="23"/>
                    </a:moveTo>
                    <a:cubicBezTo>
                      <a:pt x="15" y="22"/>
                      <a:pt x="15" y="13"/>
                      <a:pt x="21" y="15"/>
                    </a:cubicBezTo>
                    <a:cubicBezTo>
                      <a:pt x="48" y="28"/>
                      <a:pt x="25" y="4"/>
                      <a:pt x="35" y="1"/>
                    </a:cubicBezTo>
                    <a:cubicBezTo>
                      <a:pt x="37" y="2"/>
                      <a:pt x="44" y="0"/>
                      <a:pt x="49" y="6"/>
                    </a:cubicBezTo>
                    <a:cubicBezTo>
                      <a:pt x="33" y="6"/>
                      <a:pt x="44" y="25"/>
                      <a:pt x="33" y="30"/>
                    </a:cubicBezTo>
                    <a:cubicBezTo>
                      <a:pt x="30" y="32"/>
                      <a:pt x="29" y="37"/>
                      <a:pt x="24" y="38"/>
                    </a:cubicBezTo>
                    <a:cubicBezTo>
                      <a:pt x="13" y="42"/>
                      <a:pt x="6" y="47"/>
                      <a:pt x="18" y="59"/>
                    </a:cubicBezTo>
                    <a:cubicBezTo>
                      <a:pt x="24" y="64"/>
                      <a:pt x="12" y="67"/>
                      <a:pt x="14" y="72"/>
                    </a:cubicBezTo>
                    <a:cubicBezTo>
                      <a:pt x="10" y="70"/>
                      <a:pt x="7" y="64"/>
                      <a:pt x="0" y="65"/>
                    </a:cubicBezTo>
                    <a:cubicBezTo>
                      <a:pt x="12" y="56"/>
                      <a:pt x="6" y="44"/>
                      <a:pt x="7" y="34"/>
                    </a:cubicBezTo>
                    <a:cubicBezTo>
                      <a:pt x="7" y="32"/>
                      <a:pt x="7" y="31"/>
                      <a:pt x="7" y="30"/>
                    </a:cubicBezTo>
                    <a:cubicBezTo>
                      <a:pt x="7" y="27"/>
                      <a:pt x="9" y="25"/>
                      <a:pt x="11"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81" name="Freeform 838"/>
              <p:cNvSpPr/>
              <p:nvPr/>
            </p:nvSpPr>
            <p:spPr bwMode="auto">
              <a:xfrm>
                <a:off x="6250" y="1147"/>
                <a:ext cx="67" cy="94"/>
              </a:xfrm>
              <a:custGeom>
                <a:avLst/>
                <a:gdLst>
                  <a:gd name="T0" fmla="*/ 7 w 35"/>
                  <a:gd name="T1" fmla="*/ 32 h 49"/>
                  <a:gd name="T2" fmla="*/ 28 w 35"/>
                  <a:gd name="T3" fmla="*/ 0 h 49"/>
                  <a:gd name="T4" fmla="*/ 32 w 35"/>
                  <a:gd name="T5" fmla="*/ 0 h 49"/>
                  <a:gd name="T6" fmla="*/ 33 w 35"/>
                  <a:gd name="T7" fmla="*/ 33 h 49"/>
                  <a:gd name="T8" fmla="*/ 25 w 35"/>
                  <a:gd name="T9" fmla="*/ 49 h 49"/>
                  <a:gd name="T10" fmla="*/ 18 w 35"/>
                  <a:gd name="T11" fmla="*/ 34 h 49"/>
                  <a:gd name="T12" fmla="*/ 11 w 35"/>
                  <a:gd name="T13" fmla="*/ 42 h 49"/>
                  <a:gd name="T14" fmla="*/ 0 w 35"/>
                  <a:gd name="T15" fmla="*/ 32 h 49"/>
                  <a:gd name="T16" fmla="*/ 7 w 35"/>
                  <a:gd name="T17"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9">
                    <a:moveTo>
                      <a:pt x="7" y="32"/>
                    </a:moveTo>
                    <a:cubicBezTo>
                      <a:pt x="11" y="19"/>
                      <a:pt x="24" y="13"/>
                      <a:pt x="28" y="0"/>
                    </a:cubicBezTo>
                    <a:cubicBezTo>
                      <a:pt x="29" y="0"/>
                      <a:pt x="30" y="0"/>
                      <a:pt x="32" y="0"/>
                    </a:cubicBezTo>
                    <a:cubicBezTo>
                      <a:pt x="32" y="11"/>
                      <a:pt x="31" y="22"/>
                      <a:pt x="33" y="33"/>
                    </a:cubicBezTo>
                    <a:cubicBezTo>
                      <a:pt x="35" y="42"/>
                      <a:pt x="29" y="43"/>
                      <a:pt x="25" y="49"/>
                    </a:cubicBezTo>
                    <a:cubicBezTo>
                      <a:pt x="23" y="42"/>
                      <a:pt x="25" y="35"/>
                      <a:pt x="18" y="34"/>
                    </a:cubicBezTo>
                    <a:cubicBezTo>
                      <a:pt x="13" y="33"/>
                      <a:pt x="15" y="41"/>
                      <a:pt x="11" y="42"/>
                    </a:cubicBezTo>
                    <a:cubicBezTo>
                      <a:pt x="7" y="39"/>
                      <a:pt x="4" y="35"/>
                      <a:pt x="0" y="32"/>
                    </a:cubicBezTo>
                    <a:cubicBezTo>
                      <a:pt x="3" y="32"/>
                      <a:pt x="5" y="32"/>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82" name="Freeform 839"/>
              <p:cNvSpPr/>
              <p:nvPr/>
            </p:nvSpPr>
            <p:spPr bwMode="auto">
              <a:xfrm>
                <a:off x="6243" y="1262"/>
                <a:ext cx="78" cy="38"/>
              </a:xfrm>
              <a:custGeom>
                <a:avLst/>
                <a:gdLst>
                  <a:gd name="T0" fmla="*/ 36 w 41"/>
                  <a:gd name="T1" fmla="*/ 3 h 20"/>
                  <a:gd name="T2" fmla="*/ 36 w 41"/>
                  <a:gd name="T3" fmla="*/ 7 h 20"/>
                  <a:gd name="T4" fmla="*/ 33 w 41"/>
                  <a:gd name="T5" fmla="*/ 17 h 20"/>
                  <a:gd name="T6" fmla="*/ 13 w 41"/>
                  <a:gd name="T7" fmla="*/ 19 h 20"/>
                  <a:gd name="T8" fmla="*/ 0 w 41"/>
                  <a:gd name="T9" fmla="*/ 8 h 20"/>
                  <a:gd name="T10" fmla="*/ 13 w 41"/>
                  <a:gd name="T11" fmla="*/ 2 h 20"/>
                  <a:gd name="T12" fmla="*/ 36 w 41"/>
                  <a:gd name="T13" fmla="*/ 3 h 20"/>
                </a:gdLst>
                <a:ahLst/>
                <a:cxnLst>
                  <a:cxn ang="0">
                    <a:pos x="T0" y="T1"/>
                  </a:cxn>
                  <a:cxn ang="0">
                    <a:pos x="T2" y="T3"/>
                  </a:cxn>
                  <a:cxn ang="0">
                    <a:pos x="T4" y="T5"/>
                  </a:cxn>
                  <a:cxn ang="0">
                    <a:pos x="T6" y="T7"/>
                  </a:cxn>
                  <a:cxn ang="0">
                    <a:pos x="T8" y="T9"/>
                  </a:cxn>
                  <a:cxn ang="0">
                    <a:pos x="T10" y="T11"/>
                  </a:cxn>
                  <a:cxn ang="0">
                    <a:pos x="T12" y="T13"/>
                  </a:cxn>
                </a:cxnLst>
                <a:rect l="0" t="0" r="r" b="b"/>
                <a:pathLst>
                  <a:path w="41" h="20">
                    <a:moveTo>
                      <a:pt x="36" y="3"/>
                    </a:moveTo>
                    <a:cubicBezTo>
                      <a:pt x="36" y="4"/>
                      <a:pt x="36" y="5"/>
                      <a:pt x="36" y="7"/>
                    </a:cubicBezTo>
                    <a:cubicBezTo>
                      <a:pt x="37" y="11"/>
                      <a:pt x="41" y="15"/>
                      <a:pt x="33" y="17"/>
                    </a:cubicBezTo>
                    <a:cubicBezTo>
                      <a:pt x="26" y="18"/>
                      <a:pt x="20" y="18"/>
                      <a:pt x="13" y="19"/>
                    </a:cubicBezTo>
                    <a:cubicBezTo>
                      <a:pt x="3" y="20"/>
                      <a:pt x="0" y="13"/>
                      <a:pt x="0" y="8"/>
                    </a:cubicBezTo>
                    <a:cubicBezTo>
                      <a:pt x="0" y="2"/>
                      <a:pt x="6" y="0"/>
                      <a:pt x="13" y="2"/>
                    </a:cubicBezTo>
                    <a:cubicBezTo>
                      <a:pt x="20" y="4"/>
                      <a:pt x="28" y="3"/>
                      <a:pt x="3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83" name="Freeform 840"/>
              <p:cNvSpPr/>
              <p:nvPr/>
            </p:nvSpPr>
            <p:spPr bwMode="auto">
              <a:xfrm>
                <a:off x="5530" y="2999"/>
                <a:ext cx="221" cy="107"/>
              </a:xfrm>
              <a:custGeom>
                <a:avLst/>
                <a:gdLst>
                  <a:gd name="T0" fmla="*/ 110 w 116"/>
                  <a:gd name="T1" fmla="*/ 32 h 56"/>
                  <a:gd name="T2" fmla="*/ 103 w 116"/>
                  <a:gd name="T3" fmla="*/ 40 h 56"/>
                  <a:gd name="T4" fmla="*/ 83 w 116"/>
                  <a:gd name="T5" fmla="*/ 47 h 56"/>
                  <a:gd name="T6" fmla="*/ 73 w 116"/>
                  <a:gd name="T7" fmla="*/ 47 h 56"/>
                  <a:gd name="T8" fmla="*/ 61 w 116"/>
                  <a:gd name="T9" fmla="*/ 47 h 56"/>
                  <a:gd name="T10" fmla="*/ 47 w 116"/>
                  <a:gd name="T11" fmla="*/ 46 h 56"/>
                  <a:gd name="T12" fmla="*/ 12 w 116"/>
                  <a:gd name="T13" fmla="*/ 50 h 56"/>
                  <a:gd name="T14" fmla="*/ 5 w 116"/>
                  <a:gd name="T15" fmla="*/ 50 h 56"/>
                  <a:gd name="T16" fmla="*/ 21 w 116"/>
                  <a:gd name="T17" fmla="*/ 32 h 56"/>
                  <a:gd name="T18" fmla="*/ 37 w 116"/>
                  <a:gd name="T19" fmla="*/ 31 h 56"/>
                  <a:gd name="T20" fmla="*/ 52 w 116"/>
                  <a:gd name="T21" fmla="*/ 15 h 56"/>
                  <a:gd name="T22" fmla="*/ 61 w 116"/>
                  <a:gd name="T23" fmla="*/ 0 h 56"/>
                  <a:gd name="T24" fmla="*/ 66 w 116"/>
                  <a:gd name="T25" fmla="*/ 1 h 56"/>
                  <a:gd name="T26" fmla="*/ 84 w 116"/>
                  <a:gd name="T27" fmla="*/ 17 h 56"/>
                  <a:gd name="T28" fmla="*/ 99 w 116"/>
                  <a:gd name="T29" fmla="*/ 22 h 56"/>
                  <a:gd name="T30" fmla="*/ 110 w 116"/>
                  <a:gd name="T31"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56">
                    <a:moveTo>
                      <a:pt x="110" y="32"/>
                    </a:moveTo>
                    <a:cubicBezTo>
                      <a:pt x="107" y="34"/>
                      <a:pt x="104" y="36"/>
                      <a:pt x="103" y="40"/>
                    </a:cubicBezTo>
                    <a:cubicBezTo>
                      <a:pt x="101" y="56"/>
                      <a:pt x="90" y="47"/>
                      <a:pt x="83" y="47"/>
                    </a:cubicBezTo>
                    <a:cubicBezTo>
                      <a:pt x="80" y="47"/>
                      <a:pt x="76" y="47"/>
                      <a:pt x="73" y="47"/>
                    </a:cubicBezTo>
                    <a:cubicBezTo>
                      <a:pt x="69" y="47"/>
                      <a:pt x="65" y="49"/>
                      <a:pt x="61" y="47"/>
                    </a:cubicBezTo>
                    <a:cubicBezTo>
                      <a:pt x="57" y="47"/>
                      <a:pt x="52" y="46"/>
                      <a:pt x="47" y="46"/>
                    </a:cubicBezTo>
                    <a:cubicBezTo>
                      <a:pt x="36" y="51"/>
                      <a:pt x="24" y="50"/>
                      <a:pt x="12" y="50"/>
                    </a:cubicBezTo>
                    <a:cubicBezTo>
                      <a:pt x="10" y="50"/>
                      <a:pt x="8" y="50"/>
                      <a:pt x="5" y="50"/>
                    </a:cubicBezTo>
                    <a:cubicBezTo>
                      <a:pt x="0" y="34"/>
                      <a:pt x="14" y="36"/>
                      <a:pt x="21" y="32"/>
                    </a:cubicBezTo>
                    <a:cubicBezTo>
                      <a:pt x="27" y="31"/>
                      <a:pt x="32" y="31"/>
                      <a:pt x="37" y="31"/>
                    </a:cubicBezTo>
                    <a:cubicBezTo>
                      <a:pt x="49" y="31"/>
                      <a:pt x="61" y="33"/>
                      <a:pt x="52" y="15"/>
                    </a:cubicBezTo>
                    <a:cubicBezTo>
                      <a:pt x="49" y="8"/>
                      <a:pt x="55" y="3"/>
                      <a:pt x="61" y="0"/>
                    </a:cubicBezTo>
                    <a:cubicBezTo>
                      <a:pt x="63" y="0"/>
                      <a:pt x="64" y="0"/>
                      <a:pt x="66" y="1"/>
                    </a:cubicBezTo>
                    <a:cubicBezTo>
                      <a:pt x="74" y="4"/>
                      <a:pt x="84" y="4"/>
                      <a:pt x="84" y="17"/>
                    </a:cubicBezTo>
                    <a:cubicBezTo>
                      <a:pt x="85" y="27"/>
                      <a:pt x="93" y="23"/>
                      <a:pt x="99" y="22"/>
                    </a:cubicBezTo>
                    <a:cubicBezTo>
                      <a:pt x="107" y="21"/>
                      <a:pt x="116" y="19"/>
                      <a:pt x="11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84" name="Freeform 841"/>
              <p:cNvSpPr/>
              <p:nvPr/>
            </p:nvSpPr>
            <p:spPr bwMode="auto">
              <a:xfrm>
                <a:off x="5644" y="3081"/>
                <a:ext cx="54" cy="50"/>
              </a:xfrm>
              <a:custGeom>
                <a:avLst/>
                <a:gdLst>
                  <a:gd name="T0" fmla="*/ 12 w 28"/>
                  <a:gd name="T1" fmla="*/ 0 h 26"/>
                  <a:gd name="T2" fmla="*/ 22 w 28"/>
                  <a:gd name="T3" fmla="*/ 0 h 26"/>
                  <a:gd name="T4" fmla="*/ 26 w 28"/>
                  <a:gd name="T5" fmla="*/ 7 h 26"/>
                  <a:gd name="T6" fmla="*/ 22 w 28"/>
                  <a:gd name="T7" fmla="*/ 11 h 26"/>
                  <a:gd name="T8" fmla="*/ 11 w 28"/>
                  <a:gd name="T9" fmla="*/ 23 h 26"/>
                  <a:gd name="T10" fmla="*/ 1 w 28"/>
                  <a:gd name="T11" fmla="*/ 7 h 26"/>
                  <a:gd name="T12" fmla="*/ 12 w 2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12" y="0"/>
                    </a:moveTo>
                    <a:cubicBezTo>
                      <a:pt x="15" y="0"/>
                      <a:pt x="19" y="0"/>
                      <a:pt x="22" y="0"/>
                    </a:cubicBezTo>
                    <a:cubicBezTo>
                      <a:pt x="24" y="2"/>
                      <a:pt x="28" y="3"/>
                      <a:pt x="26" y="7"/>
                    </a:cubicBezTo>
                    <a:cubicBezTo>
                      <a:pt x="24" y="8"/>
                      <a:pt x="23" y="9"/>
                      <a:pt x="22" y="11"/>
                    </a:cubicBezTo>
                    <a:cubicBezTo>
                      <a:pt x="18" y="15"/>
                      <a:pt x="21" y="26"/>
                      <a:pt x="11" y="23"/>
                    </a:cubicBezTo>
                    <a:cubicBezTo>
                      <a:pt x="4" y="22"/>
                      <a:pt x="0" y="15"/>
                      <a:pt x="1" y="7"/>
                    </a:cubicBezTo>
                    <a:cubicBezTo>
                      <a:pt x="4" y="4"/>
                      <a:pt x="9" y="4"/>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85" name="Freeform 842"/>
              <p:cNvSpPr/>
              <p:nvPr/>
            </p:nvSpPr>
            <p:spPr bwMode="auto">
              <a:xfrm>
                <a:off x="5686" y="3075"/>
                <a:ext cx="59" cy="46"/>
              </a:xfrm>
              <a:custGeom>
                <a:avLst/>
                <a:gdLst>
                  <a:gd name="T0" fmla="*/ 4 w 31"/>
                  <a:gd name="T1" fmla="*/ 10 h 24"/>
                  <a:gd name="T2" fmla="*/ 0 w 31"/>
                  <a:gd name="T3" fmla="*/ 3 h 24"/>
                  <a:gd name="T4" fmla="*/ 21 w 31"/>
                  <a:gd name="T5" fmla="*/ 0 h 24"/>
                  <a:gd name="T6" fmla="*/ 31 w 31"/>
                  <a:gd name="T7" fmla="*/ 10 h 24"/>
                  <a:gd name="T8" fmla="*/ 24 w 31"/>
                  <a:gd name="T9" fmla="*/ 24 h 24"/>
                  <a:gd name="T10" fmla="*/ 4 w 31"/>
                  <a:gd name="T11" fmla="*/ 10 h 24"/>
                </a:gdLst>
                <a:ahLst/>
                <a:cxnLst>
                  <a:cxn ang="0">
                    <a:pos x="T0" y="T1"/>
                  </a:cxn>
                  <a:cxn ang="0">
                    <a:pos x="T2" y="T3"/>
                  </a:cxn>
                  <a:cxn ang="0">
                    <a:pos x="T4" y="T5"/>
                  </a:cxn>
                  <a:cxn ang="0">
                    <a:pos x="T6" y="T7"/>
                  </a:cxn>
                  <a:cxn ang="0">
                    <a:pos x="T8" y="T9"/>
                  </a:cxn>
                  <a:cxn ang="0">
                    <a:pos x="T10" y="T11"/>
                  </a:cxn>
                </a:cxnLst>
                <a:rect l="0" t="0" r="r" b="b"/>
                <a:pathLst>
                  <a:path w="31" h="24">
                    <a:moveTo>
                      <a:pt x="4" y="10"/>
                    </a:moveTo>
                    <a:cubicBezTo>
                      <a:pt x="2" y="8"/>
                      <a:pt x="1" y="5"/>
                      <a:pt x="0" y="3"/>
                    </a:cubicBezTo>
                    <a:cubicBezTo>
                      <a:pt x="7" y="3"/>
                      <a:pt x="16" y="11"/>
                      <a:pt x="21" y="0"/>
                    </a:cubicBezTo>
                    <a:cubicBezTo>
                      <a:pt x="28" y="0"/>
                      <a:pt x="29" y="6"/>
                      <a:pt x="31" y="10"/>
                    </a:cubicBezTo>
                    <a:cubicBezTo>
                      <a:pt x="31" y="15"/>
                      <a:pt x="29" y="20"/>
                      <a:pt x="24" y="24"/>
                    </a:cubicBezTo>
                    <a:cubicBezTo>
                      <a:pt x="20" y="16"/>
                      <a:pt x="12" y="13"/>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86" name="Freeform 843"/>
              <p:cNvSpPr/>
              <p:nvPr/>
            </p:nvSpPr>
            <p:spPr bwMode="auto">
              <a:xfrm>
                <a:off x="5602" y="3163"/>
                <a:ext cx="18" cy="10"/>
              </a:xfrm>
              <a:custGeom>
                <a:avLst/>
                <a:gdLst>
                  <a:gd name="T0" fmla="*/ 9 w 9"/>
                  <a:gd name="T1" fmla="*/ 2 h 5"/>
                  <a:gd name="T2" fmla="*/ 4 w 9"/>
                  <a:gd name="T3" fmla="*/ 5 h 5"/>
                  <a:gd name="T4" fmla="*/ 1 w 9"/>
                  <a:gd name="T5" fmla="*/ 1 h 5"/>
                  <a:gd name="T6" fmla="*/ 4 w 9"/>
                  <a:gd name="T7" fmla="*/ 0 h 5"/>
                  <a:gd name="T8" fmla="*/ 9 w 9"/>
                  <a:gd name="T9" fmla="*/ 2 h 5"/>
                </a:gdLst>
                <a:ahLst/>
                <a:cxnLst>
                  <a:cxn ang="0">
                    <a:pos x="T0" y="T1"/>
                  </a:cxn>
                  <a:cxn ang="0">
                    <a:pos x="T2" y="T3"/>
                  </a:cxn>
                  <a:cxn ang="0">
                    <a:pos x="T4" y="T5"/>
                  </a:cxn>
                  <a:cxn ang="0">
                    <a:pos x="T6" y="T7"/>
                  </a:cxn>
                  <a:cxn ang="0">
                    <a:pos x="T8" y="T9"/>
                  </a:cxn>
                </a:cxnLst>
                <a:rect l="0" t="0" r="r" b="b"/>
                <a:pathLst>
                  <a:path w="9" h="5">
                    <a:moveTo>
                      <a:pt x="9" y="2"/>
                    </a:moveTo>
                    <a:cubicBezTo>
                      <a:pt x="7" y="4"/>
                      <a:pt x="6" y="5"/>
                      <a:pt x="4" y="5"/>
                    </a:cubicBezTo>
                    <a:cubicBezTo>
                      <a:pt x="2" y="5"/>
                      <a:pt x="0" y="4"/>
                      <a:pt x="1" y="1"/>
                    </a:cubicBezTo>
                    <a:cubicBezTo>
                      <a:pt x="1" y="0"/>
                      <a:pt x="3" y="0"/>
                      <a:pt x="4" y="0"/>
                    </a:cubicBezTo>
                    <a:cubicBezTo>
                      <a:pt x="6" y="0"/>
                      <a:pt x="7" y="1"/>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87" name="Freeform 844"/>
              <p:cNvSpPr/>
              <p:nvPr/>
            </p:nvSpPr>
            <p:spPr bwMode="auto">
              <a:xfrm>
                <a:off x="5646" y="3081"/>
                <a:ext cx="21" cy="14"/>
              </a:xfrm>
              <a:custGeom>
                <a:avLst/>
                <a:gdLst>
                  <a:gd name="T0" fmla="*/ 11 w 11"/>
                  <a:gd name="T1" fmla="*/ 0 h 7"/>
                  <a:gd name="T2" fmla="*/ 0 w 11"/>
                  <a:gd name="T3" fmla="*/ 7 h 7"/>
                  <a:gd name="T4" fmla="*/ 0 w 11"/>
                  <a:gd name="T5" fmla="*/ 4 h 7"/>
                  <a:gd name="T6" fmla="*/ 11 w 11"/>
                  <a:gd name="T7" fmla="*/ 0 h 7"/>
                </a:gdLst>
                <a:ahLst/>
                <a:cxnLst>
                  <a:cxn ang="0">
                    <a:pos x="T0" y="T1"/>
                  </a:cxn>
                  <a:cxn ang="0">
                    <a:pos x="T2" y="T3"/>
                  </a:cxn>
                  <a:cxn ang="0">
                    <a:pos x="T4" y="T5"/>
                  </a:cxn>
                  <a:cxn ang="0">
                    <a:pos x="T6" y="T7"/>
                  </a:cxn>
                </a:cxnLst>
                <a:rect l="0" t="0" r="r" b="b"/>
                <a:pathLst>
                  <a:path w="11" h="7">
                    <a:moveTo>
                      <a:pt x="11" y="0"/>
                    </a:moveTo>
                    <a:cubicBezTo>
                      <a:pt x="10" y="7"/>
                      <a:pt x="5" y="7"/>
                      <a:pt x="0" y="7"/>
                    </a:cubicBezTo>
                    <a:cubicBezTo>
                      <a:pt x="0" y="6"/>
                      <a:pt x="0" y="5"/>
                      <a:pt x="0" y="4"/>
                    </a:cubicBezTo>
                    <a:cubicBezTo>
                      <a:pt x="4" y="2"/>
                      <a:pt x="7" y="1"/>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88" name="Freeform 845"/>
              <p:cNvSpPr/>
              <p:nvPr/>
            </p:nvSpPr>
            <p:spPr bwMode="auto">
              <a:xfrm>
                <a:off x="2495" y="621"/>
                <a:ext cx="65" cy="67"/>
              </a:xfrm>
              <a:custGeom>
                <a:avLst/>
                <a:gdLst>
                  <a:gd name="T0" fmla="*/ 13 w 34"/>
                  <a:gd name="T1" fmla="*/ 0 h 35"/>
                  <a:gd name="T2" fmla="*/ 34 w 34"/>
                  <a:gd name="T3" fmla="*/ 8 h 35"/>
                  <a:gd name="T4" fmla="*/ 22 w 34"/>
                  <a:gd name="T5" fmla="*/ 13 h 35"/>
                  <a:gd name="T6" fmla="*/ 34 w 34"/>
                  <a:gd name="T7" fmla="*/ 28 h 35"/>
                  <a:gd name="T8" fmla="*/ 20 w 34"/>
                  <a:gd name="T9" fmla="*/ 35 h 35"/>
                  <a:gd name="T10" fmla="*/ 9 w 34"/>
                  <a:gd name="T11" fmla="*/ 30 h 35"/>
                  <a:gd name="T12" fmla="*/ 17 w 34"/>
                  <a:gd name="T13" fmla="*/ 25 h 35"/>
                  <a:gd name="T14" fmla="*/ 20 w 34"/>
                  <a:gd name="T15" fmla="*/ 21 h 35"/>
                  <a:gd name="T16" fmla="*/ 15 w 34"/>
                  <a:gd name="T17" fmla="*/ 17 h 35"/>
                  <a:gd name="T18" fmla="*/ 0 w 34"/>
                  <a:gd name="T19" fmla="*/ 10 h 35"/>
                  <a:gd name="T20" fmla="*/ 13 w 34"/>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5">
                    <a:moveTo>
                      <a:pt x="13" y="0"/>
                    </a:moveTo>
                    <a:cubicBezTo>
                      <a:pt x="17" y="10"/>
                      <a:pt x="27" y="6"/>
                      <a:pt x="34" y="8"/>
                    </a:cubicBezTo>
                    <a:cubicBezTo>
                      <a:pt x="31" y="13"/>
                      <a:pt x="26" y="9"/>
                      <a:pt x="22" y="13"/>
                    </a:cubicBezTo>
                    <a:cubicBezTo>
                      <a:pt x="33" y="12"/>
                      <a:pt x="26" y="25"/>
                      <a:pt x="34" y="28"/>
                    </a:cubicBezTo>
                    <a:cubicBezTo>
                      <a:pt x="30" y="32"/>
                      <a:pt x="25" y="34"/>
                      <a:pt x="20" y="35"/>
                    </a:cubicBezTo>
                    <a:cubicBezTo>
                      <a:pt x="17" y="30"/>
                      <a:pt x="12" y="32"/>
                      <a:pt x="9" y="30"/>
                    </a:cubicBezTo>
                    <a:cubicBezTo>
                      <a:pt x="10" y="26"/>
                      <a:pt x="14" y="26"/>
                      <a:pt x="17" y="25"/>
                    </a:cubicBezTo>
                    <a:cubicBezTo>
                      <a:pt x="19" y="24"/>
                      <a:pt x="22" y="24"/>
                      <a:pt x="20" y="21"/>
                    </a:cubicBezTo>
                    <a:cubicBezTo>
                      <a:pt x="19" y="19"/>
                      <a:pt x="15" y="16"/>
                      <a:pt x="15" y="17"/>
                    </a:cubicBezTo>
                    <a:cubicBezTo>
                      <a:pt x="5" y="28"/>
                      <a:pt x="6" y="10"/>
                      <a:pt x="0" y="10"/>
                    </a:cubicBezTo>
                    <a:cubicBezTo>
                      <a:pt x="1" y="3"/>
                      <a:pt x="8" y="3"/>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89" name="Freeform 846"/>
              <p:cNvSpPr/>
              <p:nvPr/>
            </p:nvSpPr>
            <p:spPr bwMode="auto">
              <a:xfrm>
                <a:off x="2497" y="720"/>
                <a:ext cx="21" cy="46"/>
              </a:xfrm>
              <a:custGeom>
                <a:avLst/>
                <a:gdLst>
                  <a:gd name="T0" fmla="*/ 3 w 11"/>
                  <a:gd name="T1" fmla="*/ 24 h 24"/>
                  <a:gd name="T2" fmla="*/ 7 w 11"/>
                  <a:gd name="T3" fmla="*/ 0 h 24"/>
                  <a:gd name="T4" fmla="*/ 3 w 11"/>
                  <a:gd name="T5" fmla="*/ 24 h 24"/>
                </a:gdLst>
                <a:ahLst/>
                <a:cxnLst>
                  <a:cxn ang="0">
                    <a:pos x="T0" y="T1"/>
                  </a:cxn>
                  <a:cxn ang="0">
                    <a:pos x="T2" y="T3"/>
                  </a:cxn>
                  <a:cxn ang="0">
                    <a:pos x="T4" y="T5"/>
                  </a:cxn>
                </a:cxnLst>
                <a:rect l="0" t="0" r="r" b="b"/>
                <a:pathLst>
                  <a:path w="11" h="24">
                    <a:moveTo>
                      <a:pt x="3" y="24"/>
                    </a:moveTo>
                    <a:cubicBezTo>
                      <a:pt x="0" y="15"/>
                      <a:pt x="2" y="7"/>
                      <a:pt x="7" y="0"/>
                    </a:cubicBezTo>
                    <a:cubicBezTo>
                      <a:pt x="11" y="9"/>
                      <a:pt x="4" y="16"/>
                      <a:pt x="3"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0" name="Freeform 847"/>
              <p:cNvSpPr/>
              <p:nvPr/>
            </p:nvSpPr>
            <p:spPr bwMode="auto">
              <a:xfrm>
                <a:off x="5561" y="1516"/>
                <a:ext cx="133" cy="77"/>
              </a:xfrm>
              <a:custGeom>
                <a:avLst/>
                <a:gdLst>
                  <a:gd name="T0" fmla="*/ 70 w 70"/>
                  <a:gd name="T1" fmla="*/ 23 h 40"/>
                  <a:gd name="T2" fmla="*/ 70 w 70"/>
                  <a:gd name="T3" fmla="*/ 27 h 40"/>
                  <a:gd name="T4" fmla="*/ 49 w 70"/>
                  <a:gd name="T5" fmla="*/ 34 h 40"/>
                  <a:gd name="T6" fmla="*/ 29 w 70"/>
                  <a:gd name="T7" fmla="*/ 40 h 40"/>
                  <a:gd name="T8" fmla="*/ 1 w 70"/>
                  <a:gd name="T9" fmla="*/ 24 h 40"/>
                  <a:gd name="T10" fmla="*/ 4 w 70"/>
                  <a:gd name="T11" fmla="*/ 9 h 40"/>
                  <a:gd name="T12" fmla="*/ 28 w 70"/>
                  <a:gd name="T13" fmla="*/ 0 h 40"/>
                  <a:gd name="T14" fmla="*/ 70 w 70"/>
                  <a:gd name="T15" fmla="*/ 23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70" y="23"/>
                    </a:moveTo>
                    <a:cubicBezTo>
                      <a:pt x="70" y="25"/>
                      <a:pt x="70" y="26"/>
                      <a:pt x="70" y="27"/>
                    </a:cubicBezTo>
                    <a:cubicBezTo>
                      <a:pt x="63" y="30"/>
                      <a:pt x="57" y="35"/>
                      <a:pt x="49" y="34"/>
                    </a:cubicBezTo>
                    <a:cubicBezTo>
                      <a:pt x="42" y="36"/>
                      <a:pt x="35" y="38"/>
                      <a:pt x="29" y="40"/>
                    </a:cubicBezTo>
                    <a:cubicBezTo>
                      <a:pt x="18" y="36"/>
                      <a:pt x="6" y="36"/>
                      <a:pt x="1" y="24"/>
                    </a:cubicBezTo>
                    <a:cubicBezTo>
                      <a:pt x="0" y="19"/>
                      <a:pt x="1" y="14"/>
                      <a:pt x="4" y="9"/>
                    </a:cubicBezTo>
                    <a:cubicBezTo>
                      <a:pt x="10" y="2"/>
                      <a:pt x="20" y="3"/>
                      <a:pt x="28" y="0"/>
                    </a:cubicBezTo>
                    <a:cubicBezTo>
                      <a:pt x="44" y="5"/>
                      <a:pt x="55" y="18"/>
                      <a:pt x="70"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1" name="Freeform 848"/>
              <p:cNvSpPr/>
              <p:nvPr/>
            </p:nvSpPr>
            <p:spPr bwMode="auto">
              <a:xfrm>
                <a:off x="5606" y="1614"/>
                <a:ext cx="94" cy="101"/>
              </a:xfrm>
              <a:custGeom>
                <a:avLst/>
                <a:gdLst>
                  <a:gd name="T0" fmla="*/ 35 w 49"/>
                  <a:gd name="T1" fmla="*/ 53 h 53"/>
                  <a:gd name="T2" fmla="*/ 18 w 49"/>
                  <a:gd name="T3" fmla="*/ 49 h 53"/>
                  <a:gd name="T4" fmla="*/ 11 w 49"/>
                  <a:gd name="T5" fmla="*/ 49 h 53"/>
                  <a:gd name="T6" fmla="*/ 10 w 49"/>
                  <a:gd name="T7" fmla="*/ 43 h 53"/>
                  <a:gd name="T8" fmla="*/ 4 w 49"/>
                  <a:gd name="T9" fmla="*/ 29 h 53"/>
                  <a:gd name="T10" fmla="*/ 1 w 49"/>
                  <a:gd name="T11" fmla="*/ 25 h 53"/>
                  <a:gd name="T12" fmla="*/ 4 w 49"/>
                  <a:gd name="T13" fmla="*/ 11 h 53"/>
                  <a:gd name="T14" fmla="*/ 9 w 49"/>
                  <a:gd name="T15" fmla="*/ 6 h 53"/>
                  <a:gd name="T16" fmla="*/ 21 w 49"/>
                  <a:gd name="T17" fmla="*/ 0 h 53"/>
                  <a:gd name="T18" fmla="*/ 34 w 49"/>
                  <a:gd name="T19" fmla="*/ 31 h 53"/>
                  <a:gd name="T20" fmla="*/ 49 w 49"/>
                  <a:gd name="T21" fmla="*/ 46 h 53"/>
                  <a:gd name="T22" fmla="*/ 35 w 49"/>
                  <a:gd name="T2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53">
                    <a:moveTo>
                      <a:pt x="35" y="53"/>
                    </a:moveTo>
                    <a:cubicBezTo>
                      <a:pt x="29" y="51"/>
                      <a:pt x="23" y="50"/>
                      <a:pt x="18" y="49"/>
                    </a:cubicBezTo>
                    <a:cubicBezTo>
                      <a:pt x="15" y="49"/>
                      <a:pt x="13" y="49"/>
                      <a:pt x="11" y="49"/>
                    </a:cubicBezTo>
                    <a:cubicBezTo>
                      <a:pt x="4" y="48"/>
                      <a:pt x="8" y="45"/>
                      <a:pt x="10" y="43"/>
                    </a:cubicBezTo>
                    <a:cubicBezTo>
                      <a:pt x="21" y="33"/>
                      <a:pt x="12" y="31"/>
                      <a:pt x="4" y="29"/>
                    </a:cubicBezTo>
                    <a:cubicBezTo>
                      <a:pt x="3" y="28"/>
                      <a:pt x="2" y="27"/>
                      <a:pt x="1" y="25"/>
                    </a:cubicBezTo>
                    <a:cubicBezTo>
                      <a:pt x="0" y="20"/>
                      <a:pt x="2" y="15"/>
                      <a:pt x="4" y="11"/>
                    </a:cubicBezTo>
                    <a:cubicBezTo>
                      <a:pt x="5" y="9"/>
                      <a:pt x="7" y="7"/>
                      <a:pt x="9" y="6"/>
                    </a:cubicBezTo>
                    <a:cubicBezTo>
                      <a:pt x="13" y="5"/>
                      <a:pt x="17" y="1"/>
                      <a:pt x="21" y="0"/>
                    </a:cubicBezTo>
                    <a:cubicBezTo>
                      <a:pt x="32" y="5"/>
                      <a:pt x="38" y="21"/>
                      <a:pt x="34" y="31"/>
                    </a:cubicBezTo>
                    <a:cubicBezTo>
                      <a:pt x="28" y="47"/>
                      <a:pt x="47" y="38"/>
                      <a:pt x="49" y="46"/>
                    </a:cubicBezTo>
                    <a:cubicBezTo>
                      <a:pt x="46" y="51"/>
                      <a:pt x="38" y="47"/>
                      <a:pt x="35"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2" name="Freeform 849"/>
              <p:cNvSpPr/>
              <p:nvPr/>
            </p:nvSpPr>
            <p:spPr bwMode="auto">
              <a:xfrm>
                <a:off x="5616" y="1570"/>
                <a:ext cx="38" cy="69"/>
              </a:xfrm>
              <a:custGeom>
                <a:avLst/>
                <a:gdLst>
                  <a:gd name="T0" fmla="*/ 16 w 20"/>
                  <a:gd name="T1" fmla="*/ 23 h 36"/>
                  <a:gd name="T2" fmla="*/ 6 w 20"/>
                  <a:gd name="T3" fmla="*/ 30 h 36"/>
                  <a:gd name="T4" fmla="*/ 1 w 20"/>
                  <a:gd name="T5" fmla="*/ 21 h 36"/>
                  <a:gd name="T6" fmla="*/ 2 w 20"/>
                  <a:gd name="T7" fmla="*/ 9 h 36"/>
                  <a:gd name="T8" fmla="*/ 20 w 20"/>
                  <a:gd name="T9" fmla="*/ 6 h 36"/>
                  <a:gd name="T10" fmla="*/ 16 w 20"/>
                  <a:gd name="T11" fmla="*/ 23 h 36"/>
                </a:gdLst>
                <a:ahLst/>
                <a:cxnLst>
                  <a:cxn ang="0">
                    <a:pos x="T0" y="T1"/>
                  </a:cxn>
                  <a:cxn ang="0">
                    <a:pos x="T2" y="T3"/>
                  </a:cxn>
                  <a:cxn ang="0">
                    <a:pos x="T4" y="T5"/>
                  </a:cxn>
                  <a:cxn ang="0">
                    <a:pos x="T6" y="T7"/>
                  </a:cxn>
                  <a:cxn ang="0">
                    <a:pos x="T8" y="T9"/>
                  </a:cxn>
                  <a:cxn ang="0">
                    <a:pos x="T10" y="T11"/>
                  </a:cxn>
                </a:cxnLst>
                <a:rect l="0" t="0" r="r" b="b"/>
                <a:pathLst>
                  <a:path w="20" h="36">
                    <a:moveTo>
                      <a:pt x="16" y="23"/>
                    </a:moveTo>
                    <a:cubicBezTo>
                      <a:pt x="13" y="26"/>
                      <a:pt x="15" y="36"/>
                      <a:pt x="6" y="30"/>
                    </a:cubicBezTo>
                    <a:cubicBezTo>
                      <a:pt x="3" y="28"/>
                      <a:pt x="2" y="25"/>
                      <a:pt x="1" y="21"/>
                    </a:cubicBezTo>
                    <a:cubicBezTo>
                      <a:pt x="1" y="17"/>
                      <a:pt x="0" y="13"/>
                      <a:pt x="2" y="9"/>
                    </a:cubicBezTo>
                    <a:cubicBezTo>
                      <a:pt x="6" y="0"/>
                      <a:pt x="13" y="3"/>
                      <a:pt x="20" y="6"/>
                    </a:cubicBezTo>
                    <a:cubicBezTo>
                      <a:pt x="20" y="12"/>
                      <a:pt x="19" y="18"/>
                      <a:pt x="16"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3" name="Freeform 850"/>
              <p:cNvSpPr/>
              <p:nvPr/>
            </p:nvSpPr>
            <p:spPr bwMode="auto">
              <a:xfrm>
                <a:off x="5389" y="1334"/>
                <a:ext cx="293" cy="201"/>
              </a:xfrm>
              <a:custGeom>
                <a:avLst/>
                <a:gdLst>
                  <a:gd name="T0" fmla="*/ 153 w 154"/>
                  <a:gd name="T1" fmla="*/ 35 h 105"/>
                  <a:gd name="T2" fmla="*/ 149 w 154"/>
                  <a:gd name="T3" fmla="*/ 51 h 105"/>
                  <a:gd name="T4" fmla="*/ 133 w 154"/>
                  <a:gd name="T5" fmla="*/ 49 h 105"/>
                  <a:gd name="T6" fmla="*/ 119 w 154"/>
                  <a:gd name="T7" fmla="*/ 43 h 105"/>
                  <a:gd name="T8" fmla="*/ 123 w 154"/>
                  <a:gd name="T9" fmla="*/ 57 h 105"/>
                  <a:gd name="T10" fmla="*/ 121 w 154"/>
                  <a:gd name="T11" fmla="*/ 63 h 105"/>
                  <a:gd name="T12" fmla="*/ 117 w 154"/>
                  <a:gd name="T13" fmla="*/ 66 h 105"/>
                  <a:gd name="T14" fmla="*/ 83 w 154"/>
                  <a:gd name="T15" fmla="*/ 69 h 105"/>
                  <a:gd name="T16" fmla="*/ 96 w 154"/>
                  <a:gd name="T17" fmla="*/ 78 h 105"/>
                  <a:gd name="T18" fmla="*/ 81 w 154"/>
                  <a:gd name="T19" fmla="*/ 93 h 105"/>
                  <a:gd name="T20" fmla="*/ 43 w 154"/>
                  <a:gd name="T21" fmla="*/ 91 h 105"/>
                  <a:gd name="T22" fmla="*/ 29 w 154"/>
                  <a:gd name="T23" fmla="*/ 75 h 105"/>
                  <a:gd name="T24" fmla="*/ 27 w 154"/>
                  <a:gd name="T25" fmla="*/ 92 h 105"/>
                  <a:gd name="T26" fmla="*/ 14 w 154"/>
                  <a:gd name="T27" fmla="*/ 94 h 105"/>
                  <a:gd name="T28" fmla="*/ 1 w 154"/>
                  <a:gd name="T29" fmla="*/ 85 h 105"/>
                  <a:gd name="T30" fmla="*/ 5 w 154"/>
                  <a:gd name="T31" fmla="*/ 75 h 105"/>
                  <a:gd name="T32" fmla="*/ 22 w 154"/>
                  <a:gd name="T33" fmla="*/ 53 h 105"/>
                  <a:gd name="T34" fmla="*/ 77 w 154"/>
                  <a:gd name="T35" fmla="*/ 44 h 105"/>
                  <a:gd name="T36" fmla="*/ 92 w 154"/>
                  <a:gd name="T37" fmla="*/ 23 h 105"/>
                  <a:gd name="T38" fmla="*/ 103 w 154"/>
                  <a:gd name="T39" fmla="*/ 17 h 105"/>
                  <a:gd name="T40" fmla="*/ 132 w 154"/>
                  <a:gd name="T41" fmla="*/ 0 h 105"/>
                  <a:gd name="T42" fmla="*/ 146 w 154"/>
                  <a:gd name="T43" fmla="*/ 23 h 105"/>
                  <a:gd name="T44" fmla="*/ 151 w 154"/>
                  <a:gd name="T45" fmla="*/ 33 h 105"/>
                  <a:gd name="T46" fmla="*/ 153 w 154"/>
                  <a:gd name="T47" fmla="*/ 3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4" h="105">
                    <a:moveTo>
                      <a:pt x="153" y="35"/>
                    </a:moveTo>
                    <a:cubicBezTo>
                      <a:pt x="149" y="39"/>
                      <a:pt x="154" y="46"/>
                      <a:pt x="149" y="51"/>
                    </a:cubicBezTo>
                    <a:cubicBezTo>
                      <a:pt x="142" y="57"/>
                      <a:pt x="138" y="54"/>
                      <a:pt x="133" y="49"/>
                    </a:cubicBezTo>
                    <a:cubicBezTo>
                      <a:pt x="130" y="45"/>
                      <a:pt x="125" y="39"/>
                      <a:pt x="119" y="43"/>
                    </a:cubicBezTo>
                    <a:cubicBezTo>
                      <a:pt x="112" y="49"/>
                      <a:pt x="119" y="53"/>
                      <a:pt x="123" y="57"/>
                    </a:cubicBezTo>
                    <a:cubicBezTo>
                      <a:pt x="124" y="59"/>
                      <a:pt x="123" y="61"/>
                      <a:pt x="121" y="63"/>
                    </a:cubicBezTo>
                    <a:cubicBezTo>
                      <a:pt x="120" y="64"/>
                      <a:pt x="119" y="65"/>
                      <a:pt x="117" y="66"/>
                    </a:cubicBezTo>
                    <a:cubicBezTo>
                      <a:pt x="107" y="69"/>
                      <a:pt x="96" y="71"/>
                      <a:pt x="83" y="69"/>
                    </a:cubicBezTo>
                    <a:cubicBezTo>
                      <a:pt x="87" y="76"/>
                      <a:pt x="97" y="72"/>
                      <a:pt x="96" y="78"/>
                    </a:cubicBezTo>
                    <a:cubicBezTo>
                      <a:pt x="96" y="86"/>
                      <a:pt x="87" y="88"/>
                      <a:pt x="81" y="93"/>
                    </a:cubicBezTo>
                    <a:cubicBezTo>
                      <a:pt x="62" y="105"/>
                      <a:pt x="62" y="105"/>
                      <a:pt x="43" y="91"/>
                    </a:cubicBezTo>
                    <a:cubicBezTo>
                      <a:pt x="39" y="79"/>
                      <a:pt x="39" y="79"/>
                      <a:pt x="29" y="75"/>
                    </a:cubicBezTo>
                    <a:cubicBezTo>
                      <a:pt x="35" y="81"/>
                      <a:pt x="31" y="86"/>
                      <a:pt x="27" y="92"/>
                    </a:cubicBezTo>
                    <a:cubicBezTo>
                      <a:pt x="23" y="93"/>
                      <a:pt x="18" y="93"/>
                      <a:pt x="14" y="94"/>
                    </a:cubicBezTo>
                    <a:cubicBezTo>
                      <a:pt x="8" y="96"/>
                      <a:pt x="3" y="92"/>
                      <a:pt x="1" y="85"/>
                    </a:cubicBezTo>
                    <a:cubicBezTo>
                      <a:pt x="0" y="81"/>
                      <a:pt x="2" y="77"/>
                      <a:pt x="5" y="75"/>
                    </a:cubicBezTo>
                    <a:cubicBezTo>
                      <a:pt x="13" y="69"/>
                      <a:pt x="6" y="52"/>
                      <a:pt x="22" y="53"/>
                    </a:cubicBezTo>
                    <a:cubicBezTo>
                      <a:pt x="36" y="58"/>
                      <a:pt x="69" y="52"/>
                      <a:pt x="77" y="44"/>
                    </a:cubicBezTo>
                    <a:cubicBezTo>
                      <a:pt x="84" y="38"/>
                      <a:pt x="89" y="31"/>
                      <a:pt x="92" y="23"/>
                    </a:cubicBezTo>
                    <a:cubicBezTo>
                      <a:pt x="95" y="20"/>
                      <a:pt x="99" y="19"/>
                      <a:pt x="103" y="17"/>
                    </a:cubicBezTo>
                    <a:cubicBezTo>
                      <a:pt x="113" y="12"/>
                      <a:pt x="119" y="0"/>
                      <a:pt x="132" y="0"/>
                    </a:cubicBezTo>
                    <a:cubicBezTo>
                      <a:pt x="147" y="2"/>
                      <a:pt x="144" y="13"/>
                      <a:pt x="146" y="23"/>
                    </a:cubicBezTo>
                    <a:cubicBezTo>
                      <a:pt x="145" y="27"/>
                      <a:pt x="143" y="33"/>
                      <a:pt x="151" y="33"/>
                    </a:cubicBezTo>
                    <a:cubicBezTo>
                      <a:pt x="151" y="34"/>
                      <a:pt x="152" y="34"/>
                      <a:pt x="153"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4" name="Freeform 851"/>
              <p:cNvSpPr/>
              <p:nvPr/>
            </p:nvSpPr>
            <p:spPr bwMode="auto">
              <a:xfrm>
                <a:off x="5570" y="1445"/>
                <a:ext cx="147" cy="123"/>
              </a:xfrm>
              <a:custGeom>
                <a:avLst/>
                <a:gdLst>
                  <a:gd name="T0" fmla="*/ 23 w 77"/>
                  <a:gd name="T1" fmla="*/ 5 h 64"/>
                  <a:gd name="T2" fmla="*/ 26 w 77"/>
                  <a:gd name="T3" fmla="*/ 5 h 64"/>
                  <a:gd name="T4" fmla="*/ 37 w 77"/>
                  <a:gd name="T5" fmla="*/ 7 h 64"/>
                  <a:gd name="T6" fmla="*/ 51 w 77"/>
                  <a:gd name="T7" fmla="*/ 12 h 64"/>
                  <a:gd name="T8" fmla="*/ 38 w 77"/>
                  <a:gd name="T9" fmla="*/ 17 h 64"/>
                  <a:gd name="T10" fmla="*/ 71 w 77"/>
                  <a:gd name="T11" fmla="*/ 50 h 64"/>
                  <a:gd name="T12" fmla="*/ 74 w 77"/>
                  <a:gd name="T13" fmla="*/ 60 h 64"/>
                  <a:gd name="T14" fmla="*/ 65 w 77"/>
                  <a:gd name="T15" fmla="*/ 60 h 64"/>
                  <a:gd name="T16" fmla="*/ 23 w 77"/>
                  <a:gd name="T17" fmla="*/ 39 h 64"/>
                  <a:gd name="T18" fmla="*/ 18 w 77"/>
                  <a:gd name="T19" fmla="*/ 22 h 64"/>
                  <a:gd name="T20" fmla="*/ 23 w 77"/>
                  <a:gd name="T21" fmla="*/ 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64">
                    <a:moveTo>
                      <a:pt x="23" y="5"/>
                    </a:moveTo>
                    <a:cubicBezTo>
                      <a:pt x="24" y="5"/>
                      <a:pt x="25" y="5"/>
                      <a:pt x="26" y="5"/>
                    </a:cubicBezTo>
                    <a:cubicBezTo>
                      <a:pt x="29" y="9"/>
                      <a:pt x="34" y="10"/>
                      <a:pt x="37" y="7"/>
                    </a:cubicBezTo>
                    <a:cubicBezTo>
                      <a:pt x="45" y="0"/>
                      <a:pt x="47" y="6"/>
                      <a:pt x="51" y="12"/>
                    </a:cubicBezTo>
                    <a:cubicBezTo>
                      <a:pt x="45" y="12"/>
                      <a:pt x="40" y="12"/>
                      <a:pt x="38" y="17"/>
                    </a:cubicBezTo>
                    <a:cubicBezTo>
                      <a:pt x="50" y="28"/>
                      <a:pt x="49" y="51"/>
                      <a:pt x="71" y="50"/>
                    </a:cubicBezTo>
                    <a:cubicBezTo>
                      <a:pt x="73" y="54"/>
                      <a:pt x="77" y="57"/>
                      <a:pt x="74" y="60"/>
                    </a:cubicBezTo>
                    <a:cubicBezTo>
                      <a:pt x="72" y="62"/>
                      <a:pt x="68" y="61"/>
                      <a:pt x="65" y="60"/>
                    </a:cubicBezTo>
                    <a:cubicBezTo>
                      <a:pt x="45" y="64"/>
                      <a:pt x="38" y="44"/>
                      <a:pt x="23" y="39"/>
                    </a:cubicBezTo>
                    <a:cubicBezTo>
                      <a:pt x="18" y="35"/>
                      <a:pt x="0" y="34"/>
                      <a:pt x="18" y="22"/>
                    </a:cubicBezTo>
                    <a:cubicBezTo>
                      <a:pt x="12" y="14"/>
                      <a:pt x="14" y="9"/>
                      <a:pt x="2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5" name="Freeform 852"/>
              <p:cNvSpPr/>
              <p:nvPr/>
            </p:nvSpPr>
            <p:spPr bwMode="auto">
              <a:xfrm>
                <a:off x="5705" y="1304"/>
                <a:ext cx="77" cy="103"/>
              </a:xfrm>
              <a:custGeom>
                <a:avLst/>
                <a:gdLst>
                  <a:gd name="T0" fmla="*/ 32 w 40"/>
                  <a:gd name="T1" fmla="*/ 51 h 54"/>
                  <a:gd name="T2" fmla="*/ 28 w 40"/>
                  <a:gd name="T3" fmla="*/ 54 h 54"/>
                  <a:gd name="T4" fmla="*/ 21 w 40"/>
                  <a:gd name="T5" fmla="*/ 39 h 54"/>
                  <a:gd name="T6" fmla="*/ 7 w 40"/>
                  <a:gd name="T7" fmla="*/ 9 h 54"/>
                  <a:gd name="T8" fmla="*/ 8 w 40"/>
                  <a:gd name="T9" fmla="*/ 7 h 54"/>
                  <a:gd name="T10" fmla="*/ 25 w 40"/>
                  <a:gd name="T11" fmla="*/ 4 h 54"/>
                  <a:gd name="T12" fmla="*/ 39 w 40"/>
                  <a:gd name="T13" fmla="*/ 18 h 54"/>
                  <a:gd name="T14" fmla="*/ 32 w 40"/>
                  <a:gd name="T15" fmla="*/ 51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54">
                    <a:moveTo>
                      <a:pt x="32" y="51"/>
                    </a:moveTo>
                    <a:cubicBezTo>
                      <a:pt x="31" y="52"/>
                      <a:pt x="30" y="53"/>
                      <a:pt x="28" y="54"/>
                    </a:cubicBezTo>
                    <a:cubicBezTo>
                      <a:pt x="26" y="49"/>
                      <a:pt x="29" y="40"/>
                      <a:pt x="21" y="39"/>
                    </a:cubicBezTo>
                    <a:cubicBezTo>
                      <a:pt x="0" y="36"/>
                      <a:pt x="5" y="22"/>
                      <a:pt x="7" y="9"/>
                    </a:cubicBezTo>
                    <a:cubicBezTo>
                      <a:pt x="8" y="8"/>
                      <a:pt x="8" y="7"/>
                      <a:pt x="8" y="7"/>
                    </a:cubicBezTo>
                    <a:cubicBezTo>
                      <a:pt x="13" y="0"/>
                      <a:pt x="20" y="7"/>
                      <a:pt x="25" y="4"/>
                    </a:cubicBezTo>
                    <a:cubicBezTo>
                      <a:pt x="33" y="6"/>
                      <a:pt x="37" y="11"/>
                      <a:pt x="39" y="18"/>
                    </a:cubicBezTo>
                    <a:cubicBezTo>
                      <a:pt x="39" y="29"/>
                      <a:pt x="40" y="41"/>
                      <a:pt x="32"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6" name="Freeform 853"/>
              <p:cNvSpPr/>
              <p:nvPr/>
            </p:nvSpPr>
            <p:spPr bwMode="auto">
              <a:xfrm>
                <a:off x="5602" y="1296"/>
                <a:ext cx="109" cy="105"/>
              </a:xfrm>
              <a:custGeom>
                <a:avLst/>
                <a:gdLst>
                  <a:gd name="T0" fmla="*/ 30 w 57"/>
                  <a:gd name="T1" fmla="*/ 44 h 55"/>
                  <a:gd name="T2" fmla="*/ 20 w 57"/>
                  <a:gd name="T3" fmla="*/ 23 h 55"/>
                  <a:gd name="T4" fmla="*/ 0 w 57"/>
                  <a:gd name="T5" fmla="*/ 19 h 55"/>
                  <a:gd name="T6" fmla="*/ 22 w 57"/>
                  <a:gd name="T7" fmla="*/ 0 h 55"/>
                  <a:gd name="T8" fmla="*/ 29 w 57"/>
                  <a:gd name="T9" fmla="*/ 1 h 55"/>
                  <a:gd name="T10" fmla="*/ 41 w 57"/>
                  <a:gd name="T11" fmla="*/ 20 h 55"/>
                  <a:gd name="T12" fmla="*/ 41 w 57"/>
                  <a:gd name="T13" fmla="*/ 55 h 55"/>
                  <a:gd name="T14" fmla="*/ 41 w 57"/>
                  <a:gd name="T15" fmla="*/ 55 h 55"/>
                  <a:gd name="T16" fmla="*/ 30 w 57"/>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0" y="44"/>
                    </a:moveTo>
                    <a:cubicBezTo>
                      <a:pt x="26" y="38"/>
                      <a:pt x="35" y="24"/>
                      <a:pt x="20" y="23"/>
                    </a:cubicBezTo>
                    <a:cubicBezTo>
                      <a:pt x="14" y="19"/>
                      <a:pt x="4" y="33"/>
                      <a:pt x="0" y="19"/>
                    </a:cubicBezTo>
                    <a:cubicBezTo>
                      <a:pt x="2" y="6"/>
                      <a:pt x="12" y="3"/>
                      <a:pt x="22" y="0"/>
                    </a:cubicBezTo>
                    <a:cubicBezTo>
                      <a:pt x="24" y="0"/>
                      <a:pt x="27" y="0"/>
                      <a:pt x="29" y="1"/>
                    </a:cubicBezTo>
                    <a:cubicBezTo>
                      <a:pt x="37" y="5"/>
                      <a:pt x="35" y="15"/>
                      <a:pt x="41" y="20"/>
                    </a:cubicBezTo>
                    <a:cubicBezTo>
                      <a:pt x="40" y="32"/>
                      <a:pt x="57" y="43"/>
                      <a:pt x="41" y="55"/>
                    </a:cubicBezTo>
                    <a:cubicBezTo>
                      <a:pt x="41" y="55"/>
                      <a:pt x="41" y="55"/>
                      <a:pt x="41" y="55"/>
                    </a:cubicBezTo>
                    <a:cubicBezTo>
                      <a:pt x="36" y="52"/>
                      <a:pt x="32" y="49"/>
                      <a:pt x="3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7" name="Freeform 854"/>
              <p:cNvSpPr/>
              <p:nvPr/>
            </p:nvSpPr>
            <p:spPr bwMode="auto">
              <a:xfrm>
                <a:off x="5644" y="1260"/>
                <a:ext cx="111" cy="74"/>
              </a:xfrm>
              <a:custGeom>
                <a:avLst/>
                <a:gdLst>
                  <a:gd name="T0" fmla="*/ 19 w 58"/>
                  <a:gd name="T1" fmla="*/ 39 h 39"/>
                  <a:gd name="T2" fmla="*/ 8 w 58"/>
                  <a:gd name="T3" fmla="*/ 21 h 39"/>
                  <a:gd name="T4" fmla="*/ 5 w 58"/>
                  <a:gd name="T5" fmla="*/ 7 h 39"/>
                  <a:gd name="T6" fmla="*/ 40 w 58"/>
                  <a:gd name="T7" fmla="*/ 11 h 39"/>
                  <a:gd name="T8" fmla="*/ 39 w 58"/>
                  <a:gd name="T9" fmla="*/ 32 h 39"/>
                  <a:gd name="T10" fmla="*/ 39 w 58"/>
                  <a:gd name="T11" fmla="*/ 32 h 39"/>
                  <a:gd name="T12" fmla="*/ 19 w 58"/>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58" h="39">
                    <a:moveTo>
                      <a:pt x="19" y="39"/>
                    </a:moveTo>
                    <a:cubicBezTo>
                      <a:pt x="5" y="39"/>
                      <a:pt x="11" y="27"/>
                      <a:pt x="8" y="21"/>
                    </a:cubicBezTo>
                    <a:cubicBezTo>
                      <a:pt x="4" y="17"/>
                      <a:pt x="0" y="13"/>
                      <a:pt x="5" y="7"/>
                    </a:cubicBezTo>
                    <a:cubicBezTo>
                      <a:pt x="17" y="0"/>
                      <a:pt x="28" y="11"/>
                      <a:pt x="40" y="11"/>
                    </a:cubicBezTo>
                    <a:cubicBezTo>
                      <a:pt x="58" y="18"/>
                      <a:pt x="43" y="25"/>
                      <a:pt x="39" y="32"/>
                    </a:cubicBezTo>
                    <a:cubicBezTo>
                      <a:pt x="39" y="32"/>
                      <a:pt x="39" y="32"/>
                      <a:pt x="39" y="32"/>
                    </a:cubicBezTo>
                    <a:cubicBezTo>
                      <a:pt x="28" y="21"/>
                      <a:pt x="25" y="36"/>
                      <a:pt x="19"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8" name="Freeform 855"/>
              <p:cNvSpPr/>
              <p:nvPr/>
            </p:nvSpPr>
            <p:spPr bwMode="auto">
              <a:xfrm>
                <a:off x="2798" y="3141"/>
                <a:ext cx="78" cy="63"/>
              </a:xfrm>
              <a:custGeom>
                <a:avLst/>
                <a:gdLst>
                  <a:gd name="T0" fmla="*/ 4 w 41"/>
                  <a:gd name="T1" fmla="*/ 0 h 33"/>
                  <a:gd name="T2" fmla="*/ 31 w 41"/>
                  <a:gd name="T3" fmla="*/ 0 h 33"/>
                  <a:gd name="T4" fmla="*/ 35 w 41"/>
                  <a:gd name="T5" fmla="*/ 32 h 33"/>
                  <a:gd name="T6" fmla="*/ 17 w 41"/>
                  <a:gd name="T7" fmla="*/ 31 h 33"/>
                  <a:gd name="T8" fmla="*/ 0 w 41"/>
                  <a:gd name="T9" fmla="*/ 11 h 33"/>
                  <a:gd name="T10" fmla="*/ 4 w 41"/>
                  <a:gd name="T11" fmla="*/ 0 h 33"/>
                </a:gdLst>
                <a:ahLst/>
                <a:cxnLst>
                  <a:cxn ang="0">
                    <a:pos x="T0" y="T1"/>
                  </a:cxn>
                  <a:cxn ang="0">
                    <a:pos x="T2" y="T3"/>
                  </a:cxn>
                  <a:cxn ang="0">
                    <a:pos x="T4" y="T5"/>
                  </a:cxn>
                  <a:cxn ang="0">
                    <a:pos x="T6" y="T7"/>
                  </a:cxn>
                  <a:cxn ang="0">
                    <a:pos x="T8" y="T9"/>
                  </a:cxn>
                  <a:cxn ang="0">
                    <a:pos x="T10" y="T11"/>
                  </a:cxn>
                </a:cxnLst>
                <a:rect l="0" t="0" r="r" b="b"/>
                <a:pathLst>
                  <a:path w="41" h="33">
                    <a:moveTo>
                      <a:pt x="4" y="0"/>
                    </a:moveTo>
                    <a:cubicBezTo>
                      <a:pt x="13" y="5"/>
                      <a:pt x="22" y="1"/>
                      <a:pt x="31" y="0"/>
                    </a:cubicBezTo>
                    <a:cubicBezTo>
                      <a:pt x="32" y="11"/>
                      <a:pt x="41" y="21"/>
                      <a:pt x="35" y="32"/>
                    </a:cubicBezTo>
                    <a:cubicBezTo>
                      <a:pt x="29" y="32"/>
                      <a:pt x="24" y="29"/>
                      <a:pt x="17" y="31"/>
                    </a:cubicBezTo>
                    <a:cubicBezTo>
                      <a:pt x="5" y="33"/>
                      <a:pt x="6" y="17"/>
                      <a:pt x="0" y="11"/>
                    </a:cubicBezTo>
                    <a:cubicBezTo>
                      <a:pt x="6" y="9"/>
                      <a:pt x="6" y="5"/>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9" name="Freeform 856"/>
              <p:cNvSpPr/>
              <p:nvPr/>
            </p:nvSpPr>
            <p:spPr bwMode="auto">
              <a:xfrm>
                <a:off x="2245" y="1591"/>
                <a:ext cx="139" cy="115"/>
              </a:xfrm>
              <a:custGeom>
                <a:avLst/>
                <a:gdLst>
                  <a:gd name="T0" fmla="*/ 53 w 73"/>
                  <a:gd name="T1" fmla="*/ 2 h 60"/>
                  <a:gd name="T2" fmla="*/ 54 w 73"/>
                  <a:gd name="T3" fmla="*/ 17 h 60"/>
                  <a:gd name="T4" fmla="*/ 61 w 73"/>
                  <a:gd name="T5" fmla="*/ 12 h 60"/>
                  <a:gd name="T6" fmla="*/ 69 w 73"/>
                  <a:gd name="T7" fmla="*/ 8 h 60"/>
                  <a:gd name="T8" fmla="*/ 72 w 73"/>
                  <a:gd name="T9" fmla="*/ 17 h 60"/>
                  <a:gd name="T10" fmla="*/ 67 w 73"/>
                  <a:gd name="T11" fmla="*/ 43 h 60"/>
                  <a:gd name="T12" fmla="*/ 67 w 73"/>
                  <a:gd name="T13" fmla="*/ 45 h 60"/>
                  <a:gd name="T14" fmla="*/ 42 w 73"/>
                  <a:gd name="T15" fmla="*/ 60 h 60"/>
                  <a:gd name="T16" fmla="*/ 0 w 73"/>
                  <a:gd name="T17" fmla="*/ 33 h 60"/>
                  <a:gd name="T18" fmla="*/ 5 w 73"/>
                  <a:gd name="T19" fmla="*/ 27 h 60"/>
                  <a:gd name="T20" fmla="*/ 40 w 73"/>
                  <a:gd name="T21" fmla="*/ 11 h 60"/>
                  <a:gd name="T22" fmla="*/ 53 w 73"/>
                  <a:gd name="T23"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60">
                    <a:moveTo>
                      <a:pt x="53" y="2"/>
                    </a:moveTo>
                    <a:cubicBezTo>
                      <a:pt x="57" y="7"/>
                      <a:pt x="52" y="12"/>
                      <a:pt x="54" y="17"/>
                    </a:cubicBezTo>
                    <a:cubicBezTo>
                      <a:pt x="60" y="19"/>
                      <a:pt x="59" y="14"/>
                      <a:pt x="61" y="12"/>
                    </a:cubicBezTo>
                    <a:cubicBezTo>
                      <a:pt x="63" y="8"/>
                      <a:pt x="65" y="6"/>
                      <a:pt x="69" y="8"/>
                    </a:cubicBezTo>
                    <a:cubicBezTo>
                      <a:pt x="73" y="10"/>
                      <a:pt x="72" y="13"/>
                      <a:pt x="72" y="17"/>
                    </a:cubicBezTo>
                    <a:cubicBezTo>
                      <a:pt x="71" y="26"/>
                      <a:pt x="60" y="33"/>
                      <a:pt x="67" y="43"/>
                    </a:cubicBezTo>
                    <a:cubicBezTo>
                      <a:pt x="67" y="44"/>
                      <a:pt x="67" y="45"/>
                      <a:pt x="67" y="45"/>
                    </a:cubicBezTo>
                    <a:cubicBezTo>
                      <a:pt x="61" y="54"/>
                      <a:pt x="51" y="57"/>
                      <a:pt x="42" y="60"/>
                    </a:cubicBezTo>
                    <a:cubicBezTo>
                      <a:pt x="25" y="56"/>
                      <a:pt x="5" y="56"/>
                      <a:pt x="0" y="33"/>
                    </a:cubicBezTo>
                    <a:cubicBezTo>
                      <a:pt x="0" y="29"/>
                      <a:pt x="3" y="27"/>
                      <a:pt x="5" y="27"/>
                    </a:cubicBezTo>
                    <a:cubicBezTo>
                      <a:pt x="21" y="30"/>
                      <a:pt x="30" y="18"/>
                      <a:pt x="40" y="11"/>
                    </a:cubicBezTo>
                    <a:cubicBezTo>
                      <a:pt x="44" y="8"/>
                      <a:pt x="46" y="0"/>
                      <a:pt x="5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00" name="Freeform 857"/>
              <p:cNvSpPr/>
              <p:nvPr/>
            </p:nvSpPr>
            <p:spPr bwMode="auto">
              <a:xfrm>
                <a:off x="2299" y="1522"/>
                <a:ext cx="91" cy="92"/>
              </a:xfrm>
              <a:custGeom>
                <a:avLst/>
                <a:gdLst>
                  <a:gd name="T0" fmla="*/ 25 w 48"/>
                  <a:gd name="T1" fmla="*/ 38 h 48"/>
                  <a:gd name="T2" fmla="*/ 15 w 48"/>
                  <a:gd name="T3" fmla="*/ 48 h 48"/>
                  <a:gd name="T4" fmla="*/ 17 w 48"/>
                  <a:gd name="T5" fmla="*/ 31 h 48"/>
                  <a:gd name="T6" fmla="*/ 8 w 48"/>
                  <a:gd name="T7" fmla="*/ 17 h 48"/>
                  <a:gd name="T8" fmla="*/ 5 w 48"/>
                  <a:gd name="T9" fmla="*/ 10 h 48"/>
                  <a:gd name="T10" fmla="*/ 25 w 48"/>
                  <a:gd name="T11" fmla="*/ 0 h 48"/>
                  <a:gd name="T12" fmla="*/ 35 w 48"/>
                  <a:gd name="T13" fmla="*/ 6 h 48"/>
                  <a:gd name="T14" fmla="*/ 34 w 48"/>
                  <a:gd name="T15" fmla="*/ 31 h 48"/>
                  <a:gd name="T16" fmla="*/ 25 w 48"/>
                  <a:gd name="T17"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8">
                    <a:moveTo>
                      <a:pt x="25" y="38"/>
                    </a:moveTo>
                    <a:cubicBezTo>
                      <a:pt x="22" y="41"/>
                      <a:pt x="18" y="45"/>
                      <a:pt x="15" y="48"/>
                    </a:cubicBezTo>
                    <a:cubicBezTo>
                      <a:pt x="10" y="42"/>
                      <a:pt x="15" y="37"/>
                      <a:pt x="17" y="31"/>
                    </a:cubicBezTo>
                    <a:cubicBezTo>
                      <a:pt x="20" y="22"/>
                      <a:pt x="17" y="18"/>
                      <a:pt x="8" y="17"/>
                    </a:cubicBezTo>
                    <a:cubicBezTo>
                      <a:pt x="5" y="15"/>
                      <a:pt x="0" y="12"/>
                      <a:pt x="5" y="10"/>
                    </a:cubicBezTo>
                    <a:cubicBezTo>
                      <a:pt x="13" y="8"/>
                      <a:pt x="18" y="2"/>
                      <a:pt x="25" y="0"/>
                    </a:cubicBezTo>
                    <a:cubicBezTo>
                      <a:pt x="28" y="2"/>
                      <a:pt x="31" y="4"/>
                      <a:pt x="35" y="6"/>
                    </a:cubicBezTo>
                    <a:cubicBezTo>
                      <a:pt x="48" y="15"/>
                      <a:pt x="47" y="24"/>
                      <a:pt x="34" y="31"/>
                    </a:cubicBezTo>
                    <a:cubicBezTo>
                      <a:pt x="31" y="32"/>
                      <a:pt x="28" y="35"/>
                      <a:pt x="2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01" name="Freeform 858"/>
              <p:cNvSpPr/>
              <p:nvPr/>
            </p:nvSpPr>
            <p:spPr bwMode="auto">
              <a:xfrm>
                <a:off x="2394" y="1641"/>
                <a:ext cx="63" cy="34"/>
              </a:xfrm>
              <a:custGeom>
                <a:avLst/>
                <a:gdLst>
                  <a:gd name="T0" fmla="*/ 13 w 33"/>
                  <a:gd name="T1" fmla="*/ 0 h 18"/>
                  <a:gd name="T2" fmla="*/ 33 w 33"/>
                  <a:gd name="T3" fmla="*/ 7 h 18"/>
                  <a:gd name="T4" fmla="*/ 13 w 33"/>
                  <a:gd name="T5" fmla="*/ 14 h 18"/>
                  <a:gd name="T6" fmla="*/ 3 w 33"/>
                  <a:gd name="T7" fmla="*/ 7 h 18"/>
                  <a:gd name="T8" fmla="*/ 13 w 33"/>
                  <a:gd name="T9" fmla="*/ 0 h 18"/>
                </a:gdLst>
                <a:ahLst/>
                <a:cxnLst>
                  <a:cxn ang="0">
                    <a:pos x="T0" y="T1"/>
                  </a:cxn>
                  <a:cxn ang="0">
                    <a:pos x="T2" y="T3"/>
                  </a:cxn>
                  <a:cxn ang="0">
                    <a:pos x="T4" y="T5"/>
                  </a:cxn>
                  <a:cxn ang="0">
                    <a:pos x="T6" y="T7"/>
                  </a:cxn>
                  <a:cxn ang="0">
                    <a:pos x="T8" y="T9"/>
                  </a:cxn>
                </a:cxnLst>
                <a:rect l="0" t="0" r="r" b="b"/>
                <a:pathLst>
                  <a:path w="33" h="18">
                    <a:moveTo>
                      <a:pt x="13" y="0"/>
                    </a:moveTo>
                    <a:cubicBezTo>
                      <a:pt x="20" y="0"/>
                      <a:pt x="26" y="0"/>
                      <a:pt x="33" y="7"/>
                    </a:cubicBezTo>
                    <a:cubicBezTo>
                      <a:pt x="22" y="2"/>
                      <a:pt x="23" y="18"/>
                      <a:pt x="13" y="14"/>
                    </a:cubicBezTo>
                    <a:cubicBezTo>
                      <a:pt x="7" y="17"/>
                      <a:pt x="0" y="18"/>
                      <a:pt x="3" y="7"/>
                    </a:cubicBezTo>
                    <a:cubicBezTo>
                      <a:pt x="5" y="3"/>
                      <a:pt x="8"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02" name="Freeform 859"/>
              <p:cNvSpPr/>
              <p:nvPr/>
            </p:nvSpPr>
            <p:spPr bwMode="auto">
              <a:xfrm>
                <a:off x="2373" y="1654"/>
                <a:ext cx="46" cy="42"/>
              </a:xfrm>
              <a:custGeom>
                <a:avLst/>
                <a:gdLst>
                  <a:gd name="T0" fmla="*/ 14 w 24"/>
                  <a:gd name="T1" fmla="*/ 0 h 22"/>
                  <a:gd name="T2" fmla="*/ 24 w 24"/>
                  <a:gd name="T3" fmla="*/ 7 h 22"/>
                  <a:gd name="T4" fmla="*/ 24 w 24"/>
                  <a:gd name="T5" fmla="*/ 14 h 22"/>
                  <a:gd name="T6" fmla="*/ 16 w 24"/>
                  <a:gd name="T7" fmla="*/ 22 h 22"/>
                  <a:gd name="T8" fmla="*/ 0 w 24"/>
                  <a:gd name="T9" fmla="*/ 11 h 22"/>
                  <a:gd name="T10" fmla="*/ 0 w 24"/>
                  <a:gd name="T11" fmla="*/ 10 h 22"/>
                  <a:gd name="T12" fmla="*/ 14 w 2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4" h="22">
                    <a:moveTo>
                      <a:pt x="14" y="0"/>
                    </a:moveTo>
                    <a:cubicBezTo>
                      <a:pt x="14" y="7"/>
                      <a:pt x="19" y="7"/>
                      <a:pt x="24" y="7"/>
                    </a:cubicBezTo>
                    <a:cubicBezTo>
                      <a:pt x="24" y="9"/>
                      <a:pt x="24" y="12"/>
                      <a:pt x="24" y="14"/>
                    </a:cubicBezTo>
                    <a:cubicBezTo>
                      <a:pt x="23" y="18"/>
                      <a:pt x="20" y="21"/>
                      <a:pt x="16" y="22"/>
                    </a:cubicBezTo>
                    <a:cubicBezTo>
                      <a:pt x="9" y="20"/>
                      <a:pt x="1" y="20"/>
                      <a:pt x="0" y="11"/>
                    </a:cubicBezTo>
                    <a:cubicBezTo>
                      <a:pt x="0" y="11"/>
                      <a:pt x="0" y="10"/>
                      <a:pt x="0" y="10"/>
                    </a:cubicBezTo>
                    <a:cubicBezTo>
                      <a:pt x="5" y="7"/>
                      <a:pt x="9" y="3"/>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03" name="Freeform 860"/>
              <p:cNvSpPr/>
              <p:nvPr/>
            </p:nvSpPr>
            <p:spPr bwMode="auto">
              <a:xfrm>
                <a:off x="2565" y="3584"/>
                <a:ext cx="73" cy="44"/>
              </a:xfrm>
              <a:custGeom>
                <a:avLst/>
                <a:gdLst>
                  <a:gd name="T0" fmla="*/ 38 w 38"/>
                  <a:gd name="T1" fmla="*/ 16 h 23"/>
                  <a:gd name="T2" fmla="*/ 38 w 38"/>
                  <a:gd name="T3" fmla="*/ 23 h 23"/>
                  <a:gd name="T4" fmla="*/ 37 w 38"/>
                  <a:gd name="T5" fmla="*/ 23 h 23"/>
                  <a:gd name="T6" fmla="*/ 35 w 38"/>
                  <a:gd name="T7" fmla="*/ 23 h 23"/>
                  <a:gd name="T8" fmla="*/ 21 w 38"/>
                  <a:gd name="T9" fmla="*/ 19 h 23"/>
                  <a:gd name="T10" fmla="*/ 11 w 38"/>
                  <a:gd name="T11" fmla="*/ 5 h 23"/>
                  <a:gd name="T12" fmla="*/ 28 w 38"/>
                  <a:gd name="T13" fmla="*/ 5 h 23"/>
                  <a:gd name="T14" fmla="*/ 34 w 38"/>
                  <a:gd name="T15" fmla="*/ 2 h 23"/>
                  <a:gd name="T16" fmla="*/ 35 w 38"/>
                  <a:gd name="T17" fmla="*/ 9 h 23"/>
                  <a:gd name="T18" fmla="*/ 38 w 38"/>
                  <a:gd name="T1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23">
                    <a:moveTo>
                      <a:pt x="38" y="16"/>
                    </a:moveTo>
                    <a:cubicBezTo>
                      <a:pt x="38" y="18"/>
                      <a:pt x="38" y="20"/>
                      <a:pt x="38" y="23"/>
                    </a:cubicBezTo>
                    <a:cubicBezTo>
                      <a:pt x="37" y="23"/>
                      <a:pt x="37" y="23"/>
                      <a:pt x="37" y="23"/>
                    </a:cubicBezTo>
                    <a:cubicBezTo>
                      <a:pt x="35" y="23"/>
                      <a:pt x="35" y="23"/>
                      <a:pt x="35" y="23"/>
                    </a:cubicBezTo>
                    <a:cubicBezTo>
                      <a:pt x="30" y="22"/>
                      <a:pt x="26" y="20"/>
                      <a:pt x="21" y="19"/>
                    </a:cubicBezTo>
                    <a:cubicBezTo>
                      <a:pt x="16" y="16"/>
                      <a:pt x="0" y="21"/>
                      <a:pt x="11" y="5"/>
                    </a:cubicBezTo>
                    <a:cubicBezTo>
                      <a:pt x="16" y="4"/>
                      <a:pt x="22" y="9"/>
                      <a:pt x="28" y="5"/>
                    </a:cubicBezTo>
                    <a:cubicBezTo>
                      <a:pt x="30" y="3"/>
                      <a:pt x="31" y="0"/>
                      <a:pt x="34" y="2"/>
                    </a:cubicBezTo>
                    <a:cubicBezTo>
                      <a:pt x="37" y="3"/>
                      <a:pt x="37" y="6"/>
                      <a:pt x="35" y="9"/>
                    </a:cubicBezTo>
                    <a:cubicBezTo>
                      <a:pt x="36" y="11"/>
                      <a:pt x="37" y="13"/>
                      <a:pt x="3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04" name="Freeform 861"/>
              <p:cNvSpPr/>
              <p:nvPr/>
            </p:nvSpPr>
            <p:spPr bwMode="auto">
              <a:xfrm>
                <a:off x="2617" y="3575"/>
                <a:ext cx="28" cy="27"/>
              </a:xfrm>
              <a:custGeom>
                <a:avLst/>
                <a:gdLst>
                  <a:gd name="T0" fmla="*/ 8 w 15"/>
                  <a:gd name="T1" fmla="*/ 14 h 14"/>
                  <a:gd name="T2" fmla="*/ 1 w 15"/>
                  <a:gd name="T3" fmla="*/ 10 h 14"/>
                  <a:gd name="T4" fmla="*/ 4 w 15"/>
                  <a:gd name="T5" fmla="*/ 1 h 14"/>
                  <a:gd name="T6" fmla="*/ 12 w 15"/>
                  <a:gd name="T7" fmla="*/ 6 h 14"/>
                  <a:gd name="T8" fmla="*/ 8 w 15"/>
                  <a:gd name="T9" fmla="*/ 14 h 14"/>
                </a:gdLst>
                <a:ahLst/>
                <a:cxnLst>
                  <a:cxn ang="0">
                    <a:pos x="T0" y="T1"/>
                  </a:cxn>
                  <a:cxn ang="0">
                    <a:pos x="T2" y="T3"/>
                  </a:cxn>
                  <a:cxn ang="0">
                    <a:pos x="T4" y="T5"/>
                  </a:cxn>
                  <a:cxn ang="0">
                    <a:pos x="T6" y="T7"/>
                  </a:cxn>
                  <a:cxn ang="0">
                    <a:pos x="T8" y="T9"/>
                  </a:cxn>
                </a:cxnLst>
                <a:rect l="0" t="0" r="r" b="b"/>
                <a:pathLst>
                  <a:path w="15" h="14">
                    <a:moveTo>
                      <a:pt x="8" y="14"/>
                    </a:moveTo>
                    <a:cubicBezTo>
                      <a:pt x="8" y="8"/>
                      <a:pt x="5" y="9"/>
                      <a:pt x="1" y="10"/>
                    </a:cubicBezTo>
                    <a:cubicBezTo>
                      <a:pt x="1" y="7"/>
                      <a:pt x="0" y="3"/>
                      <a:pt x="4" y="1"/>
                    </a:cubicBezTo>
                    <a:cubicBezTo>
                      <a:pt x="8" y="0"/>
                      <a:pt x="10" y="4"/>
                      <a:pt x="12" y="6"/>
                    </a:cubicBezTo>
                    <a:cubicBezTo>
                      <a:pt x="15" y="11"/>
                      <a:pt x="11" y="12"/>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05" name="Freeform 862"/>
              <p:cNvSpPr/>
              <p:nvPr/>
            </p:nvSpPr>
            <p:spPr bwMode="auto">
              <a:xfrm>
                <a:off x="3514" y="2327"/>
                <a:ext cx="132" cy="125"/>
              </a:xfrm>
              <a:custGeom>
                <a:avLst/>
                <a:gdLst>
                  <a:gd name="T0" fmla="*/ 4 w 69"/>
                  <a:gd name="T1" fmla="*/ 31 h 65"/>
                  <a:gd name="T2" fmla="*/ 0 w 69"/>
                  <a:gd name="T3" fmla="*/ 7 h 65"/>
                  <a:gd name="T4" fmla="*/ 12 w 69"/>
                  <a:gd name="T5" fmla="*/ 3 h 65"/>
                  <a:gd name="T6" fmla="*/ 35 w 69"/>
                  <a:gd name="T7" fmla="*/ 6 h 65"/>
                  <a:gd name="T8" fmla="*/ 68 w 69"/>
                  <a:gd name="T9" fmla="*/ 33 h 65"/>
                  <a:gd name="T10" fmla="*/ 63 w 69"/>
                  <a:gd name="T11" fmla="*/ 52 h 65"/>
                  <a:gd name="T12" fmla="*/ 62 w 69"/>
                  <a:gd name="T13" fmla="*/ 59 h 65"/>
                  <a:gd name="T14" fmla="*/ 58 w 69"/>
                  <a:gd name="T15" fmla="*/ 59 h 65"/>
                  <a:gd name="T16" fmla="*/ 53 w 69"/>
                  <a:gd name="T17" fmla="*/ 50 h 65"/>
                  <a:gd name="T18" fmla="*/ 49 w 69"/>
                  <a:gd name="T19" fmla="*/ 61 h 65"/>
                  <a:gd name="T20" fmla="*/ 42 w 69"/>
                  <a:gd name="T21" fmla="*/ 47 h 65"/>
                  <a:gd name="T22" fmla="*/ 42 w 69"/>
                  <a:gd name="T23" fmla="*/ 52 h 65"/>
                  <a:gd name="T24" fmla="*/ 38 w 69"/>
                  <a:gd name="T25" fmla="*/ 64 h 65"/>
                  <a:gd name="T26" fmla="*/ 30 w 69"/>
                  <a:gd name="T27" fmla="*/ 55 h 65"/>
                  <a:gd name="T28" fmla="*/ 4 w 69"/>
                  <a:gd name="T29" fmla="*/ 3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65">
                    <a:moveTo>
                      <a:pt x="4" y="31"/>
                    </a:moveTo>
                    <a:cubicBezTo>
                      <a:pt x="8" y="23"/>
                      <a:pt x="12" y="14"/>
                      <a:pt x="0" y="7"/>
                    </a:cubicBezTo>
                    <a:cubicBezTo>
                      <a:pt x="3" y="2"/>
                      <a:pt x="8" y="0"/>
                      <a:pt x="12" y="3"/>
                    </a:cubicBezTo>
                    <a:cubicBezTo>
                      <a:pt x="20" y="8"/>
                      <a:pt x="28" y="4"/>
                      <a:pt x="35" y="6"/>
                    </a:cubicBezTo>
                    <a:cubicBezTo>
                      <a:pt x="43" y="19"/>
                      <a:pt x="56" y="25"/>
                      <a:pt x="68" y="33"/>
                    </a:cubicBezTo>
                    <a:cubicBezTo>
                      <a:pt x="69" y="40"/>
                      <a:pt x="68" y="47"/>
                      <a:pt x="63" y="52"/>
                    </a:cubicBezTo>
                    <a:cubicBezTo>
                      <a:pt x="63" y="55"/>
                      <a:pt x="63" y="57"/>
                      <a:pt x="62" y="59"/>
                    </a:cubicBezTo>
                    <a:cubicBezTo>
                      <a:pt x="61" y="61"/>
                      <a:pt x="60" y="60"/>
                      <a:pt x="58" y="59"/>
                    </a:cubicBezTo>
                    <a:cubicBezTo>
                      <a:pt x="54" y="57"/>
                      <a:pt x="62" y="48"/>
                      <a:pt x="53" y="50"/>
                    </a:cubicBezTo>
                    <a:cubicBezTo>
                      <a:pt x="46" y="52"/>
                      <a:pt x="55" y="59"/>
                      <a:pt x="49" y="61"/>
                    </a:cubicBezTo>
                    <a:cubicBezTo>
                      <a:pt x="42" y="59"/>
                      <a:pt x="49" y="50"/>
                      <a:pt x="42" y="47"/>
                    </a:cubicBezTo>
                    <a:cubicBezTo>
                      <a:pt x="42" y="49"/>
                      <a:pt x="42" y="50"/>
                      <a:pt x="42" y="52"/>
                    </a:cubicBezTo>
                    <a:cubicBezTo>
                      <a:pt x="42" y="56"/>
                      <a:pt x="44" y="62"/>
                      <a:pt x="38" y="64"/>
                    </a:cubicBezTo>
                    <a:cubicBezTo>
                      <a:pt x="32" y="65"/>
                      <a:pt x="29" y="57"/>
                      <a:pt x="30" y="55"/>
                    </a:cubicBezTo>
                    <a:cubicBezTo>
                      <a:pt x="36" y="30"/>
                      <a:pt x="18" y="33"/>
                      <a:pt x="4"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06" name="Freeform 863"/>
              <p:cNvSpPr/>
              <p:nvPr/>
            </p:nvSpPr>
            <p:spPr bwMode="auto">
              <a:xfrm>
                <a:off x="3632" y="2345"/>
                <a:ext cx="84" cy="114"/>
              </a:xfrm>
              <a:custGeom>
                <a:avLst/>
                <a:gdLst>
                  <a:gd name="T0" fmla="*/ 1 w 44"/>
                  <a:gd name="T1" fmla="*/ 43 h 60"/>
                  <a:gd name="T2" fmla="*/ 5 w 44"/>
                  <a:gd name="T3" fmla="*/ 23 h 60"/>
                  <a:gd name="T4" fmla="*/ 20 w 44"/>
                  <a:gd name="T5" fmla="*/ 9 h 60"/>
                  <a:gd name="T6" fmla="*/ 40 w 44"/>
                  <a:gd name="T7" fmla="*/ 6 h 60"/>
                  <a:gd name="T8" fmla="*/ 29 w 44"/>
                  <a:gd name="T9" fmla="*/ 38 h 60"/>
                  <a:gd name="T10" fmla="*/ 12 w 44"/>
                  <a:gd name="T11" fmla="*/ 53 h 60"/>
                  <a:gd name="T12" fmla="*/ 5 w 44"/>
                  <a:gd name="T13" fmla="*/ 43 h 60"/>
                  <a:gd name="T14" fmla="*/ 1 w 44"/>
                  <a:gd name="T15" fmla="*/ 43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60">
                    <a:moveTo>
                      <a:pt x="1" y="43"/>
                    </a:moveTo>
                    <a:cubicBezTo>
                      <a:pt x="1" y="36"/>
                      <a:pt x="0" y="29"/>
                      <a:pt x="5" y="23"/>
                    </a:cubicBezTo>
                    <a:cubicBezTo>
                      <a:pt x="5" y="13"/>
                      <a:pt x="11" y="9"/>
                      <a:pt x="20" y="9"/>
                    </a:cubicBezTo>
                    <a:cubicBezTo>
                      <a:pt x="28" y="15"/>
                      <a:pt x="33" y="0"/>
                      <a:pt x="40" y="6"/>
                    </a:cubicBezTo>
                    <a:cubicBezTo>
                      <a:pt x="44" y="19"/>
                      <a:pt x="30" y="27"/>
                      <a:pt x="29" y="38"/>
                    </a:cubicBezTo>
                    <a:cubicBezTo>
                      <a:pt x="25" y="45"/>
                      <a:pt x="28" y="60"/>
                      <a:pt x="12" y="53"/>
                    </a:cubicBezTo>
                    <a:cubicBezTo>
                      <a:pt x="7" y="52"/>
                      <a:pt x="14" y="42"/>
                      <a:pt x="5" y="43"/>
                    </a:cubicBezTo>
                    <a:cubicBezTo>
                      <a:pt x="4" y="43"/>
                      <a:pt x="2" y="43"/>
                      <a:pt x="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07" name="Freeform 864"/>
              <p:cNvSpPr/>
              <p:nvPr/>
            </p:nvSpPr>
            <p:spPr bwMode="auto">
              <a:xfrm>
                <a:off x="3615" y="2415"/>
                <a:ext cx="92" cy="87"/>
              </a:xfrm>
              <a:custGeom>
                <a:avLst/>
                <a:gdLst>
                  <a:gd name="T0" fmla="*/ 21 w 48"/>
                  <a:gd name="T1" fmla="*/ 13 h 45"/>
                  <a:gd name="T2" fmla="*/ 35 w 48"/>
                  <a:gd name="T3" fmla="*/ 0 h 45"/>
                  <a:gd name="T4" fmla="*/ 44 w 48"/>
                  <a:gd name="T5" fmla="*/ 18 h 45"/>
                  <a:gd name="T6" fmla="*/ 45 w 48"/>
                  <a:gd name="T7" fmla="*/ 34 h 45"/>
                  <a:gd name="T8" fmla="*/ 18 w 48"/>
                  <a:gd name="T9" fmla="*/ 43 h 45"/>
                  <a:gd name="T10" fmla="*/ 10 w 48"/>
                  <a:gd name="T11" fmla="*/ 45 h 45"/>
                  <a:gd name="T12" fmla="*/ 3 w 48"/>
                  <a:gd name="T13" fmla="*/ 41 h 45"/>
                  <a:gd name="T14" fmla="*/ 3 w 48"/>
                  <a:gd name="T15" fmla="*/ 34 h 45"/>
                  <a:gd name="T16" fmla="*/ 14 w 48"/>
                  <a:gd name="T17" fmla="*/ 13 h 45"/>
                  <a:gd name="T18" fmla="*/ 21 w 48"/>
                  <a:gd name="T19"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5">
                    <a:moveTo>
                      <a:pt x="21" y="13"/>
                    </a:moveTo>
                    <a:cubicBezTo>
                      <a:pt x="37" y="21"/>
                      <a:pt x="28" y="2"/>
                      <a:pt x="35" y="0"/>
                    </a:cubicBezTo>
                    <a:cubicBezTo>
                      <a:pt x="44" y="2"/>
                      <a:pt x="39" y="13"/>
                      <a:pt x="44" y="18"/>
                    </a:cubicBezTo>
                    <a:cubicBezTo>
                      <a:pt x="45" y="23"/>
                      <a:pt x="48" y="29"/>
                      <a:pt x="45" y="34"/>
                    </a:cubicBezTo>
                    <a:cubicBezTo>
                      <a:pt x="33" y="27"/>
                      <a:pt x="27" y="38"/>
                      <a:pt x="18" y="43"/>
                    </a:cubicBezTo>
                    <a:cubicBezTo>
                      <a:pt x="16" y="45"/>
                      <a:pt x="13" y="45"/>
                      <a:pt x="10" y="45"/>
                    </a:cubicBezTo>
                    <a:cubicBezTo>
                      <a:pt x="8" y="44"/>
                      <a:pt x="6" y="42"/>
                      <a:pt x="3" y="41"/>
                    </a:cubicBezTo>
                    <a:cubicBezTo>
                      <a:pt x="1" y="39"/>
                      <a:pt x="5" y="37"/>
                      <a:pt x="3" y="34"/>
                    </a:cubicBezTo>
                    <a:cubicBezTo>
                      <a:pt x="0" y="24"/>
                      <a:pt x="15" y="23"/>
                      <a:pt x="14" y="13"/>
                    </a:cubicBezTo>
                    <a:cubicBezTo>
                      <a:pt x="16" y="11"/>
                      <a:pt x="18" y="11"/>
                      <a:pt x="2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08" name="Freeform 865"/>
              <p:cNvSpPr/>
              <p:nvPr/>
            </p:nvSpPr>
            <p:spPr bwMode="auto">
              <a:xfrm>
                <a:off x="3541" y="2457"/>
                <a:ext cx="61" cy="54"/>
              </a:xfrm>
              <a:custGeom>
                <a:avLst/>
                <a:gdLst>
                  <a:gd name="T0" fmla="*/ 14 w 32"/>
                  <a:gd name="T1" fmla="*/ 16 h 28"/>
                  <a:gd name="T2" fmla="*/ 0 w 32"/>
                  <a:gd name="T3" fmla="*/ 16 h 28"/>
                  <a:gd name="T4" fmla="*/ 13 w 32"/>
                  <a:gd name="T5" fmla="*/ 7 h 28"/>
                  <a:gd name="T6" fmla="*/ 32 w 32"/>
                  <a:gd name="T7" fmla="*/ 12 h 28"/>
                  <a:gd name="T8" fmla="*/ 14 w 32"/>
                  <a:gd name="T9" fmla="*/ 16 h 28"/>
                </a:gdLst>
                <a:ahLst/>
                <a:cxnLst>
                  <a:cxn ang="0">
                    <a:pos x="T0" y="T1"/>
                  </a:cxn>
                  <a:cxn ang="0">
                    <a:pos x="T2" y="T3"/>
                  </a:cxn>
                  <a:cxn ang="0">
                    <a:pos x="T4" y="T5"/>
                  </a:cxn>
                  <a:cxn ang="0">
                    <a:pos x="T6" y="T7"/>
                  </a:cxn>
                  <a:cxn ang="0">
                    <a:pos x="T8" y="T9"/>
                  </a:cxn>
                </a:cxnLst>
                <a:rect l="0" t="0" r="r" b="b"/>
                <a:pathLst>
                  <a:path w="32" h="28">
                    <a:moveTo>
                      <a:pt x="14" y="16"/>
                    </a:moveTo>
                    <a:cubicBezTo>
                      <a:pt x="10" y="25"/>
                      <a:pt x="5" y="27"/>
                      <a:pt x="0" y="16"/>
                    </a:cubicBezTo>
                    <a:cubicBezTo>
                      <a:pt x="5" y="13"/>
                      <a:pt x="9" y="11"/>
                      <a:pt x="13" y="7"/>
                    </a:cubicBezTo>
                    <a:cubicBezTo>
                      <a:pt x="22" y="0"/>
                      <a:pt x="28" y="2"/>
                      <a:pt x="32" y="12"/>
                    </a:cubicBezTo>
                    <a:cubicBezTo>
                      <a:pt x="29" y="28"/>
                      <a:pt x="20" y="13"/>
                      <a:pt x="1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09" name="Freeform 866"/>
              <p:cNvSpPr/>
              <p:nvPr/>
            </p:nvSpPr>
            <p:spPr bwMode="auto">
              <a:xfrm>
                <a:off x="3568" y="2471"/>
                <a:ext cx="64" cy="40"/>
              </a:xfrm>
              <a:custGeom>
                <a:avLst/>
                <a:gdLst>
                  <a:gd name="T0" fmla="*/ 0 w 34"/>
                  <a:gd name="T1" fmla="*/ 9 h 21"/>
                  <a:gd name="T2" fmla="*/ 18 w 34"/>
                  <a:gd name="T3" fmla="*/ 5 h 21"/>
                  <a:gd name="T4" fmla="*/ 28 w 34"/>
                  <a:gd name="T5" fmla="*/ 5 h 21"/>
                  <a:gd name="T6" fmla="*/ 33 w 34"/>
                  <a:gd name="T7" fmla="*/ 5 h 21"/>
                  <a:gd name="T8" fmla="*/ 28 w 34"/>
                  <a:gd name="T9" fmla="*/ 12 h 21"/>
                  <a:gd name="T10" fmla="*/ 0 w 34"/>
                  <a:gd name="T11" fmla="*/ 9 h 21"/>
                </a:gdLst>
                <a:ahLst/>
                <a:cxnLst>
                  <a:cxn ang="0">
                    <a:pos x="T0" y="T1"/>
                  </a:cxn>
                  <a:cxn ang="0">
                    <a:pos x="T2" y="T3"/>
                  </a:cxn>
                  <a:cxn ang="0">
                    <a:pos x="T4" y="T5"/>
                  </a:cxn>
                  <a:cxn ang="0">
                    <a:pos x="T6" y="T7"/>
                  </a:cxn>
                  <a:cxn ang="0">
                    <a:pos x="T8" y="T9"/>
                  </a:cxn>
                  <a:cxn ang="0">
                    <a:pos x="T10" y="T11"/>
                  </a:cxn>
                </a:cxnLst>
                <a:rect l="0" t="0" r="r" b="b"/>
                <a:pathLst>
                  <a:path w="34" h="21">
                    <a:moveTo>
                      <a:pt x="0" y="9"/>
                    </a:moveTo>
                    <a:cubicBezTo>
                      <a:pt x="5" y="0"/>
                      <a:pt x="14" y="17"/>
                      <a:pt x="18" y="5"/>
                    </a:cubicBezTo>
                    <a:cubicBezTo>
                      <a:pt x="21" y="9"/>
                      <a:pt x="25" y="4"/>
                      <a:pt x="28" y="5"/>
                    </a:cubicBezTo>
                    <a:cubicBezTo>
                      <a:pt x="30" y="5"/>
                      <a:pt x="33" y="3"/>
                      <a:pt x="33" y="5"/>
                    </a:cubicBezTo>
                    <a:cubicBezTo>
                      <a:pt x="34" y="7"/>
                      <a:pt x="30" y="10"/>
                      <a:pt x="28" y="12"/>
                    </a:cubicBezTo>
                    <a:cubicBezTo>
                      <a:pt x="19" y="21"/>
                      <a:pt x="9" y="20"/>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10" name="Freeform 867"/>
              <p:cNvSpPr/>
              <p:nvPr/>
            </p:nvSpPr>
            <p:spPr bwMode="auto">
              <a:xfrm>
                <a:off x="3642" y="2417"/>
                <a:ext cx="15" cy="23"/>
              </a:xfrm>
              <a:custGeom>
                <a:avLst/>
                <a:gdLst>
                  <a:gd name="T0" fmla="*/ 7 w 8"/>
                  <a:gd name="T1" fmla="*/ 12 h 12"/>
                  <a:gd name="T2" fmla="*/ 0 w 8"/>
                  <a:gd name="T3" fmla="*/ 12 h 12"/>
                  <a:gd name="T4" fmla="*/ 0 w 8"/>
                  <a:gd name="T5" fmla="*/ 5 h 12"/>
                  <a:gd name="T6" fmla="*/ 3 w 8"/>
                  <a:gd name="T7" fmla="*/ 1 h 12"/>
                  <a:gd name="T8" fmla="*/ 7 w 8"/>
                  <a:gd name="T9" fmla="*/ 12 h 12"/>
                </a:gdLst>
                <a:ahLst/>
                <a:cxnLst>
                  <a:cxn ang="0">
                    <a:pos x="T0" y="T1"/>
                  </a:cxn>
                  <a:cxn ang="0">
                    <a:pos x="T2" y="T3"/>
                  </a:cxn>
                  <a:cxn ang="0">
                    <a:pos x="T4" y="T5"/>
                  </a:cxn>
                  <a:cxn ang="0">
                    <a:pos x="T6" y="T7"/>
                  </a:cxn>
                  <a:cxn ang="0">
                    <a:pos x="T8" y="T9"/>
                  </a:cxn>
                </a:cxnLst>
                <a:rect l="0" t="0" r="r" b="b"/>
                <a:pathLst>
                  <a:path w="8" h="12">
                    <a:moveTo>
                      <a:pt x="7" y="12"/>
                    </a:moveTo>
                    <a:cubicBezTo>
                      <a:pt x="4" y="12"/>
                      <a:pt x="2" y="12"/>
                      <a:pt x="0" y="12"/>
                    </a:cubicBezTo>
                    <a:cubicBezTo>
                      <a:pt x="0" y="10"/>
                      <a:pt x="4" y="8"/>
                      <a:pt x="0" y="5"/>
                    </a:cubicBezTo>
                    <a:cubicBezTo>
                      <a:pt x="0" y="3"/>
                      <a:pt x="0" y="0"/>
                      <a:pt x="3" y="1"/>
                    </a:cubicBezTo>
                    <a:cubicBezTo>
                      <a:pt x="8" y="3"/>
                      <a:pt x="6" y="8"/>
                      <a:pt x="7"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11" name="Freeform 868"/>
              <p:cNvSpPr/>
              <p:nvPr/>
            </p:nvSpPr>
            <p:spPr bwMode="auto">
              <a:xfrm>
                <a:off x="2379" y="760"/>
                <a:ext cx="38" cy="29"/>
              </a:xfrm>
              <a:custGeom>
                <a:avLst/>
                <a:gdLst>
                  <a:gd name="T0" fmla="*/ 0 w 20"/>
                  <a:gd name="T1" fmla="*/ 15 h 15"/>
                  <a:gd name="T2" fmla="*/ 14 w 20"/>
                  <a:gd name="T3" fmla="*/ 0 h 15"/>
                  <a:gd name="T4" fmla="*/ 0 w 20"/>
                  <a:gd name="T5" fmla="*/ 15 h 15"/>
                </a:gdLst>
                <a:ahLst/>
                <a:cxnLst>
                  <a:cxn ang="0">
                    <a:pos x="T0" y="T1"/>
                  </a:cxn>
                  <a:cxn ang="0">
                    <a:pos x="T2" y="T3"/>
                  </a:cxn>
                  <a:cxn ang="0">
                    <a:pos x="T4" y="T5"/>
                  </a:cxn>
                </a:cxnLst>
                <a:rect l="0" t="0" r="r" b="b"/>
                <a:pathLst>
                  <a:path w="20" h="15">
                    <a:moveTo>
                      <a:pt x="0" y="15"/>
                    </a:moveTo>
                    <a:cubicBezTo>
                      <a:pt x="1" y="6"/>
                      <a:pt x="15" y="10"/>
                      <a:pt x="14" y="0"/>
                    </a:cubicBezTo>
                    <a:cubicBezTo>
                      <a:pt x="20" y="12"/>
                      <a:pt x="19" y="12"/>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12" name="Freeform 869"/>
              <p:cNvSpPr/>
              <p:nvPr/>
            </p:nvSpPr>
            <p:spPr bwMode="auto">
              <a:xfrm>
                <a:off x="4779" y="1235"/>
                <a:ext cx="99" cy="111"/>
              </a:xfrm>
              <a:custGeom>
                <a:avLst/>
                <a:gdLst>
                  <a:gd name="T0" fmla="*/ 16 w 52"/>
                  <a:gd name="T1" fmla="*/ 0 h 58"/>
                  <a:gd name="T2" fmla="*/ 51 w 52"/>
                  <a:gd name="T3" fmla="*/ 17 h 58"/>
                  <a:gd name="T4" fmla="*/ 51 w 52"/>
                  <a:gd name="T5" fmla="*/ 22 h 58"/>
                  <a:gd name="T6" fmla="*/ 37 w 52"/>
                  <a:gd name="T7" fmla="*/ 29 h 58"/>
                  <a:gd name="T8" fmla="*/ 30 w 52"/>
                  <a:gd name="T9" fmla="*/ 35 h 58"/>
                  <a:gd name="T10" fmla="*/ 38 w 52"/>
                  <a:gd name="T11" fmla="*/ 49 h 58"/>
                  <a:gd name="T12" fmla="*/ 29 w 52"/>
                  <a:gd name="T13" fmla="*/ 58 h 58"/>
                  <a:gd name="T14" fmla="*/ 4 w 52"/>
                  <a:gd name="T15" fmla="*/ 54 h 58"/>
                  <a:gd name="T16" fmla="*/ 9 w 52"/>
                  <a:gd name="T17" fmla="*/ 10 h 58"/>
                  <a:gd name="T18" fmla="*/ 16 w 52"/>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8">
                    <a:moveTo>
                      <a:pt x="16" y="0"/>
                    </a:moveTo>
                    <a:cubicBezTo>
                      <a:pt x="29" y="4"/>
                      <a:pt x="40" y="9"/>
                      <a:pt x="51" y="17"/>
                    </a:cubicBezTo>
                    <a:cubicBezTo>
                      <a:pt x="52" y="18"/>
                      <a:pt x="52" y="20"/>
                      <a:pt x="51" y="22"/>
                    </a:cubicBezTo>
                    <a:cubicBezTo>
                      <a:pt x="48" y="27"/>
                      <a:pt x="43" y="29"/>
                      <a:pt x="37" y="29"/>
                    </a:cubicBezTo>
                    <a:cubicBezTo>
                      <a:pt x="33" y="29"/>
                      <a:pt x="30" y="30"/>
                      <a:pt x="30" y="35"/>
                    </a:cubicBezTo>
                    <a:cubicBezTo>
                      <a:pt x="28" y="43"/>
                      <a:pt x="39" y="42"/>
                      <a:pt x="38" y="49"/>
                    </a:cubicBezTo>
                    <a:cubicBezTo>
                      <a:pt x="37" y="54"/>
                      <a:pt x="34" y="57"/>
                      <a:pt x="29" y="58"/>
                    </a:cubicBezTo>
                    <a:cubicBezTo>
                      <a:pt x="21" y="57"/>
                      <a:pt x="12" y="57"/>
                      <a:pt x="4" y="54"/>
                    </a:cubicBezTo>
                    <a:cubicBezTo>
                      <a:pt x="7" y="40"/>
                      <a:pt x="0" y="24"/>
                      <a:pt x="9" y="10"/>
                    </a:cubicBezTo>
                    <a:cubicBezTo>
                      <a:pt x="9" y="5"/>
                      <a:pt x="11" y="2"/>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13" name="Freeform 870"/>
              <p:cNvSpPr/>
              <p:nvPr/>
            </p:nvSpPr>
            <p:spPr bwMode="auto">
              <a:xfrm>
                <a:off x="4743" y="1250"/>
                <a:ext cx="80" cy="94"/>
              </a:xfrm>
              <a:custGeom>
                <a:avLst/>
                <a:gdLst>
                  <a:gd name="T0" fmla="*/ 28 w 42"/>
                  <a:gd name="T1" fmla="*/ 2 h 49"/>
                  <a:gd name="T2" fmla="*/ 26 w 42"/>
                  <a:gd name="T3" fmla="*/ 10 h 49"/>
                  <a:gd name="T4" fmla="*/ 23 w 42"/>
                  <a:gd name="T5" fmla="*/ 27 h 49"/>
                  <a:gd name="T6" fmla="*/ 33 w 42"/>
                  <a:gd name="T7" fmla="*/ 35 h 49"/>
                  <a:gd name="T8" fmla="*/ 21 w 42"/>
                  <a:gd name="T9" fmla="*/ 44 h 49"/>
                  <a:gd name="T10" fmla="*/ 17 w 42"/>
                  <a:gd name="T11" fmla="*/ 47 h 49"/>
                  <a:gd name="T12" fmla="*/ 10 w 42"/>
                  <a:gd name="T13" fmla="*/ 47 h 49"/>
                  <a:gd name="T14" fmla="*/ 7 w 42"/>
                  <a:gd name="T15" fmla="*/ 20 h 49"/>
                  <a:gd name="T16" fmla="*/ 7 w 42"/>
                  <a:gd name="T17" fmla="*/ 6 h 49"/>
                  <a:gd name="T18" fmla="*/ 20 w 42"/>
                  <a:gd name="T19" fmla="*/ 0 h 49"/>
                  <a:gd name="T20" fmla="*/ 28 w 42"/>
                  <a:gd name="T21"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9">
                    <a:moveTo>
                      <a:pt x="28" y="2"/>
                    </a:moveTo>
                    <a:cubicBezTo>
                      <a:pt x="27" y="5"/>
                      <a:pt x="25" y="10"/>
                      <a:pt x="26" y="10"/>
                    </a:cubicBezTo>
                    <a:cubicBezTo>
                      <a:pt x="42" y="18"/>
                      <a:pt x="28" y="22"/>
                      <a:pt x="23" y="27"/>
                    </a:cubicBezTo>
                    <a:cubicBezTo>
                      <a:pt x="25" y="31"/>
                      <a:pt x="32" y="29"/>
                      <a:pt x="33" y="35"/>
                    </a:cubicBezTo>
                    <a:cubicBezTo>
                      <a:pt x="29" y="38"/>
                      <a:pt x="25" y="41"/>
                      <a:pt x="21" y="44"/>
                    </a:cubicBezTo>
                    <a:cubicBezTo>
                      <a:pt x="20" y="45"/>
                      <a:pt x="19" y="47"/>
                      <a:pt x="17" y="47"/>
                    </a:cubicBezTo>
                    <a:cubicBezTo>
                      <a:pt x="15" y="49"/>
                      <a:pt x="12" y="49"/>
                      <a:pt x="10" y="47"/>
                    </a:cubicBezTo>
                    <a:cubicBezTo>
                      <a:pt x="5" y="38"/>
                      <a:pt x="0" y="29"/>
                      <a:pt x="7" y="20"/>
                    </a:cubicBezTo>
                    <a:cubicBezTo>
                      <a:pt x="11" y="15"/>
                      <a:pt x="7" y="10"/>
                      <a:pt x="7" y="6"/>
                    </a:cubicBezTo>
                    <a:cubicBezTo>
                      <a:pt x="12" y="5"/>
                      <a:pt x="21" y="14"/>
                      <a:pt x="20" y="0"/>
                    </a:cubicBezTo>
                    <a:cubicBezTo>
                      <a:pt x="23" y="1"/>
                      <a:pt x="25" y="1"/>
                      <a:pt x="2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14" name="Freeform 871"/>
              <p:cNvSpPr/>
              <p:nvPr/>
            </p:nvSpPr>
            <p:spPr bwMode="auto">
              <a:xfrm>
                <a:off x="4467" y="1155"/>
                <a:ext cx="150" cy="99"/>
              </a:xfrm>
              <a:custGeom>
                <a:avLst/>
                <a:gdLst>
                  <a:gd name="T0" fmla="*/ 2 w 79"/>
                  <a:gd name="T1" fmla="*/ 31 h 52"/>
                  <a:gd name="T2" fmla="*/ 18 w 79"/>
                  <a:gd name="T3" fmla="*/ 22 h 52"/>
                  <a:gd name="T4" fmla="*/ 38 w 79"/>
                  <a:gd name="T5" fmla="*/ 8 h 52"/>
                  <a:gd name="T6" fmla="*/ 41 w 79"/>
                  <a:gd name="T7" fmla="*/ 0 h 52"/>
                  <a:gd name="T8" fmla="*/ 72 w 79"/>
                  <a:gd name="T9" fmla="*/ 17 h 52"/>
                  <a:gd name="T10" fmla="*/ 73 w 79"/>
                  <a:gd name="T11" fmla="*/ 45 h 52"/>
                  <a:gd name="T12" fmla="*/ 56 w 79"/>
                  <a:gd name="T13" fmla="*/ 52 h 52"/>
                  <a:gd name="T14" fmla="*/ 20 w 79"/>
                  <a:gd name="T15" fmla="*/ 50 h 52"/>
                  <a:gd name="T16" fmla="*/ 9 w 79"/>
                  <a:gd name="T17" fmla="*/ 47 h 52"/>
                  <a:gd name="T18" fmla="*/ 1 w 79"/>
                  <a:gd name="T19" fmla="*/ 42 h 52"/>
                  <a:gd name="T20" fmla="*/ 2 w 79"/>
                  <a:gd name="T21"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2" y="31"/>
                    </a:moveTo>
                    <a:cubicBezTo>
                      <a:pt x="4" y="22"/>
                      <a:pt x="7" y="16"/>
                      <a:pt x="18" y="22"/>
                    </a:cubicBezTo>
                    <a:cubicBezTo>
                      <a:pt x="33" y="29"/>
                      <a:pt x="38" y="25"/>
                      <a:pt x="38" y="8"/>
                    </a:cubicBezTo>
                    <a:cubicBezTo>
                      <a:pt x="38" y="5"/>
                      <a:pt x="40" y="3"/>
                      <a:pt x="41" y="0"/>
                    </a:cubicBezTo>
                    <a:cubicBezTo>
                      <a:pt x="53" y="2"/>
                      <a:pt x="63" y="8"/>
                      <a:pt x="72" y="17"/>
                    </a:cubicBezTo>
                    <a:cubicBezTo>
                      <a:pt x="79" y="26"/>
                      <a:pt x="75" y="36"/>
                      <a:pt x="73" y="45"/>
                    </a:cubicBezTo>
                    <a:cubicBezTo>
                      <a:pt x="68" y="50"/>
                      <a:pt x="62" y="51"/>
                      <a:pt x="56" y="52"/>
                    </a:cubicBezTo>
                    <a:cubicBezTo>
                      <a:pt x="45" y="46"/>
                      <a:pt x="33" y="39"/>
                      <a:pt x="20" y="50"/>
                    </a:cubicBezTo>
                    <a:cubicBezTo>
                      <a:pt x="18" y="52"/>
                      <a:pt x="13" y="48"/>
                      <a:pt x="9" y="47"/>
                    </a:cubicBezTo>
                    <a:cubicBezTo>
                      <a:pt x="6" y="47"/>
                      <a:pt x="3" y="45"/>
                      <a:pt x="1" y="42"/>
                    </a:cubicBezTo>
                    <a:cubicBezTo>
                      <a:pt x="0" y="38"/>
                      <a:pt x="2" y="35"/>
                      <a:pt x="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15" name="Freeform 872"/>
              <p:cNvSpPr/>
              <p:nvPr/>
            </p:nvSpPr>
            <p:spPr bwMode="auto">
              <a:xfrm>
                <a:off x="4619" y="1246"/>
                <a:ext cx="168" cy="144"/>
              </a:xfrm>
              <a:custGeom>
                <a:avLst/>
                <a:gdLst>
                  <a:gd name="T0" fmla="*/ 72 w 88"/>
                  <a:gd name="T1" fmla="*/ 22 h 75"/>
                  <a:gd name="T2" fmla="*/ 79 w 88"/>
                  <a:gd name="T3" fmla="*/ 49 h 75"/>
                  <a:gd name="T4" fmla="*/ 88 w 88"/>
                  <a:gd name="T5" fmla="*/ 62 h 75"/>
                  <a:gd name="T6" fmla="*/ 88 w 88"/>
                  <a:gd name="T7" fmla="*/ 65 h 75"/>
                  <a:gd name="T8" fmla="*/ 86 w 88"/>
                  <a:gd name="T9" fmla="*/ 69 h 75"/>
                  <a:gd name="T10" fmla="*/ 71 w 88"/>
                  <a:gd name="T11" fmla="*/ 75 h 75"/>
                  <a:gd name="T12" fmla="*/ 65 w 88"/>
                  <a:gd name="T13" fmla="*/ 57 h 75"/>
                  <a:gd name="T14" fmla="*/ 41 w 88"/>
                  <a:gd name="T15" fmla="*/ 41 h 75"/>
                  <a:gd name="T16" fmla="*/ 37 w 88"/>
                  <a:gd name="T17" fmla="*/ 38 h 75"/>
                  <a:gd name="T18" fmla="*/ 9 w 88"/>
                  <a:gd name="T19" fmla="*/ 24 h 75"/>
                  <a:gd name="T20" fmla="*/ 1 w 88"/>
                  <a:gd name="T21" fmla="*/ 18 h 75"/>
                  <a:gd name="T22" fmla="*/ 2 w 88"/>
                  <a:gd name="T23" fmla="*/ 11 h 75"/>
                  <a:gd name="T24" fmla="*/ 20 w 88"/>
                  <a:gd name="T25" fmla="*/ 1 h 75"/>
                  <a:gd name="T26" fmla="*/ 48 w 88"/>
                  <a:gd name="T27" fmla="*/ 5 h 75"/>
                  <a:gd name="T28" fmla="*/ 58 w 88"/>
                  <a:gd name="T29" fmla="*/ 2 h 75"/>
                  <a:gd name="T30" fmla="*/ 63 w 88"/>
                  <a:gd name="T31" fmla="*/ 9 h 75"/>
                  <a:gd name="T32" fmla="*/ 72 w 88"/>
                  <a:gd name="T33"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75">
                    <a:moveTo>
                      <a:pt x="72" y="22"/>
                    </a:moveTo>
                    <a:cubicBezTo>
                      <a:pt x="72" y="31"/>
                      <a:pt x="74" y="41"/>
                      <a:pt x="79" y="49"/>
                    </a:cubicBezTo>
                    <a:cubicBezTo>
                      <a:pt x="85" y="51"/>
                      <a:pt x="86" y="57"/>
                      <a:pt x="88" y="62"/>
                    </a:cubicBezTo>
                    <a:cubicBezTo>
                      <a:pt x="88" y="63"/>
                      <a:pt x="88" y="64"/>
                      <a:pt x="88" y="65"/>
                    </a:cubicBezTo>
                    <a:cubicBezTo>
                      <a:pt x="87" y="66"/>
                      <a:pt x="87" y="68"/>
                      <a:pt x="86" y="69"/>
                    </a:cubicBezTo>
                    <a:cubicBezTo>
                      <a:pt x="81" y="72"/>
                      <a:pt x="77" y="75"/>
                      <a:pt x="71" y="75"/>
                    </a:cubicBezTo>
                    <a:cubicBezTo>
                      <a:pt x="63" y="71"/>
                      <a:pt x="69" y="62"/>
                      <a:pt x="65" y="57"/>
                    </a:cubicBezTo>
                    <a:cubicBezTo>
                      <a:pt x="59" y="49"/>
                      <a:pt x="54" y="38"/>
                      <a:pt x="41" y="41"/>
                    </a:cubicBezTo>
                    <a:cubicBezTo>
                      <a:pt x="40" y="41"/>
                      <a:pt x="38" y="40"/>
                      <a:pt x="37" y="38"/>
                    </a:cubicBezTo>
                    <a:cubicBezTo>
                      <a:pt x="32" y="26"/>
                      <a:pt x="21" y="23"/>
                      <a:pt x="9" y="24"/>
                    </a:cubicBezTo>
                    <a:cubicBezTo>
                      <a:pt x="5" y="24"/>
                      <a:pt x="3" y="21"/>
                      <a:pt x="1" y="18"/>
                    </a:cubicBezTo>
                    <a:cubicBezTo>
                      <a:pt x="0" y="15"/>
                      <a:pt x="0" y="13"/>
                      <a:pt x="2" y="11"/>
                    </a:cubicBezTo>
                    <a:cubicBezTo>
                      <a:pt x="11" y="13"/>
                      <a:pt x="16" y="9"/>
                      <a:pt x="20" y="1"/>
                    </a:cubicBezTo>
                    <a:cubicBezTo>
                      <a:pt x="32" y="21"/>
                      <a:pt x="33" y="22"/>
                      <a:pt x="48" y="5"/>
                    </a:cubicBezTo>
                    <a:cubicBezTo>
                      <a:pt x="51" y="1"/>
                      <a:pt x="54" y="0"/>
                      <a:pt x="58" y="2"/>
                    </a:cubicBezTo>
                    <a:cubicBezTo>
                      <a:pt x="61" y="3"/>
                      <a:pt x="63" y="6"/>
                      <a:pt x="63" y="9"/>
                    </a:cubicBezTo>
                    <a:cubicBezTo>
                      <a:pt x="61" y="21"/>
                      <a:pt x="61" y="21"/>
                      <a:pt x="7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16" name="Freeform 873"/>
              <p:cNvSpPr/>
              <p:nvPr/>
            </p:nvSpPr>
            <p:spPr bwMode="auto">
              <a:xfrm>
                <a:off x="4528" y="1223"/>
                <a:ext cx="110" cy="129"/>
              </a:xfrm>
              <a:custGeom>
                <a:avLst/>
                <a:gdLst>
                  <a:gd name="T0" fmla="*/ 50 w 58"/>
                  <a:gd name="T1" fmla="*/ 23 h 67"/>
                  <a:gd name="T2" fmla="*/ 50 w 58"/>
                  <a:gd name="T3" fmla="*/ 30 h 67"/>
                  <a:gd name="T4" fmla="*/ 44 w 58"/>
                  <a:gd name="T5" fmla="*/ 51 h 67"/>
                  <a:gd name="T6" fmla="*/ 26 w 58"/>
                  <a:gd name="T7" fmla="*/ 60 h 67"/>
                  <a:gd name="T8" fmla="*/ 4 w 58"/>
                  <a:gd name="T9" fmla="*/ 52 h 67"/>
                  <a:gd name="T10" fmla="*/ 15 w 58"/>
                  <a:gd name="T11" fmla="*/ 37 h 67"/>
                  <a:gd name="T12" fmla="*/ 30 w 58"/>
                  <a:gd name="T13" fmla="*/ 31 h 67"/>
                  <a:gd name="T14" fmla="*/ 22 w 58"/>
                  <a:gd name="T15" fmla="*/ 17 h 67"/>
                  <a:gd name="T16" fmla="*/ 23 w 58"/>
                  <a:gd name="T17" fmla="*/ 13 h 67"/>
                  <a:gd name="T18" fmla="*/ 40 w 58"/>
                  <a:gd name="T19" fmla="*/ 9 h 67"/>
                  <a:gd name="T20" fmla="*/ 50 w 58"/>
                  <a:gd name="T21" fmla="*/ 2 h 67"/>
                  <a:gd name="T22" fmla="*/ 54 w 58"/>
                  <a:gd name="T23" fmla="*/ 6 h 67"/>
                  <a:gd name="T24" fmla="*/ 50 w 58"/>
                  <a:gd name="T25" fmla="*/ 20 h 67"/>
                  <a:gd name="T26" fmla="*/ 50 w 58"/>
                  <a:gd name="T27" fmla="*/ 2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67">
                    <a:moveTo>
                      <a:pt x="50" y="23"/>
                    </a:moveTo>
                    <a:cubicBezTo>
                      <a:pt x="50" y="25"/>
                      <a:pt x="50" y="28"/>
                      <a:pt x="50" y="30"/>
                    </a:cubicBezTo>
                    <a:cubicBezTo>
                      <a:pt x="49" y="37"/>
                      <a:pt x="50" y="45"/>
                      <a:pt x="44" y="51"/>
                    </a:cubicBezTo>
                    <a:cubicBezTo>
                      <a:pt x="37" y="53"/>
                      <a:pt x="31" y="56"/>
                      <a:pt x="26" y="60"/>
                    </a:cubicBezTo>
                    <a:cubicBezTo>
                      <a:pt x="16" y="65"/>
                      <a:pt x="8" y="67"/>
                      <a:pt x="4" y="52"/>
                    </a:cubicBezTo>
                    <a:cubicBezTo>
                      <a:pt x="0" y="40"/>
                      <a:pt x="3" y="36"/>
                      <a:pt x="15" y="37"/>
                    </a:cubicBezTo>
                    <a:cubicBezTo>
                      <a:pt x="21" y="37"/>
                      <a:pt x="28" y="37"/>
                      <a:pt x="30" y="31"/>
                    </a:cubicBezTo>
                    <a:cubicBezTo>
                      <a:pt x="33" y="24"/>
                      <a:pt x="23" y="22"/>
                      <a:pt x="22" y="17"/>
                    </a:cubicBezTo>
                    <a:cubicBezTo>
                      <a:pt x="21" y="15"/>
                      <a:pt x="21" y="14"/>
                      <a:pt x="23" y="13"/>
                    </a:cubicBezTo>
                    <a:cubicBezTo>
                      <a:pt x="28" y="11"/>
                      <a:pt x="34" y="10"/>
                      <a:pt x="40" y="9"/>
                    </a:cubicBezTo>
                    <a:cubicBezTo>
                      <a:pt x="42" y="5"/>
                      <a:pt x="44" y="0"/>
                      <a:pt x="50" y="2"/>
                    </a:cubicBezTo>
                    <a:cubicBezTo>
                      <a:pt x="52" y="3"/>
                      <a:pt x="53" y="4"/>
                      <a:pt x="54" y="6"/>
                    </a:cubicBezTo>
                    <a:cubicBezTo>
                      <a:pt x="58" y="12"/>
                      <a:pt x="54" y="16"/>
                      <a:pt x="50" y="20"/>
                    </a:cubicBezTo>
                    <a:cubicBezTo>
                      <a:pt x="48" y="21"/>
                      <a:pt x="48" y="22"/>
                      <a:pt x="50"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17" name="Freeform 874"/>
              <p:cNvSpPr/>
              <p:nvPr/>
            </p:nvSpPr>
            <p:spPr bwMode="auto">
              <a:xfrm>
                <a:off x="4594" y="1187"/>
                <a:ext cx="39" cy="54"/>
              </a:xfrm>
              <a:custGeom>
                <a:avLst/>
                <a:gdLst>
                  <a:gd name="T0" fmla="*/ 15 w 20"/>
                  <a:gd name="T1" fmla="*/ 21 h 28"/>
                  <a:gd name="T2" fmla="*/ 5 w 20"/>
                  <a:gd name="T3" fmla="*/ 28 h 28"/>
                  <a:gd name="T4" fmla="*/ 5 w 20"/>
                  <a:gd name="T5" fmla="*/ 0 h 28"/>
                  <a:gd name="T6" fmla="*/ 15 w 20"/>
                  <a:gd name="T7" fmla="*/ 21 h 28"/>
                </a:gdLst>
                <a:ahLst/>
                <a:cxnLst>
                  <a:cxn ang="0">
                    <a:pos x="T0" y="T1"/>
                  </a:cxn>
                  <a:cxn ang="0">
                    <a:pos x="T2" y="T3"/>
                  </a:cxn>
                  <a:cxn ang="0">
                    <a:pos x="T4" y="T5"/>
                  </a:cxn>
                  <a:cxn ang="0">
                    <a:pos x="T6" y="T7"/>
                  </a:cxn>
                </a:cxnLst>
                <a:rect l="0" t="0" r="r" b="b"/>
                <a:pathLst>
                  <a:path w="20" h="28">
                    <a:moveTo>
                      <a:pt x="15" y="21"/>
                    </a:moveTo>
                    <a:cubicBezTo>
                      <a:pt x="12" y="23"/>
                      <a:pt x="8" y="26"/>
                      <a:pt x="5" y="28"/>
                    </a:cubicBezTo>
                    <a:cubicBezTo>
                      <a:pt x="0" y="19"/>
                      <a:pt x="7" y="10"/>
                      <a:pt x="5" y="0"/>
                    </a:cubicBezTo>
                    <a:cubicBezTo>
                      <a:pt x="20" y="1"/>
                      <a:pt x="19" y="11"/>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18" name="Freeform 875"/>
              <p:cNvSpPr/>
              <p:nvPr/>
            </p:nvSpPr>
            <p:spPr bwMode="auto">
              <a:xfrm>
                <a:off x="4623" y="1235"/>
                <a:ext cx="29" cy="27"/>
              </a:xfrm>
              <a:custGeom>
                <a:avLst/>
                <a:gdLst>
                  <a:gd name="T0" fmla="*/ 0 w 15"/>
                  <a:gd name="T1" fmla="*/ 14 h 14"/>
                  <a:gd name="T2" fmla="*/ 4 w 15"/>
                  <a:gd name="T3" fmla="*/ 0 h 14"/>
                  <a:gd name="T4" fmla="*/ 0 w 15"/>
                  <a:gd name="T5" fmla="*/ 14 h 14"/>
                </a:gdLst>
                <a:ahLst/>
                <a:cxnLst>
                  <a:cxn ang="0">
                    <a:pos x="T0" y="T1"/>
                  </a:cxn>
                  <a:cxn ang="0">
                    <a:pos x="T2" y="T3"/>
                  </a:cxn>
                  <a:cxn ang="0">
                    <a:pos x="T4" y="T5"/>
                  </a:cxn>
                </a:cxnLst>
                <a:rect l="0" t="0" r="r" b="b"/>
                <a:pathLst>
                  <a:path w="15" h="14">
                    <a:moveTo>
                      <a:pt x="0" y="14"/>
                    </a:moveTo>
                    <a:cubicBezTo>
                      <a:pt x="2" y="9"/>
                      <a:pt x="3" y="4"/>
                      <a:pt x="4" y="0"/>
                    </a:cubicBezTo>
                    <a:cubicBezTo>
                      <a:pt x="15" y="7"/>
                      <a:pt x="11" y="11"/>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19" name="Freeform 876"/>
              <p:cNvSpPr/>
              <p:nvPr/>
            </p:nvSpPr>
            <p:spPr bwMode="auto">
              <a:xfrm>
                <a:off x="4099" y="2413"/>
                <a:ext cx="107" cy="94"/>
              </a:xfrm>
              <a:custGeom>
                <a:avLst/>
                <a:gdLst>
                  <a:gd name="T0" fmla="*/ 56 w 56"/>
                  <a:gd name="T1" fmla="*/ 25 h 49"/>
                  <a:gd name="T2" fmla="*/ 25 w 56"/>
                  <a:gd name="T3" fmla="*/ 35 h 49"/>
                  <a:gd name="T4" fmla="*/ 13 w 56"/>
                  <a:gd name="T5" fmla="*/ 48 h 49"/>
                  <a:gd name="T6" fmla="*/ 4 w 56"/>
                  <a:gd name="T7" fmla="*/ 47 h 49"/>
                  <a:gd name="T8" fmla="*/ 11 w 56"/>
                  <a:gd name="T9" fmla="*/ 22 h 49"/>
                  <a:gd name="T10" fmla="*/ 19 w 56"/>
                  <a:gd name="T11" fmla="*/ 8 h 49"/>
                  <a:gd name="T12" fmla="*/ 21 w 56"/>
                  <a:gd name="T13" fmla="*/ 4 h 49"/>
                  <a:gd name="T14" fmla="*/ 31 w 56"/>
                  <a:gd name="T15" fmla="*/ 0 h 49"/>
                  <a:gd name="T16" fmla="*/ 45 w 56"/>
                  <a:gd name="T17" fmla="*/ 14 h 49"/>
                  <a:gd name="T18" fmla="*/ 52 w 56"/>
                  <a:gd name="T19" fmla="*/ 18 h 49"/>
                  <a:gd name="T20" fmla="*/ 56 w 56"/>
                  <a:gd name="T21" fmla="*/ 2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49">
                    <a:moveTo>
                      <a:pt x="56" y="25"/>
                    </a:moveTo>
                    <a:cubicBezTo>
                      <a:pt x="44" y="24"/>
                      <a:pt x="33" y="27"/>
                      <a:pt x="25" y="35"/>
                    </a:cubicBezTo>
                    <a:cubicBezTo>
                      <a:pt x="17" y="36"/>
                      <a:pt x="19" y="45"/>
                      <a:pt x="13" y="48"/>
                    </a:cubicBezTo>
                    <a:cubicBezTo>
                      <a:pt x="10" y="49"/>
                      <a:pt x="7" y="49"/>
                      <a:pt x="4" y="47"/>
                    </a:cubicBezTo>
                    <a:cubicBezTo>
                      <a:pt x="0" y="37"/>
                      <a:pt x="5" y="30"/>
                      <a:pt x="11" y="22"/>
                    </a:cubicBezTo>
                    <a:cubicBezTo>
                      <a:pt x="14" y="18"/>
                      <a:pt x="19" y="14"/>
                      <a:pt x="19" y="8"/>
                    </a:cubicBezTo>
                    <a:cubicBezTo>
                      <a:pt x="19" y="6"/>
                      <a:pt x="20" y="5"/>
                      <a:pt x="21" y="4"/>
                    </a:cubicBezTo>
                    <a:cubicBezTo>
                      <a:pt x="24" y="0"/>
                      <a:pt x="28" y="1"/>
                      <a:pt x="31" y="0"/>
                    </a:cubicBezTo>
                    <a:cubicBezTo>
                      <a:pt x="38" y="4"/>
                      <a:pt x="42" y="8"/>
                      <a:pt x="45" y="14"/>
                    </a:cubicBezTo>
                    <a:cubicBezTo>
                      <a:pt x="47" y="17"/>
                      <a:pt x="50" y="18"/>
                      <a:pt x="52" y="18"/>
                    </a:cubicBezTo>
                    <a:cubicBezTo>
                      <a:pt x="54" y="20"/>
                      <a:pt x="55" y="23"/>
                      <a:pt x="5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20" name="Freeform 877"/>
              <p:cNvSpPr/>
              <p:nvPr/>
            </p:nvSpPr>
            <p:spPr bwMode="auto">
              <a:xfrm>
                <a:off x="4050" y="2400"/>
                <a:ext cx="89" cy="86"/>
              </a:xfrm>
              <a:custGeom>
                <a:avLst/>
                <a:gdLst>
                  <a:gd name="T0" fmla="*/ 47 w 47"/>
                  <a:gd name="T1" fmla="*/ 11 h 45"/>
                  <a:gd name="T2" fmla="*/ 47 w 47"/>
                  <a:gd name="T3" fmla="*/ 14 h 45"/>
                  <a:gd name="T4" fmla="*/ 22 w 47"/>
                  <a:gd name="T5" fmla="*/ 42 h 45"/>
                  <a:gd name="T6" fmla="*/ 11 w 47"/>
                  <a:gd name="T7" fmla="*/ 40 h 45"/>
                  <a:gd name="T8" fmla="*/ 0 w 47"/>
                  <a:gd name="T9" fmla="*/ 24 h 45"/>
                  <a:gd name="T10" fmla="*/ 12 w 47"/>
                  <a:gd name="T11" fmla="*/ 11 h 45"/>
                  <a:gd name="T12" fmla="*/ 32 w 47"/>
                  <a:gd name="T13" fmla="*/ 10 h 45"/>
                  <a:gd name="T14" fmla="*/ 40 w 47"/>
                  <a:gd name="T15" fmla="*/ 1 h 45"/>
                  <a:gd name="T16" fmla="*/ 47 w 47"/>
                  <a:gd name="T17"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5">
                    <a:moveTo>
                      <a:pt x="47" y="11"/>
                    </a:moveTo>
                    <a:cubicBezTo>
                      <a:pt x="47" y="12"/>
                      <a:pt x="47" y="13"/>
                      <a:pt x="47" y="14"/>
                    </a:cubicBezTo>
                    <a:cubicBezTo>
                      <a:pt x="45" y="29"/>
                      <a:pt x="25" y="28"/>
                      <a:pt x="22" y="42"/>
                    </a:cubicBezTo>
                    <a:cubicBezTo>
                      <a:pt x="21" y="45"/>
                      <a:pt x="14" y="43"/>
                      <a:pt x="11" y="40"/>
                    </a:cubicBezTo>
                    <a:cubicBezTo>
                      <a:pt x="11" y="32"/>
                      <a:pt x="4" y="29"/>
                      <a:pt x="0" y="24"/>
                    </a:cubicBezTo>
                    <a:cubicBezTo>
                      <a:pt x="0" y="15"/>
                      <a:pt x="3" y="10"/>
                      <a:pt x="12" y="11"/>
                    </a:cubicBezTo>
                    <a:cubicBezTo>
                      <a:pt x="19" y="21"/>
                      <a:pt x="25" y="17"/>
                      <a:pt x="32" y="10"/>
                    </a:cubicBezTo>
                    <a:cubicBezTo>
                      <a:pt x="35" y="7"/>
                      <a:pt x="33" y="0"/>
                      <a:pt x="40" y="1"/>
                    </a:cubicBezTo>
                    <a:cubicBezTo>
                      <a:pt x="42" y="4"/>
                      <a:pt x="45" y="7"/>
                      <a:pt x="4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21" name="Freeform 878"/>
              <p:cNvSpPr/>
              <p:nvPr/>
            </p:nvSpPr>
            <p:spPr bwMode="auto">
              <a:xfrm>
                <a:off x="4158" y="2412"/>
                <a:ext cx="31" cy="28"/>
              </a:xfrm>
              <a:custGeom>
                <a:avLst/>
                <a:gdLst>
                  <a:gd name="T0" fmla="*/ 14 w 16"/>
                  <a:gd name="T1" fmla="*/ 15 h 15"/>
                  <a:gd name="T2" fmla="*/ 0 w 16"/>
                  <a:gd name="T3" fmla="*/ 1 h 15"/>
                  <a:gd name="T4" fmla="*/ 14 w 16"/>
                  <a:gd name="T5" fmla="*/ 15 h 15"/>
                </a:gdLst>
                <a:ahLst/>
                <a:cxnLst>
                  <a:cxn ang="0">
                    <a:pos x="T0" y="T1"/>
                  </a:cxn>
                  <a:cxn ang="0">
                    <a:pos x="T2" y="T3"/>
                  </a:cxn>
                  <a:cxn ang="0">
                    <a:pos x="T4" y="T5"/>
                  </a:cxn>
                </a:cxnLst>
                <a:rect l="0" t="0" r="r" b="b"/>
                <a:pathLst>
                  <a:path w="16" h="15">
                    <a:moveTo>
                      <a:pt x="14" y="15"/>
                    </a:moveTo>
                    <a:cubicBezTo>
                      <a:pt x="8" y="12"/>
                      <a:pt x="4" y="7"/>
                      <a:pt x="0" y="1"/>
                    </a:cubicBezTo>
                    <a:cubicBezTo>
                      <a:pt x="11" y="0"/>
                      <a:pt x="16" y="5"/>
                      <a:pt x="1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22" name="Freeform 879"/>
              <p:cNvSpPr/>
              <p:nvPr/>
            </p:nvSpPr>
            <p:spPr bwMode="auto">
              <a:xfrm>
                <a:off x="2220" y="1545"/>
                <a:ext cx="124" cy="119"/>
              </a:xfrm>
              <a:custGeom>
                <a:avLst/>
                <a:gdLst>
                  <a:gd name="T0" fmla="*/ 49 w 65"/>
                  <a:gd name="T1" fmla="*/ 5 h 62"/>
                  <a:gd name="T2" fmla="*/ 62 w 65"/>
                  <a:gd name="T3" fmla="*/ 3 h 62"/>
                  <a:gd name="T4" fmla="*/ 63 w 65"/>
                  <a:gd name="T5" fmla="*/ 17 h 62"/>
                  <a:gd name="T6" fmla="*/ 56 w 65"/>
                  <a:gd name="T7" fmla="*/ 36 h 62"/>
                  <a:gd name="T8" fmla="*/ 21 w 65"/>
                  <a:gd name="T9" fmla="*/ 54 h 62"/>
                  <a:gd name="T10" fmla="*/ 14 w 65"/>
                  <a:gd name="T11" fmla="*/ 57 h 62"/>
                  <a:gd name="T12" fmla="*/ 0 w 65"/>
                  <a:gd name="T13" fmla="*/ 47 h 62"/>
                  <a:gd name="T14" fmla="*/ 7 w 65"/>
                  <a:gd name="T15" fmla="*/ 43 h 62"/>
                  <a:gd name="T16" fmla="*/ 21 w 65"/>
                  <a:gd name="T17" fmla="*/ 34 h 62"/>
                  <a:gd name="T18" fmla="*/ 28 w 65"/>
                  <a:gd name="T19" fmla="*/ 19 h 62"/>
                  <a:gd name="T20" fmla="*/ 37 w 65"/>
                  <a:gd name="T21" fmla="*/ 21 h 62"/>
                  <a:gd name="T22" fmla="*/ 36 w 65"/>
                  <a:gd name="T23" fmla="*/ 13 h 62"/>
                  <a:gd name="T24" fmla="*/ 49 w 65"/>
                  <a:gd name="T25" fmla="*/ 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2">
                    <a:moveTo>
                      <a:pt x="49" y="5"/>
                    </a:moveTo>
                    <a:cubicBezTo>
                      <a:pt x="53" y="0"/>
                      <a:pt x="59" y="0"/>
                      <a:pt x="62" y="3"/>
                    </a:cubicBezTo>
                    <a:cubicBezTo>
                      <a:pt x="65" y="6"/>
                      <a:pt x="64" y="13"/>
                      <a:pt x="63" y="17"/>
                    </a:cubicBezTo>
                    <a:cubicBezTo>
                      <a:pt x="61" y="24"/>
                      <a:pt x="58" y="30"/>
                      <a:pt x="56" y="36"/>
                    </a:cubicBezTo>
                    <a:cubicBezTo>
                      <a:pt x="47" y="47"/>
                      <a:pt x="40" y="61"/>
                      <a:pt x="21" y="54"/>
                    </a:cubicBezTo>
                    <a:cubicBezTo>
                      <a:pt x="19" y="53"/>
                      <a:pt x="16" y="55"/>
                      <a:pt x="14" y="57"/>
                    </a:cubicBezTo>
                    <a:cubicBezTo>
                      <a:pt x="3" y="62"/>
                      <a:pt x="0" y="57"/>
                      <a:pt x="0" y="47"/>
                    </a:cubicBezTo>
                    <a:cubicBezTo>
                      <a:pt x="3" y="47"/>
                      <a:pt x="5" y="46"/>
                      <a:pt x="7" y="43"/>
                    </a:cubicBezTo>
                    <a:cubicBezTo>
                      <a:pt x="12" y="42"/>
                      <a:pt x="14" y="35"/>
                      <a:pt x="21" y="34"/>
                    </a:cubicBezTo>
                    <a:cubicBezTo>
                      <a:pt x="34" y="34"/>
                      <a:pt x="25" y="24"/>
                      <a:pt x="28" y="19"/>
                    </a:cubicBezTo>
                    <a:cubicBezTo>
                      <a:pt x="31" y="20"/>
                      <a:pt x="34" y="23"/>
                      <a:pt x="37" y="21"/>
                    </a:cubicBezTo>
                    <a:cubicBezTo>
                      <a:pt x="42" y="18"/>
                      <a:pt x="36" y="15"/>
                      <a:pt x="36" y="13"/>
                    </a:cubicBezTo>
                    <a:cubicBezTo>
                      <a:pt x="37" y="6"/>
                      <a:pt x="49" y="15"/>
                      <a:pt x="4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23" name="Freeform 880"/>
              <p:cNvSpPr/>
              <p:nvPr/>
            </p:nvSpPr>
            <p:spPr bwMode="auto">
              <a:xfrm>
                <a:off x="2910" y="2748"/>
                <a:ext cx="156" cy="127"/>
              </a:xfrm>
              <a:custGeom>
                <a:avLst/>
                <a:gdLst>
                  <a:gd name="T0" fmla="*/ 73 w 82"/>
                  <a:gd name="T1" fmla="*/ 45 h 66"/>
                  <a:gd name="T2" fmla="*/ 45 w 82"/>
                  <a:gd name="T3" fmla="*/ 44 h 66"/>
                  <a:gd name="T4" fmla="*/ 37 w 82"/>
                  <a:gd name="T5" fmla="*/ 46 h 66"/>
                  <a:gd name="T6" fmla="*/ 21 w 82"/>
                  <a:gd name="T7" fmla="*/ 60 h 66"/>
                  <a:gd name="T8" fmla="*/ 4 w 82"/>
                  <a:gd name="T9" fmla="*/ 55 h 66"/>
                  <a:gd name="T10" fmla="*/ 10 w 82"/>
                  <a:gd name="T11" fmla="*/ 46 h 66"/>
                  <a:gd name="T12" fmla="*/ 18 w 82"/>
                  <a:gd name="T13" fmla="*/ 32 h 66"/>
                  <a:gd name="T14" fmla="*/ 32 w 82"/>
                  <a:gd name="T15" fmla="*/ 3 h 66"/>
                  <a:gd name="T16" fmla="*/ 53 w 82"/>
                  <a:gd name="T17" fmla="*/ 7 h 66"/>
                  <a:gd name="T18" fmla="*/ 70 w 82"/>
                  <a:gd name="T19" fmla="*/ 0 h 66"/>
                  <a:gd name="T20" fmla="*/ 80 w 82"/>
                  <a:gd name="T21" fmla="*/ 10 h 66"/>
                  <a:gd name="T22" fmla="*/ 71 w 82"/>
                  <a:gd name="T23" fmla="*/ 23 h 66"/>
                  <a:gd name="T24" fmla="*/ 70 w 82"/>
                  <a:gd name="T25" fmla="*/ 36 h 66"/>
                  <a:gd name="T26" fmla="*/ 73 w 82"/>
                  <a:gd name="T27" fmla="*/ 4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66">
                    <a:moveTo>
                      <a:pt x="73" y="45"/>
                    </a:moveTo>
                    <a:cubicBezTo>
                      <a:pt x="64" y="49"/>
                      <a:pt x="54" y="50"/>
                      <a:pt x="45" y="44"/>
                    </a:cubicBezTo>
                    <a:cubicBezTo>
                      <a:pt x="40" y="41"/>
                      <a:pt x="40" y="43"/>
                      <a:pt x="37" y="46"/>
                    </a:cubicBezTo>
                    <a:cubicBezTo>
                      <a:pt x="32" y="51"/>
                      <a:pt x="26" y="55"/>
                      <a:pt x="21" y="60"/>
                    </a:cubicBezTo>
                    <a:cubicBezTo>
                      <a:pt x="13" y="66"/>
                      <a:pt x="8" y="59"/>
                      <a:pt x="4" y="55"/>
                    </a:cubicBezTo>
                    <a:cubicBezTo>
                      <a:pt x="0" y="50"/>
                      <a:pt x="4" y="48"/>
                      <a:pt x="10" y="46"/>
                    </a:cubicBezTo>
                    <a:cubicBezTo>
                      <a:pt x="15" y="44"/>
                      <a:pt x="16" y="38"/>
                      <a:pt x="18" y="32"/>
                    </a:cubicBezTo>
                    <a:cubicBezTo>
                      <a:pt x="20" y="21"/>
                      <a:pt x="25" y="12"/>
                      <a:pt x="32" y="3"/>
                    </a:cubicBezTo>
                    <a:cubicBezTo>
                      <a:pt x="39" y="1"/>
                      <a:pt x="45" y="7"/>
                      <a:pt x="53" y="7"/>
                    </a:cubicBezTo>
                    <a:cubicBezTo>
                      <a:pt x="61" y="11"/>
                      <a:pt x="63" y="0"/>
                      <a:pt x="70" y="0"/>
                    </a:cubicBezTo>
                    <a:cubicBezTo>
                      <a:pt x="75" y="2"/>
                      <a:pt x="82" y="2"/>
                      <a:pt x="80" y="10"/>
                    </a:cubicBezTo>
                    <a:cubicBezTo>
                      <a:pt x="77" y="14"/>
                      <a:pt x="79" y="21"/>
                      <a:pt x="71" y="23"/>
                    </a:cubicBezTo>
                    <a:cubicBezTo>
                      <a:pt x="63" y="25"/>
                      <a:pt x="51" y="30"/>
                      <a:pt x="70" y="36"/>
                    </a:cubicBezTo>
                    <a:cubicBezTo>
                      <a:pt x="74" y="37"/>
                      <a:pt x="73" y="42"/>
                      <a:pt x="73"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24" name="Freeform 881"/>
              <p:cNvSpPr/>
              <p:nvPr/>
            </p:nvSpPr>
            <p:spPr bwMode="auto">
              <a:xfrm>
                <a:off x="3084" y="2718"/>
                <a:ext cx="72" cy="49"/>
              </a:xfrm>
              <a:custGeom>
                <a:avLst/>
                <a:gdLst>
                  <a:gd name="T0" fmla="*/ 3 w 38"/>
                  <a:gd name="T1" fmla="*/ 12 h 26"/>
                  <a:gd name="T2" fmla="*/ 11 w 38"/>
                  <a:gd name="T3" fmla="*/ 9 h 26"/>
                  <a:gd name="T4" fmla="*/ 38 w 38"/>
                  <a:gd name="T5" fmla="*/ 26 h 26"/>
                  <a:gd name="T6" fmla="*/ 10 w 38"/>
                  <a:gd name="T7" fmla="*/ 18 h 26"/>
                  <a:gd name="T8" fmla="*/ 3 w 38"/>
                  <a:gd name="T9" fmla="*/ 12 h 26"/>
                </a:gdLst>
                <a:ahLst/>
                <a:cxnLst>
                  <a:cxn ang="0">
                    <a:pos x="T0" y="T1"/>
                  </a:cxn>
                  <a:cxn ang="0">
                    <a:pos x="T2" y="T3"/>
                  </a:cxn>
                  <a:cxn ang="0">
                    <a:pos x="T4" y="T5"/>
                  </a:cxn>
                  <a:cxn ang="0">
                    <a:pos x="T6" y="T7"/>
                  </a:cxn>
                  <a:cxn ang="0">
                    <a:pos x="T8" y="T9"/>
                  </a:cxn>
                </a:cxnLst>
                <a:rect l="0" t="0" r="r" b="b"/>
                <a:pathLst>
                  <a:path w="38" h="26">
                    <a:moveTo>
                      <a:pt x="3" y="12"/>
                    </a:moveTo>
                    <a:cubicBezTo>
                      <a:pt x="6" y="11"/>
                      <a:pt x="9" y="11"/>
                      <a:pt x="11" y="9"/>
                    </a:cubicBezTo>
                    <a:cubicBezTo>
                      <a:pt x="29" y="0"/>
                      <a:pt x="38" y="6"/>
                      <a:pt x="38" y="26"/>
                    </a:cubicBezTo>
                    <a:cubicBezTo>
                      <a:pt x="31" y="13"/>
                      <a:pt x="20" y="17"/>
                      <a:pt x="10" y="18"/>
                    </a:cubicBezTo>
                    <a:cubicBezTo>
                      <a:pt x="4" y="19"/>
                      <a:pt x="0" y="20"/>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25" name="Freeform 882"/>
              <p:cNvSpPr/>
              <p:nvPr/>
            </p:nvSpPr>
            <p:spPr bwMode="auto">
              <a:xfrm>
                <a:off x="3023" y="2716"/>
                <a:ext cx="53" cy="51"/>
              </a:xfrm>
              <a:custGeom>
                <a:avLst/>
                <a:gdLst>
                  <a:gd name="T0" fmla="*/ 21 w 28"/>
                  <a:gd name="T1" fmla="*/ 27 h 27"/>
                  <a:gd name="T2" fmla="*/ 11 w 28"/>
                  <a:gd name="T3" fmla="*/ 17 h 27"/>
                  <a:gd name="T4" fmla="*/ 3 w 28"/>
                  <a:gd name="T5" fmla="*/ 6 h 27"/>
                  <a:gd name="T6" fmla="*/ 18 w 28"/>
                  <a:gd name="T7" fmla="*/ 3 h 27"/>
                  <a:gd name="T8" fmla="*/ 21 w 28"/>
                  <a:gd name="T9" fmla="*/ 10 h 27"/>
                  <a:gd name="T10" fmla="*/ 21 w 28"/>
                  <a:gd name="T11" fmla="*/ 27 h 27"/>
                </a:gdLst>
                <a:ahLst/>
                <a:cxnLst>
                  <a:cxn ang="0">
                    <a:pos x="T0" y="T1"/>
                  </a:cxn>
                  <a:cxn ang="0">
                    <a:pos x="T2" y="T3"/>
                  </a:cxn>
                  <a:cxn ang="0">
                    <a:pos x="T4" y="T5"/>
                  </a:cxn>
                  <a:cxn ang="0">
                    <a:pos x="T6" y="T7"/>
                  </a:cxn>
                  <a:cxn ang="0">
                    <a:pos x="T8" y="T9"/>
                  </a:cxn>
                  <a:cxn ang="0">
                    <a:pos x="T10" y="T11"/>
                  </a:cxn>
                </a:cxnLst>
                <a:rect l="0" t="0" r="r" b="b"/>
                <a:pathLst>
                  <a:path w="28" h="27">
                    <a:moveTo>
                      <a:pt x="21" y="27"/>
                    </a:moveTo>
                    <a:cubicBezTo>
                      <a:pt x="19" y="23"/>
                      <a:pt x="10" y="24"/>
                      <a:pt x="11" y="17"/>
                    </a:cubicBezTo>
                    <a:cubicBezTo>
                      <a:pt x="9" y="12"/>
                      <a:pt x="0" y="12"/>
                      <a:pt x="3" y="6"/>
                    </a:cubicBezTo>
                    <a:cubicBezTo>
                      <a:pt x="5" y="0"/>
                      <a:pt x="13" y="4"/>
                      <a:pt x="18" y="3"/>
                    </a:cubicBezTo>
                    <a:cubicBezTo>
                      <a:pt x="19" y="5"/>
                      <a:pt x="20" y="7"/>
                      <a:pt x="21" y="10"/>
                    </a:cubicBezTo>
                    <a:cubicBezTo>
                      <a:pt x="24" y="16"/>
                      <a:pt x="28" y="21"/>
                      <a:pt x="2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26" name="Freeform 883"/>
              <p:cNvSpPr/>
              <p:nvPr/>
            </p:nvSpPr>
            <p:spPr bwMode="auto">
              <a:xfrm>
                <a:off x="2725" y="774"/>
                <a:ext cx="40" cy="34"/>
              </a:xfrm>
              <a:custGeom>
                <a:avLst/>
                <a:gdLst>
                  <a:gd name="T0" fmla="*/ 17 w 21"/>
                  <a:gd name="T1" fmla="*/ 18 h 18"/>
                  <a:gd name="T2" fmla="*/ 0 w 21"/>
                  <a:gd name="T3" fmla="*/ 18 h 18"/>
                  <a:gd name="T4" fmla="*/ 7 w 21"/>
                  <a:gd name="T5" fmla="*/ 0 h 18"/>
                  <a:gd name="T6" fmla="*/ 17 w 21"/>
                  <a:gd name="T7" fmla="*/ 18 h 18"/>
                </a:gdLst>
                <a:ahLst/>
                <a:cxnLst>
                  <a:cxn ang="0">
                    <a:pos x="T0" y="T1"/>
                  </a:cxn>
                  <a:cxn ang="0">
                    <a:pos x="T2" y="T3"/>
                  </a:cxn>
                  <a:cxn ang="0">
                    <a:pos x="T4" y="T5"/>
                  </a:cxn>
                  <a:cxn ang="0">
                    <a:pos x="T6" y="T7"/>
                  </a:cxn>
                </a:cxnLst>
                <a:rect l="0" t="0" r="r" b="b"/>
                <a:pathLst>
                  <a:path w="21" h="18">
                    <a:moveTo>
                      <a:pt x="17" y="18"/>
                    </a:moveTo>
                    <a:cubicBezTo>
                      <a:pt x="13" y="18"/>
                      <a:pt x="8" y="18"/>
                      <a:pt x="0" y="18"/>
                    </a:cubicBezTo>
                    <a:cubicBezTo>
                      <a:pt x="12" y="13"/>
                      <a:pt x="0" y="5"/>
                      <a:pt x="7" y="0"/>
                    </a:cubicBezTo>
                    <a:cubicBezTo>
                      <a:pt x="21" y="0"/>
                      <a:pt x="20" y="8"/>
                      <a:pt x="1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27" name="Freeform 884"/>
              <p:cNvSpPr/>
              <p:nvPr/>
            </p:nvSpPr>
            <p:spPr bwMode="auto">
              <a:xfrm>
                <a:off x="2731" y="755"/>
                <a:ext cx="21" cy="19"/>
              </a:xfrm>
              <a:custGeom>
                <a:avLst/>
                <a:gdLst>
                  <a:gd name="T0" fmla="*/ 4 w 11"/>
                  <a:gd name="T1" fmla="*/ 10 h 10"/>
                  <a:gd name="T2" fmla="*/ 0 w 11"/>
                  <a:gd name="T3" fmla="*/ 0 h 10"/>
                  <a:gd name="T4" fmla="*/ 11 w 11"/>
                  <a:gd name="T5" fmla="*/ 4 h 10"/>
                  <a:gd name="T6" fmla="*/ 4 w 11"/>
                  <a:gd name="T7" fmla="*/ 10 h 10"/>
                </a:gdLst>
                <a:ahLst/>
                <a:cxnLst>
                  <a:cxn ang="0">
                    <a:pos x="T0" y="T1"/>
                  </a:cxn>
                  <a:cxn ang="0">
                    <a:pos x="T2" y="T3"/>
                  </a:cxn>
                  <a:cxn ang="0">
                    <a:pos x="T4" y="T5"/>
                  </a:cxn>
                  <a:cxn ang="0">
                    <a:pos x="T6" y="T7"/>
                  </a:cxn>
                </a:cxnLst>
                <a:rect l="0" t="0" r="r" b="b"/>
                <a:pathLst>
                  <a:path w="11" h="10">
                    <a:moveTo>
                      <a:pt x="4" y="10"/>
                    </a:moveTo>
                    <a:cubicBezTo>
                      <a:pt x="0" y="8"/>
                      <a:pt x="0" y="4"/>
                      <a:pt x="0" y="0"/>
                    </a:cubicBezTo>
                    <a:cubicBezTo>
                      <a:pt x="4" y="1"/>
                      <a:pt x="7" y="3"/>
                      <a:pt x="11" y="4"/>
                    </a:cubicBezTo>
                    <a:cubicBezTo>
                      <a:pt x="9" y="6"/>
                      <a:pt x="6" y="8"/>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28" name="Freeform 885"/>
              <p:cNvSpPr/>
              <p:nvPr/>
            </p:nvSpPr>
            <p:spPr bwMode="auto">
              <a:xfrm>
                <a:off x="3449" y="2274"/>
                <a:ext cx="134" cy="88"/>
              </a:xfrm>
              <a:custGeom>
                <a:avLst/>
                <a:gdLst>
                  <a:gd name="T0" fmla="*/ 69 w 70"/>
                  <a:gd name="T1" fmla="*/ 35 h 46"/>
                  <a:gd name="T2" fmla="*/ 34 w 70"/>
                  <a:gd name="T3" fmla="*/ 35 h 46"/>
                  <a:gd name="T4" fmla="*/ 24 w 70"/>
                  <a:gd name="T5" fmla="*/ 30 h 46"/>
                  <a:gd name="T6" fmla="*/ 9 w 70"/>
                  <a:gd name="T7" fmla="*/ 14 h 46"/>
                  <a:gd name="T8" fmla="*/ 0 w 70"/>
                  <a:gd name="T9" fmla="*/ 4 h 46"/>
                  <a:gd name="T10" fmla="*/ 10 w 70"/>
                  <a:gd name="T11" fmla="*/ 0 h 46"/>
                  <a:gd name="T12" fmla="*/ 38 w 70"/>
                  <a:gd name="T13" fmla="*/ 6 h 46"/>
                  <a:gd name="T14" fmla="*/ 44 w 70"/>
                  <a:gd name="T15" fmla="*/ 7 h 46"/>
                  <a:gd name="T16" fmla="*/ 66 w 70"/>
                  <a:gd name="T17" fmla="*/ 26 h 46"/>
                  <a:gd name="T18" fmla="*/ 70 w 70"/>
                  <a:gd name="T19" fmla="*/ 33 h 46"/>
                  <a:gd name="T20" fmla="*/ 69 w 70"/>
                  <a:gd name="T21" fmla="*/ 3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46">
                    <a:moveTo>
                      <a:pt x="69" y="35"/>
                    </a:moveTo>
                    <a:cubicBezTo>
                      <a:pt x="58" y="46"/>
                      <a:pt x="46" y="30"/>
                      <a:pt x="34" y="35"/>
                    </a:cubicBezTo>
                    <a:cubicBezTo>
                      <a:pt x="32" y="32"/>
                      <a:pt x="29" y="30"/>
                      <a:pt x="24" y="30"/>
                    </a:cubicBezTo>
                    <a:cubicBezTo>
                      <a:pt x="13" y="31"/>
                      <a:pt x="3" y="31"/>
                      <a:pt x="9" y="14"/>
                    </a:cubicBezTo>
                    <a:cubicBezTo>
                      <a:pt x="12" y="8"/>
                      <a:pt x="5" y="5"/>
                      <a:pt x="0" y="4"/>
                    </a:cubicBezTo>
                    <a:cubicBezTo>
                      <a:pt x="2" y="0"/>
                      <a:pt x="6" y="0"/>
                      <a:pt x="10" y="0"/>
                    </a:cubicBezTo>
                    <a:cubicBezTo>
                      <a:pt x="19" y="2"/>
                      <a:pt x="28" y="9"/>
                      <a:pt x="38" y="6"/>
                    </a:cubicBezTo>
                    <a:cubicBezTo>
                      <a:pt x="40" y="5"/>
                      <a:pt x="44" y="6"/>
                      <a:pt x="44" y="7"/>
                    </a:cubicBezTo>
                    <a:cubicBezTo>
                      <a:pt x="44" y="22"/>
                      <a:pt x="59" y="20"/>
                      <a:pt x="66" y="26"/>
                    </a:cubicBezTo>
                    <a:cubicBezTo>
                      <a:pt x="68" y="28"/>
                      <a:pt x="70" y="30"/>
                      <a:pt x="70" y="33"/>
                    </a:cubicBezTo>
                    <a:cubicBezTo>
                      <a:pt x="70" y="34"/>
                      <a:pt x="70" y="34"/>
                      <a:pt x="6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29" name="Freeform 886"/>
              <p:cNvSpPr/>
              <p:nvPr/>
            </p:nvSpPr>
            <p:spPr bwMode="auto">
              <a:xfrm>
                <a:off x="2655" y="3131"/>
                <a:ext cx="143" cy="130"/>
              </a:xfrm>
              <a:custGeom>
                <a:avLst/>
                <a:gdLst>
                  <a:gd name="T0" fmla="*/ 44 w 75"/>
                  <a:gd name="T1" fmla="*/ 68 h 68"/>
                  <a:gd name="T2" fmla="*/ 16 w 75"/>
                  <a:gd name="T3" fmla="*/ 68 h 68"/>
                  <a:gd name="T4" fmla="*/ 9 w 75"/>
                  <a:gd name="T5" fmla="*/ 65 h 68"/>
                  <a:gd name="T6" fmla="*/ 23 w 75"/>
                  <a:gd name="T7" fmla="*/ 47 h 68"/>
                  <a:gd name="T8" fmla="*/ 55 w 75"/>
                  <a:gd name="T9" fmla="*/ 31 h 68"/>
                  <a:gd name="T10" fmla="*/ 0 w 75"/>
                  <a:gd name="T11" fmla="*/ 30 h 68"/>
                  <a:gd name="T12" fmla="*/ 26 w 75"/>
                  <a:gd name="T13" fmla="*/ 9 h 68"/>
                  <a:gd name="T14" fmla="*/ 26 w 75"/>
                  <a:gd name="T15" fmla="*/ 1 h 68"/>
                  <a:gd name="T16" fmla="*/ 68 w 75"/>
                  <a:gd name="T17" fmla="*/ 19 h 68"/>
                  <a:gd name="T18" fmla="*/ 68 w 75"/>
                  <a:gd name="T19" fmla="*/ 32 h 68"/>
                  <a:gd name="T20" fmla="*/ 61 w 75"/>
                  <a:gd name="T21" fmla="*/ 47 h 68"/>
                  <a:gd name="T22" fmla="*/ 56 w 75"/>
                  <a:gd name="T23" fmla="*/ 48 h 68"/>
                  <a:gd name="T24" fmla="*/ 57 w 75"/>
                  <a:gd name="T25" fmla="*/ 51 h 68"/>
                  <a:gd name="T26" fmla="*/ 65 w 75"/>
                  <a:gd name="T27" fmla="*/ 52 h 68"/>
                  <a:gd name="T28" fmla="*/ 67 w 75"/>
                  <a:gd name="T29" fmla="*/ 58 h 68"/>
                  <a:gd name="T30" fmla="*/ 62 w 75"/>
                  <a:gd name="T31" fmla="*/ 56 h 68"/>
                  <a:gd name="T32" fmla="*/ 58 w 75"/>
                  <a:gd name="T33" fmla="*/ 65 h 68"/>
                  <a:gd name="T34" fmla="*/ 44 w 75"/>
                  <a:gd name="T3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68">
                    <a:moveTo>
                      <a:pt x="44" y="68"/>
                    </a:moveTo>
                    <a:cubicBezTo>
                      <a:pt x="34" y="63"/>
                      <a:pt x="25" y="65"/>
                      <a:pt x="16" y="68"/>
                    </a:cubicBezTo>
                    <a:cubicBezTo>
                      <a:pt x="13" y="68"/>
                      <a:pt x="10" y="67"/>
                      <a:pt x="9" y="65"/>
                    </a:cubicBezTo>
                    <a:cubicBezTo>
                      <a:pt x="7" y="54"/>
                      <a:pt x="19" y="54"/>
                      <a:pt x="23" y="47"/>
                    </a:cubicBezTo>
                    <a:cubicBezTo>
                      <a:pt x="32" y="40"/>
                      <a:pt x="42" y="32"/>
                      <a:pt x="55" y="31"/>
                    </a:cubicBezTo>
                    <a:cubicBezTo>
                      <a:pt x="39" y="13"/>
                      <a:pt x="21" y="30"/>
                      <a:pt x="0" y="30"/>
                    </a:cubicBezTo>
                    <a:cubicBezTo>
                      <a:pt x="11" y="21"/>
                      <a:pt x="25" y="23"/>
                      <a:pt x="26" y="9"/>
                    </a:cubicBezTo>
                    <a:cubicBezTo>
                      <a:pt x="26" y="6"/>
                      <a:pt x="22" y="0"/>
                      <a:pt x="26" y="1"/>
                    </a:cubicBezTo>
                    <a:cubicBezTo>
                      <a:pt x="40" y="7"/>
                      <a:pt x="57" y="8"/>
                      <a:pt x="68" y="19"/>
                    </a:cubicBezTo>
                    <a:cubicBezTo>
                      <a:pt x="68" y="24"/>
                      <a:pt x="64" y="28"/>
                      <a:pt x="68" y="32"/>
                    </a:cubicBezTo>
                    <a:cubicBezTo>
                      <a:pt x="75" y="42"/>
                      <a:pt x="66" y="43"/>
                      <a:pt x="61" y="47"/>
                    </a:cubicBezTo>
                    <a:cubicBezTo>
                      <a:pt x="59" y="47"/>
                      <a:pt x="57" y="47"/>
                      <a:pt x="56" y="48"/>
                    </a:cubicBezTo>
                    <a:cubicBezTo>
                      <a:pt x="51" y="50"/>
                      <a:pt x="55" y="50"/>
                      <a:pt x="57" y="51"/>
                    </a:cubicBezTo>
                    <a:cubicBezTo>
                      <a:pt x="60" y="51"/>
                      <a:pt x="63" y="51"/>
                      <a:pt x="65" y="52"/>
                    </a:cubicBezTo>
                    <a:cubicBezTo>
                      <a:pt x="68" y="53"/>
                      <a:pt x="69" y="56"/>
                      <a:pt x="67" y="58"/>
                    </a:cubicBezTo>
                    <a:cubicBezTo>
                      <a:pt x="64" y="62"/>
                      <a:pt x="63" y="56"/>
                      <a:pt x="62" y="56"/>
                    </a:cubicBezTo>
                    <a:cubicBezTo>
                      <a:pt x="55" y="56"/>
                      <a:pt x="59" y="61"/>
                      <a:pt x="58" y="65"/>
                    </a:cubicBezTo>
                    <a:cubicBezTo>
                      <a:pt x="54" y="68"/>
                      <a:pt x="48" y="64"/>
                      <a:pt x="44"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30" name="Freeform 887"/>
              <p:cNvSpPr/>
              <p:nvPr/>
            </p:nvSpPr>
            <p:spPr bwMode="auto">
              <a:xfrm>
                <a:off x="2739" y="3250"/>
                <a:ext cx="34" cy="17"/>
              </a:xfrm>
              <a:custGeom>
                <a:avLst/>
                <a:gdLst>
                  <a:gd name="T0" fmla="*/ 0 w 18"/>
                  <a:gd name="T1" fmla="*/ 6 h 9"/>
                  <a:gd name="T2" fmla="*/ 14 w 18"/>
                  <a:gd name="T3" fmla="*/ 3 h 9"/>
                  <a:gd name="T4" fmla="*/ 11 w 18"/>
                  <a:gd name="T5" fmla="*/ 9 h 9"/>
                  <a:gd name="T6" fmla="*/ 0 w 18"/>
                  <a:gd name="T7" fmla="*/ 6 h 9"/>
                </a:gdLst>
                <a:ahLst/>
                <a:cxnLst>
                  <a:cxn ang="0">
                    <a:pos x="T0" y="T1"/>
                  </a:cxn>
                  <a:cxn ang="0">
                    <a:pos x="T2" y="T3"/>
                  </a:cxn>
                  <a:cxn ang="0">
                    <a:pos x="T4" y="T5"/>
                  </a:cxn>
                  <a:cxn ang="0">
                    <a:pos x="T6" y="T7"/>
                  </a:cxn>
                </a:cxnLst>
                <a:rect l="0" t="0" r="r" b="b"/>
                <a:pathLst>
                  <a:path w="18" h="9">
                    <a:moveTo>
                      <a:pt x="0" y="6"/>
                    </a:moveTo>
                    <a:cubicBezTo>
                      <a:pt x="3" y="1"/>
                      <a:pt x="8" y="0"/>
                      <a:pt x="14" y="3"/>
                    </a:cubicBezTo>
                    <a:cubicBezTo>
                      <a:pt x="18" y="7"/>
                      <a:pt x="16" y="9"/>
                      <a:pt x="11" y="9"/>
                    </a:cubicBezTo>
                    <a:cubicBezTo>
                      <a:pt x="7" y="9"/>
                      <a:pt x="3"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31" name="Freeform 888"/>
              <p:cNvSpPr/>
              <p:nvPr/>
            </p:nvSpPr>
            <p:spPr bwMode="auto">
              <a:xfrm>
                <a:off x="5054" y="933"/>
                <a:ext cx="169" cy="91"/>
              </a:xfrm>
              <a:custGeom>
                <a:avLst/>
                <a:gdLst>
                  <a:gd name="T0" fmla="*/ 53 w 89"/>
                  <a:gd name="T1" fmla="*/ 1 h 48"/>
                  <a:gd name="T2" fmla="*/ 71 w 89"/>
                  <a:gd name="T3" fmla="*/ 8 h 48"/>
                  <a:gd name="T4" fmla="*/ 72 w 89"/>
                  <a:gd name="T5" fmla="*/ 15 h 48"/>
                  <a:gd name="T6" fmla="*/ 89 w 89"/>
                  <a:gd name="T7" fmla="*/ 28 h 48"/>
                  <a:gd name="T8" fmla="*/ 68 w 89"/>
                  <a:gd name="T9" fmla="*/ 41 h 48"/>
                  <a:gd name="T10" fmla="*/ 54 w 89"/>
                  <a:gd name="T11" fmla="*/ 41 h 48"/>
                  <a:gd name="T12" fmla="*/ 31 w 89"/>
                  <a:gd name="T13" fmla="*/ 46 h 48"/>
                  <a:gd name="T14" fmla="*/ 27 w 89"/>
                  <a:gd name="T15" fmla="*/ 48 h 48"/>
                  <a:gd name="T16" fmla="*/ 0 w 89"/>
                  <a:gd name="T17" fmla="*/ 33 h 48"/>
                  <a:gd name="T18" fmla="*/ 1 w 89"/>
                  <a:gd name="T19" fmla="*/ 29 h 48"/>
                  <a:gd name="T20" fmla="*/ 4 w 89"/>
                  <a:gd name="T21" fmla="*/ 18 h 48"/>
                  <a:gd name="T22" fmla="*/ 22 w 89"/>
                  <a:gd name="T23" fmla="*/ 13 h 48"/>
                  <a:gd name="T24" fmla="*/ 17 w 89"/>
                  <a:gd name="T25" fmla="*/ 5 h 48"/>
                  <a:gd name="T26" fmla="*/ 24 w 89"/>
                  <a:gd name="T27" fmla="*/ 6 h 48"/>
                  <a:gd name="T28" fmla="*/ 53 w 89"/>
                  <a:gd name="T29" fmla="*/ 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48">
                    <a:moveTo>
                      <a:pt x="53" y="1"/>
                    </a:moveTo>
                    <a:cubicBezTo>
                      <a:pt x="60" y="1"/>
                      <a:pt x="67" y="0"/>
                      <a:pt x="71" y="8"/>
                    </a:cubicBezTo>
                    <a:cubicBezTo>
                      <a:pt x="75" y="9"/>
                      <a:pt x="62" y="13"/>
                      <a:pt x="72" y="15"/>
                    </a:cubicBezTo>
                    <a:cubicBezTo>
                      <a:pt x="79" y="16"/>
                      <a:pt x="84" y="23"/>
                      <a:pt x="89" y="28"/>
                    </a:cubicBezTo>
                    <a:cubicBezTo>
                      <a:pt x="86" y="45"/>
                      <a:pt x="82" y="48"/>
                      <a:pt x="68" y="41"/>
                    </a:cubicBezTo>
                    <a:cubicBezTo>
                      <a:pt x="62" y="38"/>
                      <a:pt x="58" y="38"/>
                      <a:pt x="54" y="41"/>
                    </a:cubicBezTo>
                    <a:cubicBezTo>
                      <a:pt x="47" y="44"/>
                      <a:pt x="38" y="42"/>
                      <a:pt x="31" y="46"/>
                    </a:cubicBezTo>
                    <a:cubicBezTo>
                      <a:pt x="30" y="47"/>
                      <a:pt x="29" y="47"/>
                      <a:pt x="27" y="48"/>
                    </a:cubicBezTo>
                    <a:cubicBezTo>
                      <a:pt x="17" y="45"/>
                      <a:pt x="9" y="39"/>
                      <a:pt x="0" y="33"/>
                    </a:cubicBezTo>
                    <a:cubicBezTo>
                      <a:pt x="0" y="31"/>
                      <a:pt x="0" y="30"/>
                      <a:pt x="1" y="29"/>
                    </a:cubicBezTo>
                    <a:cubicBezTo>
                      <a:pt x="2" y="25"/>
                      <a:pt x="3" y="22"/>
                      <a:pt x="4" y="18"/>
                    </a:cubicBezTo>
                    <a:cubicBezTo>
                      <a:pt x="10" y="17"/>
                      <a:pt x="16" y="15"/>
                      <a:pt x="22" y="13"/>
                    </a:cubicBezTo>
                    <a:cubicBezTo>
                      <a:pt x="21" y="10"/>
                      <a:pt x="13" y="11"/>
                      <a:pt x="17" y="5"/>
                    </a:cubicBezTo>
                    <a:cubicBezTo>
                      <a:pt x="20" y="1"/>
                      <a:pt x="22" y="4"/>
                      <a:pt x="24" y="6"/>
                    </a:cubicBezTo>
                    <a:cubicBezTo>
                      <a:pt x="37" y="22"/>
                      <a:pt x="45" y="10"/>
                      <a:pt x="5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32" name="Freeform 889"/>
              <p:cNvSpPr/>
              <p:nvPr/>
            </p:nvSpPr>
            <p:spPr bwMode="auto">
              <a:xfrm>
                <a:off x="3880" y="2815"/>
                <a:ext cx="143" cy="157"/>
              </a:xfrm>
              <a:custGeom>
                <a:avLst/>
                <a:gdLst>
                  <a:gd name="T0" fmla="*/ 59 w 75"/>
                  <a:gd name="T1" fmla="*/ 41 h 82"/>
                  <a:gd name="T2" fmla="*/ 38 w 75"/>
                  <a:gd name="T3" fmla="*/ 55 h 82"/>
                  <a:gd name="T4" fmla="*/ 20 w 75"/>
                  <a:gd name="T5" fmla="*/ 74 h 82"/>
                  <a:gd name="T6" fmla="*/ 4 w 75"/>
                  <a:gd name="T7" fmla="*/ 76 h 82"/>
                  <a:gd name="T8" fmla="*/ 0 w 75"/>
                  <a:gd name="T9" fmla="*/ 69 h 82"/>
                  <a:gd name="T10" fmla="*/ 14 w 75"/>
                  <a:gd name="T11" fmla="*/ 51 h 82"/>
                  <a:gd name="T12" fmla="*/ 26 w 75"/>
                  <a:gd name="T13" fmla="*/ 37 h 82"/>
                  <a:gd name="T14" fmla="*/ 23 w 75"/>
                  <a:gd name="T15" fmla="*/ 23 h 82"/>
                  <a:gd name="T16" fmla="*/ 17 w 75"/>
                  <a:gd name="T17" fmla="*/ 7 h 82"/>
                  <a:gd name="T18" fmla="*/ 28 w 75"/>
                  <a:gd name="T19" fmla="*/ 0 h 82"/>
                  <a:gd name="T20" fmla="*/ 43 w 75"/>
                  <a:gd name="T21" fmla="*/ 5 h 82"/>
                  <a:gd name="T22" fmla="*/ 60 w 75"/>
                  <a:gd name="T23" fmla="*/ 15 h 82"/>
                  <a:gd name="T24" fmla="*/ 59 w 75"/>
                  <a:gd name="T25"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82">
                    <a:moveTo>
                      <a:pt x="59" y="41"/>
                    </a:moveTo>
                    <a:cubicBezTo>
                      <a:pt x="52" y="46"/>
                      <a:pt x="45" y="51"/>
                      <a:pt x="38" y="55"/>
                    </a:cubicBezTo>
                    <a:cubicBezTo>
                      <a:pt x="33" y="62"/>
                      <a:pt x="27" y="68"/>
                      <a:pt x="20" y="74"/>
                    </a:cubicBezTo>
                    <a:cubicBezTo>
                      <a:pt x="15" y="78"/>
                      <a:pt x="10" y="82"/>
                      <a:pt x="4" y="76"/>
                    </a:cubicBezTo>
                    <a:cubicBezTo>
                      <a:pt x="2" y="74"/>
                      <a:pt x="1" y="72"/>
                      <a:pt x="0" y="69"/>
                    </a:cubicBezTo>
                    <a:cubicBezTo>
                      <a:pt x="9" y="66"/>
                      <a:pt x="21" y="67"/>
                      <a:pt x="14" y="51"/>
                    </a:cubicBezTo>
                    <a:cubicBezTo>
                      <a:pt x="13" y="48"/>
                      <a:pt x="23" y="42"/>
                      <a:pt x="26" y="37"/>
                    </a:cubicBezTo>
                    <a:cubicBezTo>
                      <a:pt x="28" y="33"/>
                      <a:pt x="37" y="26"/>
                      <a:pt x="23" y="23"/>
                    </a:cubicBezTo>
                    <a:cubicBezTo>
                      <a:pt x="16" y="22"/>
                      <a:pt x="17" y="13"/>
                      <a:pt x="17" y="7"/>
                    </a:cubicBezTo>
                    <a:cubicBezTo>
                      <a:pt x="16" y="1"/>
                      <a:pt x="23" y="0"/>
                      <a:pt x="28" y="0"/>
                    </a:cubicBezTo>
                    <a:cubicBezTo>
                      <a:pt x="33" y="0"/>
                      <a:pt x="38" y="3"/>
                      <a:pt x="43" y="5"/>
                    </a:cubicBezTo>
                    <a:cubicBezTo>
                      <a:pt x="48" y="9"/>
                      <a:pt x="54" y="13"/>
                      <a:pt x="60" y="15"/>
                    </a:cubicBezTo>
                    <a:cubicBezTo>
                      <a:pt x="75" y="25"/>
                      <a:pt x="64" y="33"/>
                      <a:pt x="5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33" name="Freeform 890"/>
              <p:cNvSpPr/>
              <p:nvPr/>
            </p:nvSpPr>
            <p:spPr bwMode="auto">
              <a:xfrm>
                <a:off x="3861" y="2693"/>
                <a:ext cx="124" cy="109"/>
              </a:xfrm>
              <a:custGeom>
                <a:avLst/>
                <a:gdLst>
                  <a:gd name="T0" fmla="*/ 28 w 65"/>
                  <a:gd name="T1" fmla="*/ 53 h 57"/>
                  <a:gd name="T2" fmla="*/ 8 w 65"/>
                  <a:gd name="T3" fmla="*/ 51 h 57"/>
                  <a:gd name="T4" fmla="*/ 6 w 65"/>
                  <a:gd name="T5" fmla="*/ 13 h 57"/>
                  <a:gd name="T6" fmla="*/ 24 w 65"/>
                  <a:gd name="T7" fmla="*/ 4 h 57"/>
                  <a:gd name="T8" fmla="*/ 28 w 65"/>
                  <a:gd name="T9" fmla="*/ 2 h 57"/>
                  <a:gd name="T10" fmla="*/ 42 w 65"/>
                  <a:gd name="T11" fmla="*/ 20 h 57"/>
                  <a:gd name="T12" fmla="*/ 60 w 65"/>
                  <a:gd name="T13" fmla="*/ 16 h 57"/>
                  <a:gd name="T14" fmla="*/ 62 w 65"/>
                  <a:gd name="T15" fmla="*/ 33 h 57"/>
                  <a:gd name="T16" fmla="*/ 42 w 65"/>
                  <a:gd name="T17" fmla="*/ 57 h 57"/>
                  <a:gd name="T18" fmla="*/ 34 w 65"/>
                  <a:gd name="T19" fmla="*/ 47 h 57"/>
                  <a:gd name="T20" fmla="*/ 28 w 65"/>
                  <a:gd name="T21"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7">
                    <a:moveTo>
                      <a:pt x="28" y="53"/>
                    </a:moveTo>
                    <a:cubicBezTo>
                      <a:pt x="21" y="52"/>
                      <a:pt x="15" y="55"/>
                      <a:pt x="8" y="51"/>
                    </a:cubicBezTo>
                    <a:cubicBezTo>
                      <a:pt x="28" y="37"/>
                      <a:pt x="0" y="26"/>
                      <a:pt x="6" y="13"/>
                    </a:cubicBezTo>
                    <a:cubicBezTo>
                      <a:pt x="10" y="5"/>
                      <a:pt x="31" y="34"/>
                      <a:pt x="24" y="4"/>
                    </a:cubicBezTo>
                    <a:cubicBezTo>
                      <a:pt x="25" y="3"/>
                      <a:pt x="26" y="2"/>
                      <a:pt x="28" y="2"/>
                    </a:cubicBezTo>
                    <a:cubicBezTo>
                      <a:pt x="42" y="0"/>
                      <a:pt x="42" y="10"/>
                      <a:pt x="42" y="20"/>
                    </a:cubicBezTo>
                    <a:cubicBezTo>
                      <a:pt x="47" y="15"/>
                      <a:pt x="53" y="11"/>
                      <a:pt x="60" y="16"/>
                    </a:cubicBezTo>
                    <a:cubicBezTo>
                      <a:pt x="65" y="21"/>
                      <a:pt x="65" y="27"/>
                      <a:pt x="62" y="33"/>
                    </a:cubicBezTo>
                    <a:cubicBezTo>
                      <a:pt x="58" y="43"/>
                      <a:pt x="55" y="55"/>
                      <a:pt x="42" y="57"/>
                    </a:cubicBezTo>
                    <a:cubicBezTo>
                      <a:pt x="41" y="52"/>
                      <a:pt x="39" y="47"/>
                      <a:pt x="34" y="47"/>
                    </a:cubicBezTo>
                    <a:cubicBezTo>
                      <a:pt x="29" y="46"/>
                      <a:pt x="28" y="49"/>
                      <a:pt x="28"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34" name="Freeform 891"/>
              <p:cNvSpPr/>
              <p:nvPr/>
            </p:nvSpPr>
            <p:spPr bwMode="auto">
              <a:xfrm>
                <a:off x="3933" y="2754"/>
                <a:ext cx="65" cy="75"/>
              </a:xfrm>
              <a:custGeom>
                <a:avLst/>
                <a:gdLst>
                  <a:gd name="T0" fmla="*/ 4 w 34"/>
                  <a:gd name="T1" fmla="*/ 25 h 39"/>
                  <a:gd name="T2" fmla="*/ 21 w 34"/>
                  <a:gd name="T3" fmla="*/ 0 h 39"/>
                  <a:gd name="T4" fmla="*/ 33 w 34"/>
                  <a:gd name="T5" fmla="*/ 10 h 39"/>
                  <a:gd name="T6" fmla="*/ 33 w 34"/>
                  <a:gd name="T7" fmla="*/ 17 h 39"/>
                  <a:gd name="T8" fmla="*/ 23 w 34"/>
                  <a:gd name="T9" fmla="*/ 32 h 39"/>
                  <a:gd name="T10" fmla="*/ 14 w 34"/>
                  <a:gd name="T11" fmla="*/ 39 h 39"/>
                  <a:gd name="T12" fmla="*/ 0 w 34"/>
                  <a:gd name="T13" fmla="*/ 32 h 39"/>
                  <a:gd name="T14" fmla="*/ 4 w 34"/>
                  <a:gd name="T15" fmla="*/ 2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9">
                    <a:moveTo>
                      <a:pt x="4" y="25"/>
                    </a:moveTo>
                    <a:cubicBezTo>
                      <a:pt x="11" y="17"/>
                      <a:pt x="17" y="10"/>
                      <a:pt x="21" y="0"/>
                    </a:cubicBezTo>
                    <a:cubicBezTo>
                      <a:pt x="26" y="2"/>
                      <a:pt x="30" y="6"/>
                      <a:pt x="33" y="10"/>
                    </a:cubicBezTo>
                    <a:cubicBezTo>
                      <a:pt x="34" y="13"/>
                      <a:pt x="34" y="15"/>
                      <a:pt x="33" y="17"/>
                    </a:cubicBezTo>
                    <a:cubicBezTo>
                      <a:pt x="31" y="23"/>
                      <a:pt x="26" y="27"/>
                      <a:pt x="23" y="32"/>
                    </a:cubicBezTo>
                    <a:cubicBezTo>
                      <a:pt x="21" y="35"/>
                      <a:pt x="18" y="38"/>
                      <a:pt x="14" y="39"/>
                    </a:cubicBezTo>
                    <a:cubicBezTo>
                      <a:pt x="8" y="39"/>
                      <a:pt x="3" y="38"/>
                      <a:pt x="0" y="32"/>
                    </a:cubicBezTo>
                    <a:cubicBezTo>
                      <a:pt x="1" y="29"/>
                      <a:pt x="2" y="27"/>
                      <a:pt x="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35" name="Freeform 892"/>
              <p:cNvSpPr/>
              <p:nvPr/>
            </p:nvSpPr>
            <p:spPr bwMode="auto">
              <a:xfrm>
                <a:off x="2066" y="2058"/>
                <a:ext cx="145" cy="135"/>
              </a:xfrm>
              <a:custGeom>
                <a:avLst/>
                <a:gdLst>
                  <a:gd name="T0" fmla="*/ 11 w 76"/>
                  <a:gd name="T1" fmla="*/ 51 h 71"/>
                  <a:gd name="T2" fmla="*/ 4 w 76"/>
                  <a:gd name="T3" fmla="*/ 33 h 71"/>
                  <a:gd name="T4" fmla="*/ 11 w 76"/>
                  <a:gd name="T5" fmla="*/ 26 h 71"/>
                  <a:gd name="T6" fmla="*/ 39 w 76"/>
                  <a:gd name="T7" fmla="*/ 14 h 71"/>
                  <a:gd name="T8" fmla="*/ 57 w 76"/>
                  <a:gd name="T9" fmla="*/ 7 h 71"/>
                  <a:gd name="T10" fmla="*/ 74 w 76"/>
                  <a:gd name="T11" fmla="*/ 5 h 71"/>
                  <a:gd name="T12" fmla="*/ 73 w 76"/>
                  <a:gd name="T13" fmla="*/ 8 h 71"/>
                  <a:gd name="T14" fmla="*/ 67 w 76"/>
                  <a:gd name="T15" fmla="*/ 54 h 71"/>
                  <a:gd name="T16" fmla="*/ 56 w 76"/>
                  <a:gd name="T17" fmla="*/ 65 h 71"/>
                  <a:gd name="T18" fmla="*/ 53 w 76"/>
                  <a:gd name="T19" fmla="*/ 67 h 71"/>
                  <a:gd name="T20" fmla="*/ 29 w 76"/>
                  <a:gd name="T21" fmla="*/ 68 h 71"/>
                  <a:gd name="T22" fmla="*/ 11 w 76"/>
                  <a:gd name="T23" fmla="*/ 5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71">
                    <a:moveTo>
                      <a:pt x="11" y="51"/>
                    </a:moveTo>
                    <a:cubicBezTo>
                      <a:pt x="0" y="48"/>
                      <a:pt x="10" y="37"/>
                      <a:pt x="4" y="33"/>
                    </a:cubicBezTo>
                    <a:cubicBezTo>
                      <a:pt x="6" y="31"/>
                      <a:pt x="9" y="28"/>
                      <a:pt x="11" y="26"/>
                    </a:cubicBezTo>
                    <a:cubicBezTo>
                      <a:pt x="19" y="18"/>
                      <a:pt x="27" y="12"/>
                      <a:pt x="39" y="14"/>
                    </a:cubicBezTo>
                    <a:cubicBezTo>
                      <a:pt x="46" y="15"/>
                      <a:pt x="52" y="12"/>
                      <a:pt x="57" y="7"/>
                    </a:cubicBezTo>
                    <a:cubicBezTo>
                      <a:pt x="62" y="3"/>
                      <a:pt x="67" y="0"/>
                      <a:pt x="74" y="5"/>
                    </a:cubicBezTo>
                    <a:cubicBezTo>
                      <a:pt x="73" y="6"/>
                      <a:pt x="72" y="7"/>
                      <a:pt x="73" y="8"/>
                    </a:cubicBezTo>
                    <a:cubicBezTo>
                      <a:pt x="76" y="35"/>
                      <a:pt x="76" y="37"/>
                      <a:pt x="67" y="54"/>
                    </a:cubicBezTo>
                    <a:cubicBezTo>
                      <a:pt x="64" y="58"/>
                      <a:pt x="53" y="55"/>
                      <a:pt x="56" y="65"/>
                    </a:cubicBezTo>
                    <a:cubicBezTo>
                      <a:pt x="57" y="66"/>
                      <a:pt x="57" y="71"/>
                      <a:pt x="53" y="67"/>
                    </a:cubicBezTo>
                    <a:cubicBezTo>
                      <a:pt x="44" y="56"/>
                      <a:pt x="37" y="66"/>
                      <a:pt x="29" y="68"/>
                    </a:cubicBezTo>
                    <a:cubicBezTo>
                      <a:pt x="32" y="50"/>
                      <a:pt x="31" y="49"/>
                      <a:pt x="11"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36" name="Freeform 893"/>
              <p:cNvSpPr/>
              <p:nvPr/>
            </p:nvSpPr>
            <p:spPr bwMode="auto">
              <a:xfrm>
                <a:off x="2184" y="2176"/>
                <a:ext cx="19" cy="27"/>
              </a:xfrm>
              <a:custGeom>
                <a:avLst/>
                <a:gdLst>
                  <a:gd name="T0" fmla="*/ 0 w 10"/>
                  <a:gd name="T1" fmla="*/ 0 h 14"/>
                  <a:gd name="T2" fmla="*/ 8 w 10"/>
                  <a:gd name="T3" fmla="*/ 8 h 14"/>
                  <a:gd name="T4" fmla="*/ 2 w 10"/>
                  <a:gd name="T5" fmla="*/ 6 h 14"/>
                  <a:gd name="T6" fmla="*/ 0 w 10"/>
                  <a:gd name="T7" fmla="*/ 0 h 14"/>
                </a:gdLst>
                <a:ahLst/>
                <a:cxnLst>
                  <a:cxn ang="0">
                    <a:pos x="T0" y="T1"/>
                  </a:cxn>
                  <a:cxn ang="0">
                    <a:pos x="T2" y="T3"/>
                  </a:cxn>
                  <a:cxn ang="0">
                    <a:pos x="T4" y="T5"/>
                  </a:cxn>
                  <a:cxn ang="0">
                    <a:pos x="T6" y="T7"/>
                  </a:cxn>
                </a:cxnLst>
                <a:rect l="0" t="0" r="r" b="b"/>
                <a:pathLst>
                  <a:path w="10" h="14">
                    <a:moveTo>
                      <a:pt x="0" y="0"/>
                    </a:moveTo>
                    <a:cubicBezTo>
                      <a:pt x="6" y="1"/>
                      <a:pt x="10" y="5"/>
                      <a:pt x="8" y="8"/>
                    </a:cubicBezTo>
                    <a:cubicBezTo>
                      <a:pt x="5" y="14"/>
                      <a:pt x="3" y="8"/>
                      <a:pt x="2" y="6"/>
                    </a:cubicBezTo>
                    <a:cubicBezTo>
                      <a:pt x="1" y="5"/>
                      <a:pt x="1"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37" name="Freeform 894"/>
              <p:cNvSpPr/>
              <p:nvPr/>
            </p:nvSpPr>
            <p:spPr bwMode="auto">
              <a:xfrm>
                <a:off x="3030" y="908"/>
                <a:ext cx="139" cy="170"/>
              </a:xfrm>
              <a:custGeom>
                <a:avLst/>
                <a:gdLst>
                  <a:gd name="T0" fmla="*/ 70 w 73"/>
                  <a:gd name="T1" fmla="*/ 66 h 89"/>
                  <a:gd name="T2" fmla="*/ 59 w 73"/>
                  <a:gd name="T3" fmla="*/ 77 h 89"/>
                  <a:gd name="T4" fmla="*/ 55 w 73"/>
                  <a:gd name="T5" fmla="*/ 77 h 89"/>
                  <a:gd name="T6" fmla="*/ 40 w 73"/>
                  <a:gd name="T7" fmla="*/ 79 h 89"/>
                  <a:gd name="T8" fmla="*/ 16 w 73"/>
                  <a:gd name="T9" fmla="*/ 89 h 89"/>
                  <a:gd name="T10" fmla="*/ 9 w 73"/>
                  <a:gd name="T11" fmla="*/ 68 h 89"/>
                  <a:gd name="T12" fmla="*/ 16 w 73"/>
                  <a:gd name="T13" fmla="*/ 33 h 89"/>
                  <a:gd name="T14" fmla="*/ 30 w 73"/>
                  <a:gd name="T15" fmla="*/ 8 h 89"/>
                  <a:gd name="T16" fmla="*/ 51 w 73"/>
                  <a:gd name="T17" fmla="*/ 4 h 89"/>
                  <a:gd name="T18" fmla="*/ 59 w 73"/>
                  <a:gd name="T19" fmla="*/ 39 h 89"/>
                  <a:gd name="T20" fmla="*/ 70 w 73"/>
                  <a:gd name="T21" fmla="*/ 6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89">
                    <a:moveTo>
                      <a:pt x="70" y="66"/>
                    </a:moveTo>
                    <a:cubicBezTo>
                      <a:pt x="69" y="73"/>
                      <a:pt x="66" y="76"/>
                      <a:pt x="59" y="77"/>
                    </a:cubicBezTo>
                    <a:cubicBezTo>
                      <a:pt x="58" y="78"/>
                      <a:pt x="57" y="78"/>
                      <a:pt x="55" y="77"/>
                    </a:cubicBezTo>
                    <a:cubicBezTo>
                      <a:pt x="49" y="72"/>
                      <a:pt x="44" y="71"/>
                      <a:pt x="40" y="79"/>
                    </a:cubicBezTo>
                    <a:cubicBezTo>
                      <a:pt x="33" y="84"/>
                      <a:pt x="24" y="85"/>
                      <a:pt x="16" y="89"/>
                    </a:cubicBezTo>
                    <a:cubicBezTo>
                      <a:pt x="0" y="87"/>
                      <a:pt x="7" y="69"/>
                      <a:pt x="9" y="68"/>
                    </a:cubicBezTo>
                    <a:cubicBezTo>
                      <a:pt x="24" y="59"/>
                      <a:pt x="17" y="45"/>
                      <a:pt x="16" y="33"/>
                    </a:cubicBezTo>
                    <a:cubicBezTo>
                      <a:pt x="15" y="21"/>
                      <a:pt x="19" y="13"/>
                      <a:pt x="30" y="8"/>
                    </a:cubicBezTo>
                    <a:cubicBezTo>
                      <a:pt x="37" y="11"/>
                      <a:pt x="43" y="0"/>
                      <a:pt x="51" y="4"/>
                    </a:cubicBezTo>
                    <a:cubicBezTo>
                      <a:pt x="59" y="15"/>
                      <a:pt x="53" y="28"/>
                      <a:pt x="59" y="39"/>
                    </a:cubicBezTo>
                    <a:cubicBezTo>
                      <a:pt x="56" y="51"/>
                      <a:pt x="73" y="54"/>
                      <a:pt x="70"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38" name="Freeform 895"/>
              <p:cNvSpPr/>
              <p:nvPr/>
            </p:nvSpPr>
            <p:spPr bwMode="auto">
              <a:xfrm>
                <a:off x="3044" y="1049"/>
                <a:ext cx="102" cy="130"/>
              </a:xfrm>
              <a:custGeom>
                <a:avLst/>
                <a:gdLst>
                  <a:gd name="T0" fmla="*/ 10 w 54"/>
                  <a:gd name="T1" fmla="*/ 13 h 68"/>
                  <a:gd name="T2" fmla="*/ 31 w 54"/>
                  <a:gd name="T3" fmla="*/ 6 h 68"/>
                  <a:gd name="T4" fmla="*/ 49 w 54"/>
                  <a:gd name="T5" fmla="*/ 3 h 68"/>
                  <a:gd name="T6" fmla="*/ 52 w 54"/>
                  <a:gd name="T7" fmla="*/ 3 h 68"/>
                  <a:gd name="T8" fmla="*/ 52 w 54"/>
                  <a:gd name="T9" fmla="*/ 10 h 68"/>
                  <a:gd name="T10" fmla="*/ 47 w 54"/>
                  <a:gd name="T11" fmla="*/ 21 h 68"/>
                  <a:gd name="T12" fmla="*/ 40 w 54"/>
                  <a:gd name="T13" fmla="*/ 48 h 68"/>
                  <a:gd name="T14" fmla="*/ 38 w 54"/>
                  <a:gd name="T15" fmla="*/ 64 h 68"/>
                  <a:gd name="T16" fmla="*/ 21 w 54"/>
                  <a:gd name="T17" fmla="*/ 65 h 68"/>
                  <a:gd name="T18" fmla="*/ 13 w 54"/>
                  <a:gd name="T19" fmla="*/ 61 h 68"/>
                  <a:gd name="T20" fmla="*/ 3 w 54"/>
                  <a:gd name="T21" fmla="*/ 62 h 68"/>
                  <a:gd name="T22" fmla="*/ 7 w 54"/>
                  <a:gd name="T23" fmla="*/ 48 h 68"/>
                  <a:gd name="T24" fmla="*/ 10 w 54"/>
                  <a:gd name="T25" fmla="*/ 1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68">
                    <a:moveTo>
                      <a:pt x="10" y="13"/>
                    </a:moveTo>
                    <a:cubicBezTo>
                      <a:pt x="16" y="6"/>
                      <a:pt x="23" y="4"/>
                      <a:pt x="31" y="6"/>
                    </a:cubicBezTo>
                    <a:cubicBezTo>
                      <a:pt x="37" y="2"/>
                      <a:pt x="42" y="0"/>
                      <a:pt x="49" y="3"/>
                    </a:cubicBezTo>
                    <a:cubicBezTo>
                      <a:pt x="50" y="3"/>
                      <a:pt x="51" y="3"/>
                      <a:pt x="52" y="3"/>
                    </a:cubicBezTo>
                    <a:cubicBezTo>
                      <a:pt x="52" y="5"/>
                      <a:pt x="52" y="7"/>
                      <a:pt x="52" y="10"/>
                    </a:cubicBezTo>
                    <a:cubicBezTo>
                      <a:pt x="54" y="15"/>
                      <a:pt x="49" y="17"/>
                      <a:pt x="47" y="21"/>
                    </a:cubicBezTo>
                    <a:cubicBezTo>
                      <a:pt x="40" y="28"/>
                      <a:pt x="35" y="37"/>
                      <a:pt x="40" y="48"/>
                    </a:cubicBezTo>
                    <a:cubicBezTo>
                      <a:pt x="42" y="53"/>
                      <a:pt x="43" y="59"/>
                      <a:pt x="38" y="64"/>
                    </a:cubicBezTo>
                    <a:cubicBezTo>
                      <a:pt x="32" y="66"/>
                      <a:pt x="27" y="68"/>
                      <a:pt x="21" y="65"/>
                    </a:cubicBezTo>
                    <a:cubicBezTo>
                      <a:pt x="20" y="60"/>
                      <a:pt x="19" y="57"/>
                      <a:pt x="13" y="61"/>
                    </a:cubicBezTo>
                    <a:cubicBezTo>
                      <a:pt x="10" y="63"/>
                      <a:pt x="7" y="67"/>
                      <a:pt x="3" y="62"/>
                    </a:cubicBezTo>
                    <a:cubicBezTo>
                      <a:pt x="0" y="56"/>
                      <a:pt x="15" y="55"/>
                      <a:pt x="7" y="48"/>
                    </a:cubicBezTo>
                    <a:cubicBezTo>
                      <a:pt x="2" y="35"/>
                      <a:pt x="9" y="25"/>
                      <a:pt x="1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39" name="Freeform 896"/>
              <p:cNvSpPr/>
              <p:nvPr/>
            </p:nvSpPr>
            <p:spPr bwMode="auto">
              <a:xfrm>
                <a:off x="3129" y="963"/>
                <a:ext cx="80" cy="79"/>
              </a:xfrm>
              <a:custGeom>
                <a:avLst/>
                <a:gdLst>
                  <a:gd name="T0" fmla="*/ 18 w 42"/>
                  <a:gd name="T1" fmla="*/ 37 h 41"/>
                  <a:gd name="T2" fmla="*/ 4 w 42"/>
                  <a:gd name="T3" fmla="*/ 9 h 41"/>
                  <a:gd name="T4" fmla="*/ 22 w 42"/>
                  <a:gd name="T5" fmla="*/ 0 h 41"/>
                  <a:gd name="T6" fmla="*/ 42 w 42"/>
                  <a:gd name="T7" fmla="*/ 30 h 41"/>
                  <a:gd name="T8" fmla="*/ 35 w 42"/>
                  <a:gd name="T9" fmla="*/ 41 h 41"/>
                  <a:gd name="T10" fmla="*/ 18 w 42"/>
                  <a:gd name="T11" fmla="*/ 37 h 41"/>
                </a:gdLst>
                <a:ahLst/>
                <a:cxnLst>
                  <a:cxn ang="0">
                    <a:pos x="T0" y="T1"/>
                  </a:cxn>
                  <a:cxn ang="0">
                    <a:pos x="T2" y="T3"/>
                  </a:cxn>
                  <a:cxn ang="0">
                    <a:pos x="T4" y="T5"/>
                  </a:cxn>
                  <a:cxn ang="0">
                    <a:pos x="T6" y="T7"/>
                  </a:cxn>
                  <a:cxn ang="0">
                    <a:pos x="T8" y="T9"/>
                  </a:cxn>
                  <a:cxn ang="0">
                    <a:pos x="T10" y="T11"/>
                  </a:cxn>
                </a:cxnLst>
                <a:rect l="0" t="0" r="r" b="b"/>
                <a:pathLst>
                  <a:path w="42" h="41">
                    <a:moveTo>
                      <a:pt x="18" y="37"/>
                    </a:moveTo>
                    <a:cubicBezTo>
                      <a:pt x="10" y="30"/>
                      <a:pt x="0" y="23"/>
                      <a:pt x="4" y="9"/>
                    </a:cubicBezTo>
                    <a:cubicBezTo>
                      <a:pt x="8" y="3"/>
                      <a:pt x="14" y="0"/>
                      <a:pt x="22" y="0"/>
                    </a:cubicBezTo>
                    <a:cubicBezTo>
                      <a:pt x="35" y="6"/>
                      <a:pt x="39" y="17"/>
                      <a:pt x="42" y="30"/>
                    </a:cubicBezTo>
                    <a:cubicBezTo>
                      <a:pt x="42" y="35"/>
                      <a:pt x="40" y="39"/>
                      <a:pt x="35" y="41"/>
                    </a:cubicBezTo>
                    <a:cubicBezTo>
                      <a:pt x="29" y="39"/>
                      <a:pt x="24" y="38"/>
                      <a:pt x="1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40" name="Freeform 897"/>
              <p:cNvSpPr/>
              <p:nvPr/>
            </p:nvSpPr>
            <p:spPr bwMode="auto">
              <a:xfrm>
                <a:off x="3095" y="1059"/>
                <a:ext cx="86" cy="111"/>
              </a:xfrm>
              <a:custGeom>
                <a:avLst/>
                <a:gdLst>
                  <a:gd name="T0" fmla="*/ 11 w 45"/>
                  <a:gd name="T1" fmla="*/ 57 h 58"/>
                  <a:gd name="T2" fmla="*/ 11 w 45"/>
                  <a:gd name="T3" fmla="*/ 53 h 58"/>
                  <a:gd name="T4" fmla="*/ 25 w 45"/>
                  <a:gd name="T5" fmla="*/ 5 h 58"/>
                  <a:gd name="T6" fmla="*/ 34 w 45"/>
                  <a:gd name="T7" fmla="*/ 17 h 58"/>
                  <a:gd name="T8" fmla="*/ 25 w 45"/>
                  <a:gd name="T9" fmla="*/ 39 h 58"/>
                  <a:gd name="T10" fmla="*/ 23 w 45"/>
                  <a:gd name="T11" fmla="*/ 43 h 58"/>
                  <a:gd name="T12" fmla="*/ 16 w 45"/>
                  <a:gd name="T13" fmla="*/ 57 h 58"/>
                  <a:gd name="T14" fmla="*/ 11 w 45"/>
                  <a:gd name="T15" fmla="*/ 57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58">
                    <a:moveTo>
                      <a:pt x="11" y="57"/>
                    </a:moveTo>
                    <a:cubicBezTo>
                      <a:pt x="11" y="56"/>
                      <a:pt x="12" y="54"/>
                      <a:pt x="11" y="53"/>
                    </a:cubicBezTo>
                    <a:cubicBezTo>
                      <a:pt x="0" y="32"/>
                      <a:pt x="9" y="18"/>
                      <a:pt x="25" y="5"/>
                    </a:cubicBezTo>
                    <a:cubicBezTo>
                      <a:pt x="35" y="4"/>
                      <a:pt x="45" y="0"/>
                      <a:pt x="34" y="17"/>
                    </a:cubicBezTo>
                    <a:cubicBezTo>
                      <a:pt x="30" y="23"/>
                      <a:pt x="24" y="30"/>
                      <a:pt x="25" y="39"/>
                    </a:cubicBezTo>
                    <a:cubicBezTo>
                      <a:pt x="25" y="41"/>
                      <a:pt x="24" y="42"/>
                      <a:pt x="23" y="43"/>
                    </a:cubicBezTo>
                    <a:cubicBezTo>
                      <a:pt x="18" y="47"/>
                      <a:pt x="19" y="53"/>
                      <a:pt x="16" y="57"/>
                    </a:cubicBezTo>
                    <a:cubicBezTo>
                      <a:pt x="14" y="58"/>
                      <a:pt x="13" y="58"/>
                      <a:pt x="11"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41" name="Freeform 898"/>
              <p:cNvSpPr/>
              <p:nvPr/>
            </p:nvSpPr>
            <p:spPr bwMode="auto">
              <a:xfrm>
                <a:off x="3076" y="1134"/>
                <a:ext cx="84" cy="74"/>
              </a:xfrm>
              <a:custGeom>
                <a:avLst/>
                <a:gdLst>
                  <a:gd name="T0" fmla="*/ 32 w 44"/>
                  <a:gd name="T1" fmla="*/ 0 h 39"/>
                  <a:gd name="T2" fmla="*/ 35 w 44"/>
                  <a:gd name="T3" fmla="*/ 0 h 39"/>
                  <a:gd name="T4" fmla="*/ 39 w 44"/>
                  <a:gd name="T5" fmla="*/ 0 h 39"/>
                  <a:gd name="T6" fmla="*/ 42 w 44"/>
                  <a:gd name="T7" fmla="*/ 35 h 39"/>
                  <a:gd name="T8" fmla="*/ 0 w 44"/>
                  <a:gd name="T9" fmla="*/ 25 h 39"/>
                  <a:gd name="T10" fmla="*/ 4 w 44"/>
                  <a:gd name="T11" fmla="*/ 21 h 39"/>
                  <a:gd name="T12" fmla="*/ 21 w 44"/>
                  <a:gd name="T13" fmla="*/ 18 h 39"/>
                  <a:gd name="T14" fmla="*/ 25 w 44"/>
                  <a:gd name="T15" fmla="*/ 18 h 39"/>
                  <a:gd name="T16" fmla="*/ 32 w 44"/>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2" y="0"/>
                    </a:moveTo>
                    <a:cubicBezTo>
                      <a:pt x="33" y="0"/>
                      <a:pt x="34" y="0"/>
                      <a:pt x="35" y="0"/>
                    </a:cubicBezTo>
                    <a:cubicBezTo>
                      <a:pt x="36" y="0"/>
                      <a:pt x="38" y="0"/>
                      <a:pt x="39" y="0"/>
                    </a:cubicBezTo>
                    <a:cubicBezTo>
                      <a:pt x="44" y="12"/>
                      <a:pt x="37" y="24"/>
                      <a:pt x="42" y="35"/>
                    </a:cubicBezTo>
                    <a:cubicBezTo>
                      <a:pt x="27" y="39"/>
                      <a:pt x="16" y="24"/>
                      <a:pt x="0" y="25"/>
                    </a:cubicBezTo>
                    <a:cubicBezTo>
                      <a:pt x="2" y="24"/>
                      <a:pt x="3" y="22"/>
                      <a:pt x="4" y="21"/>
                    </a:cubicBezTo>
                    <a:cubicBezTo>
                      <a:pt x="10" y="20"/>
                      <a:pt x="16" y="19"/>
                      <a:pt x="21" y="18"/>
                    </a:cubicBezTo>
                    <a:cubicBezTo>
                      <a:pt x="22" y="18"/>
                      <a:pt x="24" y="18"/>
                      <a:pt x="25" y="18"/>
                    </a:cubicBezTo>
                    <a:cubicBezTo>
                      <a:pt x="29" y="13"/>
                      <a:pt x="23" y="4"/>
                      <a:pt x="3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42" name="Freeform 899"/>
              <p:cNvSpPr/>
              <p:nvPr/>
            </p:nvSpPr>
            <p:spPr bwMode="auto">
              <a:xfrm>
                <a:off x="3196" y="1019"/>
                <a:ext cx="63" cy="90"/>
              </a:xfrm>
              <a:custGeom>
                <a:avLst/>
                <a:gdLst>
                  <a:gd name="T0" fmla="*/ 0 w 33"/>
                  <a:gd name="T1" fmla="*/ 12 h 47"/>
                  <a:gd name="T2" fmla="*/ 4 w 33"/>
                  <a:gd name="T3" fmla="*/ 1 h 47"/>
                  <a:gd name="T4" fmla="*/ 8 w 33"/>
                  <a:gd name="T5" fmla="*/ 0 h 47"/>
                  <a:gd name="T6" fmla="*/ 33 w 33"/>
                  <a:gd name="T7" fmla="*/ 38 h 47"/>
                  <a:gd name="T8" fmla="*/ 32 w 33"/>
                  <a:gd name="T9" fmla="*/ 43 h 47"/>
                  <a:gd name="T10" fmla="*/ 28 w 33"/>
                  <a:gd name="T11" fmla="*/ 43 h 47"/>
                  <a:gd name="T12" fmla="*/ 14 w 33"/>
                  <a:gd name="T13" fmla="*/ 34 h 47"/>
                  <a:gd name="T14" fmla="*/ 0 w 33"/>
                  <a:gd name="T15" fmla="*/ 12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47">
                    <a:moveTo>
                      <a:pt x="0" y="12"/>
                    </a:moveTo>
                    <a:cubicBezTo>
                      <a:pt x="1" y="8"/>
                      <a:pt x="2" y="5"/>
                      <a:pt x="4" y="1"/>
                    </a:cubicBezTo>
                    <a:cubicBezTo>
                      <a:pt x="5" y="0"/>
                      <a:pt x="6" y="0"/>
                      <a:pt x="8" y="0"/>
                    </a:cubicBezTo>
                    <a:cubicBezTo>
                      <a:pt x="18" y="12"/>
                      <a:pt x="24" y="26"/>
                      <a:pt x="33" y="38"/>
                    </a:cubicBezTo>
                    <a:cubicBezTo>
                      <a:pt x="33" y="40"/>
                      <a:pt x="33" y="42"/>
                      <a:pt x="32" y="43"/>
                    </a:cubicBezTo>
                    <a:cubicBezTo>
                      <a:pt x="30" y="43"/>
                      <a:pt x="29" y="43"/>
                      <a:pt x="28" y="43"/>
                    </a:cubicBezTo>
                    <a:cubicBezTo>
                      <a:pt x="17" y="47"/>
                      <a:pt x="18" y="46"/>
                      <a:pt x="14" y="34"/>
                    </a:cubicBezTo>
                    <a:cubicBezTo>
                      <a:pt x="12" y="26"/>
                      <a:pt x="5" y="19"/>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43" name="Freeform 900"/>
              <p:cNvSpPr/>
              <p:nvPr/>
            </p:nvSpPr>
            <p:spPr bwMode="auto">
              <a:xfrm>
                <a:off x="1919" y="1623"/>
                <a:ext cx="199" cy="79"/>
              </a:xfrm>
              <a:custGeom>
                <a:avLst/>
                <a:gdLst>
                  <a:gd name="T0" fmla="*/ 22 w 104"/>
                  <a:gd name="T1" fmla="*/ 16 h 41"/>
                  <a:gd name="T2" fmla="*/ 56 w 104"/>
                  <a:gd name="T3" fmla="*/ 6 h 41"/>
                  <a:gd name="T4" fmla="*/ 104 w 104"/>
                  <a:gd name="T5" fmla="*/ 0 h 41"/>
                  <a:gd name="T6" fmla="*/ 81 w 104"/>
                  <a:gd name="T7" fmla="*/ 23 h 41"/>
                  <a:gd name="T8" fmla="*/ 43 w 104"/>
                  <a:gd name="T9" fmla="*/ 40 h 41"/>
                  <a:gd name="T10" fmla="*/ 11 w 104"/>
                  <a:gd name="T11" fmla="*/ 37 h 41"/>
                  <a:gd name="T12" fmla="*/ 0 w 104"/>
                  <a:gd name="T13" fmla="*/ 32 h 41"/>
                  <a:gd name="T14" fmla="*/ 11 w 104"/>
                  <a:gd name="T15" fmla="*/ 20 h 41"/>
                  <a:gd name="T16" fmla="*/ 22 w 104"/>
                  <a:gd name="T17"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41">
                    <a:moveTo>
                      <a:pt x="22" y="16"/>
                    </a:moveTo>
                    <a:cubicBezTo>
                      <a:pt x="33" y="13"/>
                      <a:pt x="44" y="8"/>
                      <a:pt x="56" y="6"/>
                    </a:cubicBezTo>
                    <a:cubicBezTo>
                      <a:pt x="72" y="2"/>
                      <a:pt x="88" y="3"/>
                      <a:pt x="104" y="0"/>
                    </a:cubicBezTo>
                    <a:cubicBezTo>
                      <a:pt x="91" y="4"/>
                      <a:pt x="100" y="27"/>
                      <a:pt x="81" y="23"/>
                    </a:cubicBezTo>
                    <a:cubicBezTo>
                      <a:pt x="73" y="39"/>
                      <a:pt x="58" y="41"/>
                      <a:pt x="43" y="40"/>
                    </a:cubicBezTo>
                    <a:cubicBezTo>
                      <a:pt x="33" y="35"/>
                      <a:pt x="22" y="38"/>
                      <a:pt x="11" y="37"/>
                    </a:cubicBezTo>
                    <a:cubicBezTo>
                      <a:pt x="9" y="32"/>
                      <a:pt x="3" y="35"/>
                      <a:pt x="0" y="32"/>
                    </a:cubicBezTo>
                    <a:cubicBezTo>
                      <a:pt x="1" y="25"/>
                      <a:pt x="12" y="28"/>
                      <a:pt x="11" y="20"/>
                    </a:cubicBezTo>
                    <a:cubicBezTo>
                      <a:pt x="14" y="16"/>
                      <a:pt x="18" y="16"/>
                      <a:pt x="2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44" name="Freeform 901"/>
              <p:cNvSpPr/>
              <p:nvPr/>
            </p:nvSpPr>
            <p:spPr bwMode="auto">
              <a:xfrm>
                <a:off x="1902" y="1667"/>
                <a:ext cx="179" cy="125"/>
              </a:xfrm>
              <a:custGeom>
                <a:avLst/>
                <a:gdLst>
                  <a:gd name="T0" fmla="*/ 52 w 94"/>
                  <a:gd name="T1" fmla="*/ 14 h 65"/>
                  <a:gd name="T2" fmla="*/ 90 w 94"/>
                  <a:gd name="T3" fmla="*/ 0 h 65"/>
                  <a:gd name="T4" fmla="*/ 94 w 94"/>
                  <a:gd name="T5" fmla="*/ 18 h 65"/>
                  <a:gd name="T6" fmla="*/ 82 w 94"/>
                  <a:gd name="T7" fmla="*/ 24 h 65"/>
                  <a:gd name="T8" fmla="*/ 65 w 94"/>
                  <a:gd name="T9" fmla="*/ 53 h 65"/>
                  <a:gd name="T10" fmla="*/ 59 w 94"/>
                  <a:gd name="T11" fmla="*/ 64 h 65"/>
                  <a:gd name="T12" fmla="*/ 52 w 94"/>
                  <a:gd name="T13" fmla="*/ 65 h 65"/>
                  <a:gd name="T14" fmla="*/ 25 w 94"/>
                  <a:gd name="T15" fmla="*/ 54 h 65"/>
                  <a:gd name="T16" fmla="*/ 12 w 94"/>
                  <a:gd name="T17" fmla="*/ 50 h 65"/>
                  <a:gd name="T18" fmla="*/ 10 w 94"/>
                  <a:gd name="T19" fmla="*/ 28 h 65"/>
                  <a:gd name="T20" fmla="*/ 17 w 94"/>
                  <a:gd name="T21" fmla="*/ 21 h 65"/>
                  <a:gd name="T22" fmla="*/ 31 w 94"/>
                  <a:gd name="T23" fmla="*/ 19 h 65"/>
                  <a:gd name="T24" fmla="*/ 52 w 94"/>
                  <a:gd name="T25" fmla="*/ 1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65">
                    <a:moveTo>
                      <a:pt x="52" y="14"/>
                    </a:moveTo>
                    <a:cubicBezTo>
                      <a:pt x="66" y="13"/>
                      <a:pt x="79" y="9"/>
                      <a:pt x="90" y="0"/>
                    </a:cubicBezTo>
                    <a:cubicBezTo>
                      <a:pt x="93" y="6"/>
                      <a:pt x="94" y="11"/>
                      <a:pt x="94" y="18"/>
                    </a:cubicBezTo>
                    <a:cubicBezTo>
                      <a:pt x="91" y="22"/>
                      <a:pt x="86" y="23"/>
                      <a:pt x="82" y="24"/>
                    </a:cubicBezTo>
                    <a:cubicBezTo>
                      <a:pt x="65" y="28"/>
                      <a:pt x="61" y="38"/>
                      <a:pt x="65" y="53"/>
                    </a:cubicBezTo>
                    <a:cubicBezTo>
                      <a:pt x="65" y="58"/>
                      <a:pt x="63" y="62"/>
                      <a:pt x="59" y="64"/>
                    </a:cubicBezTo>
                    <a:cubicBezTo>
                      <a:pt x="57" y="65"/>
                      <a:pt x="54" y="65"/>
                      <a:pt x="52" y="65"/>
                    </a:cubicBezTo>
                    <a:cubicBezTo>
                      <a:pt x="44" y="58"/>
                      <a:pt x="37" y="49"/>
                      <a:pt x="25" y="54"/>
                    </a:cubicBezTo>
                    <a:cubicBezTo>
                      <a:pt x="20" y="55"/>
                      <a:pt x="14" y="56"/>
                      <a:pt x="12" y="50"/>
                    </a:cubicBezTo>
                    <a:cubicBezTo>
                      <a:pt x="10" y="43"/>
                      <a:pt x="0" y="36"/>
                      <a:pt x="10" y="28"/>
                    </a:cubicBezTo>
                    <a:cubicBezTo>
                      <a:pt x="12" y="26"/>
                      <a:pt x="15" y="23"/>
                      <a:pt x="17" y="21"/>
                    </a:cubicBezTo>
                    <a:cubicBezTo>
                      <a:pt x="21" y="18"/>
                      <a:pt x="28" y="15"/>
                      <a:pt x="31" y="19"/>
                    </a:cubicBezTo>
                    <a:cubicBezTo>
                      <a:pt x="41" y="28"/>
                      <a:pt x="46" y="18"/>
                      <a:pt x="5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45" name="Freeform 902"/>
              <p:cNvSpPr/>
              <p:nvPr/>
            </p:nvSpPr>
            <p:spPr bwMode="auto">
              <a:xfrm>
                <a:off x="1883" y="1708"/>
                <a:ext cx="120" cy="118"/>
              </a:xfrm>
              <a:custGeom>
                <a:avLst/>
                <a:gdLst>
                  <a:gd name="T0" fmla="*/ 20 w 63"/>
                  <a:gd name="T1" fmla="*/ 7 h 62"/>
                  <a:gd name="T2" fmla="*/ 25 w 63"/>
                  <a:gd name="T3" fmla="*/ 21 h 62"/>
                  <a:gd name="T4" fmla="*/ 38 w 63"/>
                  <a:gd name="T5" fmla="*/ 26 h 62"/>
                  <a:gd name="T6" fmla="*/ 62 w 63"/>
                  <a:gd name="T7" fmla="*/ 42 h 62"/>
                  <a:gd name="T8" fmla="*/ 63 w 63"/>
                  <a:gd name="T9" fmla="*/ 46 h 62"/>
                  <a:gd name="T10" fmla="*/ 42 w 63"/>
                  <a:gd name="T11" fmla="*/ 54 h 62"/>
                  <a:gd name="T12" fmla="*/ 22 w 63"/>
                  <a:gd name="T13" fmla="*/ 58 h 62"/>
                  <a:gd name="T14" fmla="*/ 10 w 63"/>
                  <a:gd name="T15" fmla="*/ 56 h 62"/>
                  <a:gd name="T16" fmla="*/ 10 w 63"/>
                  <a:gd name="T17" fmla="*/ 52 h 62"/>
                  <a:gd name="T18" fmla="*/ 3 w 63"/>
                  <a:gd name="T19" fmla="*/ 24 h 62"/>
                  <a:gd name="T20" fmla="*/ 0 w 63"/>
                  <a:gd name="T21" fmla="*/ 4 h 62"/>
                  <a:gd name="T22" fmla="*/ 20 w 63"/>
                  <a:gd name="T2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62">
                    <a:moveTo>
                      <a:pt x="20" y="7"/>
                    </a:moveTo>
                    <a:cubicBezTo>
                      <a:pt x="16" y="14"/>
                      <a:pt x="22" y="16"/>
                      <a:pt x="25" y="21"/>
                    </a:cubicBezTo>
                    <a:cubicBezTo>
                      <a:pt x="28" y="26"/>
                      <a:pt x="26" y="26"/>
                      <a:pt x="38" y="26"/>
                    </a:cubicBezTo>
                    <a:cubicBezTo>
                      <a:pt x="48" y="26"/>
                      <a:pt x="60" y="27"/>
                      <a:pt x="62" y="42"/>
                    </a:cubicBezTo>
                    <a:cubicBezTo>
                      <a:pt x="63" y="43"/>
                      <a:pt x="63" y="45"/>
                      <a:pt x="63" y="46"/>
                    </a:cubicBezTo>
                    <a:cubicBezTo>
                      <a:pt x="59" y="57"/>
                      <a:pt x="51" y="56"/>
                      <a:pt x="42" y="54"/>
                    </a:cubicBezTo>
                    <a:cubicBezTo>
                      <a:pt x="35" y="53"/>
                      <a:pt x="28" y="50"/>
                      <a:pt x="22" y="58"/>
                    </a:cubicBezTo>
                    <a:cubicBezTo>
                      <a:pt x="17" y="62"/>
                      <a:pt x="13" y="60"/>
                      <a:pt x="10" y="56"/>
                    </a:cubicBezTo>
                    <a:cubicBezTo>
                      <a:pt x="10" y="55"/>
                      <a:pt x="10" y="54"/>
                      <a:pt x="10" y="52"/>
                    </a:cubicBezTo>
                    <a:cubicBezTo>
                      <a:pt x="5" y="44"/>
                      <a:pt x="0" y="35"/>
                      <a:pt x="3" y="24"/>
                    </a:cubicBezTo>
                    <a:cubicBezTo>
                      <a:pt x="16" y="16"/>
                      <a:pt x="6" y="10"/>
                      <a:pt x="0" y="4"/>
                    </a:cubicBezTo>
                    <a:cubicBezTo>
                      <a:pt x="8" y="0"/>
                      <a:pt x="12" y="13"/>
                      <a:pt x="2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46" name="Freeform 903"/>
              <p:cNvSpPr/>
              <p:nvPr/>
            </p:nvSpPr>
            <p:spPr bwMode="auto">
              <a:xfrm>
                <a:off x="1935" y="1681"/>
                <a:ext cx="66" cy="53"/>
              </a:xfrm>
              <a:custGeom>
                <a:avLst/>
                <a:gdLst>
                  <a:gd name="T0" fmla="*/ 35 w 35"/>
                  <a:gd name="T1" fmla="*/ 7 h 28"/>
                  <a:gd name="T2" fmla="*/ 23 w 35"/>
                  <a:gd name="T3" fmla="*/ 28 h 28"/>
                  <a:gd name="T4" fmla="*/ 0 w 35"/>
                  <a:gd name="T5" fmla="*/ 14 h 28"/>
                  <a:gd name="T6" fmla="*/ 3 w 35"/>
                  <a:gd name="T7" fmla="*/ 7 h 28"/>
                  <a:gd name="T8" fmla="*/ 35 w 35"/>
                  <a:gd name="T9" fmla="*/ 7 h 28"/>
                </a:gdLst>
                <a:ahLst/>
                <a:cxnLst>
                  <a:cxn ang="0">
                    <a:pos x="T0" y="T1"/>
                  </a:cxn>
                  <a:cxn ang="0">
                    <a:pos x="T2" y="T3"/>
                  </a:cxn>
                  <a:cxn ang="0">
                    <a:pos x="T4" y="T5"/>
                  </a:cxn>
                  <a:cxn ang="0">
                    <a:pos x="T6" y="T7"/>
                  </a:cxn>
                  <a:cxn ang="0">
                    <a:pos x="T8" y="T9"/>
                  </a:cxn>
                </a:cxnLst>
                <a:rect l="0" t="0" r="r" b="b"/>
                <a:pathLst>
                  <a:path w="35" h="28">
                    <a:moveTo>
                      <a:pt x="35" y="7"/>
                    </a:moveTo>
                    <a:cubicBezTo>
                      <a:pt x="31" y="13"/>
                      <a:pt x="32" y="22"/>
                      <a:pt x="23" y="28"/>
                    </a:cubicBezTo>
                    <a:cubicBezTo>
                      <a:pt x="21" y="14"/>
                      <a:pt x="11" y="13"/>
                      <a:pt x="0" y="14"/>
                    </a:cubicBezTo>
                    <a:cubicBezTo>
                      <a:pt x="1" y="12"/>
                      <a:pt x="2" y="9"/>
                      <a:pt x="3" y="7"/>
                    </a:cubicBezTo>
                    <a:cubicBezTo>
                      <a:pt x="14" y="0"/>
                      <a:pt x="24" y="0"/>
                      <a:pt x="3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47" name="Freeform 904"/>
              <p:cNvSpPr/>
              <p:nvPr/>
            </p:nvSpPr>
            <p:spPr bwMode="auto">
              <a:xfrm>
                <a:off x="1864" y="1750"/>
                <a:ext cx="42" cy="57"/>
              </a:xfrm>
              <a:custGeom>
                <a:avLst/>
                <a:gdLst>
                  <a:gd name="T0" fmla="*/ 13 w 22"/>
                  <a:gd name="T1" fmla="*/ 2 h 30"/>
                  <a:gd name="T2" fmla="*/ 20 w 22"/>
                  <a:gd name="T3" fmla="*/ 30 h 30"/>
                  <a:gd name="T4" fmla="*/ 6 w 22"/>
                  <a:gd name="T5" fmla="*/ 9 h 30"/>
                  <a:gd name="T6" fmla="*/ 2 w 22"/>
                  <a:gd name="T7" fmla="*/ 3 h 30"/>
                  <a:gd name="T8" fmla="*/ 13 w 22"/>
                  <a:gd name="T9" fmla="*/ 2 h 30"/>
                </a:gdLst>
                <a:ahLst/>
                <a:cxnLst>
                  <a:cxn ang="0">
                    <a:pos x="T0" y="T1"/>
                  </a:cxn>
                  <a:cxn ang="0">
                    <a:pos x="T2" y="T3"/>
                  </a:cxn>
                  <a:cxn ang="0">
                    <a:pos x="T4" y="T5"/>
                  </a:cxn>
                  <a:cxn ang="0">
                    <a:pos x="T6" y="T7"/>
                  </a:cxn>
                  <a:cxn ang="0">
                    <a:pos x="T8" y="T9"/>
                  </a:cxn>
                </a:cxnLst>
                <a:rect l="0" t="0" r="r" b="b"/>
                <a:pathLst>
                  <a:path w="22" h="30">
                    <a:moveTo>
                      <a:pt x="13" y="2"/>
                    </a:moveTo>
                    <a:cubicBezTo>
                      <a:pt x="17" y="11"/>
                      <a:pt x="22" y="20"/>
                      <a:pt x="20" y="30"/>
                    </a:cubicBezTo>
                    <a:cubicBezTo>
                      <a:pt x="7" y="29"/>
                      <a:pt x="12" y="15"/>
                      <a:pt x="6" y="9"/>
                    </a:cubicBezTo>
                    <a:cubicBezTo>
                      <a:pt x="3" y="8"/>
                      <a:pt x="0" y="6"/>
                      <a:pt x="2" y="3"/>
                    </a:cubicBezTo>
                    <a:cubicBezTo>
                      <a:pt x="6" y="0"/>
                      <a:pt x="9" y="0"/>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48" name="Freeform 905"/>
              <p:cNvSpPr/>
              <p:nvPr/>
            </p:nvSpPr>
            <p:spPr bwMode="auto">
              <a:xfrm>
                <a:off x="1845" y="1755"/>
                <a:ext cx="31" cy="42"/>
              </a:xfrm>
              <a:custGeom>
                <a:avLst/>
                <a:gdLst>
                  <a:gd name="T0" fmla="*/ 12 w 16"/>
                  <a:gd name="T1" fmla="*/ 0 h 22"/>
                  <a:gd name="T2" fmla="*/ 16 w 16"/>
                  <a:gd name="T3" fmla="*/ 6 h 22"/>
                  <a:gd name="T4" fmla="*/ 10 w 16"/>
                  <a:gd name="T5" fmla="*/ 22 h 22"/>
                  <a:gd name="T6" fmla="*/ 5 w 16"/>
                  <a:gd name="T7" fmla="*/ 0 h 22"/>
                  <a:gd name="T8" fmla="*/ 12 w 16"/>
                  <a:gd name="T9" fmla="*/ 0 h 22"/>
                </a:gdLst>
                <a:ahLst/>
                <a:cxnLst>
                  <a:cxn ang="0">
                    <a:pos x="T0" y="T1"/>
                  </a:cxn>
                  <a:cxn ang="0">
                    <a:pos x="T2" y="T3"/>
                  </a:cxn>
                  <a:cxn ang="0">
                    <a:pos x="T4" y="T5"/>
                  </a:cxn>
                  <a:cxn ang="0">
                    <a:pos x="T6" y="T7"/>
                  </a:cxn>
                  <a:cxn ang="0">
                    <a:pos x="T8" y="T9"/>
                  </a:cxn>
                </a:cxnLst>
                <a:rect l="0" t="0" r="r" b="b"/>
                <a:pathLst>
                  <a:path w="16" h="22">
                    <a:moveTo>
                      <a:pt x="12" y="0"/>
                    </a:moveTo>
                    <a:cubicBezTo>
                      <a:pt x="13" y="2"/>
                      <a:pt x="14" y="4"/>
                      <a:pt x="16" y="6"/>
                    </a:cubicBezTo>
                    <a:cubicBezTo>
                      <a:pt x="16" y="12"/>
                      <a:pt x="15" y="17"/>
                      <a:pt x="10" y="22"/>
                    </a:cubicBezTo>
                    <a:cubicBezTo>
                      <a:pt x="8" y="14"/>
                      <a:pt x="0" y="9"/>
                      <a:pt x="5" y="0"/>
                    </a:cubicBezTo>
                    <a:cubicBezTo>
                      <a:pt x="8" y="0"/>
                      <a:pt x="10"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49" name="Freeform 906"/>
              <p:cNvSpPr/>
              <p:nvPr/>
            </p:nvSpPr>
            <p:spPr bwMode="auto">
              <a:xfrm>
                <a:off x="2180" y="2237"/>
                <a:ext cx="27" cy="37"/>
              </a:xfrm>
              <a:custGeom>
                <a:avLst/>
                <a:gdLst>
                  <a:gd name="T0" fmla="*/ 7 w 14"/>
                  <a:gd name="T1" fmla="*/ 19 h 19"/>
                  <a:gd name="T2" fmla="*/ 0 w 14"/>
                  <a:gd name="T3" fmla="*/ 12 h 19"/>
                  <a:gd name="T4" fmla="*/ 14 w 14"/>
                  <a:gd name="T5" fmla="*/ 3 h 19"/>
                  <a:gd name="T6" fmla="*/ 7 w 14"/>
                  <a:gd name="T7" fmla="*/ 19 h 19"/>
                </a:gdLst>
                <a:ahLst/>
                <a:cxnLst>
                  <a:cxn ang="0">
                    <a:pos x="T0" y="T1"/>
                  </a:cxn>
                  <a:cxn ang="0">
                    <a:pos x="T2" y="T3"/>
                  </a:cxn>
                  <a:cxn ang="0">
                    <a:pos x="T4" y="T5"/>
                  </a:cxn>
                  <a:cxn ang="0">
                    <a:pos x="T6" y="T7"/>
                  </a:cxn>
                </a:cxnLst>
                <a:rect l="0" t="0" r="r" b="b"/>
                <a:pathLst>
                  <a:path w="14" h="19">
                    <a:moveTo>
                      <a:pt x="7" y="19"/>
                    </a:moveTo>
                    <a:cubicBezTo>
                      <a:pt x="2" y="19"/>
                      <a:pt x="0" y="17"/>
                      <a:pt x="0" y="12"/>
                    </a:cubicBezTo>
                    <a:cubicBezTo>
                      <a:pt x="11" y="18"/>
                      <a:pt x="4" y="0"/>
                      <a:pt x="14" y="3"/>
                    </a:cubicBezTo>
                    <a:cubicBezTo>
                      <a:pt x="12" y="8"/>
                      <a:pt x="9" y="14"/>
                      <a:pt x="7"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0" name="Freeform 907"/>
              <p:cNvSpPr/>
              <p:nvPr/>
            </p:nvSpPr>
            <p:spPr bwMode="auto">
              <a:xfrm>
                <a:off x="4305" y="2281"/>
                <a:ext cx="99" cy="67"/>
              </a:xfrm>
              <a:custGeom>
                <a:avLst/>
                <a:gdLst>
                  <a:gd name="T0" fmla="*/ 0 w 52"/>
                  <a:gd name="T1" fmla="*/ 3 h 35"/>
                  <a:gd name="T2" fmla="*/ 35 w 52"/>
                  <a:gd name="T3" fmla="*/ 0 h 35"/>
                  <a:gd name="T4" fmla="*/ 42 w 52"/>
                  <a:gd name="T5" fmla="*/ 26 h 35"/>
                  <a:gd name="T6" fmla="*/ 24 w 52"/>
                  <a:gd name="T7" fmla="*/ 27 h 35"/>
                  <a:gd name="T8" fmla="*/ 0 w 52"/>
                  <a:gd name="T9" fmla="*/ 3 h 35"/>
                </a:gdLst>
                <a:ahLst/>
                <a:cxnLst>
                  <a:cxn ang="0">
                    <a:pos x="T0" y="T1"/>
                  </a:cxn>
                  <a:cxn ang="0">
                    <a:pos x="T2" y="T3"/>
                  </a:cxn>
                  <a:cxn ang="0">
                    <a:pos x="T4" y="T5"/>
                  </a:cxn>
                  <a:cxn ang="0">
                    <a:pos x="T6" y="T7"/>
                  </a:cxn>
                  <a:cxn ang="0">
                    <a:pos x="T8" y="T9"/>
                  </a:cxn>
                </a:cxnLst>
                <a:rect l="0" t="0" r="r" b="b"/>
                <a:pathLst>
                  <a:path w="52" h="35">
                    <a:moveTo>
                      <a:pt x="0" y="3"/>
                    </a:moveTo>
                    <a:cubicBezTo>
                      <a:pt x="12" y="2"/>
                      <a:pt x="23" y="1"/>
                      <a:pt x="35" y="0"/>
                    </a:cubicBezTo>
                    <a:cubicBezTo>
                      <a:pt x="45" y="7"/>
                      <a:pt x="52" y="14"/>
                      <a:pt x="42" y="26"/>
                    </a:cubicBezTo>
                    <a:cubicBezTo>
                      <a:pt x="36" y="32"/>
                      <a:pt x="29" y="35"/>
                      <a:pt x="24" y="27"/>
                    </a:cubicBezTo>
                    <a:cubicBezTo>
                      <a:pt x="17" y="17"/>
                      <a:pt x="2" y="17"/>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1" name="Freeform 908"/>
              <p:cNvSpPr/>
              <p:nvPr/>
            </p:nvSpPr>
            <p:spPr bwMode="auto">
              <a:xfrm>
                <a:off x="4391" y="2199"/>
                <a:ext cx="82" cy="82"/>
              </a:xfrm>
              <a:custGeom>
                <a:avLst/>
                <a:gdLst>
                  <a:gd name="T0" fmla="*/ 42 w 43"/>
                  <a:gd name="T1" fmla="*/ 8 h 43"/>
                  <a:gd name="T2" fmla="*/ 42 w 43"/>
                  <a:gd name="T3" fmla="*/ 11 h 43"/>
                  <a:gd name="T4" fmla="*/ 35 w 43"/>
                  <a:gd name="T5" fmla="*/ 25 h 43"/>
                  <a:gd name="T6" fmla="*/ 18 w 43"/>
                  <a:gd name="T7" fmla="*/ 43 h 43"/>
                  <a:gd name="T8" fmla="*/ 0 w 43"/>
                  <a:gd name="T9" fmla="*/ 22 h 43"/>
                  <a:gd name="T10" fmla="*/ 16 w 43"/>
                  <a:gd name="T11" fmla="*/ 17 h 43"/>
                  <a:gd name="T12" fmla="*/ 22 w 43"/>
                  <a:gd name="T13" fmla="*/ 19 h 43"/>
                  <a:gd name="T14" fmla="*/ 20 w 43"/>
                  <a:gd name="T15" fmla="*/ 13 h 43"/>
                  <a:gd name="T16" fmla="*/ 32 w 43"/>
                  <a:gd name="T17" fmla="*/ 1 h 43"/>
                  <a:gd name="T18" fmla="*/ 42 w 43"/>
                  <a:gd name="T19"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42" y="8"/>
                    </a:moveTo>
                    <a:cubicBezTo>
                      <a:pt x="42" y="9"/>
                      <a:pt x="42" y="10"/>
                      <a:pt x="42" y="11"/>
                    </a:cubicBezTo>
                    <a:cubicBezTo>
                      <a:pt x="43" y="18"/>
                      <a:pt x="41" y="22"/>
                      <a:pt x="35" y="25"/>
                    </a:cubicBezTo>
                    <a:cubicBezTo>
                      <a:pt x="23" y="25"/>
                      <a:pt x="11" y="24"/>
                      <a:pt x="18" y="43"/>
                    </a:cubicBezTo>
                    <a:cubicBezTo>
                      <a:pt x="7" y="40"/>
                      <a:pt x="2" y="33"/>
                      <a:pt x="0" y="22"/>
                    </a:cubicBezTo>
                    <a:cubicBezTo>
                      <a:pt x="5" y="17"/>
                      <a:pt x="10" y="16"/>
                      <a:pt x="16" y="17"/>
                    </a:cubicBezTo>
                    <a:cubicBezTo>
                      <a:pt x="18" y="18"/>
                      <a:pt x="19" y="19"/>
                      <a:pt x="22" y="19"/>
                    </a:cubicBezTo>
                    <a:cubicBezTo>
                      <a:pt x="20" y="17"/>
                      <a:pt x="19" y="15"/>
                      <a:pt x="20" y="13"/>
                    </a:cubicBezTo>
                    <a:cubicBezTo>
                      <a:pt x="22" y="7"/>
                      <a:pt x="27" y="4"/>
                      <a:pt x="32" y="1"/>
                    </a:cubicBezTo>
                    <a:cubicBezTo>
                      <a:pt x="37" y="0"/>
                      <a:pt x="39" y="6"/>
                      <a:pt x="4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2" name="Freeform 909"/>
              <p:cNvSpPr/>
              <p:nvPr/>
            </p:nvSpPr>
            <p:spPr bwMode="auto">
              <a:xfrm>
                <a:off x="4360" y="2193"/>
                <a:ext cx="90" cy="48"/>
              </a:xfrm>
              <a:custGeom>
                <a:avLst/>
                <a:gdLst>
                  <a:gd name="T0" fmla="*/ 37 w 47"/>
                  <a:gd name="T1" fmla="*/ 14 h 25"/>
                  <a:gd name="T2" fmla="*/ 47 w 47"/>
                  <a:gd name="T3" fmla="*/ 25 h 25"/>
                  <a:gd name="T4" fmla="*/ 16 w 47"/>
                  <a:gd name="T5" fmla="*/ 25 h 25"/>
                  <a:gd name="T6" fmla="*/ 6 w 47"/>
                  <a:gd name="T7" fmla="*/ 25 h 25"/>
                  <a:gd name="T8" fmla="*/ 3 w 47"/>
                  <a:gd name="T9" fmla="*/ 25 h 25"/>
                  <a:gd name="T10" fmla="*/ 16 w 47"/>
                  <a:gd name="T11" fmla="*/ 0 h 25"/>
                  <a:gd name="T12" fmla="*/ 16 w 47"/>
                  <a:gd name="T13" fmla="*/ 0 h 25"/>
                  <a:gd name="T14" fmla="*/ 37 w 47"/>
                  <a:gd name="T15" fmla="*/ 14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25">
                    <a:moveTo>
                      <a:pt x="37" y="14"/>
                    </a:moveTo>
                    <a:cubicBezTo>
                      <a:pt x="37" y="20"/>
                      <a:pt x="42" y="21"/>
                      <a:pt x="47" y="25"/>
                    </a:cubicBezTo>
                    <a:cubicBezTo>
                      <a:pt x="35" y="25"/>
                      <a:pt x="26" y="25"/>
                      <a:pt x="16" y="25"/>
                    </a:cubicBezTo>
                    <a:cubicBezTo>
                      <a:pt x="13" y="25"/>
                      <a:pt x="9" y="25"/>
                      <a:pt x="6" y="25"/>
                    </a:cubicBezTo>
                    <a:cubicBezTo>
                      <a:pt x="5" y="25"/>
                      <a:pt x="4" y="25"/>
                      <a:pt x="3" y="25"/>
                    </a:cubicBezTo>
                    <a:cubicBezTo>
                      <a:pt x="0" y="13"/>
                      <a:pt x="12" y="9"/>
                      <a:pt x="16" y="0"/>
                    </a:cubicBezTo>
                    <a:cubicBezTo>
                      <a:pt x="16" y="0"/>
                      <a:pt x="16" y="0"/>
                      <a:pt x="16" y="0"/>
                    </a:cubicBezTo>
                    <a:cubicBezTo>
                      <a:pt x="26" y="2"/>
                      <a:pt x="35" y="2"/>
                      <a:pt x="3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3" name="Freeform 910"/>
              <p:cNvSpPr/>
              <p:nvPr/>
            </p:nvSpPr>
            <p:spPr bwMode="auto">
              <a:xfrm>
                <a:off x="2401" y="1667"/>
                <a:ext cx="98" cy="83"/>
              </a:xfrm>
              <a:custGeom>
                <a:avLst/>
                <a:gdLst>
                  <a:gd name="T0" fmla="*/ 2 w 51"/>
                  <a:gd name="T1" fmla="*/ 14 h 43"/>
                  <a:gd name="T2" fmla="*/ 9 w 51"/>
                  <a:gd name="T3" fmla="*/ 7 h 43"/>
                  <a:gd name="T4" fmla="*/ 44 w 51"/>
                  <a:gd name="T5" fmla="*/ 7 h 43"/>
                  <a:gd name="T6" fmla="*/ 51 w 51"/>
                  <a:gd name="T7" fmla="*/ 18 h 43"/>
                  <a:gd name="T8" fmla="*/ 35 w 51"/>
                  <a:gd name="T9" fmla="*/ 18 h 43"/>
                  <a:gd name="T10" fmla="*/ 40 w 51"/>
                  <a:gd name="T11" fmla="*/ 38 h 43"/>
                  <a:gd name="T12" fmla="*/ 36 w 51"/>
                  <a:gd name="T13" fmla="*/ 41 h 43"/>
                  <a:gd name="T14" fmla="*/ 13 w 51"/>
                  <a:gd name="T15" fmla="*/ 38 h 43"/>
                  <a:gd name="T16" fmla="*/ 5 w 51"/>
                  <a:gd name="T17" fmla="*/ 32 h 43"/>
                  <a:gd name="T18" fmla="*/ 2 w 51"/>
                  <a:gd name="T19"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3">
                    <a:moveTo>
                      <a:pt x="2" y="14"/>
                    </a:moveTo>
                    <a:cubicBezTo>
                      <a:pt x="3" y="10"/>
                      <a:pt x="5" y="7"/>
                      <a:pt x="9" y="7"/>
                    </a:cubicBezTo>
                    <a:cubicBezTo>
                      <a:pt x="21" y="8"/>
                      <a:pt x="33" y="0"/>
                      <a:pt x="44" y="7"/>
                    </a:cubicBezTo>
                    <a:cubicBezTo>
                      <a:pt x="44" y="13"/>
                      <a:pt x="49" y="14"/>
                      <a:pt x="51" y="18"/>
                    </a:cubicBezTo>
                    <a:cubicBezTo>
                      <a:pt x="46" y="33"/>
                      <a:pt x="40" y="26"/>
                      <a:pt x="35" y="18"/>
                    </a:cubicBezTo>
                    <a:cubicBezTo>
                      <a:pt x="35" y="25"/>
                      <a:pt x="46" y="29"/>
                      <a:pt x="40" y="38"/>
                    </a:cubicBezTo>
                    <a:cubicBezTo>
                      <a:pt x="38" y="39"/>
                      <a:pt x="37" y="40"/>
                      <a:pt x="36" y="41"/>
                    </a:cubicBezTo>
                    <a:cubicBezTo>
                      <a:pt x="28" y="43"/>
                      <a:pt x="20" y="40"/>
                      <a:pt x="13" y="38"/>
                    </a:cubicBezTo>
                    <a:cubicBezTo>
                      <a:pt x="10" y="36"/>
                      <a:pt x="7" y="35"/>
                      <a:pt x="5" y="32"/>
                    </a:cubicBezTo>
                    <a:cubicBezTo>
                      <a:pt x="2" y="26"/>
                      <a:pt x="0" y="21"/>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4" name="Freeform 911"/>
              <p:cNvSpPr/>
              <p:nvPr/>
            </p:nvSpPr>
            <p:spPr bwMode="auto">
              <a:xfrm>
                <a:off x="2480" y="1585"/>
                <a:ext cx="85" cy="77"/>
              </a:xfrm>
              <a:custGeom>
                <a:avLst/>
                <a:gdLst>
                  <a:gd name="T0" fmla="*/ 28 w 45"/>
                  <a:gd name="T1" fmla="*/ 36 h 40"/>
                  <a:gd name="T2" fmla="*/ 21 w 45"/>
                  <a:gd name="T3" fmla="*/ 40 h 40"/>
                  <a:gd name="T4" fmla="*/ 13 w 45"/>
                  <a:gd name="T5" fmla="*/ 22 h 40"/>
                  <a:gd name="T6" fmla="*/ 17 w 45"/>
                  <a:gd name="T7" fmla="*/ 5 h 40"/>
                  <a:gd name="T8" fmla="*/ 28 w 45"/>
                  <a:gd name="T9" fmla="*/ 5 h 40"/>
                  <a:gd name="T10" fmla="*/ 43 w 45"/>
                  <a:gd name="T11" fmla="*/ 15 h 40"/>
                  <a:gd name="T12" fmla="*/ 28 w 45"/>
                  <a:gd name="T13" fmla="*/ 36 h 40"/>
                </a:gdLst>
                <a:ahLst/>
                <a:cxnLst>
                  <a:cxn ang="0">
                    <a:pos x="T0" y="T1"/>
                  </a:cxn>
                  <a:cxn ang="0">
                    <a:pos x="T2" y="T3"/>
                  </a:cxn>
                  <a:cxn ang="0">
                    <a:pos x="T4" y="T5"/>
                  </a:cxn>
                  <a:cxn ang="0">
                    <a:pos x="T6" y="T7"/>
                  </a:cxn>
                  <a:cxn ang="0">
                    <a:pos x="T8" y="T9"/>
                  </a:cxn>
                  <a:cxn ang="0">
                    <a:pos x="T10" y="T11"/>
                  </a:cxn>
                  <a:cxn ang="0">
                    <a:pos x="T12" y="T13"/>
                  </a:cxn>
                </a:cxnLst>
                <a:rect l="0" t="0" r="r" b="b"/>
                <a:pathLst>
                  <a:path w="45" h="40">
                    <a:moveTo>
                      <a:pt x="28" y="36"/>
                    </a:moveTo>
                    <a:cubicBezTo>
                      <a:pt x="25" y="36"/>
                      <a:pt x="22" y="37"/>
                      <a:pt x="21" y="40"/>
                    </a:cubicBezTo>
                    <a:cubicBezTo>
                      <a:pt x="9" y="37"/>
                      <a:pt x="0" y="34"/>
                      <a:pt x="13" y="22"/>
                    </a:cubicBezTo>
                    <a:cubicBezTo>
                      <a:pt x="19" y="17"/>
                      <a:pt x="12" y="9"/>
                      <a:pt x="17" y="5"/>
                    </a:cubicBezTo>
                    <a:cubicBezTo>
                      <a:pt x="21" y="5"/>
                      <a:pt x="24" y="5"/>
                      <a:pt x="28" y="5"/>
                    </a:cubicBezTo>
                    <a:cubicBezTo>
                      <a:pt x="38" y="0"/>
                      <a:pt x="39" y="9"/>
                      <a:pt x="43" y="15"/>
                    </a:cubicBezTo>
                    <a:cubicBezTo>
                      <a:pt x="45" y="27"/>
                      <a:pt x="39" y="33"/>
                      <a:pt x="2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5" name="Freeform 912"/>
              <p:cNvSpPr/>
              <p:nvPr/>
            </p:nvSpPr>
            <p:spPr bwMode="auto">
              <a:xfrm>
                <a:off x="3609" y="2029"/>
                <a:ext cx="138" cy="101"/>
              </a:xfrm>
              <a:custGeom>
                <a:avLst/>
                <a:gdLst>
                  <a:gd name="T0" fmla="*/ 6 w 72"/>
                  <a:gd name="T1" fmla="*/ 38 h 53"/>
                  <a:gd name="T2" fmla="*/ 11 w 72"/>
                  <a:gd name="T3" fmla="*/ 27 h 53"/>
                  <a:gd name="T4" fmla="*/ 4 w 72"/>
                  <a:gd name="T5" fmla="*/ 10 h 53"/>
                  <a:gd name="T6" fmla="*/ 3 w 72"/>
                  <a:gd name="T7" fmla="*/ 3 h 53"/>
                  <a:gd name="T8" fmla="*/ 6 w 72"/>
                  <a:gd name="T9" fmla="*/ 0 h 53"/>
                  <a:gd name="T10" fmla="*/ 22 w 72"/>
                  <a:gd name="T11" fmla="*/ 1 h 53"/>
                  <a:gd name="T12" fmla="*/ 67 w 72"/>
                  <a:gd name="T13" fmla="*/ 15 h 53"/>
                  <a:gd name="T14" fmla="*/ 56 w 72"/>
                  <a:gd name="T15" fmla="*/ 53 h 53"/>
                  <a:gd name="T16" fmla="*/ 20 w 72"/>
                  <a:gd name="T17" fmla="*/ 45 h 53"/>
                  <a:gd name="T18" fmla="*/ 10 w 72"/>
                  <a:gd name="T19" fmla="*/ 41 h 53"/>
                  <a:gd name="T20" fmla="*/ 6 w 72"/>
                  <a:gd name="T21"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53">
                    <a:moveTo>
                      <a:pt x="6" y="38"/>
                    </a:moveTo>
                    <a:cubicBezTo>
                      <a:pt x="6" y="33"/>
                      <a:pt x="10" y="31"/>
                      <a:pt x="11" y="27"/>
                    </a:cubicBezTo>
                    <a:cubicBezTo>
                      <a:pt x="12" y="20"/>
                      <a:pt x="18" y="11"/>
                      <a:pt x="4" y="10"/>
                    </a:cubicBezTo>
                    <a:cubicBezTo>
                      <a:pt x="0" y="9"/>
                      <a:pt x="2" y="5"/>
                      <a:pt x="3" y="3"/>
                    </a:cubicBezTo>
                    <a:cubicBezTo>
                      <a:pt x="4" y="2"/>
                      <a:pt x="5" y="1"/>
                      <a:pt x="6" y="0"/>
                    </a:cubicBezTo>
                    <a:cubicBezTo>
                      <a:pt x="12" y="0"/>
                      <a:pt x="17" y="1"/>
                      <a:pt x="22" y="1"/>
                    </a:cubicBezTo>
                    <a:cubicBezTo>
                      <a:pt x="38" y="2"/>
                      <a:pt x="54" y="5"/>
                      <a:pt x="67" y="15"/>
                    </a:cubicBezTo>
                    <a:cubicBezTo>
                      <a:pt x="63" y="28"/>
                      <a:pt x="72" y="44"/>
                      <a:pt x="56" y="53"/>
                    </a:cubicBezTo>
                    <a:cubicBezTo>
                      <a:pt x="46" y="42"/>
                      <a:pt x="31" y="51"/>
                      <a:pt x="20" y="45"/>
                    </a:cubicBezTo>
                    <a:cubicBezTo>
                      <a:pt x="17" y="44"/>
                      <a:pt x="13" y="42"/>
                      <a:pt x="10" y="41"/>
                    </a:cubicBezTo>
                    <a:cubicBezTo>
                      <a:pt x="8" y="40"/>
                      <a:pt x="7" y="39"/>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6" name="Freeform 913"/>
              <p:cNvSpPr/>
              <p:nvPr/>
            </p:nvSpPr>
            <p:spPr bwMode="auto">
              <a:xfrm>
                <a:off x="3533" y="2102"/>
                <a:ext cx="130" cy="95"/>
              </a:xfrm>
              <a:custGeom>
                <a:avLst/>
                <a:gdLst>
                  <a:gd name="T0" fmla="*/ 46 w 68"/>
                  <a:gd name="T1" fmla="*/ 0 h 50"/>
                  <a:gd name="T2" fmla="*/ 50 w 68"/>
                  <a:gd name="T3" fmla="*/ 0 h 50"/>
                  <a:gd name="T4" fmla="*/ 58 w 68"/>
                  <a:gd name="T5" fmla="*/ 11 h 50"/>
                  <a:gd name="T6" fmla="*/ 64 w 68"/>
                  <a:gd name="T7" fmla="*/ 26 h 50"/>
                  <a:gd name="T8" fmla="*/ 58 w 68"/>
                  <a:gd name="T9" fmla="*/ 35 h 50"/>
                  <a:gd name="T10" fmla="*/ 54 w 68"/>
                  <a:gd name="T11" fmla="*/ 35 h 50"/>
                  <a:gd name="T12" fmla="*/ 44 w 68"/>
                  <a:gd name="T13" fmla="*/ 31 h 50"/>
                  <a:gd name="T14" fmla="*/ 41 w 68"/>
                  <a:gd name="T15" fmla="*/ 45 h 50"/>
                  <a:gd name="T16" fmla="*/ 39 w 68"/>
                  <a:gd name="T17" fmla="*/ 49 h 50"/>
                  <a:gd name="T18" fmla="*/ 31 w 68"/>
                  <a:gd name="T19" fmla="*/ 44 h 50"/>
                  <a:gd name="T20" fmla="*/ 13 w 68"/>
                  <a:gd name="T21" fmla="*/ 36 h 50"/>
                  <a:gd name="T22" fmla="*/ 2 w 68"/>
                  <a:gd name="T23" fmla="*/ 29 h 50"/>
                  <a:gd name="T24" fmla="*/ 8 w 68"/>
                  <a:gd name="T25" fmla="*/ 10 h 50"/>
                  <a:gd name="T26" fmla="*/ 13 w 68"/>
                  <a:gd name="T27" fmla="*/ 14 h 50"/>
                  <a:gd name="T28" fmla="*/ 39 w 68"/>
                  <a:gd name="T29" fmla="*/ 0 h 50"/>
                  <a:gd name="T30" fmla="*/ 46 w 68"/>
                  <a:gd name="T3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 h="50">
                    <a:moveTo>
                      <a:pt x="46" y="0"/>
                    </a:moveTo>
                    <a:cubicBezTo>
                      <a:pt x="47" y="0"/>
                      <a:pt x="49" y="0"/>
                      <a:pt x="50" y="0"/>
                    </a:cubicBezTo>
                    <a:cubicBezTo>
                      <a:pt x="51" y="5"/>
                      <a:pt x="48" y="13"/>
                      <a:pt x="58" y="11"/>
                    </a:cubicBezTo>
                    <a:cubicBezTo>
                      <a:pt x="68" y="13"/>
                      <a:pt x="64" y="20"/>
                      <a:pt x="64" y="26"/>
                    </a:cubicBezTo>
                    <a:cubicBezTo>
                      <a:pt x="63" y="30"/>
                      <a:pt x="61" y="33"/>
                      <a:pt x="58" y="35"/>
                    </a:cubicBezTo>
                    <a:cubicBezTo>
                      <a:pt x="57" y="35"/>
                      <a:pt x="55" y="36"/>
                      <a:pt x="54" y="35"/>
                    </a:cubicBezTo>
                    <a:cubicBezTo>
                      <a:pt x="50" y="34"/>
                      <a:pt x="48" y="28"/>
                      <a:pt x="44" y="31"/>
                    </a:cubicBezTo>
                    <a:cubicBezTo>
                      <a:pt x="38" y="34"/>
                      <a:pt x="42" y="40"/>
                      <a:pt x="41" y="45"/>
                    </a:cubicBezTo>
                    <a:cubicBezTo>
                      <a:pt x="41" y="47"/>
                      <a:pt x="40" y="48"/>
                      <a:pt x="39" y="49"/>
                    </a:cubicBezTo>
                    <a:cubicBezTo>
                      <a:pt x="35" y="50"/>
                      <a:pt x="32" y="48"/>
                      <a:pt x="31" y="44"/>
                    </a:cubicBezTo>
                    <a:cubicBezTo>
                      <a:pt x="27" y="37"/>
                      <a:pt x="25" y="28"/>
                      <a:pt x="13" y="36"/>
                    </a:cubicBezTo>
                    <a:cubicBezTo>
                      <a:pt x="8" y="39"/>
                      <a:pt x="4" y="34"/>
                      <a:pt x="2" y="29"/>
                    </a:cubicBezTo>
                    <a:cubicBezTo>
                      <a:pt x="3" y="22"/>
                      <a:pt x="0" y="15"/>
                      <a:pt x="8" y="10"/>
                    </a:cubicBezTo>
                    <a:cubicBezTo>
                      <a:pt x="10" y="12"/>
                      <a:pt x="11" y="13"/>
                      <a:pt x="13" y="14"/>
                    </a:cubicBezTo>
                    <a:cubicBezTo>
                      <a:pt x="17" y="0"/>
                      <a:pt x="30" y="4"/>
                      <a:pt x="39" y="0"/>
                    </a:cubicBezTo>
                    <a:cubicBezTo>
                      <a:pt x="42" y="0"/>
                      <a:pt x="44" y="0"/>
                      <a:pt x="4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7" name="Freeform 914"/>
              <p:cNvSpPr/>
              <p:nvPr/>
            </p:nvSpPr>
            <p:spPr bwMode="auto">
              <a:xfrm>
                <a:off x="3573" y="1987"/>
                <a:ext cx="82" cy="48"/>
              </a:xfrm>
              <a:custGeom>
                <a:avLst/>
                <a:gdLst>
                  <a:gd name="T0" fmla="*/ 25 w 43"/>
                  <a:gd name="T1" fmla="*/ 25 h 25"/>
                  <a:gd name="T2" fmla="*/ 22 w 43"/>
                  <a:gd name="T3" fmla="*/ 25 h 25"/>
                  <a:gd name="T4" fmla="*/ 15 w 43"/>
                  <a:gd name="T5" fmla="*/ 21 h 25"/>
                  <a:gd name="T6" fmla="*/ 8 w 43"/>
                  <a:gd name="T7" fmla="*/ 19 h 25"/>
                  <a:gd name="T8" fmla="*/ 1 w 43"/>
                  <a:gd name="T9" fmla="*/ 12 h 25"/>
                  <a:gd name="T10" fmla="*/ 9 w 43"/>
                  <a:gd name="T11" fmla="*/ 8 h 25"/>
                  <a:gd name="T12" fmla="*/ 18 w 43"/>
                  <a:gd name="T13" fmla="*/ 4 h 25"/>
                  <a:gd name="T14" fmla="*/ 18 w 43"/>
                  <a:gd name="T15" fmla="*/ 4 h 25"/>
                  <a:gd name="T16" fmla="*/ 43 w 43"/>
                  <a:gd name="T17" fmla="*/ 11 h 25"/>
                  <a:gd name="T18" fmla="*/ 42 w 43"/>
                  <a:gd name="T19" fmla="*/ 13 h 25"/>
                  <a:gd name="T20" fmla="*/ 25 w 43"/>
                  <a:gd name="T2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25">
                    <a:moveTo>
                      <a:pt x="25" y="25"/>
                    </a:moveTo>
                    <a:cubicBezTo>
                      <a:pt x="24" y="25"/>
                      <a:pt x="23" y="25"/>
                      <a:pt x="22" y="25"/>
                    </a:cubicBezTo>
                    <a:cubicBezTo>
                      <a:pt x="19" y="25"/>
                      <a:pt x="16" y="24"/>
                      <a:pt x="15" y="21"/>
                    </a:cubicBezTo>
                    <a:cubicBezTo>
                      <a:pt x="13" y="20"/>
                      <a:pt x="11" y="20"/>
                      <a:pt x="8" y="19"/>
                    </a:cubicBezTo>
                    <a:cubicBezTo>
                      <a:pt x="4" y="19"/>
                      <a:pt x="0" y="17"/>
                      <a:pt x="1" y="12"/>
                    </a:cubicBezTo>
                    <a:cubicBezTo>
                      <a:pt x="1" y="8"/>
                      <a:pt x="6" y="9"/>
                      <a:pt x="9" y="8"/>
                    </a:cubicBezTo>
                    <a:cubicBezTo>
                      <a:pt x="13" y="8"/>
                      <a:pt x="15" y="6"/>
                      <a:pt x="18" y="4"/>
                    </a:cubicBezTo>
                    <a:cubicBezTo>
                      <a:pt x="18" y="4"/>
                      <a:pt x="18" y="4"/>
                      <a:pt x="18" y="4"/>
                    </a:cubicBezTo>
                    <a:cubicBezTo>
                      <a:pt x="28" y="1"/>
                      <a:pt x="37" y="0"/>
                      <a:pt x="43" y="11"/>
                    </a:cubicBezTo>
                    <a:cubicBezTo>
                      <a:pt x="42" y="12"/>
                      <a:pt x="42" y="12"/>
                      <a:pt x="42" y="13"/>
                    </a:cubicBezTo>
                    <a:cubicBezTo>
                      <a:pt x="39" y="21"/>
                      <a:pt x="32" y="22"/>
                      <a:pt x="2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8" name="Freeform 915"/>
              <p:cNvSpPr/>
              <p:nvPr/>
            </p:nvSpPr>
            <p:spPr bwMode="auto">
              <a:xfrm>
                <a:off x="3569" y="1994"/>
                <a:ext cx="39" cy="43"/>
              </a:xfrm>
              <a:custGeom>
                <a:avLst/>
                <a:gdLst>
                  <a:gd name="T0" fmla="*/ 20 w 20"/>
                  <a:gd name="T1" fmla="*/ 0 h 22"/>
                  <a:gd name="T2" fmla="*/ 5 w 20"/>
                  <a:gd name="T3" fmla="*/ 9 h 22"/>
                  <a:gd name="T4" fmla="*/ 17 w 20"/>
                  <a:gd name="T5" fmla="*/ 17 h 22"/>
                  <a:gd name="T6" fmla="*/ 0 w 20"/>
                  <a:gd name="T7" fmla="*/ 9 h 22"/>
                  <a:gd name="T8" fmla="*/ 13 w 20"/>
                  <a:gd name="T9" fmla="*/ 1 h 22"/>
                  <a:gd name="T10" fmla="*/ 20 w 20"/>
                  <a:gd name="T11" fmla="*/ 0 h 22"/>
                </a:gdLst>
                <a:ahLst/>
                <a:cxnLst>
                  <a:cxn ang="0">
                    <a:pos x="T0" y="T1"/>
                  </a:cxn>
                  <a:cxn ang="0">
                    <a:pos x="T2" y="T3"/>
                  </a:cxn>
                  <a:cxn ang="0">
                    <a:pos x="T4" y="T5"/>
                  </a:cxn>
                  <a:cxn ang="0">
                    <a:pos x="T6" y="T7"/>
                  </a:cxn>
                  <a:cxn ang="0">
                    <a:pos x="T8" y="T9"/>
                  </a:cxn>
                  <a:cxn ang="0">
                    <a:pos x="T10" y="T11"/>
                  </a:cxn>
                </a:cxnLst>
                <a:rect l="0" t="0" r="r" b="b"/>
                <a:pathLst>
                  <a:path w="20" h="22">
                    <a:moveTo>
                      <a:pt x="20" y="0"/>
                    </a:moveTo>
                    <a:cubicBezTo>
                      <a:pt x="18" y="7"/>
                      <a:pt x="10" y="6"/>
                      <a:pt x="5" y="9"/>
                    </a:cubicBezTo>
                    <a:cubicBezTo>
                      <a:pt x="6" y="15"/>
                      <a:pt x="15" y="12"/>
                      <a:pt x="17" y="17"/>
                    </a:cubicBezTo>
                    <a:cubicBezTo>
                      <a:pt x="10" y="16"/>
                      <a:pt x="0" y="22"/>
                      <a:pt x="0" y="9"/>
                    </a:cubicBezTo>
                    <a:cubicBezTo>
                      <a:pt x="0" y="0"/>
                      <a:pt x="7" y="1"/>
                      <a:pt x="13" y="1"/>
                    </a:cubicBezTo>
                    <a:cubicBezTo>
                      <a:pt x="16" y="1"/>
                      <a:pt x="18"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9" name="Freeform 916"/>
              <p:cNvSpPr/>
              <p:nvPr/>
            </p:nvSpPr>
            <p:spPr bwMode="auto">
              <a:xfrm>
                <a:off x="5553" y="2928"/>
                <a:ext cx="120" cy="140"/>
              </a:xfrm>
              <a:custGeom>
                <a:avLst/>
                <a:gdLst>
                  <a:gd name="T0" fmla="*/ 53 w 63"/>
                  <a:gd name="T1" fmla="*/ 38 h 73"/>
                  <a:gd name="T2" fmla="*/ 48 w 63"/>
                  <a:gd name="T3" fmla="*/ 57 h 73"/>
                  <a:gd name="T4" fmla="*/ 45 w 63"/>
                  <a:gd name="T5" fmla="*/ 70 h 73"/>
                  <a:gd name="T6" fmla="*/ 28 w 63"/>
                  <a:gd name="T7" fmla="*/ 73 h 73"/>
                  <a:gd name="T8" fmla="*/ 8 w 63"/>
                  <a:gd name="T9" fmla="*/ 56 h 73"/>
                  <a:gd name="T10" fmla="*/ 14 w 63"/>
                  <a:gd name="T11" fmla="*/ 24 h 73"/>
                  <a:gd name="T12" fmla="*/ 22 w 63"/>
                  <a:gd name="T13" fmla="*/ 11 h 73"/>
                  <a:gd name="T14" fmla="*/ 35 w 63"/>
                  <a:gd name="T15" fmla="*/ 0 h 73"/>
                  <a:gd name="T16" fmla="*/ 42 w 63"/>
                  <a:gd name="T17" fmla="*/ 3 h 73"/>
                  <a:gd name="T18" fmla="*/ 60 w 63"/>
                  <a:gd name="T19" fmla="*/ 10 h 73"/>
                  <a:gd name="T20" fmla="*/ 59 w 63"/>
                  <a:gd name="T21" fmla="*/ 21 h 73"/>
                  <a:gd name="T22" fmla="*/ 53 w 63"/>
                  <a:gd name="T23"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73">
                    <a:moveTo>
                      <a:pt x="53" y="38"/>
                    </a:moveTo>
                    <a:cubicBezTo>
                      <a:pt x="46" y="43"/>
                      <a:pt x="36" y="47"/>
                      <a:pt x="48" y="57"/>
                    </a:cubicBezTo>
                    <a:cubicBezTo>
                      <a:pt x="55" y="63"/>
                      <a:pt x="50" y="67"/>
                      <a:pt x="45" y="70"/>
                    </a:cubicBezTo>
                    <a:cubicBezTo>
                      <a:pt x="40" y="73"/>
                      <a:pt x="34" y="73"/>
                      <a:pt x="28" y="73"/>
                    </a:cubicBezTo>
                    <a:cubicBezTo>
                      <a:pt x="21" y="68"/>
                      <a:pt x="12" y="67"/>
                      <a:pt x="8" y="56"/>
                    </a:cubicBezTo>
                    <a:cubicBezTo>
                      <a:pt x="4" y="43"/>
                      <a:pt x="0" y="33"/>
                      <a:pt x="14" y="24"/>
                    </a:cubicBezTo>
                    <a:cubicBezTo>
                      <a:pt x="19" y="22"/>
                      <a:pt x="20" y="16"/>
                      <a:pt x="22" y="11"/>
                    </a:cubicBezTo>
                    <a:cubicBezTo>
                      <a:pt x="24" y="4"/>
                      <a:pt x="28" y="0"/>
                      <a:pt x="35" y="0"/>
                    </a:cubicBezTo>
                    <a:cubicBezTo>
                      <a:pt x="38" y="0"/>
                      <a:pt x="40" y="1"/>
                      <a:pt x="42" y="3"/>
                    </a:cubicBezTo>
                    <a:cubicBezTo>
                      <a:pt x="46" y="11"/>
                      <a:pt x="53" y="10"/>
                      <a:pt x="60" y="10"/>
                    </a:cubicBezTo>
                    <a:cubicBezTo>
                      <a:pt x="63" y="14"/>
                      <a:pt x="61" y="18"/>
                      <a:pt x="59" y="21"/>
                    </a:cubicBezTo>
                    <a:cubicBezTo>
                      <a:pt x="55" y="26"/>
                      <a:pt x="55" y="33"/>
                      <a:pt x="5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0" name="Freeform 917"/>
              <p:cNvSpPr/>
              <p:nvPr/>
            </p:nvSpPr>
            <p:spPr bwMode="auto">
              <a:xfrm>
                <a:off x="5660" y="2920"/>
                <a:ext cx="85" cy="75"/>
              </a:xfrm>
              <a:custGeom>
                <a:avLst/>
                <a:gdLst>
                  <a:gd name="T0" fmla="*/ 0 w 45"/>
                  <a:gd name="T1" fmla="*/ 25 h 39"/>
                  <a:gd name="T2" fmla="*/ 4 w 45"/>
                  <a:gd name="T3" fmla="*/ 14 h 39"/>
                  <a:gd name="T4" fmla="*/ 14 w 45"/>
                  <a:gd name="T5" fmla="*/ 4 h 39"/>
                  <a:gd name="T6" fmla="*/ 28 w 45"/>
                  <a:gd name="T7" fmla="*/ 0 h 39"/>
                  <a:gd name="T8" fmla="*/ 45 w 45"/>
                  <a:gd name="T9" fmla="*/ 39 h 39"/>
                  <a:gd name="T10" fmla="*/ 26 w 45"/>
                  <a:gd name="T11" fmla="*/ 26 h 39"/>
                  <a:gd name="T12" fmla="*/ 3 w 45"/>
                  <a:gd name="T13" fmla="*/ 29 h 39"/>
                  <a:gd name="T14" fmla="*/ 0 w 45"/>
                  <a:gd name="T15" fmla="*/ 2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39">
                    <a:moveTo>
                      <a:pt x="0" y="25"/>
                    </a:moveTo>
                    <a:cubicBezTo>
                      <a:pt x="1" y="21"/>
                      <a:pt x="2" y="18"/>
                      <a:pt x="4" y="14"/>
                    </a:cubicBezTo>
                    <a:cubicBezTo>
                      <a:pt x="7" y="11"/>
                      <a:pt x="11" y="7"/>
                      <a:pt x="14" y="4"/>
                    </a:cubicBezTo>
                    <a:cubicBezTo>
                      <a:pt x="19" y="4"/>
                      <a:pt x="24" y="3"/>
                      <a:pt x="28" y="0"/>
                    </a:cubicBezTo>
                    <a:cubicBezTo>
                      <a:pt x="29" y="15"/>
                      <a:pt x="45" y="24"/>
                      <a:pt x="45" y="39"/>
                    </a:cubicBezTo>
                    <a:cubicBezTo>
                      <a:pt x="36" y="38"/>
                      <a:pt x="32" y="33"/>
                      <a:pt x="26" y="26"/>
                    </a:cubicBezTo>
                    <a:cubicBezTo>
                      <a:pt x="23" y="21"/>
                      <a:pt x="12" y="33"/>
                      <a:pt x="3" y="29"/>
                    </a:cubicBezTo>
                    <a:cubicBezTo>
                      <a:pt x="1" y="28"/>
                      <a:pt x="1" y="2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1" name="Freeform 918"/>
              <p:cNvSpPr/>
              <p:nvPr/>
            </p:nvSpPr>
            <p:spPr bwMode="auto">
              <a:xfrm>
                <a:off x="5593" y="2907"/>
                <a:ext cx="55" cy="27"/>
              </a:xfrm>
              <a:custGeom>
                <a:avLst/>
                <a:gdLst>
                  <a:gd name="T0" fmla="*/ 21 w 29"/>
                  <a:gd name="T1" fmla="*/ 14 h 14"/>
                  <a:gd name="T2" fmla="*/ 14 w 29"/>
                  <a:gd name="T3" fmla="*/ 14 h 14"/>
                  <a:gd name="T4" fmla="*/ 0 w 29"/>
                  <a:gd name="T5" fmla="*/ 7 h 14"/>
                  <a:gd name="T6" fmla="*/ 0 w 29"/>
                  <a:gd name="T7" fmla="*/ 4 h 14"/>
                  <a:gd name="T8" fmla="*/ 19 w 29"/>
                  <a:gd name="T9" fmla="*/ 2 h 14"/>
                  <a:gd name="T10" fmla="*/ 27 w 29"/>
                  <a:gd name="T11" fmla="*/ 6 h 14"/>
                  <a:gd name="T12" fmla="*/ 21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1" y="14"/>
                    </a:moveTo>
                    <a:cubicBezTo>
                      <a:pt x="19" y="14"/>
                      <a:pt x="17" y="14"/>
                      <a:pt x="14" y="14"/>
                    </a:cubicBezTo>
                    <a:cubicBezTo>
                      <a:pt x="10" y="10"/>
                      <a:pt x="3" y="13"/>
                      <a:pt x="0" y="7"/>
                    </a:cubicBezTo>
                    <a:cubicBezTo>
                      <a:pt x="0" y="6"/>
                      <a:pt x="0" y="5"/>
                      <a:pt x="0" y="4"/>
                    </a:cubicBezTo>
                    <a:cubicBezTo>
                      <a:pt x="7" y="4"/>
                      <a:pt x="13" y="4"/>
                      <a:pt x="19" y="2"/>
                    </a:cubicBezTo>
                    <a:cubicBezTo>
                      <a:pt x="23" y="0"/>
                      <a:pt x="26" y="3"/>
                      <a:pt x="27" y="6"/>
                    </a:cubicBezTo>
                    <a:cubicBezTo>
                      <a:pt x="29" y="11"/>
                      <a:pt x="26" y="14"/>
                      <a:pt x="2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2" name="Freeform 919"/>
              <p:cNvSpPr/>
              <p:nvPr/>
            </p:nvSpPr>
            <p:spPr bwMode="auto">
              <a:xfrm>
                <a:off x="5488" y="2920"/>
                <a:ext cx="132" cy="148"/>
              </a:xfrm>
              <a:custGeom>
                <a:avLst/>
                <a:gdLst>
                  <a:gd name="T0" fmla="*/ 55 w 69"/>
                  <a:gd name="T1" fmla="*/ 0 h 77"/>
                  <a:gd name="T2" fmla="*/ 69 w 69"/>
                  <a:gd name="T3" fmla="*/ 7 h 77"/>
                  <a:gd name="T4" fmla="*/ 59 w 69"/>
                  <a:gd name="T5" fmla="*/ 17 h 77"/>
                  <a:gd name="T6" fmla="*/ 58 w 69"/>
                  <a:gd name="T7" fmla="*/ 25 h 77"/>
                  <a:gd name="T8" fmla="*/ 43 w 69"/>
                  <a:gd name="T9" fmla="*/ 51 h 77"/>
                  <a:gd name="T10" fmla="*/ 62 w 69"/>
                  <a:gd name="T11" fmla="*/ 77 h 77"/>
                  <a:gd name="T12" fmla="*/ 45 w 69"/>
                  <a:gd name="T13" fmla="*/ 77 h 77"/>
                  <a:gd name="T14" fmla="*/ 14 w 69"/>
                  <a:gd name="T15" fmla="*/ 69 h 77"/>
                  <a:gd name="T16" fmla="*/ 2 w 69"/>
                  <a:gd name="T17" fmla="*/ 64 h 77"/>
                  <a:gd name="T18" fmla="*/ 10 w 69"/>
                  <a:gd name="T19" fmla="*/ 53 h 77"/>
                  <a:gd name="T20" fmla="*/ 27 w 69"/>
                  <a:gd name="T21" fmla="*/ 21 h 77"/>
                  <a:gd name="T22" fmla="*/ 38 w 69"/>
                  <a:gd name="T23" fmla="*/ 19 h 77"/>
                  <a:gd name="T24" fmla="*/ 41 w 69"/>
                  <a:gd name="T25" fmla="*/ 16 h 77"/>
                  <a:gd name="T26" fmla="*/ 42 w 69"/>
                  <a:gd name="T27" fmla="*/ 5 h 77"/>
                  <a:gd name="T28" fmla="*/ 45 w 69"/>
                  <a:gd name="T29" fmla="*/ 0 h 77"/>
                  <a:gd name="T30" fmla="*/ 55 w 69"/>
                  <a:gd name="T3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77">
                    <a:moveTo>
                      <a:pt x="55" y="0"/>
                    </a:moveTo>
                    <a:cubicBezTo>
                      <a:pt x="61" y="0"/>
                      <a:pt x="67" y="1"/>
                      <a:pt x="69" y="7"/>
                    </a:cubicBezTo>
                    <a:cubicBezTo>
                      <a:pt x="63" y="8"/>
                      <a:pt x="60" y="11"/>
                      <a:pt x="59" y="17"/>
                    </a:cubicBezTo>
                    <a:cubicBezTo>
                      <a:pt x="59" y="19"/>
                      <a:pt x="58" y="22"/>
                      <a:pt x="58" y="25"/>
                    </a:cubicBezTo>
                    <a:cubicBezTo>
                      <a:pt x="57" y="35"/>
                      <a:pt x="34" y="32"/>
                      <a:pt x="43" y="51"/>
                    </a:cubicBezTo>
                    <a:cubicBezTo>
                      <a:pt x="49" y="61"/>
                      <a:pt x="55" y="69"/>
                      <a:pt x="62" y="77"/>
                    </a:cubicBezTo>
                    <a:cubicBezTo>
                      <a:pt x="56" y="77"/>
                      <a:pt x="51" y="77"/>
                      <a:pt x="45" y="77"/>
                    </a:cubicBezTo>
                    <a:cubicBezTo>
                      <a:pt x="36" y="70"/>
                      <a:pt x="25" y="69"/>
                      <a:pt x="14" y="69"/>
                    </a:cubicBezTo>
                    <a:cubicBezTo>
                      <a:pt x="9" y="69"/>
                      <a:pt x="4" y="70"/>
                      <a:pt x="2" y="64"/>
                    </a:cubicBezTo>
                    <a:cubicBezTo>
                      <a:pt x="0" y="58"/>
                      <a:pt x="5" y="55"/>
                      <a:pt x="10" y="53"/>
                    </a:cubicBezTo>
                    <a:cubicBezTo>
                      <a:pt x="21" y="45"/>
                      <a:pt x="30" y="36"/>
                      <a:pt x="27" y="21"/>
                    </a:cubicBezTo>
                    <a:cubicBezTo>
                      <a:pt x="31" y="18"/>
                      <a:pt x="35" y="17"/>
                      <a:pt x="38" y="19"/>
                    </a:cubicBezTo>
                    <a:cubicBezTo>
                      <a:pt x="47" y="24"/>
                      <a:pt x="39" y="16"/>
                      <a:pt x="41" y="16"/>
                    </a:cubicBezTo>
                    <a:cubicBezTo>
                      <a:pt x="40" y="12"/>
                      <a:pt x="40" y="8"/>
                      <a:pt x="42" y="5"/>
                    </a:cubicBezTo>
                    <a:cubicBezTo>
                      <a:pt x="43" y="3"/>
                      <a:pt x="44" y="2"/>
                      <a:pt x="45" y="0"/>
                    </a:cubicBezTo>
                    <a:cubicBezTo>
                      <a:pt x="48" y="0"/>
                      <a:pt x="52"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3" name="Freeform 920"/>
              <p:cNvSpPr/>
              <p:nvPr/>
            </p:nvSpPr>
            <p:spPr bwMode="auto">
              <a:xfrm>
                <a:off x="5446" y="3007"/>
                <a:ext cx="128" cy="105"/>
              </a:xfrm>
              <a:custGeom>
                <a:avLst/>
                <a:gdLst>
                  <a:gd name="T0" fmla="*/ 32 w 67"/>
                  <a:gd name="T1" fmla="*/ 8 h 55"/>
                  <a:gd name="T2" fmla="*/ 27 w 67"/>
                  <a:gd name="T3" fmla="*/ 19 h 55"/>
                  <a:gd name="T4" fmla="*/ 37 w 67"/>
                  <a:gd name="T5" fmla="*/ 17 h 55"/>
                  <a:gd name="T6" fmla="*/ 67 w 67"/>
                  <a:gd name="T7" fmla="*/ 32 h 55"/>
                  <a:gd name="T8" fmla="*/ 49 w 67"/>
                  <a:gd name="T9" fmla="*/ 46 h 55"/>
                  <a:gd name="T10" fmla="*/ 21 w 67"/>
                  <a:gd name="T11" fmla="*/ 46 h 55"/>
                  <a:gd name="T12" fmla="*/ 15 w 67"/>
                  <a:gd name="T13" fmla="*/ 39 h 55"/>
                  <a:gd name="T14" fmla="*/ 1 w 67"/>
                  <a:gd name="T15" fmla="*/ 18 h 55"/>
                  <a:gd name="T16" fmla="*/ 0 w 67"/>
                  <a:gd name="T17" fmla="*/ 15 h 55"/>
                  <a:gd name="T18" fmla="*/ 11 w 67"/>
                  <a:gd name="T19" fmla="*/ 11 h 55"/>
                  <a:gd name="T20" fmla="*/ 32 w 67"/>
                  <a:gd name="T21"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55">
                    <a:moveTo>
                      <a:pt x="32" y="8"/>
                    </a:moveTo>
                    <a:cubicBezTo>
                      <a:pt x="31" y="12"/>
                      <a:pt x="24" y="15"/>
                      <a:pt x="27" y="19"/>
                    </a:cubicBezTo>
                    <a:cubicBezTo>
                      <a:pt x="30" y="24"/>
                      <a:pt x="36" y="17"/>
                      <a:pt x="37" y="17"/>
                    </a:cubicBezTo>
                    <a:cubicBezTo>
                      <a:pt x="46" y="23"/>
                      <a:pt x="63" y="15"/>
                      <a:pt x="67" y="32"/>
                    </a:cubicBezTo>
                    <a:cubicBezTo>
                      <a:pt x="61" y="37"/>
                      <a:pt x="48" y="32"/>
                      <a:pt x="49" y="46"/>
                    </a:cubicBezTo>
                    <a:cubicBezTo>
                      <a:pt x="40" y="55"/>
                      <a:pt x="31" y="44"/>
                      <a:pt x="21" y="46"/>
                    </a:cubicBezTo>
                    <a:cubicBezTo>
                      <a:pt x="19" y="44"/>
                      <a:pt x="17" y="41"/>
                      <a:pt x="15" y="39"/>
                    </a:cubicBezTo>
                    <a:cubicBezTo>
                      <a:pt x="11" y="31"/>
                      <a:pt x="3" y="27"/>
                      <a:pt x="1" y="18"/>
                    </a:cubicBezTo>
                    <a:cubicBezTo>
                      <a:pt x="1" y="17"/>
                      <a:pt x="1" y="16"/>
                      <a:pt x="0" y="15"/>
                    </a:cubicBezTo>
                    <a:cubicBezTo>
                      <a:pt x="3" y="11"/>
                      <a:pt x="7" y="11"/>
                      <a:pt x="11" y="11"/>
                    </a:cubicBezTo>
                    <a:cubicBezTo>
                      <a:pt x="18" y="10"/>
                      <a:pt x="24" y="0"/>
                      <a:pt x="3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4" name="Freeform 921"/>
              <p:cNvSpPr/>
              <p:nvPr/>
            </p:nvSpPr>
            <p:spPr bwMode="auto">
              <a:xfrm>
                <a:off x="5540" y="2920"/>
                <a:ext cx="41" cy="52"/>
              </a:xfrm>
              <a:custGeom>
                <a:avLst/>
                <a:gdLst>
                  <a:gd name="T0" fmla="*/ 18 w 22"/>
                  <a:gd name="T1" fmla="*/ 0 h 27"/>
                  <a:gd name="T2" fmla="*/ 0 w 22"/>
                  <a:gd name="T3" fmla="*/ 21 h 27"/>
                  <a:gd name="T4" fmla="*/ 18 w 22"/>
                  <a:gd name="T5" fmla="*/ 0 h 27"/>
                </a:gdLst>
                <a:ahLst/>
                <a:cxnLst>
                  <a:cxn ang="0">
                    <a:pos x="T0" y="T1"/>
                  </a:cxn>
                  <a:cxn ang="0">
                    <a:pos x="T2" y="T3"/>
                  </a:cxn>
                  <a:cxn ang="0">
                    <a:pos x="T4" y="T5"/>
                  </a:cxn>
                </a:cxnLst>
                <a:rect l="0" t="0" r="r" b="b"/>
                <a:pathLst>
                  <a:path w="22" h="27">
                    <a:moveTo>
                      <a:pt x="18" y="0"/>
                    </a:moveTo>
                    <a:cubicBezTo>
                      <a:pt x="18" y="12"/>
                      <a:pt x="22" y="27"/>
                      <a:pt x="0" y="21"/>
                    </a:cubicBezTo>
                    <a:cubicBezTo>
                      <a:pt x="0" y="9"/>
                      <a:pt x="7" y="3"/>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5" name="Freeform 922"/>
              <p:cNvSpPr/>
              <p:nvPr/>
            </p:nvSpPr>
            <p:spPr bwMode="auto">
              <a:xfrm>
                <a:off x="4027" y="1151"/>
                <a:ext cx="95" cy="76"/>
              </a:xfrm>
              <a:custGeom>
                <a:avLst/>
                <a:gdLst>
                  <a:gd name="T0" fmla="*/ 24 w 50"/>
                  <a:gd name="T1" fmla="*/ 40 h 40"/>
                  <a:gd name="T2" fmla="*/ 0 w 50"/>
                  <a:gd name="T3" fmla="*/ 26 h 40"/>
                  <a:gd name="T4" fmla="*/ 9 w 50"/>
                  <a:gd name="T5" fmla="*/ 0 h 40"/>
                  <a:gd name="T6" fmla="*/ 31 w 50"/>
                  <a:gd name="T7" fmla="*/ 5 h 40"/>
                  <a:gd name="T8" fmla="*/ 31 w 50"/>
                  <a:gd name="T9" fmla="*/ 9 h 40"/>
                  <a:gd name="T10" fmla="*/ 31 w 50"/>
                  <a:gd name="T11" fmla="*/ 18 h 40"/>
                  <a:gd name="T12" fmla="*/ 49 w 50"/>
                  <a:gd name="T13" fmla="*/ 17 h 40"/>
                  <a:gd name="T14" fmla="*/ 45 w 50"/>
                  <a:gd name="T15" fmla="*/ 30 h 40"/>
                  <a:gd name="T16" fmla="*/ 24 w 50"/>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0">
                    <a:moveTo>
                      <a:pt x="24" y="40"/>
                    </a:moveTo>
                    <a:cubicBezTo>
                      <a:pt x="17" y="33"/>
                      <a:pt x="9" y="29"/>
                      <a:pt x="0" y="26"/>
                    </a:cubicBezTo>
                    <a:cubicBezTo>
                      <a:pt x="5" y="18"/>
                      <a:pt x="24" y="17"/>
                      <a:pt x="9" y="0"/>
                    </a:cubicBezTo>
                    <a:cubicBezTo>
                      <a:pt x="19" y="0"/>
                      <a:pt x="25" y="3"/>
                      <a:pt x="31" y="5"/>
                    </a:cubicBezTo>
                    <a:cubicBezTo>
                      <a:pt x="31" y="6"/>
                      <a:pt x="31" y="8"/>
                      <a:pt x="31" y="9"/>
                    </a:cubicBezTo>
                    <a:cubicBezTo>
                      <a:pt x="25" y="12"/>
                      <a:pt x="22" y="16"/>
                      <a:pt x="31" y="18"/>
                    </a:cubicBezTo>
                    <a:cubicBezTo>
                      <a:pt x="37" y="19"/>
                      <a:pt x="43" y="18"/>
                      <a:pt x="49" y="17"/>
                    </a:cubicBezTo>
                    <a:cubicBezTo>
                      <a:pt x="50" y="22"/>
                      <a:pt x="46" y="26"/>
                      <a:pt x="45" y="30"/>
                    </a:cubicBezTo>
                    <a:cubicBezTo>
                      <a:pt x="40" y="37"/>
                      <a:pt x="31" y="37"/>
                      <a:pt x="2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6" name="Freeform 923"/>
              <p:cNvSpPr/>
              <p:nvPr/>
            </p:nvSpPr>
            <p:spPr bwMode="auto">
              <a:xfrm>
                <a:off x="4072" y="1208"/>
                <a:ext cx="84" cy="52"/>
              </a:xfrm>
              <a:custGeom>
                <a:avLst/>
                <a:gdLst>
                  <a:gd name="T0" fmla="*/ 0 w 44"/>
                  <a:gd name="T1" fmla="*/ 10 h 27"/>
                  <a:gd name="T2" fmla="*/ 21 w 44"/>
                  <a:gd name="T3" fmla="*/ 0 h 27"/>
                  <a:gd name="T4" fmla="*/ 42 w 44"/>
                  <a:gd name="T5" fmla="*/ 7 h 27"/>
                  <a:gd name="T6" fmla="*/ 43 w 44"/>
                  <a:gd name="T7" fmla="*/ 14 h 27"/>
                  <a:gd name="T8" fmla="*/ 0 w 44"/>
                  <a:gd name="T9" fmla="*/ 17 h 27"/>
                  <a:gd name="T10" fmla="*/ 0 w 44"/>
                  <a:gd name="T11" fmla="*/ 14 h 27"/>
                  <a:gd name="T12" fmla="*/ 0 w 44"/>
                  <a:gd name="T13" fmla="*/ 10 h 27"/>
                </a:gdLst>
                <a:ahLst/>
                <a:cxnLst>
                  <a:cxn ang="0">
                    <a:pos x="T0" y="T1"/>
                  </a:cxn>
                  <a:cxn ang="0">
                    <a:pos x="T2" y="T3"/>
                  </a:cxn>
                  <a:cxn ang="0">
                    <a:pos x="T4" y="T5"/>
                  </a:cxn>
                  <a:cxn ang="0">
                    <a:pos x="T6" y="T7"/>
                  </a:cxn>
                  <a:cxn ang="0">
                    <a:pos x="T8" y="T9"/>
                  </a:cxn>
                  <a:cxn ang="0">
                    <a:pos x="T10" y="T11"/>
                  </a:cxn>
                  <a:cxn ang="0">
                    <a:pos x="T12" y="T13"/>
                  </a:cxn>
                </a:cxnLst>
                <a:rect l="0" t="0" r="r" b="b"/>
                <a:pathLst>
                  <a:path w="44" h="27">
                    <a:moveTo>
                      <a:pt x="0" y="10"/>
                    </a:moveTo>
                    <a:cubicBezTo>
                      <a:pt x="4" y="0"/>
                      <a:pt x="13" y="1"/>
                      <a:pt x="21" y="0"/>
                    </a:cubicBezTo>
                    <a:cubicBezTo>
                      <a:pt x="26" y="9"/>
                      <a:pt x="36" y="2"/>
                      <a:pt x="42" y="7"/>
                    </a:cubicBezTo>
                    <a:cubicBezTo>
                      <a:pt x="44" y="9"/>
                      <a:pt x="44" y="11"/>
                      <a:pt x="43" y="14"/>
                    </a:cubicBezTo>
                    <a:cubicBezTo>
                      <a:pt x="30" y="27"/>
                      <a:pt x="15" y="22"/>
                      <a:pt x="0" y="17"/>
                    </a:cubicBezTo>
                    <a:cubicBezTo>
                      <a:pt x="0" y="16"/>
                      <a:pt x="0" y="15"/>
                      <a:pt x="0" y="14"/>
                    </a:cubicBezTo>
                    <a:cubicBezTo>
                      <a:pt x="0" y="12"/>
                      <a:pt x="0" y="11"/>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7" name="Freeform 924"/>
              <p:cNvSpPr/>
              <p:nvPr/>
            </p:nvSpPr>
            <p:spPr bwMode="auto">
              <a:xfrm>
                <a:off x="4143" y="1208"/>
                <a:ext cx="59" cy="73"/>
              </a:xfrm>
              <a:custGeom>
                <a:avLst/>
                <a:gdLst>
                  <a:gd name="T0" fmla="*/ 5 w 31"/>
                  <a:gd name="T1" fmla="*/ 14 h 38"/>
                  <a:gd name="T2" fmla="*/ 5 w 31"/>
                  <a:gd name="T3" fmla="*/ 7 h 38"/>
                  <a:gd name="T4" fmla="*/ 21 w 31"/>
                  <a:gd name="T5" fmla="*/ 7 h 38"/>
                  <a:gd name="T6" fmla="*/ 31 w 31"/>
                  <a:gd name="T7" fmla="*/ 30 h 38"/>
                  <a:gd name="T8" fmla="*/ 13 w 31"/>
                  <a:gd name="T9" fmla="*/ 36 h 38"/>
                  <a:gd name="T10" fmla="*/ 5 w 31"/>
                  <a:gd name="T11" fmla="*/ 14 h 38"/>
                </a:gdLst>
                <a:ahLst/>
                <a:cxnLst>
                  <a:cxn ang="0">
                    <a:pos x="T0" y="T1"/>
                  </a:cxn>
                  <a:cxn ang="0">
                    <a:pos x="T2" y="T3"/>
                  </a:cxn>
                  <a:cxn ang="0">
                    <a:pos x="T4" y="T5"/>
                  </a:cxn>
                  <a:cxn ang="0">
                    <a:pos x="T6" y="T7"/>
                  </a:cxn>
                  <a:cxn ang="0">
                    <a:pos x="T8" y="T9"/>
                  </a:cxn>
                  <a:cxn ang="0">
                    <a:pos x="T10" y="T11"/>
                  </a:cxn>
                </a:cxnLst>
                <a:rect l="0" t="0" r="r" b="b"/>
                <a:pathLst>
                  <a:path w="31" h="38">
                    <a:moveTo>
                      <a:pt x="5" y="14"/>
                    </a:moveTo>
                    <a:cubicBezTo>
                      <a:pt x="5" y="11"/>
                      <a:pt x="5" y="9"/>
                      <a:pt x="5" y="7"/>
                    </a:cubicBezTo>
                    <a:cubicBezTo>
                      <a:pt x="10" y="0"/>
                      <a:pt x="16" y="9"/>
                      <a:pt x="21" y="7"/>
                    </a:cubicBezTo>
                    <a:cubicBezTo>
                      <a:pt x="25" y="15"/>
                      <a:pt x="28" y="23"/>
                      <a:pt x="31" y="30"/>
                    </a:cubicBezTo>
                    <a:cubicBezTo>
                      <a:pt x="26" y="37"/>
                      <a:pt x="20" y="38"/>
                      <a:pt x="13" y="36"/>
                    </a:cubicBezTo>
                    <a:cubicBezTo>
                      <a:pt x="6" y="30"/>
                      <a:pt x="0" y="24"/>
                      <a:pt x="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8" name="Freeform 925"/>
              <p:cNvSpPr/>
              <p:nvPr/>
            </p:nvSpPr>
            <p:spPr bwMode="auto">
              <a:xfrm>
                <a:off x="4823" y="2092"/>
                <a:ext cx="147" cy="73"/>
              </a:xfrm>
              <a:custGeom>
                <a:avLst/>
                <a:gdLst>
                  <a:gd name="T0" fmla="*/ 56 w 77"/>
                  <a:gd name="T1" fmla="*/ 29 h 38"/>
                  <a:gd name="T2" fmla="*/ 45 w 77"/>
                  <a:gd name="T3" fmla="*/ 29 h 38"/>
                  <a:gd name="T4" fmla="*/ 31 w 77"/>
                  <a:gd name="T5" fmla="*/ 36 h 38"/>
                  <a:gd name="T6" fmla="*/ 14 w 77"/>
                  <a:gd name="T7" fmla="*/ 29 h 38"/>
                  <a:gd name="T8" fmla="*/ 3 w 77"/>
                  <a:gd name="T9" fmla="*/ 15 h 38"/>
                  <a:gd name="T10" fmla="*/ 0 w 77"/>
                  <a:gd name="T11" fmla="*/ 5 h 38"/>
                  <a:gd name="T12" fmla="*/ 22 w 77"/>
                  <a:gd name="T13" fmla="*/ 4 h 38"/>
                  <a:gd name="T14" fmla="*/ 54 w 77"/>
                  <a:gd name="T15" fmla="*/ 6 h 38"/>
                  <a:gd name="T16" fmla="*/ 77 w 77"/>
                  <a:gd name="T17" fmla="*/ 12 h 38"/>
                  <a:gd name="T18" fmla="*/ 56 w 77"/>
                  <a:gd name="T19"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38">
                    <a:moveTo>
                      <a:pt x="56" y="29"/>
                    </a:moveTo>
                    <a:cubicBezTo>
                      <a:pt x="52" y="29"/>
                      <a:pt x="49" y="29"/>
                      <a:pt x="45" y="29"/>
                    </a:cubicBezTo>
                    <a:cubicBezTo>
                      <a:pt x="40" y="29"/>
                      <a:pt x="36" y="33"/>
                      <a:pt x="31" y="36"/>
                    </a:cubicBezTo>
                    <a:cubicBezTo>
                      <a:pt x="24" y="38"/>
                      <a:pt x="21" y="29"/>
                      <a:pt x="14" y="29"/>
                    </a:cubicBezTo>
                    <a:cubicBezTo>
                      <a:pt x="11" y="24"/>
                      <a:pt x="2" y="23"/>
                      <a:pt x="3" y="15"/>
                    </a:cubicBezTo>
                    <a:cubicBezTo>
                      <a:pt x="2" y="12"/>
                      <a:pt x="1" y="8"/>
                      <a:pt x="0" y="5"/>
                    </a:cubicBezTo>
                    <a:cubicBezTo>
                      <a:pt x="7" y="0"/>
                      <a:pt x="14" y="4"/>
                      <a:pt x="22" y="4"/>
                    </a:cubicBezTo>
                    <a:cubicBezTo>
                      <a:pt x="32" y="7"/>
                      <a:pt x="43" y="7"/>
                      <a:pt x="54" y="6"/>
                    </a:cubicBezTo>
                    <a:cubicBezTo>
                      <a:pt x="62" y="6"/>
                      <a:pt x="70" y="5"/>
                      <a:pt x="77" y="12"/>
                    </a:cubicBezTo>
                    <a:cubicBezTo>
                      <a:pt x="69" y="17"/>
                      <a:pt x="67" y="28"/>
                      <a:pt x="5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9" name="Freeform 926"/>
              <p:cNvSpPr/>
              <p:nvPr/>
            </p:nvSpPr>
            <p:spPr bwMode="auto">
              <a:xfrm>
                <a:off x="4695" y="2105"/>
                <a:ext cx="157" cy="81"/>
              </a:xfrm>
              <a:custGeom>
                <a:avLst/>
                <a:gdLst>
                  <a:gd name="T0" fmla="*/ 70 w 82"/>
                  <a:gd name="T1" fmla="*/ 8 h 42"/>
                  <a:gd name="T2" fmla="*/ 81 w 82"/>
                  <a:gd name="T3" fmla="*/ 22 h 42"/>
                  <a:gd name="T4" fmla="*/ 74 w 82"/>
                  <a:gd name="T5" fmla="*/ 26 h 42"/>
                  <a:gd name="T6" fmla="*/ 43 w 82"/>
                  <a:gd name="T7" fmla="*/ 29 h 42"/>
                  <a:gd name="T8" fmla="*/ 11 w 82"/>
                  <a:gd name="T9" fmla="*/ 19 h 42"/>
                  <a:gd name="T10" fmla="*/ 0 w 82"/>
                  <a:gd name="T11" fmla="*/ 0 h 42"/>
                  <a:gd name="T12" fmla="*/ 70 w 82"/>
                  <a:gd name="T13" fmla="*/ 8 h 42"/>
                </a:gdLst>
                <a:ahLst/>
                <a:cxnLst>
                  <a:cxn ang="0">
                    <a:pos x="T0" y="T1"/>
                  </a:cxn>
                  <a:cxn ang="0">
                    <a:pos x="T2" y="T3"/>
                  </a:cxn>
                  <a:cxn ang="0">
                    <a:pos x="T4" y="T5"/>
                  </a:cxn>
                  <a:cxn ang="0">
                    <a:pos x="T6" y="T7"/>
                  </a:cxn>
                  <a:cxn ang="0">
                    <a:pos x="T8" y="T9"/>
                  </a:cxn>
                  <a:cxn ang="0">
                    <a:pos x="T10" y="T11"/>
                  </a:cxn>
                  <a:cxn ang="0">
                    <a:pos x="T12" y="T13"/>
                  </a:cxn>
                </a:cxnLst>
                <a:rect l="0" t="0" r="r" b="b"/>
                <a:pathLst>
                  <a:path w="82" h="42">
                    <a:moveTo>
                      <a:pt x="70" y="8"/>
                    </a:moveTo>
                    <a:cubicBezTo>
                      <a:pt x="74" y="13"/>
                      <a:pt x="82" y="14"/>
                      <a:pt x="81" y="22"/>
                    </a:cubicBezTo>
                    <a:cubicBezTo>
                      <a:pt x="78" y="22"/>
                      <a:pt x="75" y="23"/>
                      <a:pt x="74" y="26"/>
                    </a:cubicBezTo>
                    <a:cubicBezTo>
                      <a:pt x="64" y="31"/>
                      <a:pt x="55" y="42"/>
                      <a:pt x="43" y="29"/>
                    </a:cubicBezTo>
                    <a:cubicBezTo>
                      <a:pt x="34" y="19"/>
                      <a:pt x="23" y="17"/>
                      <a:pt x="11" y="19"/>
                    </a:cubicBezTo>
                    <a:cubicBezTo>
                      <a:pt x="11" y="11"/>
                      <a:pt x="3" y="10"/>
                      <a:pt x="0" y="0"/>
                    </a:cubicBezTo>
                    <a:cubicBezTo>
                      <a:pt x="24" y="9"/>
                      <a:pt x="47" y="16"/>
                      <a:pt x="7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70" name="Freeform 927"/>
              <p:cNvSpPr/>
              <p:nvPr/>
            </p:nvSpPr>
            <p:spPr bwMode="auto">
              <a:xfrm>
                <a:off x="4730" y="2010"/>
                <a:ext cx="70" cy="84"/>
              </a:xfrm>
              <a:custGeom>
                <a:avLst/>
                <a:gdLst>
                  <a:gd name="T0" fmla="*/ 14 w 37"/>
                  <a:gd name="T1" fmla="*/ 30 h 44"/>
                  <a:gd name="T2" fmla="*/ 0 w 37"/>
                  <a:gd name="T3" fmla="*/ 9 h 44"/>
                  <a:gd name="T4" fmla="*/ 34 w 37"/>
                  <a:gd name="T5" fmla="*/ 32 h 44"/>
                  <a:gd name="T6" fmla="*/ 35 w 37"/>
                  <a:gd name="T7" fmla="*/ 44 h 44"/>
                  <a:gd name="T8" fmla="*/ 14 w 37"/>
                  <a:gd name="T9" fmla="*/ 30 h 44"/>
                </a:gdLst>
                <a:ahLst/>
                <a:cxnLst>
                  <a:cxn ang="0">
                    <a:pos x="T0" y="T1"/>
                  </a:cxn>
                  <a:cxn ang="0">
                    <a:pos x="T2" y="T3"/>
                  </a:cxn>
                  <a:cxn ang="0">
                    <a:pos x="T4" y="T5"/>
                  </a:cxn>
                  <a:cxn ang="0">
                    <a:pos x="T6" y="T7"/>
                  </a:cxn>
                  <a:cxn ang="0">
                    <a:pos x="T8" y="T9"/>
                  </a:cxn>
                </a:cxnLst>
                <a:rect l="0" t="0" r="r" b="b"/>
                <a:pathLst>
                  <a:path w="37" h="44">
                    <a:moveTo>
                      <a:pt x="14" y="30"/>
                    </a:moveTo>
                    <a:cubicBezTo>
                      <a:pt x="9" y="23"/>
                      <a:pt x="5" y="16"/>
                      <a:pt x="0" y="9"/>
                    </a:cubicBezTo>
                    <a:cubicBezTo>
                      <a:pt x="22" y="0"/>
                      <a:pt x="26" y="3"/>
                      <a:pt x="34" y="32"/>
                    </a:cubicBezTo>
                    <a:cubicBezTo>
                      <a:pt x="35" y="36"/>
                      <a:pt x="37" y="40"/>
                      <a:pt x="35" y="44"/>
                    </a:cubicBezTo>
                    <a:cubicBezTo>
                      <a:pt x="25" y="44"/>
                      <a:pt x="22" y="33"/>
                      <a:pt x="1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71" name="Freeform 928"/>
              <p:cNvSpPr/>
              <p:nvPr/>
            </p:nvSpPr>
            <p:spPr bwMode="auto">
              <a:xfrm>
                <a:off x="4791" y="2056"/>
                <a:ext cx="82" cy="53"/>
              </a:xfrm>
              <a:custGeom>
                <a:avLst/>
                <a:gdLst>
                  <a:gd name="T0" fmla="*/ 3 w 43"/>
                  <a:gd name="T1" fmla="*/ 20 h 28"/>
                  <a:gd name="T2" fmla="*/ 0 w 43"/>
                  <a:gd name="T3" fmla="*/ 10 h 28"/>
                  <a:gd name="T4" fmla="*/ 13 w 43"/>
                  <a:gd name="T5" fmla="*/ 5 h 28"/>
                  <a:gd name="T6" fmla="*/ 36 w 43"/>
                  <a:gd name="T7" fmla="*/ 10 h 28"/>
                  <a:gd name="T8" fmla="*/ 38 w 43"/>
                  <a:gd name="T9" fmla="*/ 27 h 28"/>
                  <a:gd name="T10" fmla="*/ 17 w 43"/>
                  <a:gd name="T11" fmla="*/ 24 h 28"/>
                  <a:gd name="T12" fmla="*/ 3 w 43"/>
                  <a:gd name="T13" fmla="*/ 20 h 28"/>
                </a:gdLst>
                <a:ahLst/>
                <a:cxnLst>
                  <a:cxn ang="0">
                    <a:pos x="T0" y="T1"/>
                  </a:cxn>
                  <a:cxn ang="0">
                    <a:pos x="T2" y="T3"/>
                  </a:cxn>
                  <a:cxn ang="0">
                    <a:pos x="T4" y="T5"/>
                  </a:cxn>
                  <a:cxn ang="0">
                    <a:pos x="T6" y="T7"/>
                  </a:cxn>
                  <a:cxn ang="0">
                    <a:pos x="T8" y="T9"/>
                  </a:cxn>
                  <a:cxn ang="0">
                    <a:pos x="T10" y="T11"/>
                  </a:cxn>
                  <a:cxn ang="0">
                    <a:pos x="T12" y="T13"/>
                  </a:cxn>
                </a:cxnLst>
                <a:rect l="0" t="0" r="r" b="b"/>
                <a:pathLst>
                  <a:path w="43" h="28">
                    <a:moveTo>
                      <a:pt x="3" y="20"/>
                    </a:moveTo>
                    <a:cubicBezTo>
                      <a:pt x="2" y="17"/>
                      <a:pt x="1" y="13"/>
                      <a:pt x="0" y="10"/>
                    </a:cubicBezTo>
                    <a:cubicBezTo>
                      <a:pt x="1" y="0"/>
                      <a:pt x="8" y="3"/>
                      <a:pt x="13" y="5"/>
                    </a:cubicBezTo>
                    <a:cubicBezTo>
                      <a:pt x="21" y="7"/>
                      <a:pt x="28" y="9"/>
                      <a:pt x="36" y="10"/>
                    </a:cubicBezTo>
                    <a:cubicBezTo>
                      <a:pt x="40" y="15"/>
                      <a:pt x="43" y="21"/>
                      <a:pt x="38" y="27"/>
                    </a:cubicBezTo>
                    <a:cubicBezTo>
                      <a:pt x="31" y="28"/>
                      <a:pt x="24" y="25"/>
                      <a:pt x="17" y="24"/>
                    </a:cubicBezTo>
                    <a:cubicBezTo>
                      <a:pt x="12" y="23"/>
                      <a:pt x="8" y="21"/>
                      <a:pt x="3"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72" name="Freeform 929"/>
              <p:cNvSpPr/>
              <p:nvPr/>
            </p:nvSpPr>
            <p:spPr bwMode="auto">
              <a:xfrm>
                <a:off x="5547" y="1061"/>
                <a:ext cx="99" cy="97"/>
              </a:xfrm>
              <a:custGeom>
                <a:avLst/>
                <a:gdLst>
                  <a:gd name="T0" fmla="*/ 31 w 52"/>
                  <a:gd name="T1" fmla="*/ 4 h 51"/>
                  <a:gd name="T2" fmla="*/ 36 w 52"/>
                  <a:gd name="T3" fmla="*/ 21 h 51"/>
                  <a:gd name="T4" fmla="*/ 52 w 52"/>
                  <a:gd name="T5" fmla="*/ 35 h 51"/>
                  <a:gd name="T6" fmla="*/ 31 w 52"/>
                  <a:gd name="T7" fmla="*/ 43 h 51"/>
                  <a:gd name="T8" fmla="*/ 0 w 52"/>
                  <a:gd name="T9" fmla="*/ 42 h 51"/>
                  <a:gd name="T10" fmla="*/ 0 w 52"/>
                  <a:gd name="T11" fmla="*/ 42 h 51"/>
                  <a:gd name="T12" fmla="*/ 3 w 52"/>
                  <a:gd name="T13" fmla="*/ 21 h 51"/>
                  <a:gd name="T14" fmla="*/ 31 w 52"/>
                  <a:gd name="T15" fmla="*/ 4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51">
                    <a:moveTo>
                      <a:pt x="31" y="4"/>
                    </a:moveTo>
                    <a:cubicBezTo>
                      <a:pt x="27" y="11"/>
                      <a:pt x="22" y="18"/>
                      <a:pt x="36" y="21"/>
                    </a:cubicBezTo>
                    <a:cubicBezTo>
                      <a:pt x="43" y="23"/>
                      <a:pt x="48" y="29"/>
                      <a:pt x="52" y="35"/>
                    </a:cubicBezTo>
                    <a:cubicBezTo>
                      <a:pt x="48" y="47"/>
                      <a:pt x="38" y="42"/>
                      <a:pt x="31" y="43"/>
                    </a:cubicBezTo>
                    <a:cubicBezTo>
                      <a:pt x="20" y="45"/>
                      <a:pt x="10" y="51"/>
                      <a:pt x="0" y="42"/>
                    </a:cubicBezTo>
                    <a:cubicBezTo>
                      <a:pt x="0" y="42"/>
                      <a:pt x="0" y="42"/>
                      <a:pt x="0" y="42"/>
                    </a:cubicBezTo>
                    <a:cubicBezTo>
                      <a:pt x="1" y="35"/>
                      <a:pt x="5" y="30"/>
                      <a:pt x="3" y="21"/>
                    </a:cubicBezTo>
                    <a:cubicBezTo>
                      <a:pt x="0" y="8"/>
                      <a:pt x="13" y="0"/>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73" name="Freeform 930"/>
              <p:cNvSpPr/>
              <p:nvPr/>
            </p:nvSpPr>
            <p:spPr bwMode="auto">
              <a:xfrm>
                <a:off x="5012" y="969"/>
                <a:ext cx="44" cy="99"/>
              </a:xfrm>
              <a:custGeom>
                <a:avLst/>
                <a:gdLst>
                  <a:gd name="T0" fmla="*/ 23 w 23"/>
                  <a:gd name="T1" fmla="*/ 10 h 52"/>
                  <a:gd name="T2" fmla="*/ 23 w 23"/>
                  <a:gd name="T3" fmla="*/ 13 h 52"/>
                  <a:gd name="T4" fmla="*/ 19 w 23"/>
                  <a:gd name="T5" fmla="*/ 48 h 52"/>
                  <a:gd name="T6" fmla="*/ 9 w 23"/>
                  <a:gd name="T7" fmla="*/ 52 h 52"/>
                  <a:gd name="T8" fmla="*/ 6 w 23"/>
                  <a:gd name="T9" fmla="*/ 24 h 52"/>
                  <a:gd name="T10" fmla="*/ 23 w 23"/>
                  <a:gd name="T11" fmla="*/ 10 h 52"/>
                </a:gdLst>
                <a:ahLst/>
                <a:cxnLst>
                  <a:cxn ang="0">
                    <a:pos x="T0" y="T1"/>
                  </a:cxn>
                  <a:cxn ang="0">
                    <a:pos x="T2" y="T3"/>
                  </a:cxn>
                  <a:cxn ang="0">
                    <a:pos x="T4" y="T5"/>
                  </a:cxn>
                  <a:cxn ang="0">
                    <a:pos x="T6" y="T7"/>
                  </a:cxn>
                  <a:cxn ang="0">
                    <a:pos x="T8" y="T9"/>
                  </a:cxn>
                  <a:cxn ang="0">
                    <a:pos x="T10" y="T11"/>
                  </a:cxn>
                </a:cxnLst>
                <a:rect l="0" t="0" r="r" b="b"/>
                <a:pathLst>
                  <a:path w="23" h="52">
                    <a:moveTo>
                      <a:pt x="23" y="10"/>
                    </a:moveTo>
                    <a:cubicBezTo>
                      <a:pt x="23" y="11"/>
                      <a:pt x="23" y="12"/>
                      <a:pt x="23" y="13"/>
                    </a:cubicBezTo>
                    <a:cubicBezTo>
                      <a:pt x="23" y="25"/>
                      <a:pt x="19" y="36"/>
                      <a:pt x="19" y="48"/>
                    </a:cubicBezTo>
                    <a:cubicBezTo>
                      <a:pt x="16" y="49"/>
                      <a:pt x="13" y="50"/>
                      <a:pt x="9" y="52"/>
                    </a:cubicBezTo>
                    <a:cubicBezTo>
                      <a:pt x="14" y="41"/>
                      <a:pt x="0" y="34"/>
                      <a:pt x="6" y="24"/>
                    </a:cubicBezTo>
                    <a:cubicBezTo>
                      <a:pt x="9" y="16"/>
                      <a:pt x="6" y="0"/>
                      <a:pt x="2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74" name="Freeform 931"/>
              <p:cNvSpPr/>
              <p:nvPr/>
            </p:nvSpPr>
            <p:spPr bwMode="auto">
              <a:xfrm>
                <a:off x="4095" y="1118"/>
                <a:ext cx="75" cy="63"/>
              </a:xfrm>
              <a:custGeom>
                <a:avLst/>
                <a:gdLst>
                  <a:gd name="T0" fmla="*/ 38 w 39"/>
                  <a:gd name="T1" fmla="*/ 20 h 33"/>
                  <a:gd name="T2" fmla="*/ 36 w 39"/>
                  <a:gd name="T3" fmla="*/ 24 h 33"/>
                  <a:gd name="T4" fmla="*/ 22 w 39"/>
                  <a:gd name="T5" fmla="*/ 22 h 33"/>
                  <a:gd name="T6" fmla="*/ 2 w 39"/>
                  <a:gd name="T7" fmla="*/ 3 h 33"/>
                  <a:gd name="T8" fmla="*/ 4 w 39"/>
                  <a:gd name="T9" fmla="*/ 1 h 33"/>
                  <a:gd name="T10" fmla="*/ 15 w 39"/>
                  <a:gd name="T11" fmla="*/ 4 h 33"/>
                  <a:gd name="T12" fmla="*/ 38 w 39"/>
                  <a:gd name="T13" fmla="*/ 20 h 33"/>
                </a:gdLst>
                <a:ahLst/>
                <a:cxnLst>
                  <a:cxn ang="0">
                    <a:pos x="T0" y="T1"/>
                  </a:cxn>
                  <a:cxn ang="0">
                    <a:pos x="T2" y="T3"/>
                  </a:cxn>
                  <a:cxn ang="0">
                    <a:pos x="T4" y="T5"/>
                  </a:cxn>
                  <a:cxn ang="0">
                    <a:pos x="T6" y="T7"/>
                  </a:cxn>
                  <a:cxn ang="0">
                    <a:pos x="T8" y="T9"/>
                  </a:cxn>
                  <a:cxn ang="0">
                    <a:pos x="T10" y="T11"/>
                  </a:cxn>
                  <a:cxn ang="0">
                    <a:pos x="T12" y="T13"/>
                  </a:cxn>
                </a:cxnLst>
                <a:rect l="0" t="0" r="r" b="b"/>
                <a:pathLst>
                  <a:path w="39" h="33">
                    <a:moveTo>
                      <a:pt x="38" y="20"/>
                    </a:moveTo>
                    <a:cubicBezTo>
                      <a:pt x="38" y="20"/>
                      <a:pt x="37" y="22"/>
                      <a:pt x="36" y="24"/>
                    </a:cubicBezTo>
                    <a:cubicBezTo>
                      <a:pt x="30" y="33"/>
                      <a:pt x="24" y="25"/>
                      <a:pt x="22" y="22"/>
                    </a:cubicBezTo>
                    <a:cubicBezTo>
                      <a:pt x="16" y="15"/>
                      <a:pt x="0" y="18"/>
                      <a:pt x="2" y="3"/>
                    </a:cubicBezTo>
                    <a:cubicBezTo>
                      <a:pt x="3" y="2"/>
                      <a:pt x="3" y="1"/>
                      <a:pt x="4" y="1"/>
                    </a:cubicBezTo>
                    <a:cubicBezTo>
                      <a:pt x="8" y="0"/>
                      <a:pt x="14" y="1"/>
                      <a:pt x="15" y="4"/>
                    </a:cubicBezTo>
                    <a:cubicBezTo>
                      <a:pt x="19" y="15"/>
                      <a:pt x="39" y="0"/>
                      <a:pt x="38"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75" name="Freeform 932"/>
              <p:cNvSpPr/>
              <p:nvPr/>
            </p:nvSpPr>
            <p:spPr bwMode="auto">
              <a:xfrm>
                <a:off x="4017" y="1101"/>
                <a:ext cx="57" cy="46"/>
              </a:xfrm>
              <a:custGeom>
                <a:avLst/>
                <a:gdLst>
                  <a:gd name="T0" fmla="*/ 1 w 30"/>
                  <a:gd name="T1" fmla="*/ 21 h 24"/>
                  <a:gd name="T2" fmla="*/ 6 w 30"/>
                  <a:gd name="T3" fmla="*/ 17 h 24"/>
                  <a:gd name="T4" fmla="*/ 21 w 30"/>
                  <a:gd name="T5" fmla="*/ 2 h 24"/>
                  <a:gd name="T6" fmla="*/ 29 w 30"/>
                  <a:gd name="T7" fmla="*/ 21 h 24"/>
                  <a:gd name="T8" fmla="*/ 26 w 30"/>
                  <a:gd name="T9" fmla="*/ 21 h 24"/>
                  <a:gd name="T10" fmla="*/ 1 w 30"/>
                  <a:gd name="T11" fmla="*/ 24 h 24"/>
                  <a:gd name="T12" fmla="*/ 0 w 30"/>
                  <a:gd name="T13" fmla="*/ 22 h 24"/>
                  <a:gd name="T14" fmla="*/ 1 w 30"/>
                  <a:gd name="T15" fmla="*/ 21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4">
                    <a:moveTo>
                      <a:pt x="1" y="21"/>
                    </a:moveTo>
                    <a:cubicBezTo>
                      <a:pt x="3" y="19"/>
                      <a:pt x="6" y="18"/>
                      <a:pt x="6" y="17"/>
                    </a:cubicBezTo>
                    <a:cubicBezTo>
                      <a:pt x="9" y="9"/>
                      <a:pt x="11" y="0"/>
                      <a:pt x="21" y="2"/>
                    </a:cubicBezTo>
                    <a:cubicBezTo>
                      <a:pt x="30" y="5"/>
                      <a:pt x="29" y="13"/>
                      <a:pt x="29" y="21"/>
                    </a:cubicBezTo>
                    <a:cubicBezTo>
                      <a:pt x="28" y="21"/>
                      <a:pt x="27" y="21"/>
                      <a:pt x="26" y="21"/>
                    </a:cubicBezTo>
                    <a:cubicBezTo>
                      <a:pt x="16" y="12"/>
                      <a:pt x="10" y="24"/>
                      <a:pt x="1" y="24"/>
                    </a:cubicBezTo>
                    <a:cubicBezTo>
                      <a:pt x="0" y="24"/>
                      <a:pt x="0" y="23"/>
                      <a:pt x="0" y="22"/>
                    </a:cubicBezTo>
                    <a:cubicBezTo>
                      <a:pt x="1" y="21"/>
                      <a:pt x="1" y="21"/>
                      <a:pt x="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76" name="Freeform 933"/>
              <p:cNvSpPr/>
              <p:nvPr/>
            </p:nvSpPr>
            <p:spPr bwMode="auto">
              <a:xfrm>
                <a:off x="2083" y="1920"/>
                <a:ext cx="217" cy="189"/>
              </a:xfrm>
              <a:custGeom>
                <a:avLst/>
                <a:gdLst>
                  <a:gd name="T0" fmla="*/ 65 w 114"/>
                  <a:gd name="T1" fmla="*/ 77 h 99"/>
                  <a:gd name="T2" fmla="*/ 51 w 114"/>
                  <a:gd name="T3" fmla="*/ 82 h 99"/>
                  <a:gd name="T4" fmla="*/ 32 w 114"/>
                  <a:gd name="T5" fmla="*/ 89 h 99"/>
                  <a:gd name="T6" fmla="*/ 2 w 114"/>
                  <a:gd name="T7" fmla="*/ 98 h 99"/>
                  <a:gd name="T8" fmla="*/ 2 w 114"/>
                  <a:gd name="T9" fmla="*/ 88 h 99"/>
                  <a:gd name="T10" fmla="*/ 9 w 114"/>
                  <a:gd name="T11" fmla="*/ 70 h 99"/>
                  <a:gd name="T12" fmla="*/ 42 w 114"/>
                  <a:gd name="T13" fmla="*/ 43 h 99"/>
                  <a:gd name="T14" fmla="*/ 81 w 114"/>
                  <a:gd name="T15" fmla="*/ 19 h 99"/>
                  <a:gd name="T16" fmla="*/ 94 w 114"/>
                  <a:gd name="T17" fmla="*/ 5 h 99"/>
                  <a:gd name="T18" fmla="*/ 106 w 114"/>
                  <a:gd name="T19" fmla="*/ 10 h 99"/>
                  <a:gd name="T20" fmla="*/ 99 w 114"/>
                  <a:gd name="T21" fmla="*/ 32 h 99"/>
                  <a:gd name="T22" fmla="*/ 114 w 114"/>
                  <a:gd name="T23" fmla="*/ 49 h 99"/>
                  <a:gd name="T24" fmla="*/ 100 w 114"/>
                  <a:gd name="T25" fmla="*/ 80 h 99"/>
                  <a:gd name="T26" fmla="*/ 65 w 114"/>
                  <a:gd name="T27" fmla="*/ 7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99">
                    <a:moveTo>
                      <a:pt x="65" y="77"/>
                    </a:moveTo>
                    <a:cubicBezTo>
                      <a:pt x="60" y="77"/>
                      <a:pt x="53" y="77"/>
                      <a:pt x="51" y="82"/>
                    </a:cubicBezTo>
                    <a:cubicBezTo>
                      <a:pt x="47" y="91"/>
                      <a:pt x="39" y="91"/>
                      <a:pt x="32" y="89"/>
                    </a:cubicBezTo>
                    <a:cubicBezTo>
                      <a:pt x="20" y="86"/>
                      <a:pt x="13" y="99"/>
                      <a:pt x="2" y="98"/>
                    </a:cubicBezTo>
                    <a:cubicBezTo>
                      <a:pt x="2" y="95"/>
                      <a:pt x="2" y="91"/>
                      <a:pt x="2" y="88"/>
                    </a:cubicBezTo>
                    <a:cubicBezTo>
                      <a:pt x="0" y="80"/>
                      <a:pt x="2" y="74"/>
                      <a:pt x="9" y="70"/>
                    </a:cubicBezTo>
                    <a:cubicBezTo>
                      <a:pt x="21" y="62"/>
                      <a:pt x="31" y="52"/>
                      <a:pt x="42" y="43"/>
                    </a:cubicBezTo>
                    <a:cubicBezTo>
                      <a:pt x="56" y="37"/>
                      <a:pt x="74" y="36"/>
                      <a:pt x="81" y="19"/>
                    </a:cubicBezTo>
                    <a:cubicBezTo>
                      <a:pt x="83" y="13"/>
                      <a:pt x="89" y="8"/>
                      <a:pt x="94" y="5"/>
                    </a:cubicBezTo>
                    <a:cubicBezTo>
                      <a:pt x="101" y="0"/>
                      <a:pt x="105" y="3"/>
                      <a:pt x="106" y="10"/>
                    </a:cubicBezTo>
                    <a:cubicBezTo>
                      <a:pt x="106" y="18"/>
                      <a:pt x="102" y="25"/>
                      <a:pt x="99" y="32"/>
                    </a:cubicBezTo>
                    <a:cubicBezTo>
                      <a:pt x="88" y="51"/>
                      <a:pt x="107" y="45"/>
                      <a:pt x="114" y="49"/>
                    </a:cubicBezTo>
                    <a:cubicBezTo>
                      <a:pt x="104" y="58"/>
                      <a:pt x="102" y="69"/>
                      <a:pt x="100" y="80"/>
                    </a:cubicBezTo>
                    <a:cubicBezTo>
                      <a:pt x="88" y="76"/>
                      <a:pt x="77" y="77"/>
                      <a:pt x="65"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77" name="Freeform 934"/>
              <p:cNvSpPr/>
              <p:nvPr/>
            </p:nvSpPr>
            <p:spPr bwMode="auto">
              <a:xfrm>
                <a:off x="2055" y="1991"/>
                <a:ext cx="114" cy="97"/>
              </a:xfrm>
              <a:custGeom>
                <a:avLst/>
                <a:gdLst>
                  <a:gd name="T0" fmla="*/ 59 w 60"/>
                  <a:gd name="T1" fmla="*/ 9 h 51"/>
                  <a:gd name="T2" fmla="*/ 25 w 60"/>
                  <a:gd name="T3" fmla="*/ 36 h 51"/>
                  <a:gd name="T4" fmla="*/ 17 w 60"/>
                  <a:gd name="T5" fmla="*/ 51 h 51"/>
                  <a:gd name="T6" fmla="*/ 0 w 60"/>
                  <a:gd name="T7" fmla="*/ 33 h 51"/>
                  <a:gd name="T8" fmla="*/ 34 w 60"/>
                  <a:gd name="T9" fmla="*/ 17 h 51"/>
                  <a:gd name="T10" fmla="*/ 42 w 60"/>
                  <a:gd name="T11" fmla="*/ 9 h 51"/>
                  <a:gd name="T12" fmla="*/ 49 w 60"/>
                  <a:gd name="T13" fmla="*/ 1 h 51"/>
                  <a:gd name="T14" fmla="*/ 57 w 60"/>
                  <a:gd name="T15" fmla="*/ 3 h 51"/>
                  <a:gd name="T16" fmla="*/ 59 w 60"/>
                  <a:gd name="T17" fmla="*/ 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51">
                    <a:moveTo>
                      <a:pt x="59" y="9"/>
                    </a:moveTo>
                    <a:cubicBezTo>
                      <a:pt x="49" y="19"/>
                      <a:pt x="39" y="30"/>
                      <a:pt x="25" y="36"/>
                    </a:cubicBezTo>
                    <a:cubicBezTo>
                      <a:pt x="19" y="39"/>
                      <a:pt x="20" y="46"/>
                      <a:pt x="17" y="51"/>
                    </a:cubicBezTo>
                    <a:cubicBezTo>
                      <a:pt x="10" y="46"/>
                      <a:pt x="0" y="45"/>
                      <a:pt x="0" y="33"/>
                    </a:cubicBezTo>
                    <a:cubicBezTo>
                      <a:pt x="11" y="27"/>
                      <a:pt x="21" y="19"/>
                      <a:pt x="34" y="17"/>
                    </a:cubicBezTo>
                    <a:cubicBezTo>
                      <a:pt x="38" y="17"/>
                      <a:pt x="42" y="14"/>
                      <a:pt x="42" y="9"/>
                    </a:cubicBezTo>
                    <a:cubicBezTo>
                      <a:pt x="43" y="6"/>
                      <a:pt x="45" y="2"/>
                      <a:pt x="49" y="1"/>
                    </a:cubicBezTo>
                    <a:cubicBezTo>
                      <a:pt x="52" y="0"/>
                      <a:pt x="55" y="1"/>
                      <a:pt x="57" y="3"/>
                    </a:cubicBezTo>
                    <a:cubicBezTo>
                      <a:pt x="59" y="5"/>
                      <a:pt x="60" y="6"/>
                      <a:pt x="5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78" name="Freeform 935"/>
              <p:cNvSpPr/>
              <p:nvPr/>
            </p:nvSpPr>
            <p:spPr bwMode="auto">
              <a:xfrm>
                <a:off x="4166" y="2767"/>
                <a:ext cx="93" cy="104"/>
              </a:xfrm>
              <a:custGeom>
                <a:avLst/>
                <a:gdLst>
                  <a:gd name="T0" fmla="*/ 28 w 49"/>
                  <a:gd name="T1" fmla="*/ 0 h 54"/>
                  <a:gd name="T2" fmla="*/ 37 w 49"/>
                  <a:gd name="T3" fmla="*/ 11 h 54"/>
                  <a:gd name="T4" fmla="*/ 38 w 49"/>
                  <a:gd name="T5" fmla="*/ 28 h 54"/>
                  <a:gd name="T6" fmla="*/ 42 w 49"/>
                  <a:gd name="T7" fmla="*/ 35 h 54"/>
                  <a:gd name="T8" fmla="*/ 31 w 49"/>
                  <a:gd name="T9" fmla="*/ 50 h 54"/>
                  <a:gd name="T10" fmla="*/ 17 w 49"/>
                  <a:gd name="T11" fmla="*/ 46 h 54"/>
                  <a:gd name="T12" fmla="*/ 2 w 49"/>
                  <a:gd name="T13" fmla="*/ 42 h 54"/>
                  <a:gd name="T14" fmla="*/ 2 w 49"/>
                  <a:gd name="T15" fmla="*/ 32 h 54"/>
                  <a:gd name="T16" fmla="*/ 28 w 49"/>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4">
                    <a:moveTo>
                      <a:pt x="28" y="0"/>
                    </a:moveTo>
                    <a:cubicBezTo>
                      <a:pt x="31" y="4"/>
                      <a:pt x="34" y="7"/>
                      <a:pt x="37" y="11"/>
                    </a:cubicBezTo>
                    <a:cubicBezTo>
                      <a:pt x="42" y="16"/>
                      <a:pt x="49" y="20"/>
                      <a:pt x="38" y="28"/>
                    </a:cubicBezTo>
                    <a:cubicBezTo>
                      <a:pt x="33" y="31"/>
                      <a:pt x="37" y="34"/>
                      <a:pt x="42" y="35"/>
                    </a:cubicBezTo>
                    <a:cubicBezTo>
                      <a:pt x="40" y="41"/>
                      <a:pt x="21" y="34"/>
                      <a:pt x="31" y="50"/>
                    </a:cubicBezTo>
                    <a:cubicBezTo>
                      <a:pt x="33" y="53"/>
                      <a:pt x="27" y="54"/>
                      <a:pt x="17" y="46"/>
                    </a:cubicBezTo>
                    <a:cubicBezTo>
                      <a:pt x="12" y="47"/>
                      <a:pt x="7" y="46"/>
                      <a:pt x="2" y="42"/>
                    </a:cubicBezTo>
                    <a:cubicBezTo>
                      <a:pt x="0" y="39"/>
                      <a:pt x="0" y="36"/>
                      <a:pt x="2" y="32"/>
                    </a:cubicBezTo>
                    <a:cubicBezTo>
                      <a:pt x="15" y="25"/>
                      <a:pt x="20" y="11"/>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79" name="Freeform 936"/>
              <p:cNvSpPr/>
              <p:nvPr/>
            </p:nvSpPr>
            <p:spPr bwMode="auto">
              <a:xfrm>
                <a:off x="4126" y="2836"/>
                <a:ext cx="72" cy="46"/>
              </a:xfrm>
              <a:custGeom>
                <a:avLst/>
                <a:gdLst>
                  <a:gd name="T0" fmla="*/ 24 w 38"/>
                  <a:gd name="T1" fmla="*/ 6 h 24"/>
                  <a:gd name="T2" fmla="*/ 38 w 38"/>
                  <a:gd name="T3" fmla="*/ 10 h 24"/>
                  <a:gd name="T4" fmla="*/ 35 w 38"/>
                  <a:gd name="T5" fmla="*/ 23 h 24"/>
                  <a:gd name="T6" fmla="*/ 7 w 38"/>
                  <a:gd name="T7" fmla="*/ 16 h 24"/>
                  <a:gd name="T8" fmla="*/ 0 w 38"/>
                  <a:gd name="T9" fmla="*/ 6 h 24"/>
                  <a:gd name="T10" fmla="*/ 2 w 38"/>
                  <a:gd name="T11" fmla="*/ 4 h 24"/>
                  <a:gd name="T12" fmla="*/ 24 w 38"/>
                  <a:gd name="T13" fmla="*/ 6 h 24"/>
                </a:gdLst>
                <a:ahLst/>
                <a:cxnLst>
                  <a:cxn ang="0">
                    <a:pos x="T0" y="T1"/>
                  </a:cxn>
                  <a:cxn ang="0">
                    <a:pos x="T2" y="T3"/>
                  </a:cxn>
                  <a:cxn ang="0">
                    <a:pos x="T4" y="T5"/>
                  </a:cxn>
                  <a:cxn ang="0">
                    <a:pos x="T6" y="T7"/>
                  </a:cxn>
                  <a:cxn ang="0">
                    <a:pos x="T8" y="T9"/>
                  </a:cxn>
                  <a:cxn ang="0">
                    <a:pos x="T10" y="T11"/>
                  </a:cxn>
                  <a:cxn ang="0">
                    <a:pos x="T12" y="T13"/>
                  </a:cxn>
                </a:cxnLst>
                <a:rect l="0" t="0" r="r" b="b"/>
                <a:pathLst>
                  <a:path w="38" h="24">
                    <a:moveTo>
                      <a:pt x="24" y="6"/>
                    </a:moveTo>
                    <a:cubicBezTo>
                      <a:pt x="29" y="7"/>
                      <a:pt x="35" y="4"/>
                      <a:pt x="38" y="10"/>
                    </a:cubicBezTo>
                    <a:cubicBezTo>
                      <a:pt x="37" y="14"/>
                      <a:pt x="36" y="19"/>
                      <a:pt x="35" y="23"/>
                    </a:cubicBezTo>
                    <a:cubicBezTo>
                      <a:pt x="25" y="24"/>
                      <a:pt x="18" y="12"/>
                      <a:pt x="7" y="16"/>
                    </a:cubicBezTo>
                    <a:cubicBezTo>
                      <a:pt x="8" y="11"/>
                      <a:pt x="2" y="10"/>
                      <a:pt x="0" y="6"/>
                    </a:cubicBezTo>
                    <a:cubicBezTo>
                      <a:pt x="1" y="5"/>
                      <a:pt x="1" y="5"/>
                      <a:pt x="2" y="4"/>
                    </a:cubicBezTo>
                    <a:cubicBezTo>
                      <a:pt x="10" y="1"/>
                      <a:pt x="17" y="0"/>
                      <a:pt x="2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80" name="Freeform 937"/>
              <p:cNvSpPr/>
              <p:nvPr/>
            </p:nvSpPr>
            <p:spPr bwMode="auto">
              <a:xfrm>
                <a:off x="5197" y="2088"/>
                <a:ext cx="137" cy="121"/>
              </a:xfrm>
              <a:custGeom>
                <a:avLst/>
                <a:gdLst>
                  <a:gd name="T0" fmla="*/ 72 w 72"/>
                  <a:gd name="T1" fmla="*/ 0 h 63"/>
                  <a:gd name="T2" fmla="*/ 71 w 72"/>
                  <a:gd name="T3" fmla="*/ 6 h 63"/>
                  <a:gd name="T4" fmla="*/ 72 w 72"/>
                  <a:gd name="T5" fmla="*/ 17 h 63"/>
                  <a:gd name="T6" fmla="*/ 51 w 72"/>
                  <a:gd name="T7" fmla="*/ 62 h 63"/>
                  <a:gd name="T8" fmla="*/ 30 w 72"/>
                  <a:gd name="T9" fmla="*/ 58 h 63"/>
                  <a:gd name="T10" fmla="*/ 24 w 72"/>
                  <a:gd name="T11" fmla="*/ 46 h 63"/>
                  <a:gd name="T12" fmla="*/ 22 w 72"/>
                  <a:gd name="T13" fmla="*/ 39 h 63"/>
                  <a:gd name="T14" fmla="*/ 15 w 72"/>
                  <a:gd name="T15" fmla="*/ 43 h 63"/>
                  <a:gd name="T16" fmla="*/ 3 w 72"/>
                  <a:gd name="T17" fmla="*/ 48 h 63"/>
                  <a:gd name="T18" fmla="*/ 3 w 72"/>
                  <a:gd name="T19" fmla="*/ 38 h 63"/>
                  <a:gd name="T20" fmla="*/ 0 w 72"/>
                  <a:gd name="T21" fmla="*/ 33 h 63"/>
                  <a:gd name="T22" fmla="*/ 1 w 72"/>
                  <a:gd name="T23" fmla="*/ 26 h 63"/>
                  <a:gd name="T24" fmla="*/ 26 w 72"/>
                  <a:gd name="T25" fmla="*/ 13 h 63"/>
                  <a:gd name="T26" fmla="*/ 58 w 72"/>
                  <a:gd name="T27" fmla="*/ 0 h 63"/>
                  <a:gd name="T28" fmla="*/ 72 w 72"/>
                  <a:gd name="T2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63">
                    <a:moveTo>
                      <a:pt x="72" y="0"/>
                    </a:moveTo>
                    <a:cubicBezTo>
                      <a:pt x="72" y="2"/>
                      <a:pt x="72" y="5"/>
                      <a:pt x="71" y="6"/>
                    </a:cubicBezTo>
                    <a:cubicBezTo>
                      <a:pt x="58" y="12"/>
                      <a:pt x="66" y="14"/>
                      <a:pt x="72" y="17"/>
                    </a:cubicBezTo>
                    <a:cubicBezTo>
                      <a:pt x="61" y="30"/>
                      <a:pt x="59" y="47"/>
                      <a:pt x="51" y="62"/>
                    </a:cubicBezTo>
                    <a:cubicBezTo>
                      <a:pt x="44" y="63"/>
                      <a:pt x="36" y="61"/>
                      <a:pt x="30" y="58"/>
                    </a:cubicBezTo>
                    <a:cubicBezTo>
                      <a:pt x="25" y="56"/>
                      <a:pt x="19" y="53"/>
                      <a:pt x="24" y="46"/>
                    </a:cubicBezTo>
                    <a:cubicBezTo>
                      <a:pt x="26" y="43"/>
                      <a:pt x="27" y="40"/>
                      <a:pt x="22" y="39"/>
                    </a:cubicBezTo>
                    <a:cubicBezTo>
                      <a:pt x="18" y="38"/>
                      <a:pt x="16" y="38"/>
                      <a:pt x="15" y="43"/>
                    </a:cubicBezTo>
                    <a:cubicBezTo>
                      <a:pt x="14" y="52"/>
                      <a:pt x="7" y="47"/>
                      <a:pt x="3" y="48"/>
                    </a:cubicBezTo>
                    <a:cubicBezTo>
                      <a:pt x="3" y="45"/>
                      <a:pt x="3" y="42"/>
                      <a:pt x="3" y="38"/>
                    </a:cubicBezTo>
                    <a:cubicBezTo>
                      <a:pt x="1" y="37"/>
                      <a:pt x="1" y="35"/>
                      <a:pt x="0" y="33"/>
                    </a:cubicBezTo>
                    <a:cubicBezTo>
                      <a:pt x="0" y="31"/>
                      <a:pt x="0" y="28"/>
                      <a:pt x="1" y="26"/>
                    </a:cubicBezTo>
                    <a:cubicBezTo>
                      <a:pt x="7" y="17"/>
                      <a:pt x="15" y="13"/>
                      <a:pt x="26" y="13"/>
                    </a:cubicBezTo>
                    <a:cubicBezTo>
                      <a:pt x="38" y="12"/>
                      <a:pt x="48" y="6"/>
                      <a:pt x="58" y="0"/>
                    </a:cubicBezTo>
                    <a:cubicBezTo>
                      <a:pt x="63" y="0"/>
                      <a:pt x="68"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81" name="Freeform 938"/>
              <p:cNvSpPr/>
              <p:nvPr/>
            </p:nvSpPr>
            <p:spPr bwMode="auto">
              <a:xfrm>
                <a:off x="5820" y="3261"/>
                <a:ext cx="26" cy="33"/>
              </a:xfrm>
              <a:custGeom>
                <a:avLst/>
                <a:gdLst>
                  <a:gd name="T0" fmla="*/ 14 w 14"/>
                  <a:gd name="T1" fmla="*/ 11 h 17"/>
                  <a:gd name="T2" fmla="*/ 0 w 14"/>
                  <a:gd name="T3" fmla="*/ 7 h 17"/>
                  <a:gd name="T4" fmla="*/ 14 w 14"/>
                  <a:gd name="T5" fmla="*/ 11 h 17"/>
                </a:gdLst>
                <a:ahLst/>
                <a:cxnLst>
                  <a:cxn ang="0">
                    <a:pos x="T0" y="T1"/>
                  </a:cxn>
                  <a:cxn ang="0">
                    <a:pos x="T2" y="T3"/>
                  </a:cxn>
                  <a:cxn ang="0">
                    <a:pos x="T4" y="T5"/>
                  </a:cxn>
                </a:cxnLst>
                <a:rect l="0" t="0" r="r" b="b"/>
                <a:pathLst>
                  <a:path w="14" h="17">
                    <a:moveTo>
                      <a:pt x="14" y="11"/>
                    </a:moveTo>
                    <a:cubicBezTo>
                      <a:pt x="7" y="17"/>
                      <a:pt x="3" y="12"/>
                      <a:pt x="0" y="7"/>
                    </a:cubicBezTo>
                    <a:cubicBezTo>
                      <a:pt x="4" y="0"/>
                      <a:pt x="4" y="0"/>
                      <a:pt x="1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82" name="Freeform 939"/>
              <p:cNvSpPr/>
              <p:nvPr/>
            </p:nvSpPr>
            <p:spPr bwMode="auto">
              <a:xfrm>
                <a:off x="5176" y="908"/>
                <a:ext cx="173" cy="141"/>
              </a:xfrm>
              <a:custGeom>
                <a:avLst/>
                <a:gdLst>
                  <a:gd name="T0" fmla="*/ 24 w 91"/>
                  <a:gd name="T1" fmla="*/ 42 h 74"/>
                  <a:gd name="T2" fmla="*/ 3 w 91"/>
                  <a:gd name="T3" fmla="*/ 27 h 74"/>
                  <a:gd name="T4" fmla="*/ 7 w 91"/>
                  <a:gd name="T5" fmla="*/ 21 h 74"/>
                  <a:gd name="T6" fmla="*/ 20 w 91"/>
                  <a:gd name="T7" fmla="*/ 16 h 74"/>
                  <a:gd name="T8" fmla="*/ 11 w 91"/>
                  <a:gd name="T9" fmla="*/ 7 h 74"/>
                  <a:gd name="T10" fmla="*/ 7 w 91"/>
                  <a:gd name="T11" fmla="*/ 0 h 74"/>
                  <a:gd name="T12" fmla="*/ 14 w 91"/>
                  <a:gd name="T13" fmla="*/ 0 h 74"/>
                  <a:gd name="T14" fmla="*/ 16 w 91"/>
                  <a:gd name="T15" fmla="*/ 0 h 74"/>
                  <a:gd name="T16" fmla="*/ 49 w 91"/>
                  <a:gd name="T17" fmla="*/ 10 h 74"/>
                  <a:gd name="T18" fmla="*/ 69 w 91"/>
                  <a:gd name="T19" fmla="*/ 14 h 74"/>
                  <a:gd name="T20" fmla="*/ 69 w 91"/>
                  <a:gd name="T21" fmla="*/ 14 h 74"/>
                  <a:gd name="T22" fmla="*/ 70 w 91"/>
                  <a:gd name="T23" fmla="*/ 20 h 74"/>
                  <a:gd name="T24" fmla="*/ 61 w 91"/>
                  <a:gd name="T25" fmla="*/ 31 h 74"/>
                  <a:gd name="T26" fmla="*/ 60 w 91"/>
                  <a:gd name="T27" fmla="*/ 38 h 74"/>
                  <a:gd name="T28" fmla="*/ 91 w 91"/>
                  <a:gd name="T29" fmla="*/ 68 h 74"/>
                  <a:gd name="T30" fmla="*/ 76 w 91"/>
                  <a:gd name="T31" fmla="*/ 73 h 74"/>
                  <a:gd name="T32" fmla="*/ 48 w 91"/>
                  <a:gd name="T33" fmla="*/ 70 h 74"/>
                  <a:gd name="T34" fmla="*/ 38 w 91"/>
                  <a:gd name="T35" fmla="*/ 72 h 74"/>
                  <a:gd name="T36" fmla="*/ 30 w 91"/>
                  <a:gd name="T37" fmla="*/ 66 h 74"/>
                  <a:gd name="T38" fmla="*/ 32 w 91"/>
                  <a:gd name="T39" fmla="*/ 57 h 74"/>
                  <a:gd name="T40" fmla="*/ 34 w 91"/>
                  <a:gd name="T41" fmla="*/ 48 h 74"/>
                  <a:gd name="T42" fmla="*/ 24 w 91"/>
                  <a:gd name="T43"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74">
                    <a:moveTo>
                      <a:pt x="24" y="42"/>
                    </a:moveTo>
                    <a:cubicBezTo>
                      <a:pt x="14" y="41"/>
                      <a:pt x="10" y="32"/>
                      <a:pt x="3" y="27"/>
                    </a:cubicBezTo>
                    <a:cubicBezTo>
                      <a:pt x="0" y="25"/>
                      <a:pt x="6" y="23"/>
                      <a:pt x="7" y="21"/>
                    </a:cubicBezTo>
                    <a:cubicBezTo>
                      <a:pt x="11" y="20"/>
                      <a:pt x="18" y="23"/>
                      <a:pt x="20" y="16"/>
                    </a:cubicBezTo>
                    <a:cubicBezTo>
                      <a:pt x="21" y="10"/>
                      <a:pt x="14" y="10"/>
                      <a:pt x="11" y="7"/>
                    </a:cubicBezTo>
                    <a:cubicBezTo>
                      <a:pt x="8" y="5"/>
                      <a:pt x="3" y="5"/>
                      <a:pt x="7" y="0"/>
                    </a:cubicBezTo>
                    <a:cubicBezTo>
                      <a:pt x="9" y="0"/>
                      <a:pt x="11" y="0"/>
                      <a:pt x="14" y="0"/>
                    </a:cubicBezTo>
                    <a:cubicBezTo>
                      <a:pt x="14" y="0"/>
                      <a:pt x="15" y="0"/>
                      <a:pt x="16" y="0"/>
                    </a:cubicBezTo>
                    <a:cubicBezTo>
                      <a:pt x="27" y="3"/>
                      <a:pt x="39" y="6"/>
                      <a:pt x="49" y="10"/>
                    </a:cubicBezTo>
                    <a:cubicBezTo>
                      <a:pt x="56" y="13"/>
                      <a:pt x="63" y="11"/>
                      <a:pt x="69" y="14"/>
                    </a:cubicBezTo>
                    <a:cubicBezTo>
                      <a:pt x="69" y="14"/>
                      <a:pt x="69" y="14"/>
                      <a:pt x="69" y="14"/>
                    </a:cubicBezTo>
                    <a:cubicBezTo>
                      <a:pt x="69" y="16"/>
                      <a:pt x="70" y="18"/>
                      <a:pt x="70" y="20"/>
                    </a:cubicBezTo>
                    <a:cubicBezTo>
                      <a:pt x="69" y="25"/>
                      <a:pt x="65" y="28"/>
                      <a:pt x="61" y="31"/>
                    </a:cubicBezTo>
                    <a:cubicBezTo>
                      <a:pt x="57" y="33"/>
                      <a:pt x="56" y="35"/>
                      <a:pt x="60" y="38"/>
                    </a:cubicBezTo>
                    <a:cubicBezTo>
                      <a:pt x="73" y="45"/>
                      <a:pt x="84" y="54"/>
                      <a:pt x="91" y="68"/>
                    </a:cubicBezTo>
                    <a:cubicBezTo>
                      <a:pt x="87" y="72"/>
                      <a:pt x="80" y="67"/>
                      <a:pt x="76" y="73"/>
                    </a:cubicBezTo>
                    <a:cubicBezTo>
                      <a:pt x="68" y="68"/>
                      <a:pt x="57" y="74"/>
                      <a:pt x="48" y="70"/>
                    </a:cubicBezTo>
                    <a:cubicBezTo>
                      <a:pt x="45" y="72"/>
                      <a:pt x="42" y="73"/>
                      <a:pt x="38" y="72"/>
                    </a:cubicBezTo>
                    <a:cubicBezTo>
                      <a:pt x="34" y="72"/>
                      <a:pt x="32" y="70"/>
                      <a:pt x="30" y="66"/>
                    </a:cubicBezTo>
                    <a:cubicBezTo>
                      <a:pt x="28" y="63"/>
                      <a:pt x="30" y="60"/>
                      <a:pt x="32" y="57"/>
                    </a:cubicBezTo>
                    <a:cubicBezTo>
                      <a:pt x="35" y="54"/>
                      <a:pt x="45" y="53"/>
                      <a:pt x="34" y="48"/>
                    </a:cubicBezTo>
                    <a:cubicBezTo>
                      <a:pt x="31" y="46"/>
                      <a:pt x="27" y="45"/>
                      <a:pt x="2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83" name="Freeform 940"/>
              <p:cNvSpPr/>
              <p:nvPr/>
            </p:nvSpPr>
            <p:spPr bwMode="auto">
              <a:xfrm>
                <a:off x="5263" y="946"/>
                <a:ext cx="52" cy="44"/>
              </a:xfrm>
              <a:custGeom>
                <a:avLst/>
                <a:gdLst>
                  <a:gd name="T0" fmla="*/ 14 w 27"/>
                  <a:gd name="T1" fmla="*/ 18 h 23"/>
                  <a:gd name="T2" fmla="*/ 4 w 27"/>
                  <a:gd name="T3" fmla="*/ 20 h 23"/>
                  <a:gd name="T4" fmla="*/ 8 w 27"/>
                  <a:gd name="T5" fmla="*/ 11 h 23"/>
                  <a:gd name="T6" fmla="*/ 24 w 27"/>
                  <a:gd name="T7" fmla="*/ 0 h 23"/>
                  <a:gd name="T8" fmla="*/ 23 w 27"/>
                  <a:gd name="T9" fmla="*/ 2 h 23"/>
                  <a:gd name="T10" fmla="*/ 27 w 27"/>
                  <a:gd name="T11" fmla="*/ 4 h 23"/>
                  <a:gd name="T12" fmla="*/ 14 w 27"/>
                  <a:gd name="T13" fmla="*/ 18 h 23"/>
                </a:gdLst>
                <a:ahLst/>
                <a:cxnLst>
                  <a:cxn ang="0">
                    <a:pos x="T0" y="T1"/>
                  </a:cxn>
                  <a:cxn ang="0">
                    <a:pos x="T2" y="T3"/>
                  </a:cxn>
                  <a:cxn ang="0">
                    <a:pos x="T4" y="T5"/>
                  </a:cxn>
                  <a:cxn ang="0">
                    <a:pos x="T6" y="T7"/>
                  </a:cxn>
                  <a:cxn ang="0">
                    <a:pos x="T8" y="T9"/>
                  </a:cxn>
                  <a:cxn ang="0">
                    <a:pos x="T10" y="T11"/>
                  </a:cxn>
                  <a:cxn ang="0">
                    <a:pos x="T12" y="T13"/>
                  </a:cxn>
                </a:cxnLst>
                <a:rect l="0" t="0" r="r" b="b"/>
                <a:pathLst>
                  <a:path w="27" h="23">
                    <a:moveTo>
                      <a:pt x="14" y="18"/>
                    </a:moveTo>
                    <a:cubicBezTo>
                      <a:pt x="10" y="18"/>
                      <a:pt x="7" y="23"/>
                      <a:pt x="4" y="20"/>
                    </a:cubicBezTo>
                    <a:cubicBezTo>
                      <a:pt x="0" y="16"/>
                      <a:pt x="5" y="13"/>
                      <a:pt x="8" y="11"/>
                    </a:cubicBezTo>
                    <a:cubicBezTo>
                      <a:pt x="13" y="7"/>
                      <a:pt x="18" y="3"/>
                      <a:pt x="24" y="0"/>
                    </a:cubicBezTo>
                    <a:cubicBezTo>
                      <a:pt x="24" y="1"/>
                      <a:pt x="24" y="1"/>
                      <a:pt x="23" y="2"/>
                    </a:cubicBezTo>
                    <a:cubicBezTo>
                      <a:pt x="25" y="2"/>
                      <a:pt x="26" y="3"/>
                      <a:pt x="27" y="4"/>
                    </a:cubicBezTo>
                    <a:cubicBezTo>
                      <a:pt x="23" y="9"/>
                      <a:pt x="18" y="14"/>
                      <a:pt x="1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84" name="Freeform 941"/>
              <p:cNvSpPr/>
              <p:nvPr/>
            </p:nvSpPr>
            <p:spPr bwMode="auto">
              <a:xfrm>
                <a:off x="5307" y="940"/>
                <a:ext cx="27" cy="14"/>
              </a:xfrm>
              <a:custGeom>
                <a:avLst/>
                <a:gdLst>
                  <a:gd name="T0" fmla="*/ 4 w 14"/>
                  <a:gd name="T1" fmla="*/ 7 h 7"/>
                  <a:gd name="T2" fmla="*/ 0 w 14"/>
                  <a:gd name="T3" fmla="*/ 5 h 7"/>
                  <a:gd name="T4" fmla="*/ 13 w 14"/>
                  <a:gd name="T5" fmla="*/ 0 h 7"/>
                  <a:gd name="T6" fmla="*/ 14 w 14"/>
                  <a:gd name="T7" fmla="*/ 7 h 7"/>
                  <a:gd name="T8" fmla="*/ 4 w 14"/>
                  <a:gd name="T9" fmla="*/ 7 h 7"/>
                </a:gdLst>
                <a:ahLst/>
                <a:cxnLst>
                  <a:cxn ang="0">
                    <a:pos x="T0" y="T1"/>
                  </a:cxn>
                  <a:cxn ang="0">
                    <a:pos x="T2" y="T3"/>
                  </a:cxn>
                  <a:cxn ang="0">
                    <a:pos x="T4" y="T5"/>
                  </a:cxn>
                  <a:cxn ang="0">
                    <a:pos x="T6" y="T7"/>
                  </a:cxn>
                  <a:cxn ang="0">
                    <a:pos x="T8" y="T9"/>
                  </a:cxn>
                </a:cxnLst>
                <a:rect l="0" t="0" r="r" b="b"/>
                <a:pathLst>
                  <a:path w="14" h="7">
                    <a:moveTo>
                      <a:pt x="4" y="7"/>
                    </a:moveTo>
                    <a:cubicBezTo>
                      <a:pt x="3" y="6"/>
                      <a:pt x="2" y="6"/>
                      <a:pt x="0" y="5"/>
                    </a:cubicBezTo>
                    <a:cubicBezTo>
                      <a:pt x="4" y="1"/>
                      <a:pt x="8" y="0"/>
                      <a:pt x="13" y="0"/>
                    </a:cubicBezTo>
                    <a:cubicBezTo>
                      <a:pt x="13" y="3"/>
                      <a:pt x="14" y="5"/>
                      <a:pt x="14" y="7"/>
                    </a:cubicBezTo>
                    <a:cubicBezTo>
                      <a:pt x="11" y="7"/>
                      <a:pt x="8"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85" name="Freeform 942"/>
              <p:cNvSpPr/>
              <p:nvPr/>
            </p:nvSpPr>
            <p:spPr bwMode="auto">
              <a:xfrm>
                <a:off x="2659" y="3213"/>
                <a:ext cx="45" cy="42"/>
              </a:xfrm>
              <a:custGeom>
                <a:avLst/>
                <a:gdLst>
                  <a:gd name="T0" fmla="*/ 21 w 24"/>
                  <a:gd name="T1" fmla="*/ 4 h 22"/>
                  <a:gd name="T2" fmla="*/ 7 w 24"/>
                  <a:gd name="T3" fmla="*/ 22 h 22"/>
                  <a:gd name="T4" fmla="*/ 0 w 24"/>
                  <a:gd name="T5" fmla="*/ 22 h 22"/>
                  <a:gd name="T6" fmla="*/ 0 w 24"/>
                  <a:gd name="T7" fmla="*/ 1 h 22"/>
                  <a:gd name="T8" fmla="*/ 21 w 24"/>
                  <a:gd name="T9" fmla="*/ 4 h 22"/>
                </a:gdLst>
                <a:ahLst/>
                <a:cxnLst>
                  <a:cxn ang="0">
                    <a:pos x="T0" y="T1"/>
                  </a:cxn>
                  <a:cxn ang="0">
                    <a:pos x="T2" y="T3"/>
                  </a:cxn>
                  <a:cxn ang="0">
                    <a:pos x="T4" y="T5"/>
                  </a:cxn>
                  <a:cxn ang="0">
                    <a:pos x="T6" y="T7"/>
                  </a:cxn>
                  <a:cxn ang="0">
                    <a:pos x="T8" y="T9"/>
                  </a:cxn>
                </a:cxnLst>
                <a:rect l="0" t="0" r="r" b="b"/>
                <a:pathLst>
                  <a:path w="24" h="22">
                    <a:moveTo>
                      <a:pt x="21" y="4"/>
                    </a:moveTo>
                    <a:cubicBezTo>
                      <a:pt x="24" y="17"/>
                      <a:pt x="7" y="12"/>
                      <a:pt x="7" y="22"/>
                    </a:cubicBezTo>
                    <a:cubicBezTo>
                      <a:pt x="5" y="22"/>
                      <a:pt x="2" y="22"/>
                      <a:pt x="0" y="22"/>
                    </a:cubicBezTo>
                    <a:cubicBezTo>
                      <a:pt x="0" y="15"/>
                      <a:pt x="0" y="8"/>
                      <a:pt x="0" y="1"/>
                    </a:cubicBezTo>
                    <a:cubicBezTo>
                      <a:pt x="7" y="0"/>
                      <a:pt x="14" y="0"/>
                      <a:pt x="2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86" name="Freeform 943"/>
              <p:cNvSpPr/>
              <p:nvPr/>
            </p:nvSpPr>
            <p:spPr bwMode="auto">
              <a:xfrm>
                <a:off x="4739" y="2149"/>
                <a:ext cx="105" cy="67"/>
              </a:xfrm>
              <a:custGeom>
                <a:avLst/>
                <a:gdLst>
                  <a:gd name="T0" fmla="*/ 20 w 55"/>
                  <a:gd name="T1" fmla="*/ 6 h 35"/>
                  <a:gd name="T2" fmla="*/ 51 w 55"/>
                  <a:gd name="T3" fmla="*/ 3 h 35"/>
                  <a:gd name="T4" fmla="*/ 51 w 55"/>
                  <a:gd name="T5" fmla="*/ 3 h 35"/>
                  <a:gd name="T6" fmla="*/ 51 w 55"/>
                  <a:gd name="T7" fmla="*/ 20 h 35"/>
                  <a:gd name="T8" fmla="*/ 51 w 55"/>
                  <a:gd name="T9" fmla="*/ 27 h 35"/>
                  <a:gd name="T10" fmla="*/ 42 w 55"/>
                  <a:gd name="T11" fmla="*/ 32 h 35"/>
                  <a:gd name="T12" fmla="*/ 20 w 55"/>
                  <a:gd name="T13" fmla="*/ 23 h 35"/>
                  <a:gd name="T14" fmla="*/ 0 w 55"/>
                  <a:gd name="T15" fmla="*/ 10 h 35"/>
                  <a:gd name="T16" fmla="*/ 20 w 55"/>
                  <a:gd name="T17"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35">
                    <a:moveTo>
                      <a:pt x="20" y="6"/>
                    </a:moveTo>
                    <a:cubicBezTo>
                      <a:pt x="31" y="14"/>
                      <a:pt x="40" y="0"/>
                      <a:pt x="51" y="3"/>
                    </a:cubicBezTo>
                    <a:cubicBezTo>
                      <a:pt x="51" y="3"/>
                      <a:pt x="51" y="3"/>
                      <a:pt x="51" y="3"/>
                    </a:cubicBezTo>
                    <a:cubicBezTo>
                      <a:pt x="55" y="8"/>
                      <a:pt x="47" y="14"/>
                      <a:pt x="51" y="20"/>
                    </a:cubicBezTo>
                    <a:cubicBezTo>
                      <a:pt x="51" y="22"/>
                      <a:pt x="51" y="25"/>
                      <a:pt x="51" y="27"/>
                    </a:cubicBezTo>
                    <a:cubicBezTo>
                      <a:pt x="49" y="30"/>
                      <a:pt x="48" y="35"/>
                      <a:pt x="42" y="32"/>
                    </a:cubicBezTo>
                    <a:cubicBezTo>
                      <a:pt x="34" y="29"/>
                      <a:pt x="28" y="22"/>
                      <a:pt x="20" y="23"/>
                    </a:cubicBezTo>
                    <a:cubicBezTo>
                      <a:pt x="14" y="18"/>
                      <a:pt x="5" y="17"/>
                      <a:pt x="0" y="10"/>
                    </a:cubicBezTo>
                    <a:cubicBezTo>
                      <a:pt x="6" y="6"/>
                      <a:pt x="13" y="6"/>
                      <a:pt x="2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87" name="Freeform 944"/>
              <p:cNvSpPr/>
              <p:nvPr/>
            </p:nvSpPr>
            <p:spPr bwMode="auto">
              <a:xfrm>
                <a:off x="4301" y="1222"/>
                <a:ext cx="132" cy="76"/>
              </a:xfrm>
              <a:custGeom>
                <a:avLst/>
                <a:gdLst>
                  <a:gd name="T0" fmla="*/ 2 w 69"/>
                  <a:gd name="T1" fmla="*/ 10 h 40"/>
                  <a:gd name="T2" fmla="*/ 30 w 69"/>
                  <a:gd name="T3" fmla="*/ 0 h 40"/>
                  <a:gd name="T4" fmla="*/ 34 w 69"/>
                  <a:gd name="T5" fmla="*/ 0 h 40"/>
                  <a:gd name="T6" fmla="*/ 68 w 69"/>
                  <a:gd name="T7" fmla="*/ 17 h 40"/>
                  <a:gd name="T8" fmla="*/ 65 w 69"/>
                  <a:gd name="T9" fmla="*/ 31 h 40"/>
                  <a:gd name="T10" fmla="*/ 4 w 69"/>
                  <a:gd name="T11" fmla="*/ 22 h 40"/>
                  <a:gd name="T12" fmla="*/ 2 w 69"/>
                  <a:gd name="T13" fmla="*/ 10 h 40"/>
                </a:gdLst>
                <a:ahLst/>
                <a:cxnLst>
                  <a:cxn ang="0">
                    <a:pos x="T0" y="T1"/>
                  </a:cxn>
                  <a:cxn ang="0">
                    <a:pos x="T2" y="T3"/>
                  </a:cxn>
                  <a:cxn ang="0">
                    <a:pos x="T4" y="T5"/>
                  </a:cxn>
                  <a:cxn ang="0">
                    <a:pos x="T6" y="T7"/>
                  </a:cxn>
                  <a:cxn ang="0">
                    <a:pos x="T8" y="T9"/>
                  </a:cxn>
                  <a:cxn ang="0">
                    <a:pos x="T10" y="T11"/>
                  </a:cxn>
                  <a:cxn ang="0">
                    <a:pos x="T12" y="T13"/>
                  </a:cxn>
                </a:cxnLst>
                <a:rect l="0" t="0" r="r" b="b"/>
                <a:pathLst>
                  <a:path w="69" h="40">
                    <a:moveTo>
                      <a:pt x="2" y="10"/>
                    </a:moveTo>
                    <a:cubicBezTo>
                      <a:pt x="12" y="8"/>
                      <a:pt x="24" y="12"/>
                      <a:pt x="30" y="0"/>
                    </a:cubicBezTo>
                    <a:cubicBezTo>
                      <a:pt x="31" y="0"/>
                      <a:pt x="32" y="0"/>
                      <a:pt x="34" y="0"/>
                    </a:cubicBezTo>
                    <a:cubicBezTo>
                      <a:pt x="48" y="0"/>
                      <a:pt x="57" y="10"/>
                      <a:pt x="68" y="17"/>
                    </a:cubicBezTo>
                    <a:cubicBezTo>
                      <a:pt x="69" y="23"/>
                      <a:pt x="69" y="27"/>
                      <a:pt x="65" y="31"/>
                    </a:cubicBezTo>
                    <a:cubicBezTo>
                      <a:pt x="43" y="40"/>
                      <a:pt x="23" y="38"/>
                      <a:pt x="4" y="22"/>
                    </a:cubicBezTo>
                    <a:cubicBezTo>
                      <a:pt x="2" y="18"/>
                      <a:pt x="0" y="15"/>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88" name="Freeform 945"/>
              <p:cNvSpPr/>
              <p:nvPr/>
            </p:nvSpPr>
            <p:spPr bwMode="auto">
              <a:xfrm>
                <a:off x="4366" y="1202"/>
                <a:ext cx="116" cy="62"/>
              </a:xfrm>
              <a:custGeom>
                <a:avLst/>
                <a:gdLst>
                  <a:gd name="T0" fmla="*/ 31 w 61"/>
                  <a:gd name="T1" fmla="*/ 27 h 32"/>
                  <a:gd name="T2" fmla="*/ 0 w 61"/>
                  <a:gd name="T3" fmla="*/ 10 h 32"/>
                  <a:gd name="T4" fmla="*/ 35 w 61"/>
                  <a:gd name="T5" fmla="*/ 12 h 32"/>
                  <a:gd name="T6" fmla="*/ 55 w 61"/>
                  <a:gd name="T7" fmla="*/ 6 h 32"/>
                  <a:gd name="T8" fmla="*/ 55 w 61"/>
                  <a:gd name="T9" fmla="*/ 17 h 32"/>
                  <a:gd name="T10" fmla="*/ 31 w 61"/>
                  <a:gd name="T11" fmla="*/ 27 h 32"/>
                </a:gdLst>
                <a:ahLst/>
                <a:cxnLst>
                  <a:cxn ang="0">
                    <a:pos x="T0" y="T1"/>
                  </a:cxn>
                  <a:cxn ang="0">
                    <a:pos x="T2" y="T3"/>
                  </a:cxn>
                  <a:cxn ang="0">
                    <a:pos x="T4" y="T5"/>
                  </a:cxn>
                  <a:cxn ang="0">
                    <a:pos x="T6" y="T7"/>
                  </a:cxn>
                  <a:cxn ang="0">
                    <a:pos x="T8" y="T9"/>
                  </a:cxn>
                  <a:cxn ang="0">
                    <a:pos x="T10" y="T11"/>
                  </a:cxn>
                </a:cxnLst>
                <a:rect l="0" t="0" r="r" b="b"/>
                <a:pathLst>
                  <a:path w="61" h="32">
                    <a:moveTo>
                      <a:pt x="31" y="27"/>
                    </a:moveTo>
                    <a:cubicBezTo>
                      <a:pt x="20" y="21"/>
                      <a:pt x="10" y="15"/>
                      <a:pt x="0" y="10"/>
                    </a:cubicBezTo>
                    <a:cubicBezTo>
                      <a:pt x="12" y="0"/>
                      <a:pt x="23" y="14"/>
                      <a:pt x="35" y="12"/>
                    </a:cubicBezTo>
                    <a:cubicBezTo>
                      <a:pt x="42" y="11"/>
                      <a:pt x="49" y="12"/>
                      <a:pt x="55" y="6"/>
                    </a:cubicBezTo>
                    <a:cubicBezTo>
                      <a:pt x="61" y="10"/>
                      <a:pt x="56" y="13"/>
                      <a:pt x="55" y="17"/>
                    </a:cubicBezTo>
                    <a:cubicBezTo>
                      <a:pt x="52" y="32"/>
                      <a:pt x="40" y="25"/>
                      <a:pt x="3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89" name="Freeform 946"/>
              <p:cNvSpPr/>
              <p:nvPr/>
            </p:nvSpPr>
            <p:spPr bwMode="auto">
              <a:xfrm>
                <a:off x="5644" y="2945"/>
                <a:ext cx="141" cy="90"/>
              </a:xfrm>
              <a:custGeom>
                <a:avLst/>
                <a:gdLst>
                  <a:gd name="T0" fmla="*/ 8 w 74"/>
                  <a:gd name="T1" fmla="*/ 12 h 47"/>
                  <a:gd name="T2" fmla="*/ 14 w 74"/>
                  <a:gd name="T3" fmla="*/ 14 h 47"/>
                  <a:gd name="T4" fmla="*/ 53 w 74"/>
                  <a:gd name="T5" fmla="*/ 26 h 47"/>
                  <a:gd name="T6" fmla="*/ 71 w 74"/>
                  <a:gd name="T7" fmla="*/ 36 h 47"/>
                  <a:gd name="T8" fmla="*/ 74 w 74"/>
                  <a:gd name="T9" fmla="*/ 40 h 47"/>
                  <a:gd name="T10" fmla="*/ 57 w 74"/>
                  <a:gd name="T11" fmla="*/ 47 h 47"/>
                  <a:gd name="T12" fmla="*/ 5 w 74"/>
                  <a:gd name="T13" fmla="*/ 29 h 47"/>
                  <a:gd name="T14" fmla="*/ 8 w 74"/>
                  <a:gd name="T15" fmla="*/ 12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47">
                    <a:moveTo>
                      <a:pt x="8" y="12"/>
                    </a:moveTo>
                    <a:cubicBezTo>
                      <a:pt x="10" y="13"/>
                      <a:pt x="13" y="15"/>
                      <a:pt x="14" y="14"/>
                    </a:cubicBezTo>
                    <a:cubicBezTo>
                      <a:pt x="33" y="0"/>
                      <a:pt x="42" y="18"/>
                      <a:pt x="53" y="26"/>
                    </a:cubicBezTo>
                    <a:cubicBezTo>
                      <a:pt x="59" y="29"/>
                      <a:pt x="65" y="33"/>
                      <a:pt x="71" y="36"/>
                    </a:cubicBezTo>
                    <a:cubicBezTo>
                      <a:pt x="72" y="37"/>
                      <a:pt x="73" y="38"/>
                      <a:pt x="74" y="40"/>
                    </a:cubicBezTo>
                    <a:cubicBezTo>
                      <a:pt x="70" y="45"/>
                      <a:pt x="62" y="42"/>
                      <a:pt x="57" y="47"/>
                    </a:cubicBezTo>
                    <a:cubicBezTo>
                      <a:pt x="40" y="41"/>
                      <a:pt x="25" y="27"/>
                      <a:pt x="5" y="29"/>
                    </a:cubicBezTo>
                    <a:cubicBezTo>
                      <a:pt x="0" y="22"/>
                      <a:pt x="2" y="17"/>
                      <a:pt x="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0" name="Freeform 947"/>
              <p:cNvSpPr/>
              <p:nvPr/>
            </p:nvSpPr>
            <p:spPr bwMode="auto">
              <a:xfrm>
                <a:off x="4126" y="2634"/>
                <a:ext cx="120" cy="120"/>
              </a:xfrm>
              <a:custGeom>
                <a:avLst/>
                <a:gdLst>
                  <a:gd name="T0" fmla="*/ 63 w 63"/>
                  <a:gd name="T1" fmla="*/ 42 h 63"/>
                  <a:gd name="T2" fmla="*/ 56 w 63"/>
                  <a:gd name="T3" fmla="*/ 63 h 63"/>
                  <a:gd name="T4" fmla="*/ 40 w 63"/>
                  <a:gd name="T5" fmla="*/ 60 h 63"/>
                  <a:gd name="T6" fmla="*/ 35 w 63"/>
                  <a:gd name="T7" fmla="*/ 62 h 63"/>
                  <a:gd name="T8" fmla="*/ 13 w 63"/>
                  <a:gd name="T9" fmla="*/ 51 h 63"/>
                  <a:gd name="T10" fmla="*/ 9 w 63"/>
                  <a:gd name="T11" fmla="*/ 40 h 63"/>
                  <a:gd name="T12" fmla="*/ 7 w 63"/>
                  <a:gd name="T13" fmla="*/ 21 h 63"/>
                  <a:gd name="T14" fmla="*/ 4 w 63"/>
                  <a:gd name="T15" fmla="*/ 0 h 63"/>
                  <a:gd name="T16" fmla="*/ 46 w 63"/>
                  <a:gd name="T17" fmla="*/ 8 h 63"/>
                  <a:gd name="T18" fmla="*/ 53 w 63"/>
                  <a:gd name="T19" fmla="*/ 29 h 63"/>
                  <a:gd name="T20" fmla="*/ 63 w 63"/>
                  <a:gd name="T21" fmla="*/ 4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63">
                    <a:moveTo>
                      <a:pt x="63" y="42"/>
                    </a:moveTo>
                    <a:cubicBezTo>
                      <a:pt x="63" y="50"/>
                      <a:pt x="63" y="58"/>
                      <a:pt x="56" y="63"/>
                    </a:cubicBezTo>
                    <a:cubicBezTo>
                      <a:pt x="51" y="61"/>
                      <a:pt x="47" y="53"/>
                      <a:pt x="40" y="60"/>
                    </a:cubicBezTo>
                    <a:cubicBezTo>
                      <a:pt x="38" y="61"/>
                      <a:pt x="37" y="62"/>
                      <a:pt x="35" y="62"/>
                    </a:cubicBezTo>
                    <a:cubicBezTo>
                      <a:pt x="27" y="60"/>
                      <a:pt x="24" y="49"/>
                      <a:pt x="13" y="51"/>
                    </a:cubicBezTo>
                    <a:cubicBezTo>
                      <a:pt x="8" y="51"/>
                      <a:pt x="7" y="45"/>
                      <a:pt x="9" y="40"/>
                    </a:cubicBezTo>
                    <a:cubicBezTo>
                      <a:pt x="14" y="33"/>
                      <a:pt x="8" y="27"/>
                      <a:pt x="7" y="21"/>
                    </a:cubicBezTo>
                    <a:cubicBezTo>
                      <a:pt x="5" y="14"/>
                      <a:pt x="0" y="8"/>
                      <a:pt x="4" y="0"/>
                    </a:cubicBezTo>
                    <a:cubicBezTo>
                      <a:pt x="18" y="3"/>
                      <a:pt x="31" y="8"/>
                      <a:pt x="46" y="8"/>
                    </a:cubicBezTo>
                    <a:cubicBezTo>
                      <a:pt x="61" y="9"/>
                      <a:pt x="54" y="22"/>
                      <a:pt x="53" y="29"/>
                    </a:cubicBezTo>
                    <a:cubicBezTo>
                      <a:pt x="53" y="38"/>
                      <a:pt x="53" y="43"/>
                      <a:pt x="6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1" name="Freeform 948"/>
              <p:cNvSpPr/>
              <p:nvPr/>
            </p:nvSpPr>
            <p:spPr bwMode="auto">
              <a:xfrm>
                <a:off x="4080" y="2628"/>
                <a:ext cx="82" cy="80"/>
              </a:xfrm>
              <a:custGeom>
                <a:avLst/>
                <a:gdLst>
                  <a:gd name="T0" fmla="*/ 28 w 43"/>
                  <a:gd name="T1" fmla="*/ 3 h 42"/>
                  <a:gd name="T2" fmla="*/ 40 w 43"/>
                  <a:gd name="T3" fmla="*/ 31 h 42"/>
                  <a:gd name="T4" fmla="*/ 35 w 43"/>
                  <a:gd name="T5" fmla="*/ 42 h 42"/>
                  <a:gd name="T6" fmla="*/ 28 w 43"/>
                  <a:gd name="T7" fmla="*/ 39 h 42"/>
                  <a:gd name="T8" fmla="*/ 4 w 43"/>
                  <a:gd name="T9" fmla="*/ 30 h 42"/>
                  <a:gd name="T10" fmla="*/ 4 w 43"/>
                  <a:gd name="T11" fmla="*/ 8 h 42"/>
                  <a:gd name="T12" fmla="*/ 14 w 43"/>
                  <a:gd name="T13" fmla="*/ 3 h 42"/>
                  <a:gd name="T14" fmla="*/ 21 w 43"/>
                  <a:gd name="T15" fmla="*/ 3 h 42"/>
                  <a:gd name="T16" fmla="*/ 28 w 43"/>
                  <a:gd name="T17"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2">
                    <a:moveTo>
                      <a:pt x="28" y="3"/>
                    </a:moveTo>
                    <a:cubicBezTo>
                      <a:pt x="32" y="12"/>
                      <a:pt x="31" y="23"/>
                      <a:pt x="40" y="31"/>
                    </a:cubicBezTo>
                    <a:cubicBezTo>
                      <a:pt x="41" y="32"/>
                      <a:pt x="43" y="41"/>
                      <a:pt x="35" y="42"/>
                    </a:cubicBezTo>
                    <a:cubicBezTo>
                      <a:pt x="32" y="42"/>
                      <a:pt x="30" y="40"/>
                      <a:pt x="28" y="39"/>
                    </a:cubicBezTo>
                    <a:cubicBezTo>
                      <a:pt x="22" y="29"/>
                      <a:pt x="12" y="33"/>
                      <a:pt x="4" y="30"/>
                    </a:cubicBezTo>
                    <a:cubicBezTo>
                      <a:pt x="0" y="23"/>
                      <a:pt x="2" y="15"/>
                      <a:pt x="4" y="8"/>
                    </a:cubicBezTo>
                    <a:cubicBezTo>
                      <a:pt x="5" y="4"/>
                      <a:pt x="8" y="0"/>
                      <a:pt x="14" y="3"/>
                    </a:cubicBezTo>
                    <a:cubicBezTo>
                      <a:pt x="16" y="3"/>
                      <a:pt x="18" y="3"/>
                      <a:pt x="21" y="3"/>
                    </a:cubicBezTo>
                    <a:cubicBezTo>
                      <a:pt x="23" y="3"/>
                      <a:pt x="25" y="3"/>
                      <a:pt x="2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2" name="Freeform 949"/>
              <p:cNvSpPr/>
              <p:nvPr/>
            </p:nvSpPr>
            <p:spPr bwMode="auto">
              <a:xfrm>
                <a:off x="4265" y="2436"/>
                <a:ext cx="74" cy="62"/>
              </a:xfrm>
              <a:custGeom>
                <a:avLst/>
                <a:gdLst>
                  <a:gd name="T0" fmla="*/ 39 w 39"/>
                  <a:gd name="T1" fmla="*/ 20 h 32"/>
                  <a:gd name="T2" fmla="*/ 35 w 39"/>
                  <a:gd name="T3" fmla="*/ 30 h 32"/>
                  <a:gd name="T4" fmla="*/ 21 w 39"/>
                  <a:gd name="T5" fmla="*/ 28 h 32"/>
                  <a:gd name="T6" fmla="*/ 0 w 39"/>
                  <a:gd name="T7" fmla="*/ 23 h 32"/>
                  <a:gd name="T8" fmla="*/ 15 w 39"/>
                  <a:gd name="T9" fmla="*/ 0 h 32"/>
                  <a:gd name="T10" fmla="*/ 39 w 39"/>
                  <a:gd name="T11" fmla="*/ 20 h 32"/>
                </a:gdLst>
                <a:ahLst/>
                <a:cxnLst>
                  <a:cxn ang="0">
                    <a:pos x="T0" y="T1"/>
                  </a:cxn>
                  <a:cxn ang="0">
                    <a:pos x="T2" y="T3"/>
                  </a:cxn>
                  <a:cxn ang="0">
                    <a:pos x="T4" y="T5"/>
                  </a:cxn>
                  <a:cxn ang="0">
                    <a:pos x="T6" y="T7"/>
                  </a:cxn>
                  <a:cxn ang="0">
                    <a:pos x="T8" y="T9"/>
                  </a:cxn>
                  <a:cxn ang="0">
                    <a:pos x="T10" y="T11"/>
                  </a:cxn>
                </a:cxnLst>
                <a:rect l="0" t="0" r="r" b="b"/>
                <a:pathLst>
                  <a:path w="39" h="32">
                    <a:moveTo>
                      <a:pt x="39" y="20"/>
                    </a:moveTo>
                    <a:cubicBezTo>
                      <a:pt x="37" y="23"/>
                      <a:pt x="36" y="27"/>
                      <a:pt x="35" y="30"/>
                    </a:cubicBezTo>
                    <a:cubicBezTo>
                      <a:pt x="31" y="25"/>
                      <a:pt x="26" y="26"/>
                      <a:pt x="21" y="28"/>
                    </a:cubicBezTo>
                    <a:cubicBezTo>
                      <a:pt x="13" y="32"/>
                      <a:pt x="5" y="32"/>
                      <a:pt x="0" y="23"/>
                    </a:cubicBezTo>
                    <a:cubicBezTo>
                      <a:pt x="15" y="22"/>
                      <a:pt x="17" y="12"/>
                      <a:pt x="15" y="0"/>
                    </a:cubicBezTo>
                    <a:cubicBezTo>
                      <a:pt x="30" y="1"/>
                      <a:pt x="28" y="17"/>
                      <a:pt x="3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3" name="Freeform 950"/>
              <p:cNvSpPr/>
              <p:nvPr/>
            </p:nvSpPr>
            <p:spPr bwMode="auto">
              <a:xfrm>
                <a:off x="2899" y="747"/>
                <a:ext cx="118" cy="153"/>
              </a:xfrm>
              <a:custGeom>
                <a:avLst/>
                <a:gdLst>
                  <a:gd name="T0" fmla="*/ 41 w 62"/>
                  <a:gd name="T1" fmla="*/ 73 h 80"/>
                  <a:gd name="T2" fmla="*/ 31 w 62"/>
                  <a:gd name="T3" fmla="*/ 68 h 80"/>
                  <a:gd name="T4" fmla="*/ 3 w 62"/>
                  <a:gd name="T5" fmla="*/ 18 h 80"/>
                  <a:gd name="T6" fmla="*/ 13 w 62"/>
                  <a:gd name="T7" fmla="*/ 0 h 80"/>
                  <a:gd name="T8" fmla="*/ 18 w 62"/>
                  <a:gd name="T9" fmla="*/ 18 h 80"/>
                  <a:gd name="T10" fmla="*/ 22 w 62"/>
                  <a:gd name="T11" fmla="*/ 28 h 80"/>
                  <a:gd name="T12" fmla="*/ 37 w 62"/>
                  <a:gd name="T13" fmla="*/ 31 h 80"/>
                  <a:gd name="T14" fmla="*/ 57 w 62"/>
                  <a:gd name="T15" fmla="*/ 51 h 80"/>
                  <a:gd name="T16" fmla="*/ 62 w 62"/>
                  <a:gd name="T17" fmla="*/ 59 h 80"/>
                  <a:gd name="T18" fmla="*/ 41 w 62"/>
                  <a:gd name="T19" fmla="*/ 7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80">
                    <a:moveTo>
                      <a:pt x="41" y="73"/>
                    </a:moveTo>
                    <a:cubicBezTo>
                      <a:pt x="37" y="73"/>
                      <a:pt x="31" y="71"/>
                      <a:pt x="31" y="68"/>
                    </a:cubicBezTo>
                    <a:cubicBezTo>
                      <a:pt x="31" y="46"/>
                      <a:pt x="5" y="39"/>
                      <a:pt x="3" y="18"/>
                    </a:cubicBezTo>
                    <a:cubicBezTo>
                      <a:pt x="4" y="11"/>
                      <a:pt x="0" y="0"/>
                      <a:pt x="13" y="0"/>
                    </a:cubicBezTo>
                    <a:cubicBezTo>
                      <a:pt x="19" y="5"/>
                      <a:pt x="27" y="9"/>
                      <a:pt x="18" y="18"/>
                    </a:cubicBezTo>
                    <a:cubicBezTo>
                      <a:pt x="12" y="24"/>
                      <a:pt x="13" y="28"/>
                      <a:pt x="22" y="28"/>
                    </a:cubicBezTo>
                    <a:cubicBezTo>
                      <a:pt x="27" y="29"/>
                      <a:pt x="33" y="28"/>
                      <a:pt x="37" y="31"/>
                    </a:cubicBezTo>
                    <a:cubicBezTo>
                      <a:pt x="45" y="36"/>
                      <a:pt x="62" y="33"/>
                      <a:pt x="57" y="51"/>
                    </a:cubicBezTo>
                    <a:cubicBezTo>
                      <a:pt x="56" y="53"/>
                      <a:pt x="60" y="57"/>
                      <a:pt x="62" y="59"/>
                    </a:cubicBezTo>
                    <a:cubicBezTo>
                      <a:pt x="61" y="72"/>
                      <a:pt x="56" y="80"/>
                      <a:pt x="41"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4" name="Freeform 951"/>
              <p:cNvSpPr/>
              <p:nvPr/>
            </p:nvSpPr>
            <p:spPr bwMode="auto">
              <a:xfrm>
                <a:off x="2893" y="715"/>
                <a:ext cx="21" cy="11"/>
              </a:xfrm>
              <a:custGeom>
                <a:avLst/>
                <a:gdLst>
                  <a:gd name="T0" fmla="*/ 6 w 11"/>
                  <a:gd name="T1" fmla="*/ 0 h 6"/>
                  <a:gd name="T2" fmla="*/ 9 w 11"/>
                  <a:gd name="T3" fmla="*/ 3 h 6"/>
                  <a:gd name="T4" fmla="*/ 2 w 11"/>
                  <a:gd name="T5" fmla="*/ 5 h 6"/>
                  <a:gd name="T6" fmla="*/ 6 w 11"/>
                  <a:gd name="T7" fmla="*/ 0 h 6"/>
                </a:gdLst>
                <a:ahLst/>
                <a:cxnLst>
                  <a:cxn ang="0">
                    <a:pos x="T0" y="T1"/>
                  </a:cxn>
                  <a:cxn ang="0">
                    <a:pos x="T2" y="T3"/>
                  </a:cxn>
                  <a:cxn ang="0">
                    <a:pos x="T4" y="T5"/>
                  </a:cxn>
                  <a:cxn ang="0">
                    <a:pos x="T6" y="T7"/>
                  </a:cxn>
                </a:cxnLst>
                <a:rect l="0" t="0" r="r" b="b"/>
                <a:pathLst>
                  <a:path w="11" h="6">
                    <a:moveTo>
                      <a:pt x="6" y="0"/>
                    </a:moveTo>
                    <a:cubicBezTo>
                      <a:pt x="11" y="0"/>
                      <a:pt x="11" y="0"/>
                      <a:pt x="9" y="3"/>
                    </a:cubicBezTo>
                    <a:cubicBezTo>
                      <a:pt x="7" y="4"/>
                      <a:pt x="2" y="6"/>
                      <a:pt x="2" y="5"/>
                    </a:cubicBezTo>
                    <a:cubicBezTo>
                      <a:pt x="0" y="2"/>
                      <a:pt x="4"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5" name="Freeform 952"/>
              <p:cNvSpPr/>
              <p:nvPr/>
            </p:nvSpPr>
            <p:spPr bwMode="auto">
              <a:xfrm>
                <a:off x="2579" y="1443"/>
                <a:ext cx="139" cy="199"/>
              </a:xfrm>
              <a:custGeom>
                <a:avLst/>
                <a:gdLst>
                  <a:gd name="T0" fmla="*/ 10 w 73"/>
                  <a:gd name="T1" fmla="*/ 100 h 104"/>
                  <a:gd name="T2" fmla="*/ 4 w 73"/>
                  <a:gd name="T3" fmla="*/ 96 h 104"/>
                  <a:gd name="T4" fmla="*/ 1 w 73"/>
                  <a:gd name="T5" fmla="*/ 87 h 104"/>
                  <a:gd name="T6" fmla="*/ 21 w 73"/>
                  <a:gd name="T7" fmla="*/ 61 h 104"/>
                  <a:gd name="T8" fmla="*/ 18 w 73"/>
                  <a:gd name="T9" fmla="*/ 42 h 104"/>
                  <a:gd name="T10" fmla="*/ 15 w 73"/>
                  <a:gd name="T11" fmla="*/ 20 h 104"/>
                  <a:gd name="T12" fmla="*/ 6 w 73"/>
                  <a:gd name="T13" fmla="*/ 10 h 104"/>
                  <a:gd name="T14" fmla="*/ 7 w 73"/>
                  <a:gd name="T15" fmla="*/ 3 h 104"/>
                  <a:gd name="T16" fmla="*/ 11 w 73"/>
                  <a:gd name="T17" fmla="*/ 1 h 104"/>
                  <a:gd name="T18" fmla="*/ 21 w 73"/>
                  <a:gd name="T19" fmla="*/ 2 h 104"/>
                  <a:gd name="T20" fmla="*/ 24 w 73"/>
                  <a:gd name="T21" fmla="*/ 2 h 104"/>
                  <a:gd name="T22" fmla="*/ 28 w 73"/>
                  <a:gd name="T23" fmla="*/ 20 h 104"/>
                  <a:gd name="T24" fmla="*/ 56 w 73"/>
                  <a:gd name="T25" fmla="*/ 39 h 104"/>
                  <a:gd name="T26" fmla="*/ 49 w 73"/>
                  <a:gd name="T27" fmla="*/ 34 h 104"/>
                  <a:gd name="T28" fmla="*/ 60 w 73"/>
                  <a:gd name="T29" fmla="*/ 29 h 104"/>
                  <a:gd name="T30" fmla="*/ 71 w 73"/>
                  <a:gd name="T31" fmla="*/ 41 h 104"/>
                  <a:gd name="T32" fmla="*/ 50 w 73"/>
                  <a:gd name="T33" fmla="*/ 56 h 104"/>
                  <a:gd name="T34" fmla="*/ 43 w 73"/>
                  <a:gd name="T35" fmla="*/ 62 h 104"/>
                  <a:gd name="T36" fmla="*/ 22 w 73"/>
                  <a:gd name="T37" fmla="*/ 89 h 104"/>
                  <a:gd name="T38" fmla="*/ 10 w 73"/>
                  <a:gd name="T39" fmla="*/ 10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104">
                    <a:moveTo>
                      <a:pt x="10" y="100"/>
                    </a:moveTo>
                    <a:cubicBezTo>
                      <a:pt x="8" y="99"/>
                      <a:pt x="6" y="97"/>
                      <a:pt x="4" y="96"/>
                    </a:cubicBezTo>
                    <a:cubicBezTo>
                      <a:pt x="1" y="94"/>
                      <a:pt x="0" y="90"/>
                      <a:pt x="1" y="87"/>
                    </a:cubicBezTo>
                    <a:cubicBezTo>
                      <a:pt x="6" y="77"/>
                      <a:pt x="18" y="73"/>
                      <a:pt x="21" y="61"/>
                    </a:cubicBezTo>
                    <a:cubicBezTo>
                      <a:pt x="23" y="54"/>
                      <a:pt x="30" y="49"/>
                      <a:pt x="18" y="42"/>
                    </a:cubicBezTo>
                    <a:cubicBezTo>
                      <a:pt x="10" y="38"/>
                      <a:pt x="18" y="27"/>
                      <a:pt x="15" y="20"/>
                    </a:cubicBezTo>
                    <a:cubicBezTo>
                      <a:pt x="13" y="16"/>
                      <a:pt x="8" y="14"/>
                      <a:pt x="6" y="10"/>
                    </a:cubicBezTo>
                    <a:cubicBezTo>
                      <a:pt x="5" y="7"/>
                      <a:pt x="6" y="5"/>
                      <a:pt x="7" y="3"/>
                    </a:cubicBezTo>
                    <a:cubicBezTo>
                      <a:pt x="8" y="2"/>
                      <a:pt x="10" y="1"/>
                      <a:pt x="11" y="1"/>
                    </a:cubicBezTo>
                    <a:cubicBezTo>
                      <a:pt x="14" y="0"/>
                      <a:pt x="17" y="5"/>
                      <a:pt x="21" y="2"/>
                    </a:cubicBezTo>
                    <a:cubicBezTo>
                      <a:pt x="22" y="0"/>
                      <a:pt x="23" y="0"/>
                      <a:pt x="24" y="2"/>
                    </a:cubicBezTo>
                    <a:cubicBezTo>
                      <a:pt x="29" y="7"/>
                      <a:pt x="29" y="13"/>
                      <a:pt x="28" y="20"/>
                    </a:cubicBezTo>
                    <a:cubicBezTo>
                      <a:pt x="29" y="36"/>
                      <a:pt x="40" y="43"/>
                      <a:pt x="56" y="39"/>
                    </a:cubicBezTo>
                    <a:cubicBezTo>
                      <a:pt x="54" y="37"/>
                      <a:pt x="51" y="35"/>
                      <a:pt x="49" y="34"/>
                    </a:cubicBezTo>
                    <a:cubicBezTo>
                      <a:pt x="52" y="30"/>
                      <a:pt x="55" y="28"/>
                      <a:pt x="60" y="29"/>
                    </a:cubicBezTo>
                    <a:cubicBezTo>
                      <a:pt x="64" y="33"/>
                      <a:pt x="73" y="34"/>
                      <a:pt x="71" y="41"/>
                    </a:cubicBezTo>
                    <a:cubicBezTo>
                      <a:pt x="67" y="49"/>
                      <a:pt x="61" y="56"/>
                      <a:pt x="50" y="56"/>
                    </a:cubicBezTo>
                    <a:cubicBezTo>
                      <a:pt x="45" y="54"/>
                      <a:pt x="44" y="58"/>
                      <a:pt x="43" y="62"/>
                    </a:cubicBezTo>
                    <a:cubicBezTo>
                      <a:pt x="39" y="73"/>
                      <a:pt x="36" y="85"/>
                      <a:pt x="22" y="89"/>
                    </a:cubicBezTo>
                    <a:cubicBezTo>
                      <a:pt x="17" y="91"/>
                      <a:pt x="22" y="104"/>
                      <a:pt x="10"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6" name="Freeform 953"/>
              <p:cNvSpPr/>
              <p:nvPr/>
            </p:nvSpPr>
            <p:spPr bwMode="auto">
              <a:xfrm>
                <a:off x="2645" y="1447"/>
                <a:ext cx="65" cy="62"/>
              </a:xfrm>
              <a:custGeom>
                <a:avLst/>
                <a:gdLst>
                  <a:gd name="T0" fmla="*/ 24 w 34"/>
                  <a:gd name="T1" fmla="*/ 28 h 32"/>
                  <a:gd name="T2" fmla="*/ 14 w 34"/>
                  <a:gd name="T3" fmla="*/ 32 h 32"/>
                  <a:gd name="T4" fmla="*/ 7 w 34"/>
                  <a:gd name="T5" fmla="*/ 17 h 32"/>
                  <a:gd name="T6" fmla="*/ 14 w 34"/>
                  <a:gd name="T7" fmla="*/ 4 h 32"/>
                  <a:gd name="T8" fmla="*/ 24 w 34"/>
                  <a:gd name="T9" fmla="*/ 0 h 32"/>
                  <a:gd name="T10" fmla="*/ 28 w 34"/>
                  <a:gd name="T11" fmla="*/ 28 h 32"/>
                  <a:gd name="T12" fmla="*/ 24 w 34"/>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34" h="32">
                    <a:moveTo>
                      <a:pt x="24" y="28"/>
                    </a:moveTo>
                    <a:cubicBezTo>
                      <a:pt x="21" y="29"/>
                      <a:pt x="17" y="30"/>
                      <a:pt x="14" y="32"/>
                    </a:cubicBezTo>
                    <a:cubicBezTo>
                      <a:pt x="10" y="27"/>
                      <a:pt x="25" y="15"/>
                      <a:pt x="7" y="17"/>
                    </a:cubicBezTo>
                    <a:cubicBezTo>
                      <a:pt x="10" y="13"/>
                      <a:pt x="0" y="2"/>
                      <a:pt x="14" y="4"/>
                    </a:cubicBezTo>
                    <a:cubicBezTo>
                      <a:pt x="17" y="5"/>
                      <a:pt x="21" y="2"/>
                      <a:pt x="24" y="0"/>
                    </a:cubicBezTo>
                    <a:cubicBezTo>
                      <a:pt x="24" y="10"/>
                      <a:pt x="34" y="18"/>
                      <a:pt x="28" y="28"/>
                    </a:cubicBezTo>
                    <a:cubicBezTo>
                      <a:pt x="27" y="29"/>
                      <a:pt x="25" y="29"/>
                      <a:pt x="24"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7" name="Freeform 954"/>
              <p:cNvSpPr/>
              <p:nvPr/>
            </p:nvSpPr>
            <p:spPr bwMode="auto">
              <a:xfrm>
                <a:off x="2563" y="1392"/>
                <a:ext cx="40" cy="55"/>
              </a:xfrm>
              <a:custGeom>
                <a:avLst/>
                <a:gdLst>
                  <a:gd name="T0" fmla="*/ 8 w 21"/>
                  <a:gd name="T1" fmla="*/ 8 h 29"/>
                  <a:gd name="T2" fmla="*/ 12 w 21"/>
                  <a:gd name="T3" fmla="*/ 0 h 29"/>
                  <a:gd name="T4" fmla="*/ 15 w 21"/>
                  <a:gd name="T5" fmla="*/ 5 h 29"/>
                  <a:gd name="T6" fmla="*/ 19 w 21"/>
                  <a:gd name="T7" fmla="*/ 22 h 29"/>
                  <a:gd name="T8" fmla="*/ 18 w 21"/>
                  <a:gd name="T9" fmla="*/ 29 h 29"/>
                  <a:gd name="T10" fmla="*/ 19 w 21"/>
                  <a:gd name="T11" fmla="*/ 29 h 29"/>
                  <a:gd name="T12" fmla="*/ 8 w 21"/>
                  <a:gd name="T13" fmla="*/ 8 h 29"/>
                </a:gdLst>
                <a:ahLst/>
                <a:cxnLst>
                  <a:cxn ang="0">
                    <a:pos x="T0" y="T1"/>
                  </a:cxn>
                  <a:cxn ang="0">
                    <a:pos x="T2" y="T3"/>
                  </a:cxn>
                  <a:cxn ang="0">
                    <a:pos x="T4" y="T5"/>
                  </a:cxn>
                  <a:cxn ang="0">
                    <a:pos x="T6" y="T7"/>
                  </a:cxn>
                  <a:cxn ang="0">
                    <a:pos x="T8" y="T9"/>
                  </a:cxn>
                  <a:cxn ang="0">
                    <a:pos x="T10" y="T11"/>
                  </a:cxn>
                  <a:cxn ang="0">
                    <a:pos x="T12" y="T13"/>
                  </a:cxn>
                </a:cxnLst>
                <a:rect l="0" t="0" r="r" b="b"/>
                <a:pathLst>
                  <a:path w="21" h="29">
                    <a:moveTo>
                      <a:pt x="8" y="8"/>
                    </a:moveTo>
                    <a:cubicBezTo>
                      <a:pt x="8" y="5"/>
                      <a:pt x="8" y="1"/>
                      <a:pt x="12" y="0"/>
                    </a:cubicBezTo>
                    <a:cubicBezTo>
                      <a:pt x="15" y="0"/>
                      <a:pt x="15" y="3"/>
                      <a:pt x="15" y="5"/>
                    </a:cubicBezTo>
                    <a:cubicBezTo>
                      <a:pt x="15" y="11"/>
                      <a:pt x="15" y="17"/>
                      <a:pt x="19" y="22"/>
                    </a:cubicBezTo>
                    <a:cubicBezTo>
                      <a:pt x="20" y="25"/>
                      <a:pt x="21" y="27"/>
                      <a:pt x="18" y="29"/>
                    </a:cubicBezTo>
                    <a:cubicBezTo>
                      <a:pt x="19" y="29"/>
                      <a:pt x="19" y="29"/>
                      <a:pt x="19" y="29"/>
                    </a:cubicBezTo>
                    <a:cubicBezTo>
                      <a:pt x="3" y="29"/>
                      <a:pt x="0" y="23"/>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8" name="Freeform 955"/>
              <p:cNvSpPr/>
              <p:nvPr/>
            </p:nvSpPr>
            <p:spPr bwMode="auto">
              <a:xfrm>
                <a:off x="2621" y="1438"/>
                <a:ext cx="34" cy="44"/>
              </a:xfrm>
              <a:custGeom>
                <a:avLst/>
                <a:gdLst>
                  <a:gd name="T0" fmla="*/ 6 w 18"/>
                  <a:gd name="T1" fmla="*/ 23 h 23"/>
                  <a:gd name="T2" fmla="*/ 2 w 18"/>
                  <a:gd name="T3" fmla="*/ 5 h 23"/>
                  <a:gd name="T4" fmla="*/ 16 w 18"/>
                  <a:gd name="T5" fmla="*/ 7 h 23"/>
                  <a:gd name="T6" fmla="*/ 6 w 18"/>
                  <a:gd name="T7" fmla="*/ 23 h 23"/>
                </a:gdLst>
                <a:ahLst/>
                <a:cxnLst>
                  <a:cxn ang="0">
                    <a:pos x="T0" y="T1"/>
                  </a:cxn>
                  <a:cxn ang="0">
                    <a:pos x="T2" y="T3"/>
                  </a:cxn>
                  <a:cxn ang="0">
                    <a:pos x="T4" y="T5"/>
                  </a:cxn>
                  <a:cxn ang="0">
                    <a:pos x="T6" y="T7"/>
                  </a:cxn>
                </a:cxnLst>
                <a:rect l="0" t="0" r="r" b="b"/>
                <a:pathLst>
                  <a:path w="18" h="23">
                    <a:moveTo>
                      <a:pt x="6" y="23"/>
                    </a:moveTo>
                    <a:cubicBezTo>
                      <a:pt x="0" y="18"/>
                      <a:pt x="3" y="11"/>
                      <a:pt x="2" y="5"/>
                    </a:cubicBezTo>
                    <a:cubicBezTo>
                      <a:pt x="7" y="7"/>
                      <a:pt x="13" y="0"/>
                      <a:pt x="16" y="7"/>
                    </a:cubicBezTo>
                    <a:cubicBezTo>
                      <a:pt x="18" y="15"/>
                      <a:pt x="12" y="19"/>
                      <a:pt x="6"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9" name="Freeform 956"/>
              <p:cNvSpPr/>
              <p:nvPr/>
            </p:nvSpPr>
            <p:spPr bwMode="auto">
              <a:xfrm>
                <a:off x="2598" y="1434"/>
                <a:ext cx="21" cy="25"/>
              </a:xfrm>
              <a:custGeom>
                <a:avLst/>
                <a:gdLst>
                  <a:gd name="T0" fmla="*/ 0 w 11"/>
                  <a:gd name="T1" fmla="*/ 7 h 13"/>
                  <a:gd name="T2" fmla="*/ 1 w 11"/>
                  <a:gd name="T3" fmla="*/ 0 h 13"/>
                  <a:gd name="T4" fmla="*/ 11 w 11"/>
                  <a:gd name="T5" fmla="*/ 7 h 13"/>
                  <a:gd name="T6" fmla="*/ 0 w 11"/>
                  <a:gd name="T7" fmla="*/ 7 h 13"/>
                </a:gdLst>
                <a:ahLst/>
                <a:cxnLst>
                  <a:cxn ang="0">
                    <a:pos x="T0" y="T1"/>
                  </a:cxn>
                  <a:cxn ang="0">
                    <a:pos x="T2" y="T3"/>
                  </a:cxn>
                  <a:cxn ang="0">
                    <a:pos x="T4" y="T5"/>
                  </a:cxn>
                  <a:cxn ang="0">
                    <a:pos x="T6" y="T7"/>
                  </a:cxn>
                </a:cxnLst>
                <a:rect l="0" t="0" r="r" b="b"/>
                <a:pathLst>
                  <a:path w="11" h="13">
                    <a:moveTo>
                      <a:pt x="0" y="7"/>
                    </a:moveTo>
                    <a:cubicBezTo>
                      <a:pt x="0" y="5"/>
                      <a:pt x="0" y="3"/>
                      <a:pt x="1" y="0"/>
                    </a:cubicBezTo>
                    <a:cubicBezTo>
                      <a:pt x="4" y="3"/>
                      <a:pt x="7" y="5"/>
                      <a:pt x="11" y="7"/>
                    </a:cubicBezTo>
                    <a:cubicBezTo>
                      <a:pt x="7" y="13"/>
                      <a:pt x="4" y="8"/>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0" name="Freeform 957"/>
              <p:cNvSpPr/>
              <p:nvPr/>
            </p:nvSpPr>
            <p:spPr bwMode="auto">
              <a:xfrm>
                <a:off x="5437" y="3041"/>
                <a:ext cx="38" cy="40"/>
              </a:xfrm>
              <a:custGeom>
                <a:avLst/>
                <a:gdLst>
                  <a:gd name="T0" fmla="*/ 6 w 20"/>
                  <a:gd name="T1" fmla="*/ 0 h 21"/>
                  <a:gd name="T2" fmla="*/ 20 w 20"/>
                  <a:gd name="T3" fmla="*/ 21 h 21"/>
                  <a:gd name="T4" fmla="*/ 2 w 20"/>
                  <a:gd name="T5" fmla="*/ 5 h 21"/>
                  <a:gd name="T6" fmla="*/ 6 w 20"/>
                  <a:gd name="T7" fmla="*/ 0 h 21"/>
                </a:gdLst>
                <a:ahLst/>
                <a:cxnLst>
                  <a:cxn ang="0">
                    <a:pos x="T0" y="T1"/>
                  </a:cxn>
                  <a:cxn ang="0">
                    <a:pos x="T2" y="T3"/>
                  </a:cxn>
                  <a:cxn ang="0">
                    <a:pos x="T4" y="T5"/>
                  </a:cxn>
                  <a:cxn ang="0">
                    <a:pos x="T6" y="T7"/>
                  </a:cxn>
                </a:cxnLst>
                <a:rect l="0" t="0" r="r" b="b"/>
                <a:pathLst>
                  <a:path w="20" h="21">
                    <a:moveTo>
                      <a:pt x="6" y="0"/>
                    </a:moveTo>
                    <a:cubicBezTo>
                      <a:pt x="13" y="5"/>
                      <a:pt x="20" y="10"/>
                      <a:pt x="20" y="21"/>
                    </a:cubicBezTo>
                    <a:cubicBezTo>
                      <a:pt x="11" y="18"/>
                      <a:pt x="6" y="12"/>
                      <a:pt x="2" y="5"/>
                    </a:cubicBezTo>
                    <a:cubicBezTo>
                      <a:pt x="0" y="1"/>
                      <a:pt x="3"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1" name="Freeform 958"/>
              <p:cNvSpPr/>
              <p:nvPr/>
            </p:nvSpPr>
            <p:spPr bwMode="auto">
              <a:xfrm>
                <a:off x="3615" y="1887"/>
                <a:ext cx="23" cy="29"/>
              </a:xfrm>
              <a:custGeom>
                <a:avLst/>
                <a:gdLst>
                  <a:gd name="T0" fmla="*/ 0 w 12"/>
                  <a:gd name="T1" fmla="*/ 11 h 15"/>
                  <a:gd name="T2" fmla="*/ 3 w 12"/>
                  <a:gd name="T3" fmla="*/ 0 h 15"/>
                  <a:gd name="T4" fmla="*/ 9 w 12"/>
                  <a:gd name="T5" fmla="*/ 11 h 15"/>
                  <a:gd name="T6" fmla="*/ 0 w 12"/>
                  <a:gd name="T7" fmla="*/ 11 h 15"/>
                </a:gdLst>
                <a:ahLst/>
                <a:cxnLst>
                  <a:cxn ang="0">
                    <a:pos x="T0" y="T1"/>
                  </a:cxn>
                  <a:cxn ang="0">
                    <a:pos x="T2" y="T3"/>
                  </a:cxn>
                  <a:cxn ang="0">
                    <a:pos x="T4" y="T5"/>
                  </a:cxn>
                  <a:cxn ang="0">
                    <a:pos x="T6" y="T7"/>
                  </a:cxn>
                </a:cxnLst>
                <a:rect l="0" t="0" r="r" b="b"/>
                <a:pathLst>
                  <a:path w="12" h="15">
                    <a:moveTo>
                      <a:pt x="0" y="11"/>
                    </a:moveTo>
                    <a:cubicBezTo>
                      <a:pt x="9" y="10"/>
                      <a:pt x="5" y="5"/>
                      <a:pt x="3" y="0"/>
                    </a:cubicBezTo>
                    <a:cubicBezTo>
                      <a:pt x="10" y="1"/>
                      <a:pt x="12" y="6"/>
                      <a:pt x="9" y="11"/>
                    </a:cubicBezTo>
                    <a:cubicBezTo>
                      <a:pt x="7" y="15"/>
                      <a:pt x="3" y="14"/>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2" name="Freeform 959"/>
              <p:cNvSpPr/>
              <p:nvPr/>
            </p:nvSpPr>
            <p:spPr bwMode="auto">
              <a:xfrm>
                <a:off x="3192" y="931"/>
                <a:ext cx="74" cy="162"/>
              </a:xfrm>
              <a:custGeom>
                <a:avLst/>
                <a:gdLst>
                  <a:gd name="T0" fmla="*/ 33 w 39"/>
                  <a:gd name="T1" fmla="*/ 85 h 85"/>
                  <a:gd name="T2" fmla="*/ 9 w 39"/>
                  <a:gd name="T3" fmla="*/ 47 h 85"/>
                  <a:gd name="T4" fmla="*/ 1 w 39"/>
                  <a:gd name="T5" fmla="*/ 29 h 85"/>
                  <a:gd name="T6" fmla="*/ 2 w 39"/>
                  <a:gd name="T7" fmla="*/ 24 h 85"/>
                  <a:gd name="T8" fmla="*/ 15 w 39"/>
                  <a:gd name="T9" fmla="*/ 2 h 85"/>
                  <a:gd name="T10" fmla="*/ 22 w 39"/>
                  <a:gd name="T11" fmla="*/ 3 h 85"/>
                  <a:gd name="T12" fmla="*/ 33 w 39"/>
                  <a:gd name="T13" fmla="*/ 12 h 85"/>
                  <a:gd name="T14" fmla="*/ 33 w 39"/>
                  <a:gd name="T15" fmla="*/ 37 h 85"/>
                  <a:gd name="T16" fmla="*/ 34 w 39"/>
                  <a:gd name="T17" fmla="*/ 68 h 85"/>
                  <a:gd name="T18" fmla="*/ 34 w 39"/>
                  <a:gd name="T19" fmla="*/ 75 h 85"/>
                  <a:gd name="T20" fmla="*/ 33 w 39"/>
                  <a:gd name="T21"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85">
                    <a:moveTo>
                      <a:pt x="33" y="85"/>
                    </a:moveTo>
                    <a:cubicBezTo>
                      <a:pt x="21" y="76"/>
                      <a:pt x="16" y="61"/>
                      <a:pt x="9" y="47"/>
                    </a:cubicBezTo>
                    <a:cubicBezTo>
                      <a:pt x="4" y="42"/>
                      <a:pt x="7" y="34"/>
                      <a:pt x="1" y="29"/>
                    </a:cubicBezTo>
                    <a:cubicBezTo>
                      <a:pt x="0" y="28"/>
                      <a:pt x="1" y="24"/>
                      <a:pt x="2" y="24"/>
                    </a:cubicBezTo>
                    <a:cubicBezTo>
                      <a:pt x="16" y="23"/>
                      <a:pt x="9" y="8"/>
                      <a:pt x="15" y="2"/>
                    </a:cubicBezTo>
                    <a:cubicBezTo>
                      <a:pt x="17" y="0"/>
                      <a:pt x="19" y="1"/>
                      <a:pt x="22" y="3"/>
                    </a:cubicBezTo>
                    <a:cubicBezTo>
                      <a:pt x="25" y="6"/>
                      <a:pt x="29" y="9"/>
                      <a:pt x="33" y="12"/>
                    </a:cubicBezTo>
                    <a:cubicBezTo>
                      <a:pt x="39" y="20"/>
                      <a:pt x="37" y="28"/>
                      <a:pt x="33" y="37"/>
                    </a:cubicBezTo>
                    <a:cubicBezTo>
                      <a:pt x="24" y="47"/>
                      <a:pt x="28" y="58"/>
                      <a:pt x="34" y="68"/>
                    </a:cubicBezTo>
                    <a:cubicBezTo>
                      <a:pt x="34" y="70"/>
                      <a:pt x="34" y="73"/>
                      <a:pt x="34" y="75"/>
                    </a:cubicBezTo>
                    <a:cubicBezTo>
                      <a:pt x="36" y="79"/>
                      <a:pt x="37" y="82"/>
                      <a:pt x="33"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3" name="Freeform 960"/>
              <p:cNvSpPr/>
              <p:nvPr/>
            </p:nvSpPr>
            <p:spPr bwMode="auto">
              <a:xfrm>
                <a:off x="3249" y="923"/>
                <a:ext cx="80" cy="82"/>
              </a:xfrm>
              <a:custGeom>
                <a:avLst/>
                <a:gdLst>
                  <a:gd name="T0" fmla="*/ 0 w 42"/>
                  <a:gd name="T1" fmla="*/ 41 h 43"/>
                  <a:gd name="T2" fmla="*/ 0 w 42"/>
                  <a:gd name="T3" fmla="*/ 16 h 43"/>
                  <a:gd name="T4" fmla="*/ 3 w 42"/>
                  <a:gd name="T5" fmla="*/ 14 h 43"/>
                  <a:gd name="T6" fmla="*/ 9 w 42"/>
                  <a:gd name="T7" fmla="*/ 7 h 43"/>
                  <a:gd name="T8" fmla="*/ 35 w 42"/>
                  <a:gd name="T9" fmla="*/ 9 h 43"/>
                  <a:gd name="T10" fmla="*/ 42 w 42"/>
                  <a:gd name="T11" fmla="*/ 9 h 43"/>
                  <a:gd name="T12" fmla="*/ 42 w 42"/>
                  <a:gd name="T13" fmla="*/ 13 h 43"/>
                  <a:gd name="T14" fmla="*/ 35 w 42"/>
                  <a:gd name="T15" fmla="*/ 19 h 43"/>
                  <a:gd name="T16" fmla="*/ 13 w 42"/>
                  <a:gd name="T17" fmla="*/ 36 h 43"/>
                  <a:gd name="T18" fmla="*/ 7 w 42"/>
                  <a:gd name="T19" fmla="*/ 41 h 43"/>
                  <a:gd name="T20" fmla="*/ 0 w 42"/>
                  <a:gd name="T21" fmla="*/ 4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3">
                    <a:moveTo>
                      <a:pt x="0" y="41"/>
                    </a:moveTo>
                    <a:cubicBezTo>
                      <a:pt x="2" y="33"/>
                      <a:pt x="6" y="24"/>
                      <a:pt x="0" y="16"/>
                    </a:cubicBezTo>
                    <a:cubicBezTo>
                      <a:pt x="1" y="15"/>
                      <a:pt x="2" y="14"/>
                      <a:pt x="3" y="14"/>
                    </a:cubicBezTo>
                    <a:cubicBezTo>
                      <a:pt x="7" y="13"/>
                      <a:pt x="8" y="10"/>
                      <a:pt x="9" y="7"/>
                    </a:cubicBezTo>
                    <a:cubicBezTo>
                      <a:pt x="19" y="0"/>
                      <a:pt x="27" y="4"/>
                      <a:pt x="35" y="9"/>
                    </a:cubicBezTo>
                    <a:cubicBezTo>
                      <a:pt x="37" y="9"/>
                      <a:pt x="40" y="9"/>
                      <a:pt x="42" y="9"/>
                    </a:cubicBezTo>
                    <a:cubicBezTo>
                      <a:pt x="42" y="10"/>
                      <a:pt x="42" y="12"/>
                      <a:pt x="42" y="13"/>
                    </a:cubicBezTo>
                    <a:cubicBezTo>
                      <a:pt x="40" y="16"/>
                      <a:pt x="37" y="20"/>
                      <a:pt x="35" y="19"/>
                    </a:cubicBezTo>
                    <a:cubicBezTo>
                      <a:pt x="15" y="10"/>
                      <a:pt x="16" y="25"/>
                      <a:pt x="13" y="36"/>
                    </a:cubicBezTo>
                    <a:cubicBezTo>
                      <a:pt x="13" y="39"/>
                      <a:pt x="10" y="40"/>
                      <a:pt x="7" y="41"/>
                    </a:cubicBezTo>
                    <a:cubicBezTo>
                      <a:pt x="5" y="43"/>
                      <a:pt x="2" y="43"/>
                      <a:pt x="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4" name="Freeform 961"/>
              <p:cNvSpPr/>
              <p:nvPr/>
            </p:nvSpPr>
            <p:spPr bwMode="auto">
              <a:xfrm>
                <a:off x="3226" y="1002"/>
                <a:ext cx="39" cy="59"/>
              </a:xfrm>
              <a:custGeom>
                <a:avLst/>
                <a:gdLst>
                  <a:gd name="T0" fmla="*/ 12 w 20"/>
                  <a:gd name="T1" fmla="*/ 0 h 31"/>
                  <a:gd name="T2" fmla="*/ 19 w 20"/>
                  <a:gd name="T3" fmla="*/ 0 h 31"/>
                  <a:gd name="T4" fmla="*/ 16 w 20"/>
                  <a:gd name="T5" fmla="*/ 31 h 31"/>
                  <a:gd name="T6" fmla="*/ 12 w 20"/>
                  <a:gd name="T7" fmla="*/ 0 h 31"/>
                </a:gdLst>
                <a:ahLst/>
                <a:cxnLst>
                  <a:cxn ang="0">
                    <a:pos x="T0" y="T1"/>
                  </a:cxn>
                  <a:cxn ang="0">
                    <a:pos x="T2" y="T3"/>
                  </a:cxn>
                  <a:cxn ang="0">
                    <a:pos x="T4" y="T5"/>
                  </a:cxn>
                  <a:cxn ang="0">
                    <a:pos x="T6" y="T7"/>
                  </a:cxn>
                </a:cxnLst>
                <a:rect l="0" t="0" r="r" b="b"/>
                <a:pathLst>
                  <a:path w="20" h="31">
                    <a:moveTo>
                      <a:pt x="12" y="0"/>
                    </a:moveTo>
                    <a:cubicBezTo>
                      <a:pt x="14" y="0"/>
                      <a:pt x="17" y="0"/>
                      <a:pt x="19" y="0"/>
                    </a:cubicBezTo>
                    <a:cubicBezTo>
                      <a:pt x="20" y="10"/>
                      <a:pt x="17" y="21"/>
                      <a:pt x="16" y="31"/>
                    </a:cubicBezTo>
                    <a:cubicBezTo>
                      <a:pt x="2" y="21"/>
                      <a:pt x="0" y="11"/>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5" name="Freeform 962"/>
              <p:cNvSpPr/>
              <p:nvPr/>
            </p:nvSpPr>
            <p:spPr bwMode="auto">
              <a:xfrm>
                <a:off x="3255" y="1074"/>
                <a:ext cx="32" cy="54"/>
              </a:xfrm>
              <a:custGeom>
                <a:avLst/>
                <a:gdLst>
                  <a:gd name="T0" fmla="*/ 0 w 17"/>
                  <a:gd name="T1" fmla="*/ 10 h 28"/>
                  <a:gd name="T2" fmla="*/ 1 w 17"/>
                  <a:gd name="T3" fmla="*/ 0 h 28"/>
                  <a:gd name="T4" fmla="*/ 17 w 17"/>
                  <a:gd name="T5" fmla="*/ 4 h 28"/>
                  <a:gd name="T6" fmla="*/ 11 w 17"/>
                  <a:gd name="T7" fmla="*/ 28 h 28"/>
                  <a:gd name="T8" fmla="*/ 1 w 17"/>
                  <a:gd name="T9" fmla="*/ 14 h 28"/>
                  <a:gd name="T10" fmla="*/ 0 w 17"/>
                  <a:gd name="T11" fmla="*/ 10 h 28"/>
                </a:gdLst>
                <a:ahLst/>
                <a:cxnLst>
                  <a:cxn ang="0">
                    <a:pos x="T0" y="T1"/>
                  </a:cxn>
                  <a:cxn ang="0">
                    <a:pos x="T2" y="T3"/>
                  </a:cxn>
                  <a:cxn ang="0">
                    <a:pos x="T4" y="T5"/>
                  </a:cxn>
                  <a:cxn ang="0">
                    <a:pos x="T6" y="T7"/>
                  </a:cxn>
                  <a:cxn ang="0">
                    <a:pos x="T8" y="T9"/>
                  </a:cxn>
                  <a:cxn ang="0">
                    <a:pos x="T10" y="T11"/>
                  </a:cxn>
                </a:cxnLst>
                <a:rect l="0" t="0" r="r" b="b"/>
                <a:pathLst>
                  <a:path w="17" h="28">
                    <a:moveTo>
                      <a:pt x="0" y="10"/>
                    </a:moveTo>
                    <a:cubicBezTo>
                      <a:pt x="0" y="7"/>
                      <a:pt x="1" y="3"/>
                      <a:pt x="1" y="0"/>
                    </a:cubicBezTo>
                    <a:cubicBezTo>
                      <a:pt x="6" y="0"/>
                      <a:pt x="12" y="0"/>
                      <a:pt x="17" y="4"/>
                    </a:cubicBezTo>
                    <a:cubicBezTo>
                      <a:pt x="15" y="12"/>
                      <a:pt x="13" y="20"/>
                      <a:pt x="11" y="28"/>
                    </a:cubicBezTo>
                    <a:cubicBezTo>
                      <a:pt x="6" y="24"/>
                      <a:pt x="8" y="16"/>
                      <a:pt x="1" y="14"/>
                    </a:cubicBezTo>
                    <a:cubicBezTo>
                      <a:pt x="1" y="13"/>
                      <a:pt x="1" y="12"/>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6" name="Freeform 963"/>
              <p:cNvSpPr/>
              <p:nvPr/>
            </p:nvSpPr>
            <p:spPr bwMode="auto">
              <a:xfrm>
                <a:off x="3303" y="998"/>
                <a:ext cx="19" cy="17"/>
              </a:xfrm>
              <a:custGeom>
                <a:avLst/>
                <a:gdLst>
                  <a:gd name="T0" fmla="*/ 10 w 10"/>
                  <a:gd name="T1" fmla="*/ 8 h 9"/>
                  <a:gd name="T2" fmla="*/ 7 w 10"/>
                  <a:gd name="T3" fmla="*/ 9 h 9"/>
                  <a:gd name="T4" fmla="*/ 1 w 10"/>
                  <a:gd name="T5" fmla="*/ 3 h 9"/>
                  <a:gd name="T6" fmla="*/ 2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cubicBezTo>
                      <a:pt x="9" y="8"/>
                      <a:pt x="8" y="9"/>
                      <a:pt x="7" y="9"/>
                    </a:cubicBezTo>
                    <a:cubicBezTo>
                      <a:pt x="3" y="8"/>
                      <a:pt x="1" y="6"/>
                      <a:pt x="1" y="3"/>
                    </a:cubicBezTo>
                    <a:cubicBezTo>
                      <a:pt x="0" y="2"/>
                      <a:pt x="1" y="0"/>
                      <a:pt x="2" y="0"/>
                    </a:cubicBezTo>
                    <a:cubicBezTo>
                      <a:pt x="7" y="0"/>
                      <a:pt x="7" y="5"/>
                      <a:pt x="1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7" name="Freeform 964"/>
              <p:cNvSpPr/>
              <p:nvPr/>
            </p:nvSpPr>
            <p:spPr bwMode="auto">
              <a:xfrm>
                <a:off x="2893" y="933"/>
                <a:ext cx="103" cy="128"/>
              </a:xfrm>
              <a:custGeom>
                <a:avLst/>
                <a:gdLst>
                  <a:gd name="T0" fmla="*/ 2 w 54"/>
                  <a:gd name="T1" fmla="*/ 36 h 67"/>
                  <a:gd name="T2" fmla="*/ 3 w 54"/>
                  <a:gd name="T3" fmla="*/ 7 h 67"/>
                  <a:gd name="T4" fmla="*/ 13 w 54"/>
                  <a:gd name="T5" fmla="*/ 1 h 67"/>
                  <a:gd name="T6" fmla="*/ 30 w 54"/>
                  <a:gd name="T7" fmla="*/ 1 h 67"/>
                  <a:gd name="T8" fmla="*/ 49 w 54"/>
                  <a:gd name="T9" fmla="*/ 8 h 67"/>
                  <a:gd name="T10" fmla="*/ 49 w 54"/>
                  <a:gd name="T11" fmla="*/ 15 h 67"/>
                  <a:gd name="T12" fmla="*/ 45 w 54"/>
                  <a:gd name="T13" fmla="*/ 40 h 67"/>
                  <a:gd name="T14" fmla="*/ 52 w 54"/>
                  <a:gd name="T15" fmla="*/ 57 h 67"/>
                  <a:gd name="T16" fmla="*/ 34 w 54"/>
                  <a:gd name="T17" fmla="*/ 59 h 67"/>
                  <a:gd name="T18" fmla="*/ 23 w 54"/>
                  <a:gd name="T19" fmla="*/ 60 h 67"/>
                  <a:gd name="T20" fmla="*/ 16 w 54"/>
                  <a:gd name="T21" fmla="*/ 67 h 67"/>
                  <a:gd name="T22" fmla="*/ 13 w 54"/>
                  <a:gd name="T23" fmla="*/ 60 h 67"/>
                  <a:gd name="T24" fmla="*/ 5 w 54"/>
                  <a:gd name="T25" fmla="*/ 43 h 67"/>
                  <a:gd name="T26" fmla="*/ 2 w 54"/>
                  <a:gd name="T27" fmla="*/ 3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67">
                    <a:moveTo>
                      <a:pt x="2" y="36"/>
                    </a:moveTo>
                    <a:cubicBezTo>
                      <a:pt x="0" y="26"/>
                      <a:pt x="6" y="17"/>
                      <a:pt x="3" y="7"/>
                    </a:cubicBezTo>
                    <a:cubicBezTo>
                      <a:pt x="1" y="0"/>
                      <a:pt x="8" y="1"/>
                      <a:pt x="13" y="1"/>
                    </a:cubicBezTo>
                    <a:cubicBezTo>
                      <a:pt x="19" y="1"/>
                      <a:pt x="24" y="1"/>
                      <a:pt x="30" y="1"/>
                    </a:cubicBezTo>
                    <a:cubicBezTo>
                      <a:pt x="37" y="2"/>
                      <a:pt x="43" y="5"/>
                      <a:pt x="49" y="8"/>
                    </a:cubicBezTo>
                    <a:cubicBezTo>
                      <a:pt x="50" y="10"/>
                      <a:pt x="50" y="13"/>
                      <a:pt x="49" y="15"/>
                    </a:cubicBezTo>
                    <a:cubicBezTo>
                      <a:pt x="44" y="23"/>
                      <a:pt x="40" y="31"/>
                      <a:pt x="45" y="40"/>
                    </a:cubicBezTo>
                    <a:cubicBezTo>
                      <a:pt x="48" y="46"/>
                      <a:pt x="54" y="50"/>
                      <a:pt x="52" y="57"/>
                    </a:cubicBezTo>
                    <a:cubicBezTo>
                      <a:pt x="46" y="62"/>
                      <a:pt x="40" y="62"/>
                      <a:pt x="34" y="59"/>
                    </a:cubicBezTo>
                    <a:cubicBezTo>
                      <a:pt x="30" y="56"/>
                      <a:pt x="27" y="57"/>
                      <a:pt x="23" y="60"/>
                    </a:cubicBezTo>
                    <a:cubicBezTo>
                      <a:pt x="23" y="65"/>
                      <a:pt x="21" y="67"/>
                      <a:pt x="16" y="67"/>
                    </a:cubicBezTo>
                    <a:cubicBezTo>
                      <a:pt x="14" y="65"/>
                      <a:pt x="12" y="63"/>
                      <a:pt x="13" y="60"/>
                    </a:cubicBezTo>
                    <a:cubicBezTo>
                      <a:pt x="15" y="52"/>
                      <a:pt x="22" y="42"/>
                      <a:pt x="5" y="43"/>
                    </a:cubicBezTo>
                    <a:cubicBezTo>
                      <a:pt x="4" y="43"/>
                      <a:pt x="3" y="38"/>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8" name="Freeform 965"/>
              <p:cNvSpPr/>
              <p:nvPr/>
            </p:nvSpPr>
            <p:spPr bwMode="auto">
              <a:xfrm>
                <a:off x="2842" y="2655"/>
                <a:ext cx="198" cy="200"/>
              </a:xfrm>
              <a:custGeom>
                <a:avLst/>
                <a:gdLst>
                  <a:gd name="T0" fmla="*/ 29 w 104"/>
                  <a:gd name="T1" fmla="*/ 14 h 105"/>
                  <a:gd name="T2" fmla="*/ 47 w 104"/>
                  <a:gd name="T3" fmla="*/ 0 h 105"/>
                  <a:gd name="T4" fmla="*/ 57 w 104"/>
                  <a:gd name="T5" fmla="*/ 3 h 105"/>
                  <a:gd name="T6" fmla="*/ 72 w 104"/>
                  <a:gd name="T7" fmla="*/ 21 h 105"/>
                  <a:gd name="T8" fmla="*/ 101 w 104"/>
                  <a:gd name="T9" fmla="*/ 23 h 105"/>
                  <a:gd name="T10" fmla="*/ 82 w 104"/>
                  <a:gd name="T11" fmla="*/ 42 h 105"/>
                  <a:gd name="T12" fmla="*/ 59 w 104"/>
                  <a:gd name="T13" fmla="*/ 40 h 105"/>
                  <a:gd name="T14" fmla="*/ 52 w 104"/>
                  <a:gd name="T15" fmla="*/ 30 h 105"/>
                  <a:gd name="T16" fmla="*/ 44 w 104"/>
                  <a:gd name="T17" fmla="*/ 28 h 105"/>
                  <a:gd name="T18" fmla="*/ 40 w 104"/>
                  <a:gd name="T19" fmla="*/ 34 h 105"/>
                  <a:gd name="T20" fmla="*/ 48 w 104"/>
                  <a:gd name="T21" fmla="*/ 37 h 105"/>
                  <a:gd name="T22" fmla="*/ 58 w 104"/>
                  <a:gd name="T23" fmla="*/ 39 h 105"/>
                  <a:gd name="T24" fmla="*/ 40 w 104"/>
                  <a:gd name="T25" fmla="*/ 56 h 105"/>
                  <a:gd name="T26" fmla="*/ 26 w 104"/>
                  <a:gd name="T27" fmla="*/ 69 h 105"/>
                  <a:gd name="T28" fmla="*/ 12 w 104"/>
                  <a:gd name="T29" fmla="*/ 101 h 105"/>
                  <a:gd name="T30" fmla="*/ 0 w 104"/>
                  <a:gd name="T31" fmla="*/ 103 h 105"/>
                  <a:gd name="T32" fmla="*/ 5 w 104"/>
                  <a:gd name="T33" fmla="*/ 58 h 105"/>
                  <a:gd name="T34" fmla="*/ 17 w 104"/>
                  <a:gd name="T35" fmla="*/ 25 h 105"/>
                  <a:gd name="T36" fmla="*/ 29 w 104"/>
                  <a:gd name="T37"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 h="105">
                    <a:moveTo>
                      <a:pt x="29" y="14"/>
                    </a:moveTo>
                    <a:cubicBezTo>
                      <a:pt x="40" y="15"/>
                      <a:pt x="39" y="2"/>
                      <a:pt x="47" y="0"/>
                    </a:cubicBezTo>
                    <a:cubicBezTo>
                      <a:pt x="50" y="1"/>
                      <a:pt x="54" y="2"/>
                      <a:pt x="57" y="3"/>
                    </a:cubicBezTo>
                    <a:cubicBezTo>
                      <a:pt x="71" y="2"/>
                      <a:pt x="51" y="31"/>
                      <a:pt x="72" y="21"/>
                    </a:cubicBezTo>
                    <a:cubicBezTo>
                      <a:pt x="84" y="15"/>
                      <a:pt x="91" y="26"/>
                      <a:pt x="101" y="23"/>
                    </a:cubicBezTo>
                    <a:cubicBezTo>
                      <a:pt x="104" y="40"/>
                      <a:pt x="69" y="15"/>
                      <a:pt x="82" y="42"/>
                    </a:cubicBezTo>
                    <a:cubicBezTo>
                      <a:pt x="74" y="48"/>
                      <a:pt x="66" y="46"/>
                      <a:pt x="59" y="40"/>
                    </a:cubicBezTo>
                    <a:cubicBezTo>
                      <a:pt x="56" y="37"/>
                      <a:pt x="54" y="34"/>
                      <a:pt x="52" y="30"/>
                    </a:cubicBezTo>
                    <a:cubicBezTo>
                      <a:pt x="50" y="27"/>
                      <a:pt x="47" y="26"/>
                      <a:pt x="44" y="28"/>
                    </a:cubicBezTo>
                    <a:cubicBezTo>
                      <a:pt x="42" y="30"/>
                      <a:pt x="40" y="32"/>
                      <a:pt x="40" y="34"/>
                    </a:cubicBezTo>
                    <a:cubicBezTo>
                      <a:pt x="41" y="39"/>
                      <a:pt x="45" y="38"/>
                      <a:pt x="48" y="37"/>
                    </a:cubicBezTo>
                    <a:cubicBezTo>
                      <a:pt x="52" y="36"/>
                      <a:pt x="55" y="36"/>
                      <a:pt x="58" y="39"/>
                    </a:cubicBezTo>
                    <a:cubicBezTo>
                      <a:pt x="56" y="49"/>
                      <a:pt x="53" y="58"/>
                      <a:pt x="40" y="56"/>
                    </a:cubicBezTo>
                    <a:cubicBezTo>
                      <a:pt x="29" y="54"/>
                      <a:pt x="26" y="65"/>
                      <a:pt x="26" y="69"/>
                    </a:cubicBezTo>
                    <a:cubicBezTo>
                      <a:pt x="27" y="83"/>
                      <a:pt x="18" y="91"/>
                      <a:pt x="12" y="101"/>
                    </a:cubicBezTo>
                    <a:cubicBezTo>
                      <a:pt x="8" y="105"/>
                      <a:pt x="4" y="105"/>
                      <a:pt x="0" y="103"/>
                    </a:cubicBezTo>
                    <a:cubicBezTo>
                      <a:pt x="1" y="88"/>
                      <a:pt x="0" y="72"/>
                      <a:pt x="5" y="58"/>
                    </a:cubicBezTo>
                    <a:cubicBezTo>
                      <a:pt x="14" y="48"/>
                      <a:pt x="18" y="37"/>
                      <a:pt x="17" y="25"/>
                    </a:cubicBezTo>
                    <a:cubicBezTo>
                      <a:pt x="21" y="20"/>
                      <a:pt x="24" y="17"/>
                      <a:pt x="2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9" name="Freeform 966"/>
              <p:cNvSpPr/>
              <p:nvPr/>
            </p:nvSpPr>
            <p:spPr bwMode="auto">
              <a:xfrm>
                <a:off x="2918" y="2727"/>
                <a:ext cx="93" cy="52"/>
              </a:xfrm>
              <a:custGeom>
                <a:avLst/>
                <a:gdLst>
                  <a:gd name="T0" fmla="*/ 17 w 49"/>
                  <a:gd name="T1" fmla="*/ 0 h 27"/>
                  <a:gd name="T2" fmla="*/ 42 w 49"/>
                  <a:gd name="T3" fmla="*/ 4 h 27"/>
                  <a:gd name="T4" fmla="*/ 49 w 49"/>
                  <a:gd name="T5" fmla="*/ 18 h 27"/>
                  <a:gd name="T6" fmla="*/ 28 w 49"/>
                  <a:gd name="T7" fmla="*/ 14 h 27"/>
                  <a:gd name="T8" fmla="*/ 11 w 49"/>
                  <a:gd name="T9" fmla="*/ 20 h 27"/>
                  <a:gd name="T10" fmla="*/ 0 w 49"/>
                  <a:gd name="T11" fmla="*/ 18 h 27"/>
                  <a:gd name="T12" fmla="*/ 17 w 49"/>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49" h="27">
                    <a:moveTo>
                      <a:pt x="17" y="0"/>
                    </a:moveTo>
                    <a:cubicBezTo>
                      <a:pt x="25" y="2"/>
                      <a:pt x="33" y="5"/>
                      <a:pt x="42" y="4"/>
                    </a:cubicBezTo>
                    <a:cubicBezTo>
                      <a:pt x="48" y="6"/>
                      <a:pt x="49" y="12"/>
                      <a:pt x="49" y="18"/>
                    </a:cubicBezTo>
                    <a:cubicBezTo>
                      <a:pt x="40" y="26"/>
                      <a:pt x="34" y="17"/>
                      <a:pt x="28" y="14"/>
                    </a:cubicBezTo>
                    <a:cubicBezTo>
                      <a:pt x="19" y="7"/>
                      <a:pt x="16" y="17"/>
                      <a:pt x="11" y="20"/>
                    </a:cubicBezTo>
                    <a:cubicBezTo>
                      <a:pt x="5" y="25"/>
                      <a:pt x="2" y="27"/>
                      <a:pt x="0" y="18"/>
                    </a:cubicBezTo>
                    <a:cubicBezTo>
                      <a:pt x="11" y="17"/>
                      <a:pt x="12" y="6"/>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0" name="Freeform 967"/>
              <p:cNvSpPr/>
              <p:nvPr/>
            </p:nvSpPr>
            <p:spPr bwMode="auto">
              <a:xfrm>
                <a:off x="2558" y="2530"/>
                <a:ext cx="135" cy="144"/>
              </a:xfrm>
              <a:custGeom>
                <a:avLst/>
                <a:gdLst>
                  <a:gd name="T0" fmla="*/ 18 w 71"/>
                  <a:gd name="T1" fmla="*/ 68 h 75"/>
                  <a:gd name="T2" fmla="*/ 1 w 71"/>
                  <a:gd name="T3" fmla="*/ 65 h 75"/>
                  <a:gd name="T4" fmla="*/ 9 w 71"/>
                  <a:gd name="T5" fmla="*/ 59 h 75"/>
                  <a:gd name="T6" fmla="*/ 11 w 71"/>
                  <a:gd name="T7" fmla="*/ 54 h 75"/>
                  <a:gd name="T8" fmla="*/ 25 w 71"/>
                  <a:gd name="T9" fmla="*/ 20 h 75"/>
                  <a:gd name="T10" fmla="*/ 32 w 71"/>
                  <a:gd name="T11" fmla="*/ 14 h 75"/>
                  <a:gd name="T12" fmla="*/ 44 w 71"/>
                  <a:gd name="T13" fmla="*/ 9 h 75"/>
                  <a:gd name="T14" fmla="*/ 56 w 71"/>
                  <a:gd name="T15" fmla="*/ 0 h 75"/>
                  <a:gd name="T16" fmla="*/ 61 w 71"/>
                  <a:gd name="T17" fmla="*/ 1 h 75"/>
                  <a:gd name="T18" fmla="*/ 69 w 71"/>
                  <a:gd name="T19" fmla="*/ 6 h 75"/>
                  <a:gd name="T20" fmla="*/ 70 w 71"/>
                  <a:gd name="T21" fmla="*/ 16 h 75"/>
                  <a:gd name="T22" fmla="*/ 62 w 71"/>
                  <a:gd name="T23" fmla="*/ 28 h 75"/>
                  <a:gd name="T24" fmla="*/ 55 w 71"/>
                  <a:gd name="T25" fmla="*/ 31 h 75"/>
                  <a:gd name="T26" fmla="*/ 36 w 71"/>
                  <a:gd name="T27" fmla="*/ 39 h 75"/>
                  <a:gd name="T28" fmla="*/ 34 w 71"/>
                  <a:gd name="T29" fmla="*/ 60 h 75"/>
                  <a:gd name="T30" fmla="*/ 36 w 71"/>
                  <a:gd name="T31" fmla="*/ 70 h 75"/>
                  <a:gd name="T32" fmla="*/ 24 w 71"/>
                  <a:gd name="T33" fmla="*/ 70 h 75"/>
                  <a:gd name="T34" fmla="*/ 18 w 71"/>
                  <a:gd name="T35"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1" h="75">
                    <a:moveTo>
                      <a:pt x="18" y="68"/>
                    </a:moveTo>
                    <a:cubicBezTo>
                      <a:pt x="13" y="65"/>
                      <a:pt x="7" y="64"/>
                      <a:pt x="1" y="65"/>
                    </a:cubicBezTo>
                    <a:cubicBezTo>
                      <a:pt x="0" y="58"/>
                      <a:pt x="6" y="58"/>
                      <a:pt x="9" y="59"/>
                    </a:cubicBezTo>
                    <a:cubicBezTo>
                      <a:pt x="17" y="60"/>
                      <a:pt x="10" y="55"/>
                      <a:pt x="11" y="54"/>
                    </a:cubicBezTo>
                    <a:cubicBezTo>
                      <a:pt x="16" y="43"/>
                      <a:pt x="16" y="30"/>
                      <a:pt x="25" y="20"/>
                    </a:cubicBezTo>
                    <a:cubicBezTo>
                      <a:pt x="26" y="17"/>
                      <a:pt x="29" y="15"/>
                      <a:pt x="32" y="14"/>
                    </a:cubicBezTo>
                    <a:cubicBezTo>
                      <a:pt x="36" y="12"/>
                      <a:pt x="40" y="11"/>
                      <a:pt x="44" y="9"/>
                    </a:cubicBezTo>
                    <a:cubicBezTo>
                      <a:pt x="48" y="7"/>
                      <a:pt x="51" y="1"/>
                      <a:pt x="56" y="0"/>
                    </a:cubicBezTo>
                    <a:cubicBezTo>
                      <a:pt x="58" y="0"/>
                      <a:pt x="59" y="0"/>
                      <a:pt x="61" y="1"/>
                    </a:cubicBezTo>
                    <a:cubicBezTo>
                      <a:pt x="64" y="2"/>
                      <a:pt x="67" y="3"/>
                      <a:pt x="69" y="6"/>
                    </a:cubicBezTo>
                    <a:cubicBezTo>
                      <a:pt x="70" y="9"/>
                      <a:pt x="71" y="13"/>
                      <a:pt x="70" y="16"/>
                    </a:cubicBezTo>
                    <a:cubicBezTo>
                      <a:pt x="70" y="22"/>
                      <a:pt x="66" y="26"/>
                      <a:pt x="62" y="28"/>
                    </a:cubicBezTo>
                    <a:cubicBezTo>
                      <a:pt x="59" y="29"/>
                      <a:pt x="57" y="30"/>
                      <a:pt x="55" y="31"/>
                    </a:cubicBezTo>
                    <a:cubicBezTo>
                      <a:pt x="48" y="33"/>
                      <a:pt x="41" y="33"/>
                      <a:pt x="36" y="39"/>
                    </a:cubicBezTo>
                    <a:cubicBezTo>
                      <a:pt x="25" y="45"/>
                      <a:pt x="31" y="52"/>
                      <a:pt x="34" y="60"/>
                    </a:cubicBezTo>
                    <a:cubicBezTo>
                      <a:pt x="36" y="63"/>
                      <a:pt x="39" y="67"/>
                      <a:pt x="36" y="70"/>
                    </a:cubicBezTo>
                    <a:cubicBezTo>
                      <a:pt x="32" y="75"/>
                      <a:pt x="28" y="71"/>
                      <a:pt x="24" y="70"/>
                    </a:cubicBezTo>
                    <a:cubicBezTo>
                      <a:pt x="22" y="69"/>
                      <a:pt x="20" y="69"/>
                      <a:pt x="18"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1" name="Freeform 968"/>
              <p:cNvSpPr/>
              <p:nvPr/>
            </p:nvSpPr>
            <p:spPr bwMode="auto">
              <a:xfrm>
                <a:off x="2487" y="2641"/>
                <a:ext cx="73" cy="27"/>
              </a:xfrm>
              <a:custGeom>
                <a:avLst/>
                <a:gdLst>
                  <a:gd name="T0" fmla="*/ 30 w 38"/>
                  <a:gd name="T1" fmla="*/ 10 h 14"/>
                  <a:gd name="T2" fmla="*/ 13 w 38"/>
                  <a:gd name="T3" fmla="*/ 14 h 14"/>
                  <a:gd name="T4" fmla="*/ 7 w 38"/>
                  <a:gd name="T5" fmla="*/ 0 h 14"/>
                  <a:gd name="T6" fmla="*/ 34 w 38"/>
                  <a:gd name="T7" fmla="*/ 0 h 14"/>
                  <a:gd name="T8" fmla="*/ 30 w 38"/>
                  <a:gd name="T9" fmla="*/ 10 h 14"/>
                </a:gdLst>
                <a:ahLst/>
                <a:cxnLst>
                  <a:cxn ang="0">
                    <a:pos x="T0" y="T1"/>
                  </a:cxn>
                  <a:cxn ang="0">
                    <a:pos x="T2" y="T3"/>
                  </a:cxn>
                  <a:cxn ang="0">
                    <a:pos x="T4" y="T5"/>
                  </a:cxn>
                  <a:cxn ang="0">
                    <a:pos x="T6" y="T7"/>
                  </a:cxn>
                  <a:cxn ang="0">
                    <a:pos x="T8" y="T9"/>
                  </a:cxn>
                </a:cxnLst>
                <a:rect l="0" t="0" r="r" b="b"/>
                <a:pathLst>
                  <a:path w="38" h="14">
                    <a:moveTo>
                      <a:pt x="30" y="10"/>
                    </a:moveTo>
                    <a:cubicBezTo>
                      <a:pt x="25" y="12"/>
                      <a:pt x="19" y="13"/>
                      <a:pt x="13" y="14"/>
                    </a:cubicBezTo>
                    <a:cubicBezTo>
                      <a:pt x="7" y="11"/>
                      <a:pt x="0" y="9"/>
                      <a:pt x="7" y="0"/>
                    </a:cubicBezTo>
                    <a:cubicBezTo>
                      <a:pt x="16" y="0"/>
                      <a:pt x="25" y="0"/>
                      <a:pt x="34" y="0"/>
                    </a:cubicBezTo>
                    <a:cubicBezTo>
                      <a:pt x="38" y="5"/>
                      <a:pt x="34" y="8"/>
                      <a:pt x="3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2" name="Freeform 969"/>
              <p:cNvSpPr/>
              <p:nvPr/>
            </p:nvSpPr>
            <p:spPr bwMode="auto">
              <a:xfrm>
                <a:off x="2567" y="2534"/>
                <a:ext cx="54" cy="38"/>
              </a:xfrm>
              <a:custGeom>
                <a:avLst/>
                <a:gdLst>
                  <a:gd name="T0" fmla="*/ 27 w 28"/>
                  <a:gd name="T1" fmla="*/ 14 h 20"/>
                  <a:gd name="T2" fmla="*/ 20 w 28"/>
                  <a:gd name="T3" fmla="*/ 18 h 20"/>
                  <a:gd name="T4" fmla="*/ 10 w 28"/>
                  <a:gd name="T5" fmla="*/ 18 h 20"/>
                  <a:gd name="T6" fmla="*/ 3 w 28"/>
                  <a:gd name="T7" fmla="*/ 11 h 20"/>
                  <a:gd name="T8" fmla="*/ 9 w 28"/>
                  <a:gd name="T9" fmla="*/ 4 h 20"/>
                  <a:gd name="T10" fmla="*/ 19 w 28"/>
                  <a:gd name="T11" fmla="*/ 1 h 20"/>
                  <a:gd name="T12" fmla="*/ 24 w 28"/>
                  <a:gd name="T13" fmla="*/ 2 h 20"/>
                  <a:gd name="T14" fmla="*/ 27 w 28"/>
                  <a:gd name="T15" fmla="*/ 1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27" y="14"/>
                    </a:moveTo>
                    <a:cubicBezTo>
                      <a:pt x="25" y="16"/>
                      <a:pt x="22" y="17"/>
                      <a:pt x="20" y="18"/>
                    </a:cubicBezTo>
                    <a:cubicBezTo>
                      <a:pt x="17" y="18"/>
                      <a:pt x="13" y="18"/>
                      <a:pt x="10" y="18"/>
                    </a:cubicBezTo>
                    <a:cubicBezTo>
                      <a:pt x="2" y="20"/>
                      <a:pt x="0" y="18"/>
                      <a:pt x="3" y="11"/>
                    </a:cubicBezTo>
                    <a:cubicBezTo>
                      <a:pt x="5" y="8"/>
                      <a:pt x="7" y="6"/>
                      <a:pt x="9" y="4"/>
                    </a:cubicBezTo>
                    <a:cubicBezTo>
                      <a:pt x="12" y="2"/>
                      <a:pt x="15" y="0"/>
                      <a:pt x="19" y="1"/>
                    </a:cubicBezTo>
                    <a:cubicBezTo>
                      <a:pt x="21" y="1"/>
                      <a:pt x="22" y="2"/>
                      <a:pt x="24" y="2"/>
                    </a:cubicBezTo>
                    <a:cubicBezTo>
                      <a:pt x="27" y="6"/>
                      <a:pt x="28" y="10"/>
                      <a:pt x="2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3" name="Freeform 970"/>
              <p:cNvSpPr/>
              <p:nvPr/>
            </p:nvSpPr>
            <p:spPr bwMode="auto">
              <a:xfrm>
                <a:off x="2544" y="2634"/>
                <a:ext cx="50" cy="26"/>
              </a:xfrm>
              <a:custGeom>
                <a:avLst/>
                <a:gdLst>
                  <a:gd name="T0" fmla="*/ 0 w 26"/>
                  <a:gd name="T1" fmla="*/ 14 h 14"/>
                  <a:gd name="T2" fmla="*/ 4 w 26"/>
                  <a:gd name="T3" fmla="*/ 4 h 14"/>
                  <a:gd name="T4" fmla="*/ 18 w 26"/>
                  <a:gd name="T5" fmla="*/ 0 h 14"/>
                  <a:gd name="T6" fmla="*/ 26 w 26"/>
                  <a:gd name="T7" fmla="*/ 5 h 14"/>
                  <a:gd name="T8" fmla="*/ 8 w 26"/>
                  <a:gd name="T9" fmla="*/ 11 h 14"/>
                  <a:gd name="T10" fmla="*/ 0 w 26"/>
                  <a:gd name="T11" fmla="*/ 14 h 14"/>
                </a:gdLst>
                <a:ahLst/>
                <a:cxnLst>
                  <a:cxn ang="0">
                    <a:pos x="T0" y="T1"/>
                  </a:cxn>
                  <a:cxn ang="0">
                    <a:pos x="T2" y="T3"/>
                  </a:cxn>
                  <a:cxn ang="0">
                    <a:pos x="T4" y="T5"/>
                  </a:cxn>
                  <a:cxn ang="0">
                    <a:pos x="T6" y="T7"/>
                  </a:cxn>
                  <a:cxn ang="0">
                    <a:pos x="T8" y="T9"/>
                  </a:cxn>
                  <a:cxn ang="0">
                    <a:pos x="T10" y="T11"/>
                  </a:cxn>
                </a:cxnLst>
                <a:rect l="0" t="0" r="r" b="b"/>
                <a:pathLst>
                  <a:path w="26" h="14">
                    <a:moveTo>
                      <a:pt x="0" y="14"/>
                    </a:moveTo>
                    <a:cubicBezTo>
                      <a:pt x="2" y="11"/>
                      <a:pt x="3" y="7"/>
                      <a:pt x="4" y="4"/>
                    </a:cubicBezTo>
                    <a:cubicBezTo>
                      <a:pt x="9" y="3"/>
                      <a:pt x="13" y="2"/>
                      <a:pt x="18" y="0"/>
                    </a:cubicBezTo>
                    <a:cubicBezTo>
                      <a:pt x="21" y="2"/>
                      <a:pt x="23" y="3"/>
                      <a:pt x="26" y="5"/>
                    </a:cubicBezTo>
                    <a:cubicBezTo>
                      <a:pt x="21" y="10"/>
                      <a:pt x="12" y="4"/>
                      <a:pt x="8" y="11"/>
                    </a:cubicBezTo>
                    <a:cubicBezTo>
                      <a:pt x="6" y="14"/>
                      <a:pt x="3"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4" name="Freeform 971"/>
              <p:cNvSpPr/>
              <p:nvPr/>
            </p:nvSpPr>
            <p:spPr bwMode="auto">
              <a:xfrm>
                <a:off x="2485" y="2641"/>
                <a:ext cx="27" cy="31"/>
              </a:xfrm>
              <a:custGeom>
                <a:avLst/>
                <a:gdLst>
                  <a:gd name="T0" fmla="*/ 8 w 14"/>
                  <a:gd name="T1" fmla="*/ 0 h 16"/>
                  <a:gd name="T2" fmla="*/ 14 w 14"/>
                  <a:gd name="T3" fmla="*/ 14 h 16"/>
                  <a:gd name="T4" fmla="*/ 0 w 14"/>
                  <a:gd name="T5" fmla="*/ 10 h 16"/>
                  <a:gd name="T6" fmla="*/ 0 w 14"/>
                  <a:gd name="T7" fmla="*/ 3 h 16"/>
                  <a:gd name="T8" fmla="*/ 8 w 14"/>
                  <a:gd name="T9" fmla="*/ 0 h 16"/>
                </a:gdLst>
                <a:ahLst/>
                <a:cxnLst>
                  <a:cxn ang="0">
                    <a:pos x="T0" y="T1"/>
                  </a:cxn>
                  <a:cxn ang="0">
                    <a:pos x="T2" y="T3"/>
                  </a:cxn>
                  <a:cxn ang="0">
                    <a:pos x="T4" y="T5"/>
                  </a:cxn>
                  <a:cxn ang="0">
                    <a:pos x="T6" y="T7"/>
                  </a:cxn>
                  <a:cxn ang="0">
                    <a:pos x="T8" y="T9"/>
                  </a:cxn>
                </a:cxnLst>
                <a:rect l="0" t="0" r="r" b="b"/>
                <a:pathLst>
                  <a:path w="14" h="16">
                    <a:moveTo>
                      <a:pt x="8" y="0"/>
                    </a:moveTo>
                    <a:cubicBezTo>
                      <a:pt x="6" y="7"/>
                      <a:pt x="11" y="10"/>
                      <a:pt x="14" y="14"/>
                    </a:cubicBezTo>
                    <a:cubicBezTo>
                      <a:pt x="9" y="13"/>
                      <a:pt x="4" y="16"/>
                      <a:pt x="0" y="10"/>
                    </a:cubicBezTo>
                    <a:cubicBezTo>
                      <a:pt x="0" y="8"/>
                      <a:pt x="0" y="6"/>
                      <a:pt x="0" y="3"/>
                    </a:cubicBezTo>
                    <a:cubicBezTo>
                      <a:pt x="3" y="2"/>
                      <a:pt x="5" y="1"/>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5" name="Freeform 972"/>
              <p:cNvSpPr/>
              <p:nvPr/>
            </p:nvSpPr>
            <p:spPr bwMode="auto">
              <a:xfrm>
                <a:off x="2558" y="2555"/>
                <a:ext cx="28" cy="27"/>
              </a:xfrm>
              <a:custGeom>
                <a:avLst/>
                <a:gdLst>
                  <a:gd name="T0" fmla="*/ 8 w 15"/>
                  <a:gd name="T1" fmla="*/ 0 h 14"/>
                  <a:gd name="T2" fmla="*/ 15 w 15"/>
                  <a:gd name="T3" fmla="*/ 7 h 14"/>
                  <a:gd name="T4" fmla="*/ 0 w 15"/>
                  <a:gd name="T5" fmla="*/ 13 h 14"/>
                  <a:gd name="T6" fmla="*/ 1 w 15"/>
                  <a:gd name="T7" fmla="*/ 7 h 14"/>
                  <a:gd name="T8" fmla="*/ 8 w 15"/>
                  <a:gd name="T9" fmla="*/ 0 h 14"/>
                </a:gdLst>
                <a:ahLst/>
                <a:cxnLst>
                  <a:cxn ang="0">
                    <a:pos x="T0" y="T1"/>
                  </a:cxn>
                  <a:cxn ang="0">
                    <a:pos x="T2" y="T3"/>
                  </a:cxn>
                  <a:cxn ang="0">
                    <a:pos x="T4" y="T5"/>
                  </a:cxn>
                  <a:cxn ang="0">
                    <a:pos x="T6" y="T7"/>
                  </a:cxn>
                  <a:cxn ang="0">
                    <a:pos x="T8" y="T9"/>
                  </a:cxn>
                </a:cxnLst>
                <a:rect l="0" t="0" r="r" b="b"/>
                <a:pathLst>
                  <a:path w="15" h="14">
                    <a:moveTo>
                      <a:pt x="8" y="0"/>
                    </a:moveTo>
                    <a:cubicBezTo>
                      <a:pt x="8" y="4"/>
                      <a:pt x="10" y="7"/>
                      <a:pt x="15" y="7"/>
                    </a:cubicBezTo>
                    <a:cubicBezTo>
                      <a:pt x="11" y="11"/>
                      <a:pt x="6" y="14"/>
                      <a:pt x="0" y="13"/>
                    </a:cubicBezTo>
                    <a:cubicBezTo>
                      <a:pt x="0" y="12"/>
                      <a:pt x="0" y="9"/>
                      <a:pt x="1" y="7"/>
                    </a:cubicBezTo>
                    <a:cubicBezTo>
                      <a:pt x="3" y="4"/>
                      <a:pt x="5" y="2"/>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6" name="Freeform 973"/>
              <p:cNvSpPr/>
              <p:nvPr/>
            </p:nvSpPr>
            <p:spPr bwMode="auto">
              <a:xfrm>
                <a:off x="2611" y="3485"/>
                <a:ext cx="23" cy="32"/>
              </a:xfrm>
              <a:custGeom>
                <a:avLst/>
                <a:gdLst>
                  <a:gd name="T0" fmla="*/ 0 w 12"/>
                  <a:gd name="T1" fmla="*/ 9 h 17"/>
                  <a:gd name="T2" fmla="*/ 11 w 12"/>
                  <a:gd name="T3" fmla="*/ 7 h 17"/>
                  <a:gd name="T4" fmla="*/ 9 w 12"/>
                  <a:gd name="T5" fmla="*/ 16 h 17"/>
                  <a:gd name="T6" fmla="*/ 0 w 12"/>
                  <a:gd name="T7" fmla="*/ 9 h 17"/>
                </a:gdLst>
                <a:ahLst/>
                <a:cxnLst>
                  <a:cxn ang="0">
                    <a:pos x="T0" y="T1"/>
                  </a:cxn>
                  <a:cxn ang="0">
                    <a:pos x="T2" y="T3"/>
                  </a:cxn>
                  <a:cxn ang="0">
                    <a:pos x="T4" y="T5"/>
                  </a:cxn>
                  <a:cxn ang="0">
                    <a:pos x="T6" y="T7"/>
                  </a:cxn>
                </a:cxnLst>
                <a:rect l="0" t="0" r="r" b="b"/>
                <a:pathLst>
                  <a:path w="12" h="17">
                    <a:moveTo>
                      <a:pt x="0" y="9"/>
                    </a:moveTo>
                    <a:cubicBezTo>
                      <a:pt x="4" y="9"/>
                      <a:pt x="7" y="0"/>
                      <a:pt x="11" y="7"/>
                    </a:cubicBezTo>
                    <a:cubicBezTo>
                      <a:pt x="12" y="9"/>
                      <a:pt x="10" y="16"/>
                      <a:pt x="9" y="16"/>
                    </a:cubicBezTo>
                    <a:cubicBezTo>
                      <a:pt x="4" y="17"/>
                      <a:pt x="1" y="14"/>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7" name="Freeform 974"/>
              <p:cNvSpPr/>
              <p:nvPr/>
            </p:nvSpPr>
            <p:spPr bwMode="auto">
              <a:xfrm>
                <a:off x="2167" y="1411"/>
                <a:ext cx="38" cy="36"/>
              </a:xfrm>
              <a:custGeom>
                <a:avLst/>
                <a:gdLst>
                  <a:gd name="T0" fmla="*/ 0 w 20"/>
                  <a:gd name="T1" fmla="*/ 19 h 19"/>
                  <a:gd name="T2" fmla="*/ 3 w 20"/>
                  <a:gd name="T3" fmla="*/ 9 h 19"/>
                  <a:gd name="T4" fmla="*/ 7 w 20"/>
                  <a:gd name="T5" fmla="*/ 9 h 19"/>
                  <a:gd name="T6" fmla="*/ 18 w 20"/>
                  <a:gd name="T7" fmla="*/ 0 h 19"/>
                  <a:gd name="T8" fmla="*/ 0 w 20"/>
                  <a:gd name="T9" fmla="*/ 19 h 19"/>
                </a:gdLst>
                <a:ahLst/>
                <a:cxnLst>
                  <a:cxn ang="0">
                    <a:pos x="T0" y="T1"/>
                  </a:cxn>
                  <a:cxn ang="0">
                    <a:pos x="T2" y="T3"/>
                  </a:cxn>
                  <a:cxn ang="0">
                    <a:pos x="T4" y="T5"/>
                  </a:cxn>
                  <a:cxn ang="0">
                    <a:pos x="T6" y="T7"/>
                  </a:cxn>
                  <a:cxn ang="0">
                    <a:pos x="T8" y="T9"/>
                  </a:cxn>
                </a:cxnLst>
                <a:rect l="0" t="0" r="r" b="b"/>
                <a:pathLst>
                  <a:path w="20" h="19">
                    <a:moveTo>
                      <a:pt x="0" y="19"/>
                    </a:moveTo>
                    <a:cubicBezTo>
                      <a:pt x="1" y="16"/>
                      <a:pt x="2" y="12"/>
                      <a:pt x="3" y="9"/>
                    </a:cubicBezTo>
                    <a:cubicBezTo>
                      <a:pt x="5" y="9"/>
                      <a:pt x="6" y="9"/>
                      <a:pt x="7" y="9"/>
                    </a:cubicBezTo>
                    <a:cubicBezTo>
                      <a:pt x="11" y="7"/>
                      <a:pt x="11" y="0"/>
                      <a:pt x="18" y="0"/>
                    </a:cubicBezTo>
                    <a:cubicBezTo>
                      <a:pt x="20" y="15"/>
                      <a:pt x="9" y="16"/>
                      <a:pt x="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8" name="Freeform 975"/>
              <p:cNvSpPr/>
              <p:nvPr/>
            </p:nvSpPr>
            <p:spPr bwMode="auto">
              <a:xfrm>
                <a:off x="5742" y="1057"/>
                <a:ext cx="169" cy="75"/>
              </a:xfrm>
              <a:custGeom>
                <a:avLst/>
                <a:gdLst>
                  <a:gd name="T0" fmla="*/ 76 w 89"/>
                  <a:gd name="T1" fmla="*/ 9 h 39"/>
                  <a:gd name="T2" fmla="*/ 89 w 89"/>
                  <a:gd name="T3" fmla="*/ 16 h 39"/>
                  <a:gd name="T4" fmla="*/ 86 w 89"/>
                  <a:gd name="T5" fmla="*/ 19 h 39"/>
                  <a:gd name="T6" fmla="*/ 78 w 89"/>
                  <a:gd name="T7" fmla="*/ 23 h 39"/>
                  <a:gd name="T8" fmla="*/ 51 w 89"/>
                  <a:gd name="T9" fmla="*/ 34 h 39"/>
                  <a:gd name="T10" fmla="*/ 48 w 89"/>
                  <a:gd name="T11" fmla="*/ 38 h 39"/>
                  <a:gd name="T12" fmla="*/ 16 w 89"/>
                  <a:gd name="T13" fmla="*/ 39 h 39"/>
                  <a:gd name="T14" fmla="*/ 2 w 89"/>
                  <a:gd name="T15" fmla="*/ 29 h 39"/>
                  <a:gd name="T16" fmla="*/ 0 w 89"/>
                  <a:gd name="T17" fmla="*/ 17 h 39"/>
                  <a:gd name="T18" fmla="*/ 23 w 89"/>
                  <a:gd name="T19" fmla="*/ 6 h 39"/>
                  <a:gd name="T20" fmla="*/ 76 w 89"/>
                  <a:gd name="T2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39">
                    <a:moveTo>
                      <a:pt x="76" y="9"/>
                    </a:moveTo>
                    <a:cubicBezTo>
                      <a:pt x="80" y="11"/>
                      <a:pt x="85" y="14"/>
                      <a:pt x="89" y="16"/>
                    </a:cubicBezTo>
                    <a:cubicBezTo>
                      <a:pt x="88" y="17"/>
                      <a:pt x="87" y="18"/>
                      <a:pt x="86" y="19"/>
                    </a:cubicBezTo>
                    <a:cubicBezTo>
                      <a:pt x="84" y="23"/>
                      <a:pt x="81" y="25"/>
                      <a:pt x="78" y="23"/>
                    </a:cubicBezTo>
                    <a:cubicBezTo>
                      <a:pt x="63" y="14"/>
                      <a:pt x="56" y="21"/>
                      <a:pt x="51" y="34"/>
                    </a:cubicBezTo>
                    <a:cubicBezTo>
                      <a:pt x="50" y="36"/>
                      <a:pt x="49" y="37"/>
                      <a:pt x="48" y="38"/>
                    </a:cubicBezTo>
                    <a:cubicBezTo>
                      <a:pt x="37" y="31"/>
                      <a:pt x="26" y="36"/>
                      <a:pt x="16" y="39"/>
                    </a:cubicBezTo>
                    <a:cubicBezTo>
                      <a:pt x="10" y="38"/>
                      <a:pt x="5" y="35"/>
                      <a:pt x="2" y="29"/>
                    </a:cubicBezTo>
                    <a:cubicBezTo>
                      <a:pt x="1" y="25"/>
                      <a:pt x="0" y="21"/>
                      <a:pt x="0" y="17"/>
                    </a:cubicBezTo>
                    <a:cubicBezTo>
                      <a:pt x="4" y="6"/>
                      <a:pt x="18" y="14"/>
                      <a:pt x="23" y="6"/>
                    </a:cubicBezTo>
                    <a:cubicBezTo>
                      <a:pt x="41" y="0"/>
                      <a:pt x="58" y="6"/>
                      <a:pt x="7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9" name="Freeform 976"/>
              <p:cNvSpPr/>
              <p:nvPr/>
            </p:nvSpPr>
            <p:spPr bwMode="auto">
              <a:xfrm>
                <a:off x="5715" y="1055"/>
                <a:ext cx="70" cy="38"/>
              </a:xfrm>
              <a:custGeom>
                <a:avLst/>
                <a:gdLst>
                  <a:gd name="T0" fmla="*/ 37 w 37"/>
                  <a:gd name="T1" fmla="*/ 7 h 20"/>
                  <a:gd name="T2" fmla="*/ 16 w 37"/>
                  <a:gd name="T3" fmla="*/ 17 h 20"/>
                  <a:gd name="T4" fmla="*/ 9 w 37"/>
                  <a:gd name="T5" fmla="*/ 0 h 20"/>
                  <a:gd name="T6" fmla="*/ 16 w 37"/>
                  <a:gd name="T7" fmla="*/ 0 h 20"/>
                  <a:gd name="T8" fmla="*/ 34 w 37"/>
                  <a:gd name="T9" fmla="*/ 6 h 20"/>
                  <a:gd name="T10" fmla="*/ 37 w 37"/>
                  <a:gd name="T11" fmla="*/ 7 h 20"/>
                </a:gdLst>
                <a:ahLst/>
                <a:cxnLst>
                  <a:cxn ang="0">
                    <a:pos x="T0" y="T1"/>
                  </a:cxn>
                  <a:cxn ang="0">
                    <a:pos x="T2" y="T3"/>
                  </a:cxn>
                  <a:cxn ang="0">
                    <a:pos x="T4" y="T5"/>
                  </a:cxn>
                  <a:cxn ang="0">
                    <a:pos x="T6" y="T7"/>
                  </a:cxn>
                  <a:cxn ang="0">
                    <a:pos x="T8" y="T9"/>
                  </a:cxn>
                  <a:cxn ang="0">
                    <a:pos x="T10" y="T11"/>
                  </a:cxn>
                </a:cxnLst>
                <a:rect l="0" t="0" r="r" b="b"/>
                <a:pathLst>
                  <a:path w="37" h="20">
                    <a:moveTo>
                      <a:pt x="37" y="7"/>
                    </a:moveTo>
                    <a:cubicBezTo>
                      <a:pt x="35" y="20"/>
                      <a:pt x="23" y="13"/>
                      <a:pt x="16" y="17"/>
                    </a:cubicBezTo>
                    <a:cubicBezTo>
                      <a:pt x="0" y="17"/>
                      <a:pt x="7" y="7"/>
                      <a:pt x="9" y="0"/>
                    </a:cubicBezTo>
                    <a:cubicBezTo>
                      <a:pt x="12" y="0"/>
                      <a:pt x="14" y="0"/>
                      <a:pt x="16" y="0"/>
                    </a:cubicBezTo>
                    <a:cubicBezTo>
                      <a:pt x="22" y="2"/>
                      <a:pt x="28" y="4"/>
                      <a:pt x="34" y="6"/>
                    </a:cubicBezTo>
                    <a:cubicBezTo>
                      <a:pt x="35" y="6"/>
                      <a:pt x="36" y="6"/>
                      <a:pt x="3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20" name="Freeform 977"/>
              <p:cNvSpPr/>
              <p:nvPr/>
            </p:nvSpPr>
            <p:spPr bwMode="auto">
              <a:xfrm>
                <a:off x="5341" y="2628"/>
                <a:ext cx="33" cy="42"/>
              </a:xfrm>
              <a:custGeom>
                <a:avLst/>
                <a:gdLst>
                  <a:gd name="T0" fmla="*/ 17 w 17"/>
                  <a:gd name="T1" fmla="*/ 7 h 22"/>
                  <a:gd name="T2" fmla="*/ 0 w 17"/>
                  <a:gd name="T3" fmla="*/ 14 h 22"/>
                  <a:gd name="T4" fmla="*/ 0 w 17"/>
                  <a:gd name="T5" fmla="*/ 0 h 22"/>
                  <a:gd name="T6" fmla="*/ 17 w 17"/>
                  <a:gd name="T7" fmla="*/ 7 h 22"/>
                </a:gdLst>
                <a:ahLst/>
                <a:cxnLst>
                  <a:cxn ang="0">
                    <a:pos x="T0" y="T1"/>
                  </a:cxn>
                  <a:cxn ang="0">
                    <a:pos x="T2" y="T3"/>
                  </a:cxn>
                  <a:cxn ang="0">
                    <a:pos x="T4" y="T5"/>
                  </a:cxn>
                  <a:cxn ang="0">
                    <a:pos x="T6" y="T7"/>
                  </a:cxn>
                </a:cxnLst>
                <a:rect l="0" t="0" r="r" b="b"/>
                <a:pathLst>
                  <a:path w="17" h="22">
                    <a:moveTo>
                      <a:pt x="17" y="7"/>
                    </a:moveTo>
                    <a:cubicBezTo>
                      <a:pt x="16" y="22"/>
                      <a:pt x="8" y="19"/>
                      <a:pt x="0" y="14"/>
                    </a:cubicBezTo>
                    <a:cubicBezTo>
                      <a:pt x="0" y="9"/>
                      <a:pt x="0" y="5"/>
                      <a:pt x="0" y="0"/>
                    </a:cubicBezTo>
                    <a:cubicBezTo>
                      <a:pt x="5" y="4"/>
                      <a:pt x="8" y="14"/>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21" name="Freeform 978"/>
              <p:cNvSpPr/>
              <p:nvPr/>
            </p:nvSpPr>
            <p:spPr bwMode="auto">
              <a:xfrm>
                <a:off x="3979" y="1172"/>
                <a:ext cx="48" cy="42"/>
              </a:xfrm>
              <a:custGeom>
                <a:avLst/>
                <a:gdLst>
                  <a:gd name="T0" fmla="*/ 25 w 25"/>
                  <a:gd name="T1" fmla="*/ 15 h 22"/>
                  <a:gd name="T2" fmla="*/ 21 w 25"/>
                  <a:gd name="T3" fmla="*/ 22 h 22"/>
                  <a:gd name="T4" fmla="*/ 0 w 25"/>
                  <a:gd name="T5" fmla="*/ 8 h 22"/>
                  <a:gd name="T6" fmla="*/ 25 w 25"/>
                  <a:gd name="T7" fmla="*/ 15 h 22"/>
                </a:gdLst>
                <a:ahLst/>
                <a:cxnLst>
                  <a:cxn ang="0">
                    <a:pos x="T0" y="T1"/>
                  </a:cxn>
                  <a:cxn ang="0">
                    <a:pos x="T2" y="T3"/>
                  </a:cxn>
                  <a:cxn ang="0">
                    <a:pos x="T4" y="T5"/>
                  </a:cxn>
                  <a:cxn ang="0">
                    <a:pos x="T6" y="T7"/>
                  </a:cxn>
                </a:cxnLst>
                <a:rect l="0" t="0" r="r" b="b"/>
                <a:pathLst>
                  <a:path w="25" h="22">
                    <a:moveTo>
                      <a:pt x="25" y="15"/>
                    </a:moveTo>
                    <a:cubicBezTo>
                      <a:pt x="22" y="17"/>
                      <a:pt x="21" y="19"/>
                      <a:pt x="21" y="22"/>
                    </a:cubicBezTo>
                    <a:cubicBezTo>
                      <a:pt x="15" y="16"/>
                      <a:pt x="5" y="17"/>
                      <a:pt x="0" y="8"/>
                    </a:cubicBezTo>
                    <a:cubicBezTo>
                      <a:pt x="11" y="1"/>
                      <a:pt x="20" y="0"/>
                      <a:pt x="2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22" name="Freeform 979"/>
              <p:cNvSpPr/>
              <p:nvPr/>
            </p:nvSpPr>
            <p:spPr bwMode="auto">
              <a:xfrm>
                <a:off x="3952" y="1097"/>
                <a:ext cx="40" cy="60"/>
              </a:xfrm>
              <a:custGeom>
                <a:avLst/>
                <a:gdLst>
                  <a:gd name="T0" fmla="*/ 0 w 21"/>
                  <a:gd name="T1" fmla="*/ 16 h 31"/>
                  <a:gd name="T2" fmla="*/ 21 w 21"/>
                  <a:gd name="T3" fmla="*/ 23 h 31"/>
                  <a:gd name="T4" fmla="*/ 0 w 21"/>
                  <a:gd name="T5" fmla="*/ 16 h 31"/>
                </a:gdLst>
                <a:ahLst/>
                <a:cxnLst>
                  <a:cxn ang="0">
                    <a:pos x="T0" y="T1"/>
                  </a:cxn>
                  <a:cxn ang="0">
                    <a:pos x="T2" y="T3"/>
                  </a:cxn>
                  <a:cxn ang="0">
                    <a:pos x="T4" y="T5"/>
                  </a:cxn>
                </a:cxnLst>
                <a:rect l="0" t="0" r="r" b="b"/>
                <a:pathLst>
                  <a:path w="21" h="31">
                    <a:moveTo>
                      <a:pt x="0" y="16"/>
                    </a:moveTo>
                    <a:cubicBezTo>
                      <a:pt x="13" y="0"/>
                      <a:pt x="16" y="14"/>
                      <a:pt x="21" y="23"/>
                    </a:cubicBezTo>
                    <a:cubicBezTo>
                      <a:pt x="11" y="31"/>
                      <a:pt x="7" y="20"/>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23" name="Freeform 980"/>
              <p:cNvSpPr/>
              <p:nvPr/>
            </p:nvSpPr>
            <p:spPr bwMode="auto">
              <a:xfrm>
                <a:off x="3992" y="1130"/>
                <a:ext cx="27" cy="48"/>
              </a:xfrm>
              <a:custGeom>
                <a:avLst/>
                <a:gdLst>
                  <a:gd name="T0" fmla="*/ 14 w 14"/>
                  <a:gd name="T1" fmla="*/ 6 h 25"/>
                  <a:gd name="T2" fmla="*/ 14 w 14"/>
                  <a:gd name="T3" fmla="*/ 9 h 25"/>
                  <a:gd name="T4" fmla="*/ 0 w 14"/>
                  <a:gd name="T5" fmla="*/ 6 h 25"/>
                  <a:gd name="T6" fmla="*/ 14 w 14"/>
                  <a:gd name="T7" fmla="*/ 6 h 25"/>
                </a:gdLst>
                <a:ahLst/>
                <a:cxnLst>
                  <a:cxn ang="0">
                    <a:pos x="T0" y="T1"/>
                  </a:cxn>
                  <a:cxn ang="0">
                    <a:pos x="T2" y="T3"/>
                  </a:cxn>
                  <a:cxn ang="0">
                    <a:pos x="T4" y="T5"/>
                  </a:cxn>
                  <a:cxn ang="0">
                    <a:pos x="T6" y="T7"/>
                  </a:cxn>
                </a:cxnLst>
                <a:rect l="0" t="0" r="r" b="b"/>
                <a:pathLst>
                  <a:path w="14" h="25">
                    <a:moveTo>
                      <a:pt x="14" y="6"/>
                    </a:moveTo>
                    <a:cubicBezTo>
                      <a:pt x="14" y="7"/>
                      <a:pt x="14" y="8"/>
                      <a:pt x="14" y="9"/>
                    </a:cubicBezTo>
                    <a:cubicBezTo>
                      <a:pt x="11" y="5"/>
                      <a:pt x="1" y="25"/>
                      <a:pt x="0" y="6"/>
                    </a:cubicBezTo>
                    <a:cubicBezTo>
                      <a:pt x="5" y="4"/>
                      <a:pt x="10" y="0"/>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24" name="Freeform 981"/>
              <p:cNvSpPr/>
              <p:nvPr/>
            </p:nvSpPr>
            <p:spPr bwMode="auto">
              <a:xfrm>
                <a:off x="2986" y="1047"/>
                <a:ext cx="84" cy="125"/>
              </a:xfrm>
              <a:custGeom>
                <a:avLst/>
                <a:gdLst>
                  <a:gd name="T0" fmla="*/ 40 w 44"/>
                  <a:gd name="T1" fmla="*/ 49 h 65"/>
                  <a:gd name="T2" fmla="*/ 33 w 44"/>
                  <a:gd name="T3" fmla="*/ 63 h 65"/>
                  <a:gd name="T4" fmla="*/ 16 w 44"/>
                  <a:gd name="T5" fmla="*/ 59 h 65"/>
                  <a:gd name="T6" fmla="*/ 15 w 44"/>
                  <a:gd name="T7" fmla="*/ 57 h 65"/>
                  <a:gd name="T8" fmla="*/ 16 w 44"/>
                  <a:gd name="T9" fmla="*/ 56 h 65"/>
                  <a:gd name="T10" fmla="*/ 14 w 44"/>
                  <a:gd name="T11" fmla="*/ 48 h 65"/>
                  <a:gd name="T12" fmla="*/ 6 w 44"/>
                  <a:gd name="T13" fmla="*/ 35 h 65"/>
                  <a:gd name="T14" fmla="*/ 16 w 44"/>
                  <a:gd name="T15" fmla="*/ 40 h 65"/>
                  <a:gd name="T16" fmla="*/ 2 w 44"/>
                  <a:gd name="T17" fmla="*/ 14 h 65"/>
                  <a:gd name="T18" fmla="*/ 5 w 44"/>
                  <a:gd name="T19" fmla="*/ 5 h 65"/>
                  <a:gd name="T20" fmla="*/ 17 w 44"/>
                  <a:gd name="T21" fmla="*/ 1 h 65"/>
                  <a:gd name="T22" fmla="*/ 32 w 44"/>
                  <a:gd name="T23" fmla="*/ 20 h 65"/>
                  <a:gd name="T24" fmla="*/ 40 w 44"/>
                  <a:gd name="T25" fmla="*/ 4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65">
                    <a:moveTo>
                      <a:pt x="40" y="49"/>
                    </a:moveTo>
                    <a:cubicBezTo>
                      <a:pt x="44" y="57"/>
                      <a:pt x="37" y="59"/>
                      <a:pt x="33" y="63"/>
                    </a:cubicBezTo>
                    <a:cubicBezTo>
                      <a:pt x="27" y="65"/>
                      <a:pt x="21" y="64"/>
                      <a:pt x="16" y="59"/>
                    </a:cubicBezTo>
                    <a:cubicBezTo>
                      <a:pt x="15" y="59"/>
                      <a:pt x="15" y="58"/>
                      <a:pt x="15" y="57"/>
                    </a:cubicBezTo>
                    <a:cubicBezTo>
                      <a:pt x="15" y="56"/>
                      <a:pt x="16" y="56"/>
                      <a:pt x="16" y="56"/>
                    </a:cubicBezTo>
                    <a:cubicBezTo>
                      <a:pt x="18" y="53"/>
                      <a:pt x="24" y="48"/>
                      <a:pt x="14" y="48"/>
                    </a:cubicBezTo>
                    <a:cubicBezTo>
                      <a:pt x="3" y="48"/>
                      <a:pt x="3" y="43"/>
                      <a:pt x="6" y="35"/>
                    </a:cubicBezTo>
                    <a:cubicBezTo>
                      <a:pt x="10" y="34"/>
                      <a:pt x="12" y="39"/>
                      <a:pt x="16" y="40"/>
                    </a:cubicBezTo>
                    <a:cubicBezTo>
                      <a:pt x="24" y="24"/>
                      <a:pt x="15" y="18"/>
                      <a:pt x="2" y="14"/>
                    </a:cubicBezTo>
                    <a:cubicBezTo>
                      <a:pt x="0" y="10"/>
                      <a:pt x="3" y="8"/>
                      <a:pt x="5" y="5"/>
                    </a:cubicBezTo>
                    <a:cubicBezTo>
                      <a:pt x="9" y="3"/>
                      <a:pt x="13" y="2"/>
                      <a:pt x="17" y="1"/>
                    </a:cubicBezTo>
                    <a:cubicBezTo>
                      <a:pt x="31" y="0"/>
                      <a:pt x="32" y="11"/>
                      <a:pt x="32" y="20"/>
                    </a:cubicBezTo>
                    <a:cubicBezTo>
                      <a:pt x="33" y="31"/>
                      <a:pt x="32" y="41"/>
                      <a:pt x="4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25" name="Freeform 982"/>
              <p:cNvSpPr/>
              <p:nvPr/>
            </p:nvSpPr>
            <p:spPr bwMode="auto">
              <a:xfrm>
                <a:off x="2937" y="1021"/>
                <a:ext cx="67" cy="53"/>
              </a:xfrm>
              <a:custGeom>
                <a:avLst/>
                <a:gdLst>
                  <a:gd name="T0" fmla="*/ 32 w 35"/>
                  <a:gd name="T1" fmla="*/ 21 h 28"/>
                  <a:gd name="T2" fmla="*/ 28 w 35"/>
                  <a:gd name="T3" fmla="*/ 28 h 28"/>
                  <a:gd name="T4" fmla="*/ 0 w 35"/>
                  <a:gd name="T5" fmla="*/ 14 h 28"/>
                  <a:gd name="T6" fmla="*/ 12 w 35"/>
                  <a:gd name="T7" fmla="*/ 7 h 28"/>
                  <a:gd name="T8" fmla="*/ 28 w 35"/>
                  <a:gd name="T9" fmla="*/ 11 h 28"/>
                  <a:gd name="T10" fmla="*/ 32 w 35"/>
                  <a:gd name="T11" fmla="*/ 21 h 28"/>
                </a:gdLst>
                <a:ahLst/>
                <a:cxnLst>
                  <a:cxn ang="0">
                    <a:pos x="T0" y="T1"/>
                  </a:cxn>
                  <a:cxn ang="0">
                    <a:pos x="T2" y="T3"/>
                  </a:cxn>
                  <a:cxn ang="0">
                    <a:pos x="T4" y="T5"/>
                  </a:cxn>
                  <a:cxn ang="0">
                    <a:pos x="T6" y="T7"/>
                  </a:cxn>
                  <a:cxn ang="0">
                    <a:pos x="T8" y="T9"/>
                  </a:cxn>
                  <a:cxn ang="0">
                    <a:pos x="T10" y="T11"/>
                  </a:cxn>
                </a:cxnLst>
                <a:rect l="0" t="0" r="r" b="b"/>
                <a:pathLst>
                  <a:path w="35" h="28">
                    <a:moveTo>
                      <a:pt x="32" y="21"/>
                    </a:moveTo>
                    <a:cubicBezTo>
                      <a:pt x="30" y="23"/>
                      <a:pt x="29" y="26"/>
                      <a:pt x="28" y="28"/>
                    </a:cubicBezTo>
                    <a:cubicBezTo>
                      <a:pt x="18" y="24"/>
                      <a:pt x="11" y="16"/>
                      <a:pt x="0" y="14"/>
                    </a:cubicBezTo>
                    <a:cubicBezTo>
                      <a:pt x="2" y="7"/>
                      <a:pt x="5" y="0"/>
                      <a:pt x="12" y="7"/>
                    </a:cubicBezTo>
                    <a:cubicBezTo>
                      <a:pt x="17" y="14"/>
                      <a:pt x="23" y="9"/>
                      <a:pt x="28" y="11"/>
                    </a:cubicBezTo>
                    <a:cubicBezTo>
                      <a:pt x="33" y="13"/>
                      <a:pt x="35" y="16"/>
                      <a:pt x="3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26" name="Freeform 983"/>
              <p:cNvSpPr/>
              <p:nvPr/>
            </p:nvSpPr>
            <p:spPr bwMode="auto">
              <a:xfrm>
                <a:off x="2918" y="1168"/>
                <a:ext cx="32" cy="34"/>
              </a:xfrm>
              <a:custGeom>
                <a:avLst/>
                <a:gdLst>
                  <a:gd name="T0" fmla="*/ 17 w 17"/>
                  <a:gd name="T1" fmla="*/ 10 h 18"/>
                  <a:gd name="T2" fmla="*/ 3 w 17"/>
                  <a:gd name="T3" fmla="*/ 14 h 18"/>
                  <a:gd name="T4" fmla="*/ 7 w 17"/>
                  <a:gd name="T5" fmla="*/ 0 h 18"/>
                  <a:gd name="T6" fmla="*/ 17 w 17"/>
                  <a:gd name="T7" fmla="*/ 3 h 18"/>
                  <a:gd name="T8" fmla="*/ 17 w 17"/>
                  <a:gd name="T9" fmla="*/ 10 h 18"/>
                </a:gdLst>
                <a:ahLst/>
                <a:cxnLst>
                  <a:cxn ang="0">
                    <a:pos x="T0" y="T1"/>
                  </a:cxn>
                  <a:cxn ang="0">
                    <a:pos x="T2" y="T3"/>
                  </a:cxn>
                  <a:cxn ang="0">
                    <a:pos x="T4" y="T5"/>
                  </a:cxn>
                  <a:cxn ang="0">
                    <a:pos x="T6" y="T7"/>
                  </a:cxn>
                  <a:cxn ang="0">
                    <a:pos x="T8" y="T9"/>
                  </a:cxn>
                </a:cxnLst>
                <a:rect l="0" t="0" r="r" b="b"/>
                <a:pathLst>
                  <a:path w="17" h="18">
                    <a:moveTo>
                      <a:pt x="17" y="10"/>
                    </a:moveTo>
                    <a:cubicBezTo>
                      <a:pt x="14" y="17"/>
                      <a:pt x="9" y="18"/>
                      <a:pt x="3" y="14"/>
                    </a:cubicBezTo>
                    <a:cubicBezTo>
                      <a:pt x="0" y="8"/>
                      <a:pt x="0" y="3"/>
                      <a:pt x="7" y="0"/>
                    </a:cubicBezTo>
                    <a:cubicBezTo>
                      <a:pt x="10" y="1"/>
                      <a:pt x="14" y="2"/>
                      <a:pt x="17" y="3"/>
                    </a:cubicBezTo>
                    <a:cubicBezTo>
                      <a:pt x="17" y="6"/>
                      <a:pt x="17" y="8"/>
                      <a:pt x="1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27" name="Freeform 984"/>
              <p:cNvSpPr/>
              <p:nvPr/>
            </p:nvSpPr>
            <p:spPr bwMode="auto">
              <a:xfrm>
                <a:off x="1472" y="1126"/>
                <a:ext cx="192" cy="122"/>
              </a:xfrm>
              <a:custGeom>
                <a:avLst/>
                <a:gdLst>
                  <a:gd name="T0" fmla="*/ 93 w 101"/>
                  <a:gd name="T1" fmla="*/ 22 h 64"/>
                  <a:gd name="T2" fmla="*/ 97 w 101"/>
                  <a:gd name="T3" fmla="*/ 29 h 64"/>
                  <a:gd name="T4" fmla="*/ 76 w 101"/>
                  <a:gd name="T5" fmla="*/ 27 h 64"/>
                  <a:gd name="T6" fmla="*/ 70 w 101"/>
                  <a:gd name="T7" fmla="*/ 29 h 64"/>
                  <a:gd name="T8" fmla="*/ 64 w 101"/>
                  <a:gd name="T9" fmla="*/ 59 h 64"/>
                  <a:gd name="T10" fmla="*/ 58 w 101"/>
                  <a:gd name="T11" fmla="*/ 64 h 64"/>
                  <a:gd name="T12" fmla="*/ 15 w 101"/>
                  <a:gd name="T13" fmla="*/ 48 h 64"/>
                  <a:gd name="T14" fmla="*/ 6 w 101"/>
                  <a:gd name="T15" fmla="*/ 49 h 64"/>
                  <a:gd name="T16" fmla="*/ 3 w 101"/>
                  <a:gd name="T17" fmla="*/ 32 h 64"/>
                  <a:gd name="T18" fmla="*/ 6 w 101"/>
                  <a:gd name="T19" fmla="*/ 11 h 64"/>
                  <a:gd name="T20" fmla="*/ 23 w 101"/>
                  <a:gd name="T21" fmla="*/ 4 h 64"/>
                  <a:gd name="T22" fmla="*/ 54 w 101"/>
                  <a:gd name="T23" fmla="*/ 17 h 64"/>
                  <a:gd name="T24" fmla="*/ 82 w 101"/>
                  <a:gd name="T25" fmla="*/ 22 h 64"/>
                  <a:gd name="T26" fmla="*/ 93 w 101"/>
                  <a:gd name="T27"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64">
                    <a:moveTo>
                      <a:pt x="93" y="22"/>
                    </a:moveTo>
                    <a:cubicBezTo>
                      <a:pt x="95" y="24"/>
                      <a:pt x="101" y="24"/>
                      <a:pt x="97" y="29"/>
                    </a:cubicBezTo>
                    <a:cubicBezTo>
                      <a:pt x="90" y="28"/>
                      <a:pt x="82" y="41"/>
                      <a:pt x="76" y="27"/>
                    </a:cubicBezTo>
                    <a:cubicBezTo>
                      <a:pt x="75" y="25"/>
                      <a:pt x="69" y="27"/>
                      <a:pt x="70" y="29"/>
                    </a:cubicBezTo>
                    <a:cubicBezTo>
                      <a:pt x="77" y="41"/>
                      <a:pt x="58" y="47"/>
                      <a:pt x="64" y="59"/>
                    </a:cubicBezTo>
                    <a:cubicBezTo>
                      <a:pt x="66" y="61"/>
                      <a:pt x="61" y="63"/>
                      <a:pt x="58" y="64"/>
                    </a:cubicBezTo>
                    <a:cubicBezTo>
                      <a:pt x="46" y="53"/>
                      <a:pt x="34" y="41"/>
                      <a:pt x="15" y="48"/>
                    </a:cubicBezTo>
                    <a:cubicBezTo>
                      <a:pt x="12" y="49"/>
                      <a:pt x="9" y="49"/>
                      <a:pt x="6" y="49"/>
                    </a:cubicBezTo>
                    <a:cubicBezTo>
                      <a:pt x="0" y="44"/>
                      <a:pt x="0" y="39"/>
                      <a:pt x="3" y="32"/>
                    </a:cubicBezTo>
                    <a:cubicBezTo>
                      <a:pt x="4" y="25"/>
                      <a:pt x="5" y="18"/>
                      <a:pt x="6" y="11"/>
                    </a:cubicBezTo>
                    <a:cubicBezTo>
                      <a:pt x="16" y="20"/>
                      <a:pt x="15" y="0"/>
                      <a:pt x="23" y="4"/>
                    </a:cubicBezTo>
                    <a:cubicBezTo>
                      <a:pt x="28" y="22"/>
                      <a:pt x="43" y="20"/>
                      <a:pt x="54" y="17"/>
                    </a:cubicBezTo>
                    <a:cubicBezTo>
                      <a:pt x="65" y="14"/>
                      <a:pt x="74" y="12"/>
                      <a:pt x="82" y="22"/>
                    </a:cubicBezTo>
                    <a:cubicBezTo>
                      <a:pt x="86" y="27"/>
                      <a:pt x="90" y="23"/>
                      <a:pt x="9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28" name="Freeform 985"/>
              <p:cNvSpPr/>
              <p:nvPr/>
            </p:nvSpPr>
            <p:spPr bwMode="auto">
              <a:xfrm>
                <a:off x="1870" y="1811"/>
                <a:ext cx="91" cy="76"/>
              </a:xfrm>
              <a:custGeom>
                <a:avLst/>
                <a:gdLst>
                  <a:gd name="T0" fmla="*/ 17 w 48"/>
                  <a:gd name="T1" fmla="*/ 2 h 40"/>
                  <a:gd name="T2" fmla="*/ 27 w 48"/>
                  <a:gd name="T3" fmla="*/ 2 h 40"/>
                  <a:gd name="T4" fmla="*/ 36 w 48"/>
                  <a:gd name="T5" fmla="*/ 4 h 40"/>
                  <a:gd name="T6" fmla="*/ 48 w 48"/>
                  <a:gd name="T7" fmla="*/ 20 h 40"/>
                  <a:gd name="T8" fmla="*/ 37 w 48"/>
                  <a:gd name="T9" fmla="*/ 37 h 40"/>
                  <a:gd name="T10" fmla="*/ 27 w 48"/>
                  <a:gd name="T11" fmla="*/ 40 h 40"/>
                  <a:gd name="T12" fmla="*/ 13 w 48"/>
                  <a:gd name="T13" fmla="*/ 37 h 40"/>
                  <a:gd name="T14" fmla="*/ 3 w 48"/>
                  <a:gd name="T15" fmla="*/ 19 h 40"/>
                  <a:gd name="T16" fmla="*/ 10 w 48"/>
                  <a:gd name="T17" fmla="*/ 2 h 40"/>
                  <a:gd name="T18" fmla="*/ 17 w 48"/>
                  <a:gd name="T19"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0">
                    <a:moveTo>
                      <a:pt x="17" y="2"/>
                    </a:moveTo>
                    <a:cubicBezTo>
                      <a:pt x="20" y="1"/>
                      <a:pt x="24" y="6"/>
                      <a:pt x="27" y="2"/>
                    </a:cubicBezTo>
                    <a:cubicBezTo>
                      <a:pt x="31" y="0"/>
                      <a:pt x="33" y="2"/>
                      <a:pt x="36" y="4"/>
                    </a:cubicBezTo>
                    <a:cubicBezTo>
                      <a:pt x="42" y="8"/>
                      <a:pt x="48" y="12"/>
                      <a:pt x="48" y="20"/>
                    </a:cubicBezTo>
                    <a:cubicBezTo>
                      <a:pt x="48" y="27"/>
                      <a:pt x="43" y="32"/>
                      <a:pt x="37" y="37"/>
                    </a:cubicBezTo>
                    <a:cubicBezTo>
                      <a:pt x="34" y="38"/>
                      <a:pt x="30" y="39"/>
                      <a:pt x="27" y="40"/>
                    </a:cubicBezTo>
                    <a:cubicBezTo>
                      <a:pt x="25" y="30"/>
                      <a:pt x="20" y="30"/>
                      <a:pt x="13" y="37"/>
                    </a:cubicBezTo>
                    <a:cubicBezTo>
                      <a:pt x="0" y="37"/>
                      <a:pt x="3" y="27"/>
                      <a:pt x="3" y="19"/>
                    </a:cubicBezTo>
                    <a:cubicBezTo>
                      <a:pt x="1" y="12"/>
                      <a:pt x="22" y="14"/>
                      <a:pt x="10" y="2"/>
                    </a:cubicBezTo>
                    <a:cubicBezTo>
                      <a:pt x="12" y="2"/>
                      <a:pt x="14" y="2"/>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29" name="Freeform 986"/>
              <p:cNvSpPr/>
              <p:nvPr/>
            </p:nvSpPr>
            <p:spPr bwMode="auto">
              <a:xfrm>
                <a:off x="1994" y="1884"/>
                <a:ext cx="72" cy="61"/>
              </a:xfrm>
              <a:custGeom>
                <a:avLst/>
                <a:gdLst>
                  <a:gd name="T0" fmla="*/ 35 w 38"/>
                  <a:gd name="T1" fmla="*/ 16 h 32"/>
                  <a:gd name="T2" fmla="*/ 4 w 38"/>
                  <a:gd name="T3" fmla="*/ 23 h 32"/>
                  <a:gd name="T4" fmla="*/ 4 w 38"/>
                  <a:gd name="T5" fmla="*/ 16 h 32"/>
                  <a:gd name="T6" fmla="*/ 11 w 38"/>
                  <a:gd name="T7" fmla="*/ 2 h 32"/>
                  <a:gd name="T8" fmla="*/ 36 w 38"/>
                  <a:gd name="T9" fmla="*/ 5 h 32"/>
                  <a:gd name="T10" fmla="*/ 35 w 38"/>
                  <a:gd name="T11" fmla="*/ 16 h 32"/>
                </a:gdLst>
                <a:ahLst/>
                <a:cxnLst>
                  <a:cxn ang="0">
                    <a:pos x="T0" y="T1"/>
                  </a:cxn>
                  <a:cxn ang="0">
                    <a:pos x="T2" y="T3"/>
                  </a:cxn>
                  <a:cxn ang="0">
                    <a:pos x="T4" y="T5"/>
                  </a:cxn>
                  <a:cxn ang="0">
                    <a:pos x="T6" y="T7"/>
                  </a:cxn>
                  <a:cxn ang="0">
                    <a:pos x="T8" y="T9"/>
                  </a:cxn>
                  <a:cxn ang="0">
                    <a:pos x="T10" y="T11"/>
                  </a:cxn>
                </a:cxnLst>
                <a:rect l="0" t="0" r="r" b="b"/>
                <a:pathLst>
                  <a:path w="38" h="32">
                    <a:moveTo>
                      <a:pt x="35" y="16"/>
                    </a:moveTo>
                    <a:cubicBezTo>
                      <a:pt x="25" y="21"/>
                      <a:pt x="17" y="32"/>
                      <a:pt x="4" y="23"/>
                    </a:cubicBezTo>
                    <a:cubicBezTo>
                      <a:pt x="4" y="21"/>
                      <a:pt x="4" y="18"/>
                      <a:pt x="4" y="16"/>
                    </a:cubicBezTo>
                    <a:cubicBezTo>
                      <a:pt x="0" y="8"/>
                      <a:pt x="5" y="5"/>
                      <a:pt x="11" y="2"/>
                    </a:cubicBezTo>
                    <a:cubicBezTo>
                      <a:pt x="20" y="0"/>
                      <a:pt x="28" y="0"/>
                      <a:pt x="36" y="5"/>
                    </a:cubicBezTo>
                    <a:cubicBezTo>
                      <a:pt x="38" y="9"/>
                      <a:pt x="38" y="13"/>
                      <a:pt x="3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30" name="Freeform 987"/>
              <p:cNvSpPr/>
              <p:nvPr/>
            </p:nvSpPr>
            <p:spPr bwMode="auto">
              <a:xfrm>
                <a:off x="1940" y="1845"/>
                <a:ext cx="50" cy="50"/>
              </a:xfrm>
              <a:custGeom>
                <a:avLst/>
                <a:gdLst>
                  <a:gd name="T0" fmla="*/ 0 w 26"/>
                  <a:gd name="T1" fmla="*/ 19 h 26"/>
                  <a:gd name="T2" fmla="*/ 8 w 26"/>
                  <a:gd name="T3" fmla="*/ 1 h 26"/>
                  <a:gd name="T4" fmla="*/ 11 w 26"/>
                  <a:gd name="T5" fmla="*/ 0 h 26"/>
                  <a:gd name="T6" fmla="*/ 20 w 26"/>
                  <a:gd name="T7" fmla="*/ 7 h 26"/>
                  <a:gd name="T8" fmla="*/ 26 w 26"/>
                  <a:gd name="T9" fmla="*/ 16 h 26"/>
                  <a:gd name="T10" fmla="*/ 21 w 26"/>
                  <a:gd name="T11" fmla="*/ 26 h 26"/>
                  <a:gd name="T12" fmla="*/ 0 w 26"/>
                  <a:gd name="T13" fmla="*/ 19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0" y="19"/>
                    </a:moveTo>
                    <a:cubicBezTo>
                      <a:pt x="3" y="13"/>
                      <a:pt x="5" y="7"/>
                      <a:pt x="8" y="1"/>
                    </a:cubicBezTo>
                    <a:cubicBezTo>
                      <a:pt x="8" y="0"/>
                      <a:pt x="10" y="0"/>
                      <a:pt x="11" y="0"/>
                    </a:cubicBezTo>
                    <a:cubicBezTo>
                      <a:pt x="14" y="2"/>
                      <a:pt x="17" y="4"/>
                      <a:pt x="20" y="7"/>
                    </a:cubicBezTo>
                    <a:cubicBezTo>
                      <a:pt x="22" y="10"/>
                      <a:pt x="23" y="13"/>
                      <a:pt x="26" y="16"/>
                    </a:cubicBezTo>
                    <a:cubicBezTo>
                      <a:pt x="26" y="20"/>
                      <a:pt x="25" y="23"/>
                      <a:pt x="21" y="26"/>
                    </a:cubicBezTo>
                    <a:cubicBezTo>
                      <a:pt x="14" y="23"/>
                      <a:pt x="7" y="21"/>
                      <a:pt x="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31" name="Freeform 988"/>
              <p:cNvSpPr/>
              <p:nvPr/>
            </p:nvSpPr>
            <p:spPr bwMode="auto">
              <a:xfrm>
                <a:off x="1980" y="1868"/>
                <a:ext cx="35" cy="48"/>
              </a:xfrm>
              <a:custGeom>
                <a:avLst/>
                <a:gdLst>
                  <a:gd name="T0" fmla="*/ 0 w 18"/>
                  <a:gd name="T1" fmla="*/ 14 h 25"/>
                  <a:gd name="T2" fmla="*/ 4 w 18"/>
                  <a:gd name="T3" fmla="*/ 3 h 25"/>
                  <a:gd name="T4" fmla="*/ 18 w 18"/>
                  <a:gd name="T5" fmla="*/ 14 h 25"/>
                  <a:gd name="T6" fmla="*/ 11 w 18"/>
                  <a:gd name="T7" fmla="*/ 24 h 25"/>
                  <a:gd name="T8" fmla="*/ 0 w 18"/>
                  <a:gd name="T9" fmla="*/ 14 h 25"/>
                </a:gdLst>
                <a:ahLst/>
                <a:cxnLst>
                  <a:cxn ang="0">
                    <a:pos x="T0" y="T1"/>
                  </a:cxn>
                  <a:cxn ang="0">
                    <a:pos x="T2" y="T3"/>
                  </a:cxn>
                  <a:cxn ang="0">
                    <a:pos x="T4" y="T5"/>
                  </a:cxn>
                  <a:cxn ang="0">
                    <a:pos x="T6" y="T7"/>
                  </a:cxn>
                  <a:cxn ang="0">
                    <a:pos x="T8" y="T9"/>
                  </a:cxn>
                </a:cxnLst>
                <a:rect l="0" t="0" r="r" b="b"/>
                <a:pathLst>
                  <a:path w="18" h="25">
                    <a:moveTo>
                      <a:pt x="0" y="14"/>
                    </a:moveTo>
                    <a:cubicBezTo>
                      <a:pt x="2" y="10"/>
                      <a:pt x="3" y="7"/>
                      <a:pt x="4" y="3"/>
                    </a:cubicBezTo>
                    <a:cubicBezTo>
                      <a:pt x="14" y="0"/>
                      <a:pt x="17" y="5"/>
                      <a:pt x="18" y="14"/>
                    </a:cubicBezTo>
                    <a:cubicBezTo>
                      <a:pt x="13" y="16"/>
                      <a:pt x="11" y="19"/>
                      <a:pt x="11" y="24"/>
                    </a:cubicBezTo>
                    <a:cubicBezTo>
                      <a:pt x="3" y="25"/>
                      <a:pt x="0" y="21"/>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32" name="Freeform 989"/>
              <p:cNvSpPr/>
              <p:nvPr/>
            </p:nvSpPr>
            <p:spPr bwMode="auto">
              <a:xfrm>
                <a:off x="3880" y="2920"/>
                <a:ext cx="99" cy="96"/>
              </a:xfrm>
              <a:custGeom>
                <a:avLst/>
                <a:gdLst>
                  <a:gd name="T0" fmla="*/ 4 w 52"/>
                  <a:gd name="T1" fmla="*/ 21 h 50"/>
                  <a:gd name="T2" fmla="*/ 22 w 52"/>
                  <a:gd name="T3" fmla="*/ 11 h 50"/>
                  <a:gd name="T4" fmla="*/ 38 w 52"/>
                  <a:gd name="T5" fmla="*/ 0 h 50"/>
                  <a:gd name="T6" fmla="*/ 45 w 52"/>
                  <a:gd name="T7" fmla="*/ 25 h 50"/>
                  <a:gd name="T8" fmla="*/ 22 w 52"/>
                  <a:gd name="T9" fmla="*/ 45 h 50"/>
                  <a:gd name="T10" fmla="*/ 0 w 52"/>
                  <a:gd name="T11" fmla="*/ 42 h 50"/>
                  <a:gd name="T12" fmla="*/ 4 w 52"/>
                  <a:gd name="T13" fmla="*/ 21 h 50"/>
                </a:gdLst>
                <a:ahLst/>
                <a:cxnLst>
                  <a:cxn ang="0">
                    <a:pos x="T0" y="T1"/>
                  </a:cxn>
                  <a:cxn ang="0">
                    <a:pos x="T2" y="T3"/>
                  </a:cxn>
                  <a:cxn ang="0">
                    <a:pos x="T4" y="T5"/>
                  </a:cxn>
                  <a:cxn ang="0">
                    <a:pos x="T6" y="T7"/>
                  </a:cxn>
                  <a:cxn ang="0">
                    <a:pos x="T8" y="T9"/>
                  </a:cxn>
                  <a:cxn ang="0">
                    <a:pos x="T10" y="T11"/>
                  </a:cxn>
                  <a:cxn ang="0">
                    <a:pos x="T12" y="T13"/>
                  </a:cxn>
                </a:cxnLst>
                <a:rect l="0" t="0" r="r" b="b"/>
                <a:pathLst>
                  <a:path w="52" h="50">
                    <a:moveTo>
                      <a:pt x="4" y="21"/>
                    </a:moveTo>
                    <a:cubicBezTo>
                      <a:pt x="12" y="23"/>
                      <a:pt x="17" y="17"/>
                      <a:pt x="22" y="11"/>
                    </a:cubicBezTo>
                    <a:cubicBezTo>
                      <a:pt x="27" y="7"/>
                      <a:pt x="31" y="0"/>
                      <a:pt x="38" y="0"/>
                    </a:cubicBezTo>
                    <a:cubicBezTo>
                      <a:pt x="41" y="9"/>
                      <a:pt x="52" y="14"/>
                      <a:pt x="45" y="25"/>
                    </a:cubicBezTo>
                    <a:cubicBezTo>
                      <a:pt x="33" y="26"/>
                      <a:pt x="33" y="40"/>
                      <a:pt x="22" y="45"/>
                    </a:cubicBezTo>
                    <a:cubicBezTo>
                      <a:pt x="11" y="50"/>
                      <a:pt x="7" y="47"/>
                      <a:pt x="0" y="42"/>
                    </a:cubicBezTo>
                    <a:cubicBezTo>
                      <a:pt x="4" y="36"/>
                      <a:pt x="2" y="28"/>
                      <a:pt x="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33" name="Freeform 990"/>
              <p:cNvSpPr/>
              <p:nvPr/>
            </p:nvSpPr>
            <p:spPr bwMode="auto">
              <a:xfrm>
                <a:off x="2409" y="1878"/>
                <a:ext cx="126" cy="116"/>
              </a:xfrm>
              <a:custGeom>
                <a:avLst/>
                <a:gdLst>
                  <a:gd name="T0" fmla="*/ 37 w 66"/>
                  <a:gd name="T1" fmla="*/ 5 h 61"/>
                  <a:gd name="T2" fmla="*/ 58 w 66"/>
                  <a:gd name="T3" fmla="*/ 9 h 61"/>
                  <a:gd name="T4" fmla="*/ 58 w 66"/>
                  <a:gd name="T5" fmla="*/ 44 h 61"/>
                  <a:gd name="T6" fmla="*/ 59 w 66"/>
                  <a:gd name="T7" fmla="*/ 48 h 61"/>
                  <a:gd name="T8" fmla="*/ 44 w 66"/>
                  <a:gd name="T9" fmla="*/ 50 h 61"/>
                  <a:gd name="T10" fmla="*/ 27 w 66"/>
                  <a:gd name="T11" fmla="*/ 53 h 61"/>
                  <a:gd name="T12" fmla="*/ 5 w 66"/>
                  <a:gd name="T13" fmla="*/ 56 h 61"/>
                  <a:gd name="T14" fmla="*/ 1 w 66"/>
                  <a:gd name="T15" fmla="*/ 43 h 61"/>
                  <a:gd name="T16" fmla="*/ 1 w 66"/>
                  <a:gd name="T17" fmla="*/ 26 h 61"/>
                  <a:gd name="T18" fmla="*/ 18 w 66"/>
                  <a:gd name="T19" fmla="*/ 12 h 61"/>
                  <a:gd name="T20" fmla="*/ 37 w 66"/>
                  <a:gd name="T21" fmla="*/ 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7" y="5"/>
                    </a:moveTo>
                    <a:cubicBezTo>
                      <a:pt x="42" y="15"/>
                      <a:pt x="52" y="2"/>
                      <a:pt x="58" y="9"/>
                    </a:cubicBezTo>
                    <a:cubicBezTo>
                      <a:pt x="59" y="20"/>
                      <a:pt x="40" y="32"/>
                      <a:pt x="58" y="44"/>
                    </a:cubicBezTo>
                    <a:cubicBezTo>
                      <a:pt x="61" y="44"/>
                      <a:pt x="66" y="46"/>
                      <a:pt x="59" y="48"/>
                    </a:cubicBezTo>
                    <a:cubicBezTo>
                      <a:pt x="55" y="49"/>
                      <a:pt x="49" y="47"/>
                      <a:pt x="44" y="50"/>
                    </a:cubicBezTo>
                    <a:cubicBezTo>
                      <a:pt x="37" y="45"/>
                      <a:pt x="32" y="49"/>
                      <a:pt x="27" y="53"/>
                    </a:cubicBezTo>
                    <a:cubicBezTo>
                      <a:pt x="20" y="58"/>
                      <a:pt x="13" y="61"/>
                      <a:pt x="5" y="56"/>
                    </a:cubicBezTo>
                    <a:cubicBezTo>
                      <a:pt x="1" y="52"/>
                      <a:pt x="0" y="48"/>
                      <a:pt x="1" y="43"/>
                    </a:cubicBezTo>
                    <a:cubicBezTo>
                      <a:pt x="3" y="37"/>
                      <a:pt x="5" y="31"/>
                      <a:pt x="1" y="26"/>
                    </a:cubicBezTo>
                    <a:cubicBezTo>
                      <a:pt x="2" y="16"/>
                      <a:pt x="13" y="17"/>
                      <a:pt x="18" y="12"/>
                    </a:cubicBezTo>
                    <a:cubicBezTo>
                      <a:pt x="24" y="9"/>
                      <a:pt x="28" y="0"/>
                      <a:pt x="3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34" name="Freeform 991"/>
              <p:cNvSpPr/>
              <p:nvPr/>
            </p:nvSpPr>
            <p:spPr bwMode="auto">
              <a:xfrm>
                <a:off x="3495" y="2142"/>
                <a:ext cx="147" cy="130"/>
              </a:xfrm>
              <a:custGeom>
                <a:avLst/>
                <a:gdLst>
                  <a:gd name="T0" fmla="*/ 24 w 77"/>
                  <a:gd name="T1" fmla="*/ 7 h 68"/>
                  <a:gd name="T2" fmla="*/ 32 w 77"/>
                  <a:gd name="T3" fmla="*/ 12 h 68"/>
                  <a:gd name="T4" fmla="*/ 54 w 77"/>
                  <a:gd name="T5" fmla="*/ 23 h 68"/>
                  <a:gd name="T6" fmla="*/ 59 w 77"/>
                  <a:gd name="T7" fmla="*/ 27 h 68"/>
                  <a:gd name="T8" fmla="*/ 72 w 77"/>
                  <a:gd name="T9" fmla="*/ 41 h 68"/>
                  <a:gd name="T10" fmla="*/ 53 w 77"/>
                  <a:gd name="T11" fmla="*/ 67 h 68"/>
                  <a:gd name="T12" fmla="*/ 44 w 77"/>
                  <a:gd name="T13" fmla="*/ 63 h 68"/>
                  <a:gd name="T14" fmla="*/ 25 w 77"/>
                  <a:gd name="T15" fmla="*/ 57 h 68"/>
                  <a:gd name="T16" fmla="*/ 3 w 77"/>
                  <a:gd name="T17" fmla="*/ 42 h 68"/>
                  <a:gd name="T18" fmla="*/ 3 w 77"/>
                  <a:gd name="T19" fmla="*/ 31 h 68"/>
                  <a:gd name="T20" fmla="*/ 31 w 77"/>
                  <a:gd name="T21" fmla="*/ 26 h 68"/>
                  <a:gd name="T22" fmla="*/ 17 w 77"/>
                  <a:gd name="T23" fmla="*/ 10 h 68"/>
                  <a:gd name="T24" fmla="*/ 24 w 77"/>
                  <a:gd name="T25" fmla="*/ 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68">
                    <a:moveTo>
                      <a:pt x="24" y="7"/>
                    </a:moveTo>
                    <a:cubicBezTo>
                      <a:pt x="26" y="10"/>
                      <a:pt x="29" y="14"/>
                      <a:pt x="32" y="12"/>
                    </a:cubicBezTo>
                    <a:cubicBezTo>
                      <a:pt x="48" y="0"/>
                      <a:pt x="51" y="10"/>
                      <a:pt x="54" y="23"/>
                    </a:cubicBezTo>
                    <a:cubicBezTo>
                      <a:pt x="55" y="25"/>
                      <a:pt x="57" y="26"/>
                      <a:pt x="59" y="27"/>
                    </a:cubicBezTo>
                    <a:cubicBezTo>
                      <a:pt x="58" y="38"/>
                      <a:pt x="77" y="33"/>
                      <a:pt x="72" y="41"/>
                    </a:cubicBezTo>
                    <a:cubicBezTo>
                      <a:pt x="67" y="50"/>
                      <a:pt x="62" y="60"/>
                      <a:pt x="53" y="67"/>
                    </a:cubicBezTo>
                    <a:cubicBezTo>
                      <a:pt x="49" y="68"/>
                      <a:pt x="46" y="66"/>
                      <a:pt x="44" y="63"/>
                    </a:cubicBezTo>
                    <a:cubicBezTo>
                      <a:pt x="40" y="54"/>
                      <a:pt x="31" y="56"/>
                      <a:pt x="25" y="57"/>
                    </a:cubicBezTo>
                    <a:cubicBezTo>
                      <a:pt x="12" y="59"/>
                      <a:pt x="5" y="54"/>
                      <a:pt x="3" y="42"/>
                    </a:cubicBezTo>
                    <a:cubicBezTo>
                      <a:pt x="0" y="38"/>
                      <a:pt x="1" y="35"/>
                      <a:pt x="3" y="31"/>
                    </a:cubicBezTo>
                    <a:cubicBezTo>
                      <a:pt x="12" y="23"/>
                      <a:pt x="12" y="23"/>
                      <a:pt x="31" y="26"/>
                    </a:cubicBezTo>
                    <a:cubicBezTo>
                      <a:pt x="26" y="20"/>
                      <a:pt x="22" y="15"/>
                      <a:pt x="17" y="10"/>
                    </a:cubicBezTo>
                    <a:cubicBezTo>
                      <a:pt x="19" y="7"/>
                      <a:pt x="21" y="5"/>
                      <a:pt x="2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35" name="Freeform 992"/>
              <p:cNvSpPr/>
              <p:nvPr/>
            </p:nvSpPr>
            <p:spPr bwMode="auto">
              <a:xfrm>
                <a:off x="3455" y="2218"/>
                <a:ext cx="132" cy="67"/>
              </a:xfrm>
              <a:custGeom>
                <a:avLst/>
                <a:gdLst>
                  <a:gd name="T0" fmla="*/ 28 w 69"/>
                  <a:gd name="T1" fmla="*/ 1 h 35"/>
                  <a:gd name="T2" fmla="*/ 32 w 69"/>
                  <a:gd name="T3" fmla="*/ 5 h 35"/>
                  <a:gd name="T4" fmla="*/ 40 w 69"/>
                  <a:gd name="T5" fmla="*/ 12 h 35"/>
                  <a:gd name="T6" fmla="*/ 62 w 69"/>
                  <a:gd name="T7" fmla="*/ 12 h 35"/>
                  <a:gd name="T8" fmla="*/ 66 w 69"/>
                  <a:gd name="T9" fmla="*/ 22 h 35"/>
                  <a:gd name="T10" fmla="*/ 54 w 69"/>
                  <a:gd name="T11" fmla="*/ 33 h 35"/>
                  <a:gd name="T12" fmla="*/ 21 w 69"/>
                  <a:gd name="T13" fmla="*/ 29 h 35"/>
                  <a:gd name="T14" fmla="*/ 7 w 69"/>
                  <a:gd name="T15" fmla="*/ 22 h 35"/>
                  <a:gd name="T16" fmla="*/ 0 w 69"/>
                  <a:gd name="T17" fmla="*/ 15 h 35"/>
                  <a:gd name="T18" fmla="*/ 11 w 69"/>
                  <a:gd name="T19" fmla="*/ 5 h 35"/>
                  <a:gd name="T20" fmla="*/ 14 w 69"/>
                  <a:gd name="T21" fmla="*/ 5 h 35"/>
                  <a:gd name="T22" fmla="*/ 28 w 69"/>
                  <a:gd name="T23"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35">
                    <a:moveTo>
                      <a:pt x="28" y="1"/>
                    </a:moveTo>
                    <a:cubicBezTo>
                      <a:pt x="30" y="2"/>
                      <a:pt x="34" y="2"/>
                      <a:pt x="32" y="5"/>
                    </a:cubicBezTo>
                    <a:cubicBezTo>
                      <a:pt x="28" y="16"/>
                      <a:pt x="33" y="15"/>
                      <a:pt x="40" y="12"/>
                    </a:cubicBezTo>
                    <a:cubicBezTo>
                      <a:pt x="47" y="10"/>
                      <a:pt x="53" y="16"/>
                      <a:pt x="62" y="12"/>
                    </a:cubicBezTo>
                    <a:cubicBezTo>
                      <a:pt x="66" y="9"/>
                      <a:pt x="69" y="16"/>
                      <a:pt x="66" y="22"/>
                    </a:cubicBezTo>
                    <a:cubicBezTo>
                      <a:pt x="67" y="32"/>
                      <a:pt x="63" y="35"/>
                      <a:pt x="54" y="33"/>
                    </a:cubicBezTo>
                    <a:cubicBezTo>
                      <a:pt x="43" y="31"/>
                      <a:pt x="32" y="30"/>
                      <a:pt x="21" y="29"/>
                    </a:cubicBezTo>
                    <a:cubicBezTo>
                      <a:pt x="16" y="28"/>
                      <a:pt x="11" y="26"/>
                      <a:pt x="7" y="22"/>
                    </a:cubicBezTo>
                    <a:cubicBezTo>
                      <a:pt x="4" y="21"/>
                      <a:pt x="1" y="19"/>
                      <a:pt x="0" y="15"/>
                    </a:cubicBezTo>
                    <a:cubicBezTo>
                      <a:pt x="4" y="12"/>
                      <a:pt x="7" y="8"/>
                      <a:pt x="11" y="5"/>
                    </a:cubicBezTo>
                    <a:cubicBezTo>
                      <a:pt x="12" y="5"/>
                      <a:pt x="13" y="5"/>
                      <a:pt x="14" y="5"/>
                    </a:cubicBezTo>
                    <a:cubicBezTo>
                      <a:pt x="18" y="0"/>
                      <a:pt x="24" y="5"/>
                      <a:pt x="2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36" name="Freeform 993"/>
              <p:cNvSpPr/>
              <p:nvPr/>
            </p:nvSpPr>
            <p:spPr bwMode="auto">
              <a:xfrm>
                <a:off x="3487" y="2096"/>
                <a:ext cx="63" cy="82"/>
              </a:xfrm>
              <a:custGeom>
                <a:avLst/>
                <a:gdLst>
                  <a:gd name="T0" fmla="*/ 28 w 33"/>
                  <a:gd name="T1" fmla="*/ 31 h 43"/>
                  <a:gd name="T2" fmla="*/ 21 w 33"/>
                  <a:gd name="T3" fmla="*/ 34 h 43"/>
                  <a:gd name="T4" fmla="*/ 14 w 33"/>
                  <a:gd name="T5" fmla="*/ 30 h 43"/>
                  <a:gd name="T6" fmla="*/ 4 w 33"/>
                  <a:gd name="T7" fmla="*/ 34 h 43"/>
                  <a:gd name="T8" fmla="*/ 7 w 33"/>
                  <a:gd name="T9" fmla="*/ 17 h 43"/>
                  <a:gd name="T10" fmla="*/ 19 w 33"/>
                  <a:gd name="T11" fmla="*/ 7 h 43"/>
                  <a:gd name="T12" fmla="*/ 32 w 33"/>
                  <a:gd name="T13" fmla="*/ 13 h 43"/>
                  <a:gd name="T14" fmla="*/ 28 w 33"/>
                  <a:gd name="T15" fmla="*/ 31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43">
                    <a:moveTo>
                      <a:pt x="28" y="31"/>
                    </a:moveTo>
                    <a:cubicBezTo>
                      <a:pt x="26" y="32"/>
                      <a:pt x="24" y="33"/>
                      <a:pt x="21" y="34"/>
                    </a:cubicBezTo>
                    <a:cubicBezTo>
                      <a:pt x="19" y="32"/>
                      <a:pt x="17" y="30"/>
                      <a:pt x="14" y="30"/>
                    </a:cubicBezTo>
                    <a:cubicBezTo>
                      <a:pt x="9" y="28"/>
                      <a:pt x="10" y="43"/>
                      <a:pt x="4" y="34"/>
                    </a:cubicBezTo>
                    <a:cubicBezTo>
                      <a:pt x="0" y="29"/>
                      <a:pt x="5" y="22"/>
                      <a:pt x="7" y="17"/>
                    </a:cubicBezTo>
                    <a:cubicBezTo>
                      <a:pt x="11" y="13"/>
                      <a:pt x="15" y="10"/>
                      <a:pt x="19" y="7"/>
                    </a:cubicBezTo>
                    <a:cubicBezTo>
                      <a:pt x="28" y="0"/>
                      <a:pt x="32" y="2"/>
                      <a:pt x="32" y="13"/>
                    </a:cubicBezTo>
                    <a:cubicBezTo>
                      <a:pt x="28" y="18"/>
                      <a:pt x="33" y="25"/>
                      <a:pt x="2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37" name="Freeform 994"/>
              <p:cNvSpPr/>
              <p:nvPr/>
            </p:nvSpPr>
            <p:spPr bwMode="auto">
              <a:xfrm>
                <a:off x="3482" y="2201"/>
                <a:ext cx="26" cy="36"/>
              </a:xfrm>
              <a:custGeom>
                <a:avLst/>
                <a:gdLst>
                  <a:gd name="T0" fmla="*/ 14 w 14"/>
                  <a:gd name="T1" fmla="*/ 10 h 19"/>
                  <a:gd name="T2" fmla="*/ 0 w 14"/>
                  <a:gd name="T3" fmla="*/ 14 h 19"/>
                  <a:gd name="T4" fmla="*/ 10 w 14"/>
                  <a:gd name="T5" fmla="*/ 0 h 19"/>
                  <a:gd name="T6" fmla="*/ 14 w 14"/>
                  <a:gd name="T7" fmla="*/ 10 h 19"/>
                </a:gdLst>
                <a:ahLst/>
                <a:cxnLst>
                  <a:cxn ang="0">
                    <a:pos x="T0" y="T1"/>
                  </a:cxn>
                  <a:cxn ang="0">
                    <a:pos x="T2" y="T3"/>
                  </a:cxn>
                  <a:cxn ang="0">
                    <a:pos x="T4" y="T5"/>
                  </a:cxn>
                  <a:cxn ang="0">
                    <a:pos x="T6" y="T7"/>
                  </a:cxn>
                </a:cxnLst>
                <a:rect l="0" t="0" r="r" b="b"/>
                <a:pathLst>
                  <a:path w="14" h="19">
                    <a:moveTo>
                      <a:pt x="14" y="10"/>
                    </a:moveTo>
                    <a:cubicBezTo>
                      <a:pt x="11" y="19"/>
                      <a:pt x="5" y="14"/>
                      <a:pt x="0" y="14"/>
                    </a:cubicBezTo>
                    <a:cubicBezTo>
                      <a:pt x="0" y="7"/>
                      <a:pt x="5" y="3"/>
                      <a:pt x="10" y="0"/>
                    </a:cubicBezTo>
                    <a:cubicBezTo>
                      <a:pt x="11" y="4"/>
                      <a:pt x="10" y="8"/>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38" name="Freeform 995"/>
              <p:cNvSpPr/>
              <p:nvPr/>
            </p:nvSpPr>
            <p:spPr bwMode="auto">
              <a:xfrm>
                <a:off x="2581" y="2459"/>
                <a:ext cx="93" cy="65"/>
              </a:xfrm>
              <a:custGeom>
                <a:avLst/>
                <a:gdLst>
                  <a:gd name="T0" fmla="*/ 20 w 49"/>
                  <a:gd name="T1" fmla="*/ 0 h 34"/>
                  <a:gd name="T2" fmla="*/ 37 w 49"/>
                  <a:gd name="T3" fmla="*/ 1 h 34"/>
                  <a:gd name="T4" fmla="*/ 41 w 49"/>
                  <a:gd name="T5" fmla="*/ 4 h 34"/>
                  <a:gd name="T6" fmla="*/ 44 w 49"/>
                  <a:gd name="T7" fmla="*/ 5 h 34"/>
                  <a:gd name="T8" fmla="*/ 48 w 49"/>
                  <a:gd name="T9" fmla="*/ 22 h 34"/>
                  <a:gd name="T10" fmla="*/ 48 w 49"/>
                  <a:gd name="T11" fmla="*/ 26 h 34"/>
                  <a:gd name="T12" fmla="*/ 37 w 49"/>
                  <a:gd name="T13" fmla="*/ 23 h 34"/>
                  <a:gd name="T14" fmla="*/ 21 w 49"/>
                  <a:gd name="T15" fmla="*/ 25 h 34"/>
                  <a:gd name="T16" fmla="*/ 10 w 49"/>
                  <a:gd name="T17" fmla="*/ 32 h 34"/>
                  <a:gd name="T18" fmla="*/ 6 w 49"/>
                  <a:gd name="T19" fmla="*/ 28 h 34"/>
                  <a:gd name="T20" fmla="*/ 10 w 49"/>
                  <a:gd name="T21" fmla="*/ 8 h 34"/>
                  <a:gd name="T22" fmla="*/ 20 w 49"/>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4">
                    <a:moveTo>
                      <a:pt x="20" y="0"/>
                    </a:moveTo>
                    <a:cubicBezTo>
                      <a:pt x="26" y="0"/>
                      <a:pt x="31" y="1"/>
                      <a:pt x="37" y="1"/>
                    </a:cubicBezTo>
                    <a:cubicBezTo>
                      <a:pt x="39" y="2"/>
                      <a:pt x="40" y="3"/>
                      <a:pt x="41" y="4"/>
                    </a:cubicBezTo>
                    <a:cubicBezTo>
                      <a:pt x="42" y="3"/>
                      <a:pt x="43" y="3"/>
                      <a:pt x="44" y="5"/>
                    </a:cubicBezTo>
                    <a:cubicBezTo>
                      <a:pt x="48" y="10"/>
                      <a:pt x="48" y="16"/>
                      <a:pt x="48" y="22"/>
                    </a:cubicBezTo>
                    <a:cubicBezTo>
                      <a:pt x="49" y="23"/>
                      <a:pt x="49" y="25"/>
                      <a:pt x="48" y="26"/>
                    </a:cubicBezTo>
                    <a:cubicBezTo>
                      <a:pt x="43" y="28"/>
                      <a:pt x="40" y="26"/>
                      <a:pt x="37" y="23"/>
                    </a:cubicBezTo>
                    <a:cubicBezTo>
                      <a:pt x="31" y="17"/>
                      <a:pt x="26" y="19"/>
                      <a:pt x="21" y="25"/>
                    </a:cubicBezTo>
                    <a:cubicBezTo>
                      <a:pt x="18" y="29"/>
                      <a:pt x="16" y="34"/>
                      <a:pt x="10" y="32"/>
                    </a:cubicBezTo>
                    <a:cubicBezTo>
                      <a:pt x="9" y="31"/>
                      <a:pt x="7" y="30"/>
                      <a:pt x="6" y="28"/>
                    </a:cubicBezTo>
                    <a:cubicBezTo>
                      <a:pt x="0" y="20"/>
                      <a:pt x="4" y="14"/>
                      <a:pt x="10" y="8"/>
                    </a:cubicBezTo>
                    <a:cubicBezTo>
                      <a:pt x="13" y="5"/>
                      <a:pt x="16" y="3"/>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39" name="Freeform 996"/>
              <p:cNvSpPr/>
              <p:nvPr/>
            </p:nvSpPr>
            <p:spPr bwMode="auto">
              <a:xfrm>
                <a:off x="2567" y="2475"/>
                <a:ext cx="33" cy="38"/>
              </a:xfrm>
              <a:custGeom>
                <a:avLst/>
                <a:gdLst>
                  <a:gd name="T0" fmla="*/ 17 w 17"/>
                  <a:gd name="T1" fmla="*/ 0 h 20"/>
                  <a:gd name="T2" fmla="*/ 13 w 17"/>
                  <a:gd name="T3" fmla="*/ 20 h 20"/>
                  <a:gd name="T4" fmla="*/ 2 w 17"/>
                  <a:gd name="T5" fmla="*/ 17 h 20"/>
                  <a:gd name="T6" fmla="*/ 3 w 17"/>
                  <a:gd name="T7" fmla="*/ 7 h 20"/>
                  <a:gd name="T8" fmla="*/ 17 w 17"/>
                  <a:gd name="T9" fmla="*/ 0 h 20"/>
                </a:gdLst>
                <a:ahLst/>
                <a:cxnLst>
                  <a:cxn ang="0">
                    <a:pos x="T0" y="T1"/>
                  </a:cxn>
                  <a:cxn ang="0">
                    <a:pos x="T2" y="T3"/>
                  </a:cxn>
                  <a:cxn ang="0">
                    <a:pos x="T4" y="T5"/>
                  </a:cxn>
                  <a:cxn ang="0">
                    <a:pos x="T6" y="T7"/>
                  </a:cxn>
                  <a:cxn ang="0">
                    <a:pos x="T8" y="T9"/>
                  </a:cxn>
                </a:cxnLst>
                <a:rect l="0" t="0" r="r" b="b"/>
                <a:pathLst>
                  <a:path w="17" h="20">
                    <a:moveTo>
                      <a:pt x="17" y="0"/>
                    </a:moveTo>
                    <a:cubicBezTo>
                      <a:pt x="15" y="7"/>
                      <a:pt x="14" y="14"/>
                      <a:pt x="13" y="20"/>
                    </a:cubicBezTo>
                    <a:cubicBezTo>
                      <a:pt x="10" y="19"/>
                      <a:pt x="6" y="18"/>
                      <a:pt x="2" y="17"/>
                    </a:cubicBezTo>
                    <a:cubicBezTo>
                      <a:pt x="0" y="14"/>
                      <a:pt x="0" y="10"/>
                      <a:pt x="3" y="7"/>
                    </a:cubicBezTo>
                    <a:cubicBezTo>
                      <a:pt x="6" y="3"/>
                      <a:pt x="11"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40" name="Freeform 997"/>
              <p:cNvSpPr/>
              <p:nvPr/>
            </p:nvSpPr>
            <p:spPr bwMode="auto">
              <a:xfrm>
                <a:off x="2546" y="2488"/>
                <a:ext cx="27" cy="19"/>
              </a:xfrm>
              <a:custGeom>
                <a:avLst/>
                <a:gdLst>
                  <a:gd name="T0" fmla="*/ 14 w 14"/>
                  <a:gd name="T1" fmla="*/ 0 h 10"/>
                  <a:gd name="T2" fmla="*/ 13 w 14"/>
                  <a:gd name="T3" fmla="*/ 10 h 10"/>
                  <a:gd name="T4" fmla="*/ 12 w 14"/>
                  <a:gd name="T5" fmla="*/ 10 h 10"/>
                  <a:gd name="T6" fmla="*/ 10 w 14"/>
                  <a:gd name="T7" fmla="*/ 10 h 10"/>
                  <a:gd name="T8" fmla="*/ 6 w 14"/>
                  <a:gd name="T9" fmla="*/ 10 h 10"/>
                  <a:gd name="T10" fmla="*/ 14 w 14"/>
                  <a:gd name="T11" fmla="*/ 0 h 10"/>
                </a:gdLst>
                <a:ahLst/>
                <a:cxnLst>
                  <a:cxn ang="0">
                    <a:pos x="T0" y="T1"/>
                  </a:cxn>
                  <a:cxn ang="0">
                    <a:pos x="T2" y="T3"/>
                  </a:cxn>
                  <a:cxn ang="0">
                    <a:pos x="T4" y="T5"/>
                  </a:cxn>
                  <a:cxn ang="0">
                    <a:pos x="T6" y="T7"/>
                  </a:cxn>
                  <a:cxn ang="0">
                    <a:pos x="T8" y="T9"/>
                  </a:cxn>
                  <a:cxn ang="0">
                    <a:pos x="T10" y="T11"/>
                  </a:cxn>
                </a:cxnLst>
                <a:rect l="0" t="0" r="r" b="b"/>
                <a:pathLst>
                  <a:path w="14" h="10">
                    <a:moveTo>
                      <a:pt x="14" y="0"/>
                    </a:moveTo>
                    <a:cubicBezTo>
                      <a:pt x="14" y="3"/>
                      <a:pt x="13" y="7"/>
                      <a:pt x="13" y="10"/>
                    </a:cubicBezTo>
                    <a:cubicBezTo>
                      <a:pt x="12" y="10"/>
                      <a:pt x="12" y="10"/>
                      <a:pt x="12" y="10"/>
                    </a:cubicBezTo>
                    <a:cubicBezTo>
                      <a:pt x="10" y="10"/>
                      <a:pt x="10" y="10"/>
                      <a:pt x="10" y="10"/>
                    </a:cubicBezTo>
                    <a:cubicBezTo>
                      <a:pt x="9" y="10"/>
                      <a:pt x="8" y="10"/>
                      <a:pt x="6" y="10"/>
                    </a:cubicBezTo>
                    <a:cubicBezTo>
                      <a:pt x="0" y="3"/>
                      <a:pt x="0" y="3"/>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41" name="Freeform 998"/>
              <p:cNvSpPr/>
              <p:nvPr/>
            </p:nvSpPr>
            <p:spPr bwMode="auto">
              <a:xfrm>
                <a:off x="2556" y="2503"/>
                <a:ext cx="9" cy="33"/>
              </a:xfrm>
              <a:custGeom>
                <a:avLst/>
                <a:gdLst>
                  <a:gd name="T0" fmla="*/ 1 w 5"/>
                  <a:gd name="T1" fmla="*/ 2 h 17"/>
                  <a:gd name="T2" fmla="*/ 5 w 5"/>
                  <a:gd name="T3" fmla="*/ 2 h 17"/>
                  <a:gd name="T4" fmla="*/ 5 w 5"/>
                  <a:gd name="T5" fmla="*/ 17 h 17"/>
                  <a:gd name="T6" fmla="*/ 2 w 5"/>
                  <a:gd name="T7" fmla="*/ 9 h 17"/>
                  <a:gd name="T8" fmla="*/ 1 w 5"/>
                  <a:gd name="T9" fmla="*/ 2 h 17"/>
                </a:gdLst>
                <a:ahLst/>
                <a:cxnLst>
                  <a:cxn ang="0">
                    <a:pos x="T0" y="T1"/>
                  </a:cxn>
                  <a:cxn ang="0">
                    <a:pos x="T2" y="T3"/>
                  </a:cxn>
                  <a:cxn ang="0">
                    <a:pos x="T4" y="T5"/>
                  </a:cxn>
                  <a:cxn ang="0">
                    <a:pos x="T6" y="T7"/>
                  </a:cxn>
                  <a:cxn ang="0">
                    <a:pos x="T8" y="T9"/>
                  </a:cxn>
                </a:cxnLst>
                <a:rect l="0" t="0" r="r" b="b"/>
                <a:pathLst>
                  <a:path w="5" h="17">
                    <a:moveTo>
                      <a:pt x="1" y="2"/>
                    </a:moveTo>
                    <a:cubicBezTo>
                      <a:pt x="3" y="0"/>
                      <a:pt x="4" y="0"/>
                      <a:pt x="5" y="2"/>
                    </a:cubicBezTo>
                    <a:cubicBezTo>
                      <a:pt x="5" y="7"/>
                      <a:pt x="5" y="12"/>
                      <a:pt x="5" y="17"/>
                    </a:cubicBezTo>
                    <a:cubicBezTo>
                      <a:pt x="0" y="15"/>
                      <a:pt x="2" y="12"/>
                      <a:pt x="2" y="9"/>
                    </a:cubicBezTo>
                    <a:cubicBezTo>
                      <a:pt x="2" y="7"/>
                      <a:pt x="1" y="5"/>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42" name="Freeform 999"/>
              <p:cNvSpPr/>
              <p:nvPr/>
            </p:nvSpPr>
            <p:spPr bwMode="auto">
              <a:xfrm>
                <a:off x="3867" y="1380"/>
                <a:ext cx="21" cy="35"/>
              </a:xfrm>
              <a:custGeom>
                <a:avLst/>
                <a:gdLst>
                  <a:gd name="T0" fmla="*/ 11 w 11"/>
                  <a:gd name="T1" fmla="*/ 11 h 18"/>
                  <a:gd name="T2" fmla="*/ 7 w 11"/>
                  <a:gd name="T3" fmla="*/ 18 h 18"/>
                  <a:gd name="T4" fmla="*/ 4 w 11"/>
                  <a:gd name="T5" fmla="*/ 11 h 18"/>
                  <a:gd name="T6" fmla="*/ 0 w 11"/>
                  <a:gd name="T7" fmla="*/ 0 h 18"/>
                  <a:gd name="T8" fmla="*/ 11 w 11"/>
                  <a:gd name="T9" fmla="*/ 11 h 18"/>
                </a:gdLst>
                <a:ahLst/>
                <a:cxnLst>
                  <a:cxn ang="0">
                    <a:pos x="T0" y="T1"/>
                  </a:cxn>
                  <a:cxn ang="0">
                    <a:pos x="T2" y="T3"/>
                  </a:cxn>
                  <a:cxn ang="0">
                    <a:pos x="T4" y="T5"/>
                  </a:cxn>
                  <a:cxn ang="0">
                    <a:pos x="T6" y="T7"/>
                  </a:cxn>
                  <a:cxn ang="0">
                    <a:pos x="T8" y="T9"/>
                  </a:cxn>
                </a:cxnLst>
                <a:rect l="0" t="0" r="r" b="b"/>
                <a:pathLst>
                  <a:path w="11" h="18">
                    <a:moveTo>
                      <a:pt x="11" y="11"/>
                    </a:moveTo>
                    <a:cubicBezTo>
                      <a:pt x="11" y="14"/>
                      <a:pt x="10" y="16"/>
                      <a:pt x="7" y="18"/>
                    </a:cubicBezTo>
                    <a:cubicBezTo>
                      <a:pt x="6" y="15"/>
                      <a:pt x="5" y="13"/>
                      <a:pt x="4" y="11"/>
                    </a:cubicBezTo>
                    <a:cubicBezTo>
                      <a:pt x="2" y="7"/>
                      <a:pt x="1" y="4"/>
                      <a:pt x="0" y="0"/>
                    </a:cubicBezTo>
                    <a:cubicBezTo>
                      <a:pt x="5" y="3"/>
                      <a:pt x="8" y="6"/>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43" name="Freeform 1000"/>
              <p:cNvSpPr/>
              <p:nvPr/>
            </p:nvSpPr>
            <p:spPr bwMode="auto">
              <a:xfrm>
                <a:off x="2605" y="3615"/>
                <a:ext cx="27" cy="19"/>
              </a:xfrm>
              <a:custGeom>
                <a:avLst/>
                <a:gdLst>
                  <a:gd name="T0" fmla="*/ 0 w 14"/>
                  <a:gd name="T1" fmla="*/ 3 h 10"/>
                  <a:gd name="T2" fmla="*/ 14 w 14"/>
                  <a:gd name="T3" fmla="*/ 7 h 10"/>
                  <a:gd name="T4" fmla="*/ 10 w 14"/>
                  <a:gd name="T5" fmla="*/ 10 h 10"/>
                  <a:gd name="T6" fmla="*/ 0 w 14"/>
                  <a:gd name="T7" fmla="*/ 3 h 10"/>
                </a:gdLst>
                <a:ahLst/>
                <a:cxnLst>
                  <a:cxn ang="0">
                    <a:pos x="T0" y="T1"/>
                  </a:cxn>
                  <a:cxn ang="0">
                    <a:pos x="T2" y="T3"/>
                  </a:cxn>
                  <a:cxn ang="0">
                    <a:pos x="T4" y="T5"/>
                  </a:cxn>
                  <a:cxn ang="0">
                    <a:pos x="T6" y="T7"/>
                  </a:cxn>
                </a:cxnLst>
                <a:rect l="0" t="0" r="r" b="b"/>
                <a:pathLst>
                  <a:path w="14" h="10">
                    <a:moveTo>
                      <a:pt x="0" y="3"/>
                    </a:moveTo>
                    <a:cubicBezTo>
                      <a:pt x="6" y="0"/>
                      <a:pt x="10" y="2"/>
                      <a:pt x="14" y="7"/>
                    </a:cubicBezTo>
                    <a:cubicBezTo>
                      <a:pt x="13" y="8"/>
                      <a:pt x="12" y="9"/>
                      <a:pt x="10" y="10"/>
                    </a:cubicBezTo>
                    <a:cubicBezTo>
                      <a:pt x="7" y="8"/>
                      <a:pt x="3" y="6"/>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44" name="Freeform 1001"/>
              <p:cNvSpPr/>
              <p:nvPr/>
            </p:nvSpPr>
            <p:spPr bwMode="auto">
              <a:xfrm>
                <a:off x="2628" y="659"/>
                <a:ext cx="31" cy="12"/>
              </a:xfrm>
              <a:custGeom>
                <a:avLst/>
                <a:gdLst>
                  <a:gd name="T0" fmla="*/ 0 w 16"/>
                  <a:gd name="T1" fmla="*/ 5 h 6"/>
                  <a:gd name="T2" fmla="*/ 16 w 16"/>
                  <a:gd name="T3" fmla="*/ 2 h 6"/>
                  <a:gd name="T4" fmla="*/ 0 w 16"/>
                  <a:gd name="T5" fmla="*/ 5 h 6"/>
                </a:gdLst>
                <a:ahLst/>
                <a:cxnLst>
                  <a:cxn ang="0">
                    <a:pos x="T0" y="T1"/>
                  </a:cxn>
                  <a:cxn ang="0">
                    <a:pos x="T2" y="T3"/>
                  </a:cxn>
                  <a:cxn ang="0">
                    <a:pos x="T4" y="T5"/>
                  </a:cxn>
                </a:cxnLst>
                <a:rect l="0" t="0" r="r" b="b"/>
                <a:pathLst>
                  <a:path w="16" h="6">
                    <a:moveTo>
                      <a:pt x="0" y="5"/>
                    </a:moveTo>
                    <a:cubicBezTo>
                      <a:pt x="7" y="0"/>
                      <a:pt x="11" y="0"/>
                      <a:pt x="16" y="2"/>
                    </a:cubicBezTo>
                    <a:cubicBezTo>
                      <a:pt x="11" y="6"/>
                      <a:pt x="6" y="3"/>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45" name="Freeform 1002"/>
              <p:cNvSpPr/>
              <p:nvPr/>
            </p:nvSpPr>
            <p:spPr bwMode="auto">
              <a:xfrm>
                <a:off x="2539" y="1392"/>
                <a:ext cx="61" cy="74"/>
              </a:xfrm>
              <a:custGeom>
                <a:avLst/>
                <a:gdLst>
                  <a:gd name="T0" fmla="*/ 21 w 32"/>
                  <a:gd name="T1" fmla="*/ 8 h 39"/>
                  <a:gd name="T2" fmla="*/ 32 w 32"/>
                  <a:gd name="T3" fmla="*/ 29 h 39"/>
                  <a:gd name="T4" fmla="*/ 28 w 32"/>
                  <a:gd name="T5" fmla="*/ 36 h 39"/>
                  <a:gd name="T6" fmla="*/ 11 w 32"/>
                  <a:gd name="T7" fmla="*/ 29 h 39"/>
                  <a:gd name="T8" fmla="*/ 4 w 32"/>
                  <a:gd name="T9" fmla="*/ 5 h 39"/>
                  <a:gd name="T10" fmla="*/ 7 w 32"/>
                  <a:gd name="T11" fmla="*/ 5 h 39"/>
                  <a:gd name="T12" fmla="*/ 21 w 32"/>
                  <a:gd name="T13" fmla="*/ 8 h 39"/>
                </a:gdLst>
                <a:ahLst/>
                <a:cxnLst>
                  <a:cxn ang="0">
                    <a:pos x="T0" y="T1"/>
                  </a:cxn>
                  <a:cxn ang="0">
                    <a:pos x="T2" y="T3"/>
                  </a:cxn>
                  <a:cxn ang="0">
                    <a:pos x="T4" y="T5"/>
                  </a:cxn>
                  <a:cxn ang="0">
                    <a:pos x="T6" y="T7"/>
                  </a:cxn>
                  <a:cxn ang="0">
                    <a:pos x="T8" y="T9"/>
                  </a:cxn>
                  <a:cxn ang="0">
                    <a:pos x="T10" y="T11"/>
                  </a:cxn>
                  <a:cxn ang="0">
                    <a:pos x="T12" y="T13"/>
                  </a:cxn>
                </a:cxnLst>
                <a:rect l="0" t="0" r="r" b="b"/>
                <a:pathLst>
                  <a:path w="32" h="39">
                    <a:moveTo>
                      <a:pt x="21" y="8"/>
                    </a:moveTo>
                    <a:cubicBezTo>
                      <a:pt x="19" y="18"/>
                      <a:pt x="19" y="27"/>
                      <a:pt x="32" y="29"/>
                    </a:cubicBezTo>
                    <a:cubicBezTo>
                      <a:pt x="30" y="31"/>
                      <a:pt x="29" y="34"/>
                      <a:pt x="28" y="36"/>
                    </a:cubicBezTo>
                    <a:cubicBezTo>
                      <a:pt x="20" y="39"/>
                      <a:pt x="16" y="32"/>
                      <a:pt x="11" y="29"/>
                    </a:cubicBezTo>
                    <a:cubicBezTo>
                      <a:pt x="0" y="24"/>
                      <a:pt x="8" y="12"/>
                      <a:pt x="4" y="5"/>
                    </a:cubicBezTo>
                    <a:cubicBezTo>
                      <a:pt x="5" y="5"/>
                      <a:pt x="6" y="5"/>
                      <a:pt x="7" y="5"/>
                    </a:cubicBezTo>
                    <a:cubicBezTo>
                      <a:pt x="13" y="0"/>
                      <a:pt x="17" y="6"/>
                      <a:pt x="2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46" name="Freeform 1003"/>
              <p:cNvSpPr/>
              <p:nvPr/>
            </p:nvSpPr>
            <p:spPr bwMode="auto">
              <a:xfrm>
                <a:off x="2668" y="1501"/>
                <a:ext cx="88" cy="76"/>
              </a:xfrm>
              <a:custGeom>
                <a:avLst/>
                <a:gdLst>
                  <a:gd name="T0" fmla="*/ 12 w 46"/>
                  <a:gd name="T1" fmla="*/ 0 h 40"/>
                  <a:gd name="T2" fmla="*/ 16 w 46"/>
                  <a:gd name="T3" fmla="*/ 0 h 40"/>
                  <a:gd name="T4" fmla="*/ 44 w 46"/>
                  <a:gd name="T5" fmla="*/ 14 h 40"/>
                  <a:gd name="T6" fmla="*/ 44 w 46"/>
                  <a:gd name="T7" fmla="*/ 17 h 40"/>
                  <a:gd name="T8" fmla="*/ 40 w 46"/>
                  <a:gd name="T9" fmla="*/ 35 h 40"/>
                  <a:gd name="T10" fmla="*/ 33 w 46"/>
                  <a:gd name="T11" fmla="*/ 31 h 40"/>
                  <a:gd name="T12" fmla="*/ 13 w 46"/>
                  <a:gd name="T13" fmla="*/ 36 h 40"/>
                  <a:gd name="T14" fmla="*/ 2 w 46"/>
                  <a:gd name="T15" fmla="*/ 28 h 40"/>
                  <a:gd name="T16" fmla="*/ 1 w 46"/>
                  <a:gd name="T17" fmla="*/ 26 h 40"/>
                  <a:gd name="T18" fmla="*/ 2 w 46"/>
                  <a:gd name="T19" fmla="*/ 24 h 40"/>
                  <a:gd name="T20" fmla="*/ 11 w 46"/>
                  <a:gd name="T21" fmla="*/ 21 h 40"/>
                  <a:gd name="T22" fmla="*/ 12 w 46"/>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0">
                    <a:moveTo>
                      <a:pt x="12" y="0"/>
                    </a:moveTo>
                    <a:cubicBezTo>
                      <a:pt x="13" y="0"/>
                      <a:pt x="15" y="0"/>
                      <a:pt x="16" y="0"/>
                    </a:cubicBezTo>
                    <a:cubicBezTo>
                      <a:pt x="27" y="0"/>
                      <a:pt x="29" y="19"/>
                      <a:pt x="44" y="14"/>
                    </a:cubicBezTo>
                    <a:cubicBezTo>
                      <a:pt x="44" y="15"/>
                      <a:pt x="44" y="16"/>
                      <a:pt x="44" y="17"/>
                    </a:cubicBezTo>
                    <a:cubicBezTo>
                      <a:pt x="39" y="23"/>
                      <a:pt x="46" y="30"/>
                      <a:pt x="40" y="35"/>
                    </a:cubicBezTo>
                    <a:cubicBezTo>
                      <a:pt x="37" y="35"/>
                      <a:pt x="38" y="28"/>
                      <a:pt x="33" y="31"/>
                    </a:cubicBezTo>
                    <a:cubicBezTo>
                      <a:pt x="27" y="34"/>
                      <a:pt x="20" y="29"/>
                      <a:pt x="13" y="36"/>
                    </a:cubicBezTo>
                    <a:cubicBezTo>
                      <a:pt x="10" y="40"/>
                      <a:pt x="3" y="35"/>
                      <a:pt x="2" y="28"/>
                    </a:cubicBezTo>
                    <a:cubicBezTo>
                      <a:pt x="1" y="27"/>
                      <a:pt x="0" y="26"/>
                      <a:pt x="1" y="26"/>
                    </a:cubicBezTo>
                    <a:cubicBezTo>
                      <a:pt x="1" y="25"/>
                      <a:pt x="1" y="24"/>
                      <a:pt x="2" y="24"/>
                    </a:cubicBezTo>
                    <a:cubicBezTo>
                      <a:pt x="4" y="21"/>
                      <a:pt x="8" y="22"/>
                      <a:pt x="11" y="21"/>
                    </a:cubicBezTo>
                    <a:cubicBezTo>
                      <a:pt x="20" y="15"/>
                      <a:pt x="26" y="8"/>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47" name="Freeform 1004"/>
              <p:cNvSpPr/>
              <p:nvPr/>
            </p:nvSpPr>
            <p:spPr bwMode="auto">
              <a:xfrm>
                <a:off x="2598" y="1530"/>
                <a:ext cx="74" cy="116"/>
              </a:xfrm>
              <a:custGeom>
                <a:avLst/>
                <a:gdLst>
                  <a:gd name="T0" fmla="*/ 39 w 39"/>
                  <a:gd name="T1" fmla="*/ 9 h 61"/>
                  <a:gd name="T2" fmla="*/ 39 w 39"/>
                  <a:gd name="T3" fmla="*/ 13 h 61"/>
                  <a:gd name="T4" fmla="*/ 28 w 39"/>
                  <a:gd name="T5" fmla="*/ 41 h 61"/>
                  <a:gd name="T6" fmla="*/ 0 w 39"/>
                  <a:gd name="T7" fmla="*/ 58 h 61"/>
                  <a:gd name="T8" fmla="*/ 0 w 39"/>
                  <a:gd name="T9" fmla="*/ 55 h 61"/>
                  <a:gd name="T10" fmla="*/ 6 w 39"/>
                  <a:gd name="T11" fmla="*/ 46 h 61"/>
                  <a:gd name="T12" fmla="*/ 6 w 39"/>
                  <a:gd name="T13" fmla="*/ 41 h 61"/>
                  <a:gd name="T14" fmla="*/ 31 w 39"/>
                  <a:gd name="T15" fmla="*/ 10 h 61"/>
                  <a:gd name="T16" fmla="*/ 39 w 39"/>
                  <a:gd name="T17" fmla="*/ 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61">
                    <a:moveTo>
                      <a:pt x="39" y="9"/>
                    </a:moveTo>
                    <a:cubicBezTo>
                      <a:pt x="39" y="11"/>
                      <a:pt x="39" y="12"/>
                      <a:pt x="39" y="13"/>
                    </a:cubicBezTo>
                    <a:cubicBezTo>
                      <a:pt x="35" y="22"/>
                      <a:pt x="32" y="31"/>
                      <a:pt x="28" y="41"/>
                    </a:cubicBezTo>
                    <a:cubicBezTo>
                      <a:pt x="19" y="46"/>
                      <a:pt x="15" y="61"/>
                      <a:pt x="0" y="58"/>
                    </a:cubicBezTo>
                    <a:cubicBezTo>
                      <a:pt x="0" y="57"/>
                      <a:pt x="0" y="56"/>
                      <a:pt x="0" y="55"/>
                    </a:cubicBezTo>
                    <a:cubicBezTo>
                      <a:pt x="3" y="52"/>
                      <a:pt x="11" y="53"/>
                      <a:pt x="6" y="46"/>
                    </a:cubicBezTo>
                    <a:cubicBezTo>
                      <a:pt x="5" y="45"/>
                      <a:pt x="1" y="41"/>
                      <a:pt x="6" y="41"/>
                    </a:cubicBezTo>
                    <a:cubicBezTo>
                      <a:pt x="27" y="41"/>
                      <a:pt x="26" y="22"/>
                      <a:pt x="31" y="10"/>
                    </a:cubicBezTo>
                    <a:cubicBezTo>
                      <a:pt x="35" y="0"/>
                      <a:pt x="36" y="10"/>
                      <a:pt x="3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48" name="Freeform 1005"/>
              <p:cNvSpPr/>
              <p:nvPr/>
            </p:nvSpPr>
            <p:spPr bwMode="auto">
              <a:xfrm>
                <a:off x="2480" y="1013"/>
                <a:ext cx="26" cy="21"/>
              </a:xfrm>
              <a:custGeom>
                <a:avLst/>
                <a:gdLst>
                  <a:gd name="T0" fmla="*/ 0 w 14"/>
                  <a:gd name="T1" fmla="*/ 5 h 11"/>
                  <a:gd name="T2" fmla="*/ 4 w 14"/>
                  <a:gd name="T3" fmla="*/ 0 h 11"/>
                  <a:gd name="T4" fmla="*/ 10 w 14"/>
                  <a:gd name="T5" fmla="*/ 0 h 11"/>
                  <a:gd name="T6" fmla="*/ 14 w 14"/>
                  <a:gd name="T7" fmla="*/ 4 h 11"/>
                  <a:gd name="T8" fmla="*/ 0 w 14"/>
                  <a:gd name="T9" fmla="*/ 5 h 11"/>
                </a:gdLst>
                <a:ahLst/>
                <a:cxnLst>
                  <a:cxn ang="0">
                    <a:pos x="T0" y="T1"/>
                  </a:cxn>
                  <a:cxn ang="0">
                    <a:pos x="T2" y="T3"/>
                  </a:cxn>
                  <a:cxn ang="0">
                    <a:pos x="T4" y="T5"/>
                  </a:cxn>
                  <a:cxn ang="0">
                    <a:pos x="T6" y="T7"/>
                  </a:cxn>
                  <a:cxn ang="0">
                    <a:pos x="T8" y="T9"/>
                  </a:cxn>
                </a:cxnLst>
                <a:rect l="0" t="0" r="r" b="b"/>
                <a:pathLst>
                  <a:path w="14" h="11">
                    <a:moveTo>
                      <a:pt x="0" y="5"/>
                    </a:moveTo>
                    <a:cubicBezTo>
                      <a:pt x="1" y="3"/>
                      <a:pt x="3" y="2"/>
                      <a:pt x="4" y="0"/>
                    </a:cubicBezTo>
                    <a:cubicBezTo>
                      <a:pt x="6" y="0"/>
                      <a:pt x="8" y="0"/>
                      <a:pt x="10" y="0"/>
                    </a:cubicBezTo>
                    <a:cubicBezTo>
                      <a:pt x="11" y="1"/>
                      <a:pt x="12" y="3"/>
                      <a:pt x="14" y="4"/>
                    </a:cubicBezTo>
                    <a:cubicBezTo>
                      <a:pt x="10" y="11"/>
                      <a:pt x="5"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49" name="Freeform 1006"/>
              <p:cNvSpPr/>
              <p:nvPr/>
            </p:nvSpPr>
            <p:spPr bwMode="auto">
              <a:xfrm>
                <a:off x="3185" y="728"/>
                <a:ext cx="91" cy="149"/>
              </a:xfrm>
              <a:custGeom>
                <a:avLst/>
                <a:gdLst>
                  <a:gd name="T0" fmla="*/ 27 w 48"/>
                  <a:gd name="T1" fmla="*/ 10 h 78"/>
                  <a:gd name="T2" fmla="*/ 41 w 48"/>
                  <a:gd name="T3" fmla="*/ 0 h 78"/>
                  <a:gd name="T4" fmla="*/ 44 w 48"/>
                  <a:gd name="T5" fmla="*/ 10 h 78"/>
                  <a:gd name="T6" fmla="*/ 44 w 48"/>
                  <a:gd name="T7" fmla="*/ 42 h 78"/>
                  <a:gd name="T8" fmla="*/ 38 w 48"/>
                  <a:gd name="T9" fmla="*/ 54 h 78"/>
                  <a:gd name="T10" fmla="*/ 23 w 48"/>
                  <a:gd name="T11" fmla="*/ 69 h 78"/>
                  <a:gd name="T12" fmla="*/ 3 w 48"/>
                  <a:gd name="T13" fmla="*/ 75 h 78"/>
                  <a:gd name="T14" fmla="*/ 2 w 48"/>
                  <a:gd name="T15" fmla="*/ 66 h 78"/>
                  <a:gd name="T16" fmla="*/ 4 w 48"/>
                  <a:gd name="T17" fmla="*/ 53 h 78"/>
                  <a:gd name="T18" fmla="*/ 9 w 48"/>
                  <a:gd name="T19" fmla="*/ 35 h 78"/>
                  <a:gd name="T20" fmla="*/ 20 w 48"/>
                  <a:gd name="T21" fmla="*/ 17 h 78"/>
                  <a:gd name="T22" fmla="*/ 27 w 48"/>
                  <a:gd name="T23"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78">
                    <a:moveTo>
                      <a:pt x="27" y="10"/>
                    </a:moveTo>
                    <a:cubicBezTo>
                      <a:pt x="32" y="7"/>
                      <a:pt x="36" y="3"/>
                      <a:pt x="41" y="0"/>
                    </a:cubicBezTo>
                    <a:cubicBezTo>
                      <a:pt x="41" y="4"/>
                      <a:pt x="40" y="8"/>
                      <a:pt x="44" y="10"/>
                    </a:cubicBezTo>
                    <a:cubicBezTo>
                      <a:pt x="45" y="21"/>
                      <a:pt x="48" y="32"/>
                      <a:pt x="44" y="42"/>
                    </a:cubicBezTo>
                    <a:cubicBezTo>
                      <a:pt x="42" y="46"/>
                      <a:pt x="41" y="50"/>
                      <a:pt x="38" y="54"/>
                    </a:cubicBezTo>
                    <a:cubicBezTo>
                      <a:pt x="33" y="59"/>
                      <a:pt x="28" y="64"/>
                      <a:pt x="23" y="69"/>
                    </a:cubicBezTo>
                    <a:cubicBezTo>
                      <a:pt x="18" y="76"/>
                      <a:pt x="11" y="78"/>
                      <a:pt x="3" y="75"/>
                    </a:cubicBezTo>
                    <a:cubicBezTo>
                      <a:pt x="0" y="72"/>
                      <a:pt x="0" y="68"/>
                      <a:pt x="2" y="66"/>
                    </a:cubicBezTo>
                    <a:cubicBezTo>
                      <a:pt x="7" y="62"/>
                      <a:pt x="8" y="59"/>
                      <a:pt x="4" y="53"/>
                    </a:cubicBezTo>
                    <a:cubicBezTo>
                      <a:pt x="0" y="47"/>
                      <a:pt x="6" y="41"/>
                      <a:pt x="9" y="35"/>
                    </a:cubicBezTo>
                    <a:cubicBezTo>
                      <a:pt x="13" y="29"/>
                      <a:pt x="16" y="23"/>
                      <a:pt x="20" y="17"/>
                    </a:cubicBezTo>
                    <a:cubicBezTo>
                      <a:pt x="21" y="14"/>
                      <a:pt x="24" y="12"/>
                      <a:pt x="2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50" name="Freeform 1007"/>
              <p:cNvSpPr/>
              <p:nvPr/>
            </p:nvSpPr>
            <p:spPr bwMode="auto">
              <a:xfrm>
                <a:off x="3255" y="747"/>
                <a:ext cx="63" cy="94"/>
              </a:xfrm>
              <a:custGeom>
                <a:avLst/>
                <a:gdLst>
                  <a:gd name="T0" fmla="*/ 4 w 33"/>
                  <a:gd name="T1" fmla="*/ 32 h 49"/>
                  <a:gd name="T2" fmla="*/ 7 w 33"/>
                  <a:gd name="T3" fmla="*/ 0 h 49"/>
                  <a:gd name="T4" fmla="*/ 14 w 33"/>
                  <a:gd name="T5" fmla="*/ 7 h 49"/>
                  <a:gd name="T6" fmla="*/ 32 w 33"/>
                  <a:gd name="T7" fmla="*/ 42 h 49"/>
                  <a:gd name="T8" fmla="*/ 4 w 33"/>
                  <a:gd name="T9" fmla="*/ 32 h 49"/>
                </a:gdLst>
                <a:ahLst/>
                <a:cxnLst>
                  <a:cxn ang="0">
                    <a:pos x="T0" y="T1"/>
                  </a:cxn>
                  <a:cxn ang="0">
                    <a:pos x="T2" y="T3"/>
                  </a:cxn>
                  <a:cxn ang="0">
                    <a:pos x="T4" y="T5"/>
                  </a:cxn>
                  <a:cxn ang="0">
                    <a:pos x="T6" y="T7"/>
                  </a:cxn>
                  <a:cxn ang="0">
                    <a:pos x="T8" y="T9"/>
                  </a:cxn>
                </a:cxnLst>
                <a:rect l="0" t="0" r="r" b="b"/>
                <a:pathLst>
                  <a:path w="33" h="49">
                    <a:moveTo>
                      <a:pt x="4" y="32"/>
                    </a:moveTo>
                    <a:cubicBezTo>
                      <a:pt x="7" y="21"/>
                      <a:pt x="0" y="10"/>
                      <a:pt x="7" y="0"/>
                    </a:cubicBezTo>
                    <a:cubicBezTo>
                      <a:pt x="10" y="3"/>
                      <a:pt x="12" y="5"/>
                      <a:pt x="14" y="7"/>
                    </a:cubicBezTo>
                    <a:cubicBezTo>
                      <a:pt x="16" y="21"/>
                      <a:pt x="33" y="27"/>
                      <a:pt x="32" y="42"/>
                    </a:cubicBezTo>
                    <a:cubicBezTo>
                      <a:pt x="19" y="49"/>
                      <a:pt x="10" y="44"/>
                      <a:pt x="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51" name="Freeform 1008"/>
              <p:cNvSpPr/>
              <p:nvPr/>
            </p:nvSpPr>
            <p:spPr bwMode="auto">
              <a:xfrm>
                <a:off x="3861" y="1457"/>
                <a:ext cx="21" cy="21"/>
              </a:xfrm>
              <a:custGeom>
                <a:avLst/>
                <a:gdLst>
                  <a:gd name="T0" fmla="*/ 0 w 11"/>
                  <a:gd name="T1" fmla="*/ 6 h 11"/>
                  <a:gd name="T2" fmla="*/ 11 w 11"/>
                  <a:gd name="T3" fmla="*/ 7 h 11"/>
                  <a:gd name="T4" fmla="*/ 0 w 11"/>
                  <a:gd name="T5" fmla="*/ 6 h 11"/>
                </a:gdLst>
                <a:ahLst/>
                <a:cxnLst>
                  <a:cxn ang="0">
                    <a:pos x="T0" y="T1"/>
                  </a:cxn>
                  <a:cxn ang="0">
                    <a:pos x="T2" y="T3"/>
                  </a:cxn>
                  <a:cxn ang="0">
                    <a:pos x="T4" y="T5"/>
                  </a:cxn>
                </a:cxnLst>
                <a:rect l="0" t="0" r="r" b="b"/>
                <a:pathLst>
                  <a:path w="11" h="11">
                    <a:moveTo>
                      <a:pt x="0" y="6"/>
                    </a:moveTo>
                    <a:cubicBezTo>
                      <a:pt x="4" y="0"/>
                      <a:pt x="7" y="4"/>
                      <a:pt x="11" y="7"/>
                    </a:cubicBezTo>
                    <a:cubicBezTo>
                      <a:pt x="6" y="11"/>
                      <a:pt x="3"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3" name="Group 1210"/>
            <p:cNvGrpSpPr/>
            <p:nvPr/>
          </p:nvGrpSpPr>
          <p:grpSpPr bwMode="auto">
            <a:xfrm>
              <a:off x="2149494" y="1012832"/>
              <a:ext cx="7658173" cy="4151333"/>
              <a:chOff x="1354" y="638"/>
              <a:chExt cx="4824" cy="2615"/>
            </a:xfrm>
            <a:solidFill>
              <a:schemeClr val="bg1">
                <a:lumMod val="75000"/>
              </a:schemeClr>
            </a:solidFill>
          </p:grpSpPr>
          <p:sp>
            <p:nvSpPr>
              <p:cNvPr id="552" name="Freeform 1010"/>
              <p:cNvSpPr/>
              <p:nvPr/>
            </p:nvSpPr>
            <p:spPr bwMode="auto">
              <a:xfrm>
                <a:off x="2502" y="2691"/>
                <a:ext cx="73" cy="63"/>
              </a:xfrm>
              <a:custGeom>
                <a:avLst/>
                <a:gdLst>
                  <a:gd name="T0" fmla="*/ 16 w 38"/>
                  <a:gd name="T1" fmla="*/ 5 h 33"/>
                  <a:gd name="T2" fmla="*/ 33 w 38"/>
                  <a:gd name="T3" fmla="*/ 2 h 33"/>
                  <a:gd name="T4" fmla="*/ 38 w 38"/>
                  <a:gd name="T5" fmla="*/ 7 h 33"/>
                  <a:gd name="T6" fmla="*/ 26 w 38"/>
                  <a:gd name="T7" fmla="*/ 26 h 33"/>
                  <a:gd name="T8" fmla="*/ 12 w 38"/>
                  <a:gd name="T9" fmla="*/ 33 h 33"/>
                  <a:gd name="T10" fmla="*/ 9 w 38"/>
                  <a:gd name="T11" fmla="*/ 33 h 33"/>
                  <a:gd name="T12" fmla="*/ 16 w 38"/>
                  <a:gd name="T13" fmla="*/ 5 h 33"/>
                </a:gdLst>
                <a:ahLst/>
                <a:cxnLst>
                  <a:cxn ang="0">
                    <a:pos x="T0" y="T1"/>
                  </a:cxn>
                  <a:cxn ang="0">
                    <a:pos x="T2" y="T3"/>
                  </a:cxn>
                  <a:cxn ang="0">
                    <a:pos x="T4" y="T5"/>
                  </a:cxn>
                  <a:cxn ang="0">
                    <a:pos x="T6" y="T7"/>
                  </a:cxn>
                  <a:cxn ang="0">
                    <a:pos x="T8" y="T9"/>
                  </a:cxn>
                  <a:cxn ang="0">
                    <a:pos x="T10" y="T11"/>
                  </a:cxn>
                  <a:cxn ang="0">
                    <a:pos x="T12" y="T13"/>
                  </a:cxn>
                </a:cxnLst>
                <a:rect l="0" t="0" r="r" b="b"/>
                <a:pathLst>
                  <a:path w="38" h="33">
                    <a:moveTo>
                      <a:pt x="16" y="5"/>
                    </a:moveTo>
                    <a:cubicBezTo>
                      <a:pt x="21" y="0"/>
                      <a:pt x="27" y="3"/>
                      <a:pt x="33" y="2"/>
                    </a:cubicBezTo>
                    <a:cubicBezTo>
                      <a:pt x="35" y="3"/>
                      <a:pt x="37" y="4"/>
                      <a:pt x="38" y="7"/>
                    </a:cubicBezTo>
                    <a:cubicBezTo>
                      <a:pt x="37" y="15"/>
                      <a:pt x="30" y="20"/>
                      <a:pt x="26" y="26"/>
                    </a:cubicBezTo>
                    <a:cubicBezTo>
                      <a:pt x="20" y="26"/>
                      <a:pt x="17" y="31"/>
                      <a:pt x="12" y="33"/>
                    </a:cubicBezTo>
                    <a:cubicBezTo>
                      <a:pt x="11" y="33"/>
                      <a:pt x="10" y="33"/>
                      <a:pt x="9" y="33"/>
                    </a:cubicBezTo>
                    <a:cubicBezTo>
                      <a:pt x="0" y="21"/>
                      <a:pt x="16" y="15"/>
                      <a:pt x="1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3" name="Freeform 1011"/>
              <p:cNvSpPr/>
              <p:nvPr/>
            </p:nvSpPr>
            <p:spPr bwMode="auto">
              <a:xfrm>
                <a:off x="2502" y="2695"/>
                <a:ext cx="50" cy="59"/>
              </a:xfrm>
              <a:custGeom>
                <a:avLst/>
                <a:gdLst>
                  <a:gd name="T0" fmla="*/ 16 w 26"/>
                  <a:gd name="T1" fmla="*/ 3 h 31"/>
                  <a:gd name="T2" fmla="*/ 20 w 26"/>
                  <a:gd name="T3" fmla="*/ 7 h 31"/>
                  <a:gd name="T4" fmla="*/ 9 w 26"/>
                  <a:gd name="T5" fmla="*/ 31 h 31"/>
                  <a:gd name="T6" fmla="*/ 5 w 26"/>
                  <a:gd name="T7" fmla="*/ 28 h 31"/>
                  <a:gd name="T8" fmla="*/ 2 w 26"/>
                  <a:gd name="T9" fmla="*/ 17 h 31"/>
                  <a:gd name="T10" fmla="*/ 12 w 26"/>
                  <a:gd name="T11" fmla="*/ 3 h 31"/>
                  <a:gd name="T12" fmla="*/ 16 w 26"/>
                  <a:gd name="T13" fmla="*/ 3 h 31"/>
                </a:gdLst>
                <a:ahLst/>
                <a:cxnLst>
                  <a:cxn ang="0">
                    <a:pos x="T0" y="T1"/>
                  </a:cxn>
                  <a:cxn ang="0">
                    <a:pos x="T2" y="T3"/>
                  </a:cxn>
                  <a:cxn ang="0">
                    <a:pos x="T4" y="T5"/>
                  </a:cxn>
                  <a:cxn ang="0">
                    <a:pos x="T6" y="T7"/>
                  </a:cxn>
                  <a:cxn ang="0">
                    <a:pos x="T8" y="T9"/>
                  </a:cxn>
                  <a:cxn ang="0">
                    <a:pos x="T10" y="T11"/>
                  </a:cxn>
                  <a:cxn ang="0">
                    <a:pos x="T12" y="T13"/>
                  </a:cxn>
                </a:cxnLst>
                <a:rect l="0" t="0" r="r" b="b"/>
                <a:pathLst>
                  <a:path w="26" h="31">
                    <a:moveTo>
                      <a:pt x="16" y="3"/>
                    </a:moveTo>
                    <a:cubicBezTo>
                      <a:pt x="17" y="5"/>
                      <a:pt x="26" y="0"/>
                      <a:pt x="20" y="7"/>
                    </a:cubicBezTo>
                    <a:cubicBezTo>
                      <a:pt x="14" y="15"/>
                      <a:pt x="8" y="21"/>
                      <a:pt x="9" y="31"/>
                    </a:cubicBezTo>
                    <a:cubicBezTo>
                      <a:pt x="8" y="30"/>
                      <a:pt x="6" y="29"/>
                      <a:pt x="5" y="28"/>
                    </a:cubicBezTo>
                    <a:cubicBezTo>
                      <a:pt x="3" y="25"/>
                      <a:pt x="0" y="22"/>
                      <a:pt x="2" y="17"/>
                    </a:cubicBezTo>
                    <a:cubicBezTo>
                      <a:pt x="7" y="14"/>
                      <a:pt x="3" y="4"/>
                      <a:pt x="12" y="3"/>
                    </a:cubicBezTo>
                    <a:cubicBezTo>
                      <a:pt x="13" y="3"/>
                      <a:pt x="14" y="3"/>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4" name="Freeform 1012"/>
              <p:cNvSpPr/>
              <p:nvPr/>
            </p:nvSpPr>
            <p:spPr bwMode="auto">
              <a:xfrm>
                <a:off x="2497" y="2727"/>
                <a:ext cx="15" cy="21"/>
              </a:xfrm>
              <a:custGeom>
                <a:avLst/>
                <a:gdLst>
                  <a:gd name="T0" fmla="*/ 5 w 8"/>
                  <a:gd name="T1" fmla="*/ 0 h 11"/>
                  <a:gd name="T2" fmla="*/ 8 w 8"/>
                  <a:gd name="T3" fmla="*/ 11 h 11"/>
                  <a:gd name="T4" fmla="*/ 0 w 8"/>
                  <a:gd name="T5" fmla="*/ 4 h 11"/>
                  <a:gd name="T6" fmla="*/ 5 w 8"/>
                  <a:gd name="T7" fmla="*/ 0 h 11"/>
                </a:gdLst>
                <a:ahLst/>
                <a:cxnLst>
                  <a:cxn ang="0">
                    <a:pos x="T0" y="T1"/>
                  </a:cxn>
                  <a:cxn ang="0">
                    <a:pos x="T2" y="T3"/>
                  </a:cxn>
                  <a:cxn ang="0">
                    <a:pos x="T4" y="T5"/>
                  </a:cxn>
                  <a:cxn ang="0">
                    <a:pos x="T6" y="T7"/>
                  </a:cxn>
                </a:cxnLst>
                <a:rect l="0" t="0" r="r" b="b"/>
                <a:pathLst>
                  <a:path w="8" h="11">
                    <a:moveTo>
                      <a:pt x="5" y="0"/>
                    </a:moveTo>
                    <a:cubicBezTo>
                      <a:pt x="6" y="4"/>
                      <a:pt x="7" y="7"/>
                      <a:pt x="8" y="11"/>
                    </a:cubicBezTo>
                    <a:cubicBezTo>
                      <a:pt x="4" y="11"/>
                      <a:pt x="1" y="8"/>
                      <a:pt x="0" y="4"/>
                    </a:cubicBezTo>
                    <a:cubicBezTo>
                      <a:pt x="0" y="1"/>
                      <a:pt x="3" y="1"/>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5" name="Freeform 1013"/>
              <p:cNvSpPr/>
              <p:nvPr/>
            </p:nvSpPr>
            <p:spPr bwMode="auto">
              <a:xfrm>
                <a:off x="2659" y="1266"/>
                <a:ext cx="38" cy="34"/>
              </a:xfrm>
              <a:custGeom>
                <a:avLst/>
                <a:gdLst>
                  <a:gd name="T0" fmla="*/ 20 w 20"/>
                  <a:gd name="T1" fmla="*/ 1 h 18"/>
                  <a:gd name="T2" fmla="*/ 3 w 20"/>
                  <a:gd name="T3" fmla="*/ 18 h 18"/>
                  <a:gd name="T4" fmla="*/ 2 w 20"/>
                  <a:gd name="T5" fmla="*/ 18 h 18"/>
                  <a:gd name="T6" fmla="*/ 0 w 20"/>
                  <a:gd name="T7" fmla="*/ 18 h 18"/>
                  <a:gd name="T8" fmla="*/ 20 w 20"/>
                  <a:gd name="T9" fmla="*/ 1 h 18"/>
                </a:gdLst>
                <a:ahLst/>
                <a:cxnLst>
                  <a:cxn ang="0">
                    <a:pos x="T0" y="T1"/>
                  </a:cxn>
                  <a:cxn ang="0">
                    <a:pos x="T2" y="T3"/>
                  </a:cxn>
                  <a:cxn ang="0">
                    <a:pos x="T4" y="T5"/>
                  </a:cxn>
                  <a:cxn ang="0">
                    <a:pos x="T6" y="T7"/>
                  </a:cxn>
                  <a:cxn ang="0">
                    <a:pos x="T8" y="T9"/>
                  </a:cxn>
                </a:cxnLst>
                <a:rect l="0" t="0" r="r" b="b"/>
                <a:pathLst>
                  <a:path w="20" h="18">
                    <a:moveTo>
                      <a:pt x="20" y="1"/>
                    </a:moveTo>
                    <a:cubicBezTo>
                      <a:pt x="15" y="7"/>
                      <a:pt x="9" y="13"/>
                      <a:pt x="3" y="18"/>
                    </a:cubicBezTo>
                    <a:cubicBezTo>
                      <a:pt x="3" y="18"/>
                      <a:pt x="2" y="18"/>
                      <a:pt x="2" y="18"/>
                    </a:cubicBezTo>
                    <a:cubicBezTo>
                      <a:pt x="2" y="18"/>
                      <a:pt x="0" y="18"/>
                      <a:pt x="0" y="18"/>
                    </a:cubicBezTo>
                    <a:cubicBezTo>
                      <a:pt x="0" y="4"/>
                      <a:pt x="8"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6" name="Freeform 1014"/>
              <p:cNvSpPr/>
              <p:nvPr/>
            </p:nvSpPr>
            <p:spPr bwMode="auto">
              <a:xfrm>
                <a:off x="4537" y="1734"/>
                <a:ext cx="212" cy="314"/>
              </a:xfrm>
              <a:custGeom>
                <a:avLst/>
                <a:gdLst>
                  <a:gd name="T0" fmla="*/ 45 w 111"/>
                  <a:gd name="T1" fmla="*/ 115 h 164"/>
                  <a:gd name="T2" fmla="*/ 39 w 111"/>
                  <a:gd name="T3" fmla="*/ 136 h 164"/>
                  <a:gd name="T4" fmla="*/ 45 w 111"/>
                  <a:gd name="T5" fmla="*/ 153 h 164"/>
                  <a:gd name="T6" fmla="*/ 21 w 111"/>
                  <a:gd name="T7" fmla="*/ 160 h 164"/>
                  <a:gd name="T8" fmla="*/ 9 w 111"/>
                  <a:gd name="T9" fmla="*/ 146 h 164"/>
                  <a:gd name="T10" fmla="*/ 1 w 111"/>
                  <a:gd name="T11" fmla="*/ 126 h 164"/>
                  <a:gd name="T12" fmla="*/ 16 w 111"/>
                  <a:gd name="T13" fmla="*/ 102 h 164"/>
                  <a:gd name="T14" fmla="*/ 13 w 111"/>
                  <a:gd name="T15" fmla="*/ 97 h 164"/>
                  <a:gd name="T16" fmla="*/ 8 w 111"/>
                  <a:gd name="T17" fmla="*/ 84 h 164"/>
                  <a:gd name="T18" fmla="*/ 22 w 111"/>
                  <a:gd name="T19" fmla="*/ 82 h 164"/>
                  <a:gd name="T20" fmla="*/ 58 w 111"/>
                  <a:gd name="T21" fmla="*/ 80 h 164"/>
                  <a:gd name="T22" fmla="*/ 34 w 111"/>
                  <a:gd name="T23" fmla="*/ 67 h 164"/>
                  <a:gd name="T24" fmla="*/ 57 w 111"/>
                  <a:gd name="T25" fmla="*/ 57 h 164"/>
                  <a:gd name="T26" fmla="*/ 86 w 111"/>
                  <a:gd name="T27" fmla="*/ 21 h 164"/>
                  <a:gd name="T28" fmla="*/ 84 w 111"/>
                  <a:gd name="T29" fmla="*/ 16 h 164"/>
                  <a:gd name="T30" fmla="*/ 91 w 111"/>
                  <a:gd name="T31" fmla="*/ 1 h 164"/>
                  <a:gd name="T32" fmla="*/ 102 w 111"/>
                  <a:gd name="T33" fmla="*/ 1 h 164"/>
                  <a:gd name="T34" fmla="*/ 110 w 111"/>
                  <a:gd name="T35" fmla="*/ 13 h 164"/>
                  <a:gd name="T36" fmla="*/ 90 w 111"/>
                  <a:gd name="T37" fmla="*/ 63 h 164"/>
                  <a:gd name="T38" fmla="*/ 77 w 111"/>
                  <a:gd name="T39" fmla="*/ 95 h 164"/>
                  <a:gd name="T40" fmla="*/ 45 w 111"/>
                  <a:gd name="T41" fmla="*/ 11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 h="164">
                    <a:moveTo>
                      <a:pt x="45" y="115"/>
                    </a:moveTo>
                    <a:cubicBezTo>
                      <a:pt x="35" y="120"/>
                      <a:pt x="35" y="127"/>
                      <a:pt x="39" y="136"/>
                    </a:cubicBezTo>
                    <a:cubicBezTo>
                      <a:pt x="42" y="142"/>
                      <a:pt x="47" y="146"/>
                      <a:pt x="45" y="153"/>
                    </a:cubicBezTo>
                    <a:cubicBezTo>
                      <a:pt x="40" y="164"/>
                      <a:pt x="29" y="157"/>
                      <a:pt x="21" y="160"/>
                    </a:cubicBezTo>
                    <a:cubicBezTo>
                      <a:pt x="11" y="161"/>
                      <a:pt x="11" y="152"/>
                      <a:pt x="9" y="146"/>
                    </a:cubicBezTo>
                    <a:cubicBezTo>
                      <a:pt x="9" y="138"/>
                      <a:pt x="1" y="133"/>
                      <a:pt x="1" y="126"/>
                    </a:cubicBezTo>
                    <a:cubicBezTo>
                      <a:pt x="0" y="114"/>
                      <a:pt x="6" y="106"/>
                      <a:pt x="16" y="102"/>
                    </a:cubicBezTo>
                    <a:cubicBezTo>
                      <a:pt x="16" y="99"/>
                      <a:pt x="15" y="98"/>
                      <a:pt x="13" y="97"/>
                    </a:cubicBezTo>
                    <a:cubicBezTo>
                      <a:pt x="10" y="93"/>
                      <a:pt x="5" y="89"/>
                      <a:pt x="8" y="84"/>
                    </a:cubicBezTo>
                    <a:cubicBezTo>
                      <a:pt x="11" y="79"/>
                      <a:pt x="17" y="80"/>
                      <a:pt x="22" y="82"/>
                    </a:cubicBezTo>
                    <a:cubicBezTo>
                      <a:pt x="34" y="86"/>
                      <a:pt x="45" y="84"/>
                      <a:pt x="58" y="80"/>
                    </a:cubicBezTo>
                    <a:cubicBezTo>
                      <a:pt x="49" y="76"/>
                      <a:pt x="37" y="79"/>
                      <a:pt x="34" y="67"/>
                    </a:cubicBezTo>
                    <a:cubicBezTo>
                      <a:pt x="40" y="60"/>
                      <a:pt x="52" y="67"/>
                      <a:pt x="57" y="57"/>
                    </a:cubicBezTo>
                    <a:cubicBezTo>
                      <a:pt x="69" y="48"/>
                      <a:pt x="75" y="32"/>
                      <a:pt x="86" y="21"/>
                    </a:cubicBezTo>
                    <a:cubicBezTo>
                      <a:pt x="89" y="18"/>
                      <a:pt x="85" y="18"/>
                      <a:pt x="84" y="16"/>
                    </a:cubicBezTo>
                    <a:cubicBezTo>
                      <a:pt x="79" y="7"/>
                      <a:pt x="85" y="4"/>
                      <a:pt x="91" y="1"/>
                    </a:cubicBezTo>
                    <a:cubicBezTo>
                      <a:pt x="95" y="0"/>
                      <a:pt x="99" y="0"/>
                      <a:pt x="102" y="1"/>
                    </a:cubicBezTo>
                    <a:cubicBezTo>
                      <a:pt x="108" y="3"/>
                      <a:pt x="111" y="7"/>
                      <a:pt x="110" y="13"/>
                    </a:cubicBezTo>
                    <a:cubicBezTo>
                      <a:pt x="99" y="28"/>
                      <a:pt x="101" y="49"/>
                      <a:pt x="90" y="63"/>
                    </a:cubicBezTo>
                    <a:cubicBezTo>
                      <a:pt x="83" y="73"/>
                      <a:pt x="82" y="85"/>
                      <a:pt x="77" y="95"/>
                    </a:cubicBezTo>
                    <a:cubicBezTo>
                      <a:pt x="71" y="106"/>
                      <a:pt x="63" y="118"/>
                      <a:pt x="45"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7" name="Freeform 1015"/>
              <p:cNvSpPr/>
              <p:nvPr/>
            </p:nvSpPr>
            <p:spPr bwMode="auto">
              <a:xfrm>
                <a:off x="4488" y="2000"/>
                <a:ext cx="127" cy="128"/>
              </a:xfrm>
              <a:custGeom>
                <a:avLst/>
                <a:gdLst>
                  <a:gd name="T0" fmla="*/ 40 w 67"/>
                  <a:gd name="T1" fmla="*/ 4 h 67"/>
                  <a:gd name="T2" fmla="*/ 47 w 67"/>
                  <a:gd name="T3" fmla="*/ 21 h 67"/>
                  <a:gd name="T4" fmla="*/ 54 w 67"/>
                  <a:gd name="T5" fmla="*/ 40 h 67"/>
                  <a:gd name="T6" fmla="*/ 53 w 67"/>
                  <a:gd name="T7" fmla="*/ 43 h 67"/>
                  <a:gd name="T8" fmla="*/ 30 w 67"/>
                  <a:gd name="T9" fmla="*/ 67 h 67"/>
                  <a:gd name="T10" fmla="*/ 26 w 67"/>
                  <a:gd name="T11" fmla="*/ 67 h 67"/>
                  <a:gd name="T12" fmla="*/ 13 w 67"/>
                  <a:gd name="T13" fmla="*/ 63 h 67"/>
                  <a:gd name="T14" fmla="*/ 16 w 67"/>
                  <a:gd name="T15" fmla="*/ 57 h 67"/>
                  <a:gd name="T16" fmla="*/ 29 w 67"/>
                  <a:gd name="T17" fmla="*/ 54 h 67"/>
                  <a:gd name="T18" fmla="*/ 27 w 67"/>
                  <a:gd name="T19" fmla="*/ 41 h 67"/>
                  <a:gd name="T20" fmla="*/ 12 w 67"/>
                  <a:gd name="T21" fmla="*/ 42 h 67"/>
                  <a:gd name="T22" fmla="*/ 9 w 67"/>
                  <a:gd name="T23" fmla="*/ 42 h 67"/>
                  <a:gd name="T24" fmla="*/ 14 w 67"/>
                  <a:gd name="T25" fmla="*/ 16 h 67"/>
                  <a:gd name="T26" fmla="*/ 40 w 67"/>
                  <a:gd name="T27" fmla="*/ 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40" y="4"/>
                    </a:moveTo>
                    <a:cubicBezTo>
                      <a:pt x="40" y="11"/>
                      <a:pt x="39" y="18"/>
                      <a:pt x="47" y="21"/>
                    </a:cubicBezTo>
                    <a:cubicBezTo>
                      <a:pt x="44" y="30"/>
                      <a:pt x="67" y="27"/>
                      <a:pt x="54" y="40"/>
                    </a:cubicBezTo>
                    <a:cubicBezTo>
                      <a:pt x="54" y="40"/>
                      <a:pt x="53" y="43"/>
                      <a:pt x="53" y="43"/>
                    </a:cubicBezTo>
                    <a:cubicBezTo>
                      <a:pt x="34" y="39"/>
                      <a:pt x="36" y="58"/>
                      <a:pt x="30" y="67"/>
                    </a:cubicBezTo>
                    <a:cubicBezTo>
                      <a:pt x="28" y="67"/>
                      <a:pt x="27" y="67"/>
                      <a:pt x="26" y="67"/>
                    </a:cubicBezTo>
                    <a:cubicBezTo>
                      <a:pt x="23" y="62"/>
                      <a:pt x="17" y="64"/>
                      <a:pt x="13" y="63"/>
                    </a:cubicBezTo>
                    <a:cubicBezTo>
                      <a:pt x="13" y="60"/>
                      <a:pt x="13" y="58"/>
                      <a:pt x="16" y="57"/>
                    </a:cubicBezTo>
                    <a:cubicBezTo>
                      <a:pt x="21" y="57"/>
                      <a:pt x="27" y="63"/>
                      <a:pt x="29" y="54"/>
                    </a:cubicBezTo>
                    <a:cubicBezTo>
                      <a:pt x="30" y="49"/>
                      <a:pt x="30" y="44"/>
                      <a:pt x="27" y="41"/>
                    </a:cubicBezTo>
                    <a:cubicBezTo>
                      <a:pt x="21" y="33"/>
                      <a:pt x="17" y="42"/>
                      <a:pt x="12" y="42"/>
                    </a:cubicBezTo>
                    <a:cubicBezTo>
                      <a:pt x="11" y="42"/>
                      <a:pt x="10" y="42"/>
                      <a:pt x="9" y="42"/>
                    </a:cubicBezTo>
                    <a:cubicBezTo>
                      <a:pt x="0" y="32"/>
                      <a:pt x="10" y="25"/>
                      <a:pt x="14" y="16"/>
                    </a:cubicBezTo>
                    <a:cubicBezTo>
                      <a:pt x="21" y="4"/>
                      <a:pt x="30" y="0"/>
                      <a:pt x="4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8" name="Freeform 1016"/>
              <p:cNvSpPr/>
              <p:nvPr/>
            </p:nvSpPr>
            <p:spPr bwMode="auto">
              <a:xfrm>
                <a:off x="2682" y="2486"/>
                <a:ext cx="102" cy="79"/>
              </a:xfrm>
              <a:custGeom>
                <a:avLst/>
                <a:gdLst>
                  <a:gd name="T0" fmla="*/ 2 w 54"/>
                  <a:gd name="T1" fmla="*/ 39 h 41"/>
                  <a:gd name="T2" fmla="*/ 2 w 54"/>
                  <a:gd name="T3" fmla="*/ 28 h 41"/>
                  <a:gd name="T4" fmla="*/ 6 w 54"/>
                  <a:gd name="T5" fmla="*/ 11 h 41"/>
                  <a:gd name="T6" fmla="*/ 36 w 54"/>
                  <a:gd name="T7" fmla="*/ 0 h 41"/>
                  <a:gd name="T8" fmla="*/ 54 w 54"/>
                  <a:gd name="T9" fmla="*/ 8 h 41"/>
                  <a:gd name="T10" fmla="*/ 9 w 54"/>
                  <a:gd name="T11" fmla="*/ 41 h 41"/>
                  <a:gd name="T12" fmla="*/ 2 w 54"/>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54" h="41">
                    <a:moveTo>
                      <a:pt x="2" y="39"/>
                    </a:moveTo>
                    <a:cubicBezTo>
                      <a:pt x="2" y="36"/>
                      <a:pt x="2" y="32"/>
                      <a:pt x="2" y="28"/>
                    </a:cubicBezTo>
                    <a:cubicBezTo>
                      <a:pt x="0" y="22"/>
                      <a:pt x="3" y="17"/>
                      <a:pt x="6" y="11"/>
                    </a:cubicBezTo>
                    <a:cubicBezTo>
                      <a:pt x="15" y="5"/>
                      <a:pt x="25" y="1"/>
                      <a:pt x="36" y="0"/>
                    </a:cubicBezTo>
                    <a:cubicBezTo>
                      <a:pt x="40" y="8"/>
                      <a:pt x="50" y="1"/>
                      <a:pt x="54" y="8"/>
                    </a:cubicBezTo>
                    <a:cubicBezTo>
                      <a:pt x="36" y="15"/>
                      <a:pt x="23" y="29"/>
                      <a:pt x="9" y="41"/>
                    </a:cubicBezTo>
                    <a:cubicBezTo>
                      <a:pt x="6" y="41"/>
                      <a:pt x="4" y="41"/>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9" name="Freeform 1017"/>
              <p:cNvSpPr/>
              <p:nvPr/>
            </p:nvSpPr>
            <p:spPr bwMode="auto">
              <a:xfrm>
                <a:off x="2670" y="2507"/>
                <a:ext cx="29" cy="35"/>
              </a:xfrm>
              <a:custGeom>
                <a:avLst/>
                <a:gdLst>
                  <a:gd name="T0" fmla="*/ 12 w 15"/>
                  <a:gd name="T1" fmla="*/ 0 h 18"/>
                  <a:gd name="T2" fmla="*/ 8 w 15"/>
                  <a:gd name="T3" fmla="*/ 17 h 18"/>
                  <a:gd name="T4" fmla="*/ 1 w 15"/>
                  <a:gd name="T5" fmla="*/ 14 h 18"/>
                  <a:gd name="T6" fmla="*/ 8 w 15"/>
                  <a:gd name="T7" fmla="*/ 0 h 18"/>
                  <a:gd name="T8" fmla="*/ 12 w 15"/>
                  <a:gd name="T9" fmla="*/ 0 h 18"/>
                </a:gdLst>
                <a:ahLst/>
                <a:cxnLst>
                  <a:cxn ang="0">
                    <a:pos x="T0" y="T1"/>
                  </a:cxn>
                  <a:cxn ang="0">
                    <a:pos x="T2" y="T3"/>
                  </a:cxn>
                  <a:cxn ang="0">
                    <a:pos x="T4" y="T5"/>
                  </a:cxn>
                  <a:cxn ang="0">
                    <a:pos x="T6" y="T7"/>
                  </a:cxn>
                  <a:cxn ang="0">
                    <a:pos x="T8" y="T9"/>
                  </a:cxn>
                </a:cxnLst>
                <a:rect l="0" t="0" r="r" b="b"/>
                <a:pathLst>
                  <a:path w="15" h="18">
                    <a:moveTo>
                      <a:pt x="12" y="0"/>
                    </a:moveTo>
                    <a:cubicBezTo>
                      <a:pt x="15" y="7"/>
                      <a:pt x="10" y="12"/>
                      <a:pt x="8" y="17"/>
                    </a:cubicBezTo>
                    <a:cubicBezTo>
                      <a:pt x="5" y="18"/>
                      <a:pt x="2" y="17"/>
                      <a:pt x="1" y="14"/>
                    </a:cubicBezTo>
                    <a:cubicBezTo>
                      <a:pt x="0" y="8"/>
                      <a:pt x="1" y="3"/>
                      <a:pt x="8" y="0"/>
                    </a:cubicBezTo>
                    <a:cubicBezTo>
                      <a:pt x="9" y="0"/>
                      <a:pt x="10"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0" name="Freeform 1018"/>
              <p:cNvSpPr/>
              <p:nvPr/>
            </p:nvSpPr>
            <p:spPr bwMode="auto">
              <a:xfrm>
                <a:off x="2657" y="2502"/>
                <a:ext cx="28" cy="32"/>
              </a:xfrm>
              <a:custGeom>
                <a:avLst/>
                <a:gdLst>
                  <a:gd name="T0" fmla="*/ 15 w 15"/>
                  <a:gd name="T1" fmla="*/ 3 h 17"/>
                  <a:gd name="T2" fmla="*/ 8 w 15"/>
                  <a:gd name="T3" fmla="*/ 17 h 17"/>
                  <a:gd name="T4" fmla="*/ 4 w 15"/>
                  <a:gd name="T5" fmla="*/ 17 h 17"/>
                  <a:gd name="T6" fmla="*/ 8 w 15"/>
                  <a:gd name="T7" fmla="*/ 3 h 17"/>
                  <a:gd name="T8" fmla="*/ 8 w 15"/>
                  <a:gd name="T9" fmla="*/ 0 h 17"/>
                  <a:gd name="T10" fmla="*/ 15 w 15"/>
                  <a:gd name="T11" fmla="*/ 3 h 17"/>
                </a:gdLst>
                <a:ahLst/>
                <a:cxnLst>
                  <a:cxn ang="0">
                    <a:pos x="T0" y="T1"/>
                  </a:cxn>
                  <a:cxn ang="0">
                    <a:pos x="T2" y="T3"/>
                  </a:cxn>
                  <a:cxn ang="0">
                    <a:pos x="T4" y="T5"/>
                  </a:cxn>
                  <a:cxn ang="0">
                    <a:pos x="T6" y="T7"/>
                  </a:cxn>
                  <a:cxn ang="0">
                    <a:pos x="T8" y="T9"/>
                  </a:cxn>
                  <a:cxn ang="0">
                    <a:pos x="T10" y="T11"/>
                  </a:cxn>
                </a:cxnLst>
                <a:rect l="0" t="0" r="r" b="b"/>
                <a:pathLst>
                  <a:path w="15" h="17">
                    <a:moveTo>
                      <a:pt x="15" y="3"/>
                    </a:moveTo>
                    <a:cubicBezTo>
                      <a:pt x="13" y="8"/>
                      <a:pt x="10" y="13"/>
                      <a:pt x="8" y="17"/>
                    </a:cubicBezTo>
                    <a:cubicBezTo>
                      <a:pt x="7" y="17"/>
                      <a:pt x="6" y="17"/>
                      <a:pt x="4" y="17"/>
                    </a:cubicBezTo>
                    <a:cubicBezTo>
                      <a:pt x="0" y="11"/>
                      <a:pt x="4" y="7"/>
                      <a:pt x="8" y="3"/>
                    </a:cubicBezTo>
                    <a:cubicBezTo>
                      <a:pt x="8" y="2"/>
                      <a:pt x="8" y="1"/>
                      <a:pt x="8" y="0"/>
                    </a:cubicBezTo>
                    <a:cubicBezTo>
                      <a:pt x="11" y="0"/>
                      <a:pt x="13" y="0"/>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1" name="Freeform 1019"/>
              <p:cNvSpPr/>
              <p:nvPr/>
            </p:nvSpPr>
            <p:spPr bwMode="auto">
              <a:xfrm>
                <a:off x="2659" y="2454"/>
                <a:ext cx="21" cy="15"/>
              </a:xfrm>
              <a:custGeom>
                <a:avLst/>
                <a:gdLst>
                  <a:gd name="T0" fmla="*/ 3 w 11"/>
                  <a:gd name="T1" fmla="*/ 8 h 8"/>
                  <a:gd name="T2" fmla="*/ 0 w 11"/>
                  <a:gd name="T3" fmla="*/ 7 h 8"/>
                  <a:gd name="T4" fmla="*/ 7 w 11"/>
                  <a:gd name="T5" fmla="*/ 3 h 8"/>
                  <a:gd name="T6" fmla="*/ 11 w 11"/>
                  <a:gd name="T7" fmla="*/ 6 h 8"/>
                  <a:gd name="T8" fmla="*/ 3 w 11"/>
                  <a:gd name="T9" fmla="*/ 8 h 8"/>
                </a:gdLst>
                <a:ahLst/>
                <a:cxnLst>
                  <a:cxn ang="0">
                    <a:pos x="T0" y="T1"/>
                  </a:cxn>
                  <a:cxn ang="0">
                    <a:pos x="T2" y="T3"/>
                  </a:cxn>
                  <a:cxn ang="0">
                    <a:pos x="T4" y="T5"/>
                  </a:cxn>
                  <a:cxn ang="0">
                    <a:pos x="T6" y="T7"/>
                  </a:cxn>
                  <a:cxn ang="0">
                    <a:pos x="T8" y="T9"/>
                  </a:cxn>
                </a:cxnLst>
                <a:rect l="0" t="0" r="r" b="b"/>
                <a:pathLst>
                  <a:path w="11" h="8">
                    <a:moveTo>
                      <a:pt x="3" y="8"/>
                    </a:moveTo>
                    <a:cubicBezTo>
                      <a:pt x="2" y="7"/>
                      <a:pt x="1" y="7"/>
                      <a:pt x="0" y="7"/>
                    </a:cubicBezTo>
                    <a:cubicBezTo>
                      <a:pt x="0" y="2"/>
                      <a:pt x="2" y="0"/>
                      <a:pt x="7" y="3"/>
                    </a:cubicBezTo>
                    <a:cubicBezTo>
                      <a:pt x="9" y="3"/>
                      <a:pt x="10" y="5"/>
                      <a:pt x="11" y="6"/>
                    </a:cubicBezTo>
                    <a:cubicBezTo>
                      <a:pt x="8" y="6"/>
                      <a:pt x="6" y="7"/>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2" name="Freeform 1020"/>
              <p:cNvSpPr/>
              <p:nvPr/>
            </p:nvSpPr>
            <p:spPr bwMode="auto">
              <a:xfrm>
                <a:off x="3632" y="2457"/>
                <a:ext cx="69" cy="71"/>
              </a:xfrm>
              <a:custGeom>
                <a:avLst/>
                <a:gdLst>
                  <a:gd name="T0" fmla="*/ 1 w 36"/>
                  <a:gd name="T1" fmla="*/ 23 h 37"/>
                  <a:gd name="T2" fmla="*/ 26 w 36"/>
                  <a:gd name="T3" fmla="*/ 0 h 37"/>
                  <a:gd name="T4" fmla="*/ 36 w 36"/>
                  <a:gd name="T5" fmla="*/ 12 h 37"/>
                  <a:gd name="T6" fmla="*/ 20 w 36"/>
                  <a:gd name="T7" fmla="*/ 26 h 37"/>
                  <a:gd name="T8" fmla="*/ 5 w 36"/>
                  <a:gd name="T9" fmla="*/ 37 h 37"/>
                  <a:gd name="T10" fmla="*/ 1 w 36"/>
                  <a:gd name="T11" fmla="*/ 23 h 37"/>
                </a:gdLst>
                <a:ahLst/>
                <a:cxnLst>
                  <a:cxn ang="0">
                    <a:pos x="T0" y="T1"/>
                  </a:cxn>
                  <a:cxn ang="0">
                    <a:pos x="T2" y="T3"/>
                  </a:cxn>
                  <a:cxn ang="0">
                    <a:pos x="T4" y="T5"/>
                  </a:cxn>
                  <a:cxn ang="0">
                    <a:pos x="T6" y="T7"/>
                  </a:cxn>
                  <a:cxn ang="0">
                    <a:pos x="T8" y="T9"/>
                  </a:cxn>
                  <a:cxn ang="0">
                    <a:pos x="T10" y="T11"/>
                  </a:cxn>
                </a:cxnLst>
                <a:rect l="0" t="0" r="r" b="b"/>
                <a:pathLst>
                  <a:path w="36" h="37">
                    <a:moveTo>
                      <a:pt x="1" y="23"/>
                    </a:moveTo>
                    <a:cubicBezTo>
                      <a:pt x="8" y="14"/>
                      <a:pt x="23" y="14"/>
                      <a:pt x="26" y="0"/>
                    </a:cubicBezTo>
                    <a:cubicBezTo>
                      <a:pt x="32" y="2"/>
                      <a:pt x="27" y="13"/>
                      <a:pt x="36" y="12"/>
                    </a:cubicBezTo>
                    <a:cubicBezTo>
                      <a:pt x="35" y="22"/>
                      <a:pt x="25" y="22"/>
                      <a:pt x="20" y="26"/>
                    </a:cubicBezTo>
                    <a:cubicBezTo>
                      <a:pt x="14" y="29"/>
                      <a:pt x="7" y="30"/>
                      <a:pt x="5" y="37"/>
                    </a:cubicBezTo>
                    <a:cubicBezTo>
                      <a:pt x="0" y="33"/>
                      <a:pt x="2" y="28"/>
                      <a:pt x="1"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3" name="Freeform 1021"/>
              <p:cNvSpPr/>
              <p:nvPr/>
            </p:nvSpPr>
            <p:spPr bwMode="auto">
              <a:xfrm>
                <a:off x="1416" y="1319"/>
                <a:ext cx="48" cy="35"/>
              </a:xfrm>
              <a:custGeom>
                <a:avLst/>
                <a:gdLst>
                  <a:gd name="T0" fmla="*/ 4 w 25"/>
                  <a:gd name="T1" fmla="*/ 18 h 18"/>
                  <a:gd name="T2" fmla="*/ 0 w 25"/>
                  <a:gd name="T3" fmla="*/ 15 h 18"/>
                  <a:gd name="T4" fmla="*/ 25 w 25"/>
                  <a:gd name="T5" fmla="*/ 8 h 18"/>
                  <a:gd name="T6" fmla="*/ 25 w 25"/>
                  <a:gd name="T7" fmla="*/ 8 h 18"/>
                  <a:gd name="T8" fmla="*/ 11 w 25"/>
                  <a:gd name="T9" fmla="*/ 18 h 18"/>
                  <a:gd name="T10" fmla="*/ 4 w 25"/>
                  <a:gd name="T11" fmla="*/ 18 h 18"/>
                </a:gdLst>
                <a:ahLst/>
                <a:cxnLst>
                  <a:cxn ang="0">
                    <a:pos x="T0" y="T1"/>
                  </a:cxn>
                  <a:cxn ang="0">
                    <a:pos x="T2" y="T3"/>
                  </a:cxn>
                  <a:cxn ang="0">
                    <a:pos x="T4" y="T5"/>
                  </a:cxn>
                  <a:cxn ang="0">
                    <a:pos x="T6" y="T7"/>
                  </a:cxn>
                  <a:cxn ang="0">
                    <a:pos x="T8" y="T9"/>
                  </a:cxn>
                  <a:cxn ang="0">
                    <a:pos x="T10" y="T11"/>
                  </a:cxn>
                </a:cxnLst>
                <a:rect l="0" t="0" r="r" b="b"/>
                <a:pathLst>
                  <a:path w="25" h="18">
                    <a:moveTo>
                      <a:pt x="4" y="18"/>
                    </a:moveTo>
                    <a:cubicBezTo>
                      <a:pt x="3" y="17"/>
                      <a:pt x="1" y="16"/>
                      <a:pt x="0" y="15"/>
                    </a:cubicBezTo>
                    <a:cubicBezTo>
                      <a:pt x="5" y="0"/>
                      <a:pt x="16" y="7"/>
                      <a:pt x="25" y="8"/>
                    </a:cubicBezTo>
                    <a:cubicBezTo>
                      <a:pt x="25" y="8"/>
                      <a:pt x="25" y="8"/>
                      <a:pt x="25" y="8"/>
                    </a:cubicBezTo>
                    <a:cubicBezTo>
                      <a:pt x="23" y="15"/>
                      <a:pt x="14" y="13"/>
                      <a:pt x="11" y="18"/>
                    </a:cubicBezTo>
                    <a:cubicBezTo>
                      <a:pt x="8" y="18"/>
                      <a:pt x="6" y="18"/>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4" name="Freeform 1022"/>
              <p:cNvSpPr/>
              <p:nvPr/>
            </p:nvSpPr>
            <p:spPr bwMode="auto">
              <a:xfrm>
                <a:off x="5886" y="1061"/>
                <a:ext cx="145" cy="153"/>
              </a:xfrm>
              <a:custGeom>
                <a:avLst/>
                <a:gdLst>
                  <a:gd name="T0" fmla="*/ 66 w 76"/>
                  <a:gd name="T1" fmla="*/ 49 h 80"/>
                  <a:gd name="T2" fmla="*/ 62 w 76"/>
                  <a:gd name="T3" fmla="*/ 73 h 80"/>
                  <a:gd name="T4" fmla="*/ 47 w 76"/>
                  <a:gd name="T5" fmla="*/ 73 h 80"/>
                  <a:gd name="T6" fmla="*/ 27 w 76"/>
                  <a:gd name="T7" fmla="*/ 66 h 80"/>
                  <a:gd name="T8" fmla="*/ 7 w 76"/>
                  <a:gd name="T9" fmla="*/ 70 h 80"/>
                  <a:gd name="T10" fmla="*/ 1 w 76"/>
                  <a:gd name="T11" fmla="*/ 57 h 80"/>
                  <a:gd name="T12" fmla="*/ 9 w 76"/>
                  <a:gd name="T13" fmla="*/ 47 h 80"/>
                  <a:gd name="T14" fmla="*/ 36 w 76"/>
                  <a:gd name="T15" fmla="*/ 44 h 80"/>
                  <a:gd name="T16" fmla="*/ 16 w 76"/>
                  <a:gd name="T17" fmla="*/ 36 h 80"/>
                  <a:gd name="T18" fmla="*/ 16 w 76"/>
                  <a:gd name="T19" fmla="*/ 31 h 80"/>
                  <a:gd name="T20" fmla="*/ 27 w 76"/>
                  <a:gd name="T21" fmla="*/ 28 h 80"/>
                  <a:gd name="T22" fmla="*/ 45 w 76"/>
                  <a:gd name="T23" fmla="*/ 10 h 80"/>
                  <a:gd name="T24" fmla="*/ 45 w 76"/>
                  <a:gd name="T25" fmla="*/ 1 h 80"/>
                  <a:gd name="T26" fmla="*/ 55 w 76"/>
                  <a:gd name="T27" fmla="*/ 0 h 80"/>
                  <a:gd name="T28" fmla="*/ 62 w 76"/>
                  <a:gd name="T29" fmla="*/ 7 h 80"/>
                  <a:gd name="T30" fmla="*/ 76 w 76"/>
                  <a:gd name="T31" fmla="*/ 10 h 80"/>
                  <a:gd name="T32" fmla="*/ 59 w 76"/>
                  <a:gd name="T33" fmla="*/ 44 h 80"/>
                  <a:gd name="T34" fmla="*/ 66 w 76"/>
                  <a:gd name="T35"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80">
                    <a:moveTo>
                      <a:pt x="66" y="49"/>
                    </a:moveTo>
                    <a:cubicBezTo>
                      <a:pt x="69" y="58"/>
                      <a:pt x="55" y="64"/>
                      <a:pt x="62" y="73"/>
                    </a:cubicBezTo>
                    <a:cubicBezTo>
                      <a:pt x="57" y="76"/>
                      <a:pt x="49" y="80"/>
                      <a:pt x="47" y="73"/>
                    </a:cubicBezTo>
                    <a:cubicBezTo>
                      <a:pt x="43" y="58"/>
                      <a:pt x="36" y="62"/>
                      <a:pt x="27" y="66"/>
                    </a:cubicBezTo>
                    <a:cubicBezTo>
                      <a:pt x="20" y="68"/>
                      <a:pt x="13" y="68"/>
                      <a:pt x="7" y="70"/>
                    </a:cubicBezTo>
                    <a:cubicBezTo>
                      <a:pt x="0" y="67"/>
                      <a:pt x="0" y="62"/>
                      <a:pt x="1" y="57"/>
                    </a:cubicBezTo>
                    <a:cubicBezTo>
                      <a:pt x="3" y="53"/>
                      <a:pt x="6" y="50"/>
                      <a:pt x="9" y="47"/>
                    </a:cubicBezTo>
                    <a:cubicBezTo>
                      <a:pt x="17" y="40"/>
                      <a:pt x="28" y="50"/>
                      <a:pt x="36" y="44"/>
                    </a:cubicBezTo>
                    <a:cubicBezTo>
                      <a:pt x="28" y="45"/>
                      <a:pt x="19" y="46"/>
                      <a:pt x="16" y="36"/>
                    </a:cubicBezTo>
                    <a:cubicBezTo>
                      <a:pt x="15" y="34"/>
                      <a:pt x="16" y="33"/>
                      <a:pt x="16" y="31"/>
                    </a:cubicBezTo>
                    <a:cubicBezTo>
                      <a:pt x="19" y="28"/>
                      <a:pt x="23" y="26"/>
                      <a:pt x="27" y="28"/>
                    </a:cubicBezTo>
                    <a:cubicBezTo>
                      <a:pt x="40" y="29"/>
                      <a:pt x="40" y="17"/>
                      <a:pt x="45" y="10"/>
                    </a:cubicBezTo>
                    <a:cubicBezTo>
                      <a:pt x="45" y="7"/>
                      <a:pt x="43" y="4"/>
                      <a:pt x="45" y="1"/>
                    </a:cubicBezTo>
                    <a:cubicBezTo>
                      <a:pt x="49" y="0"/>
                      <a:pt x="52" y="0"/>
                      <a:pt x="55" y="0"/>
                    </a:cubicBezTo>
                    <a:cubicBezTo>
                      <a:pt x="58" y="2"/>
                      <a:pt x="60" y="4"/>
                      <a:pt x="62" y="7"/>
                    </a:cubicBezTo>
                    <a:cubicBezTo>
                      <a:pt x="65" y="14"/>
                      <a:pt x="72" y="6"/>
                      <a:pt x="76" y="10"/>
                    </a:cubicBezTo>
                    <a:cubicBezTo>
                      <a:pt x="72" y="22"/>
                      <a:pt x="74" y="36"/>
                      <a:pt x="59" y="44"/>
                    </a:cubicBezTo>
                    <a:cubicBezTo>
                      <a:pt x="53" y="46"/>
                      <a:pt x="62" y="48"/>
                      <a:pt x="66"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5" name="Freeform 1023"/>
              <p:cNvSpPr/>
              <p:nvPr/>
            </p:nvSpPr>
            <p:spPr bwMode="auto">
              <a:xfrm>
                <a:off x="5833" y="1245"/>
                <a:ext cx="131" cy="103"/>
              </a:xfrm>
              <a:custGeom>
                <a:avLst/>
                <a:gdLst>
                  <a:gd name="T0" fmla="*/ 69 w 69"/>
                  <a:gd name="T1" fmla="*/ 9 h 54"/>
                  <a:gd name="T2" fmla="*/ 66 w 69"/>
                  <a:gd name="T3" fmla="*/ 23 h 54"/>
                  <a:gd name="T4" fmla="*/ 69 w 69"/>
                  <a:gd name="T5" fmla="*/ 33 h 54"/>
                  <a:gd name="T6" fmla="*/ 45 w 69"/>
                  <a:gd name="T7" fmla="*/ 38 h 54"/>
                  <a:gd name="T8" fmla="*/ 38 w 69"/>
                  <a:gd name="T9" fmla="*/ 50 h 54"/>
                  <a:gd name="T10" fmla="*/ 24 w 69"/>
                  <a:gd name="T11" fmla="*/ 54 h 54"/>
                  <a:gd name="T12" fmla="*/ 17 w 69"/>
                  <a:gd name="T13" fmla="*/ 50 h 54"/>
                  <a:gd name="T14" fmla="*/ 16 w 69"/>
                  <a:gd name="T15" fmla="*/ 42 h 54"/>
                  <a:gd name="T16" fmla="*/ 16 w 69"/>
                  <a:gd name="T17" fmla="*/ 40 h 54"/>
                  <a:gd name="T18" fmla="*/ 14 w 69"/>
                  <a:gd name="T19" fmla="*/ 10 h 54"/>
                  <a:gd name="T20" fmla="*/ 32 w 69"/>
                  <a:gd name="T21" fmla="*/ 12 h 54"/>
                  <a:gd name="T22" fmla="*/ 33 w 69"/>
                  <a:gd name="T23" fmla="*/ 16 h 54"/>
                  <a:gd name="T24" fmla="*/ 35 w 69"/>
                  <a:gd name="T25" fmla="*/ 18 h 54"/>
                  <a:gd name="T26" fmla="*/ 41 w 69"/>
                  <a:gd name="T27" fmla="*/ 10 h 54"/>
                  <a:gd name="T28" fmla="*/ 69 w 69"/>
                  <a:gd name="T29" fmla="*/ 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54">
                    <a:moveTo>
                      <a:pt x="69" y="9"/>
                    </a:moveTo>
                    <a:cubicBezTo>
                      <a:pt x="60" y="19"/>
                      <a:pt x="60" y="19"/>
                      <a:pt x="66" y="23"/>
                    </a:cubicBezTo>
                    <a:cubicBezTo>
                      <a:pt x="63" y="27"/>
                      <a:pt x="64" y="31"/>
                      <a:pt x="69" y="33"/>
                    </a:cubicBezTo>
                    <a:cubicBezTo>
                      <a:pt x="62" y="40"/>
                      <a:pt x="52" y="39"/>
                      <a:pt x="45" y="38"/>
                    </a:cubicBezTo>
                    <a:cubicBezTo>
                      <a:pt x="31" y="37"/>
                      <a:pt x="35" y="43"/>
                      <a:pt x="38" y="50"/>
                    </a:cubicBezTo>
                    <a:cubicBezTo>
                      <a:pt x="34" y="53"/>
                      <a:pt x="29" y="54"/>
                      <a:pt x="24" y="54"/>
                    </a:cubicBezTo>
                    <a:cubicBezTo>
                      <a:pt x="21" y="54"/>
                      <a:pt x="19" y="53"/>
                      <a:pt x="17" y="50"/>
                    </a:cubicBezTo>
                    <a:cubicBezTo>
                      <a:pt x="17" y="47"/>
                      <a:pt x="16" y="44"/>
                      <a:pt x="16" y="42"/>
                    </a:cubicBezTo>
                    <a:cubicBezTo>
                      <a:pt x="16" y="41"/>
                      <a:pt x="16" y="40"/>
                      <a:pt x="16" y="40"/>
                    </a:cubicBezTo>
                    <a:cubicBezTo>
                      <a:pt x="0" y="30"/>
                      <a:pt x="2" y="22"/>
                      <a:pt x="14" y="10"/>
                    </a:cubicBezTo>
                    <a:cubicBezTo>
                      <a:pt x="23" y="2"/>
                      <a:pt x="27" y="4"/>
                      <a:pt x="32" y="12"/>
                    </a:cubicBezTo>
                    <a:cubicBezTo>
                      <a:pt x="32" y="13"/>
                      <a:pt x="33" y="15"/>
                      <a:pt x="33" y="16"/>
                    </a:cubicBezTo>
                    <a:cubicBezTo>
                      <a:pt x="33" y="17"/>
                      <a:pt x="31" y="22"/>
                      <a:pt x="35" y="18"/>
                    </a:cubicBezTo>
                    <a:cubicBezTo>
                      <a:pt x="37" y="16"/>
                      <a:pt x="38" y="13"/>
                      <a:pt x="41" y="10"/>
                    </a:cubicBezTo>
                    <a:cubicBezTo>
                      <a:pt x="56" y="0"/>
                      <a:pt x="61" y="0"/>
                      <a:pt x="6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6" name="Freeform 1024"/>
              <p:cNvSpPr/>
              <p:nvPr/>
            </p:nvSpPr>
            <p:spPr bwMode="auto">
              <a:xfrm>
                <a:off x="5766" y="1321"/>
                <a:ext cx="96" cy="86"/>
              </a:xfrm>
              <a:custGeom>
                <a:avLst/>
                <a:gdLst>
                  <a:gd name="T0" fmla="*/ 0 w 50"/>
                  <a:gd name="T1" fmla="*/ 42 h 45"/>
                  <a:gd name="T2" fmla="*/ 3 w 50"/>
                  <a:gd name="T3" fmla="*/ 7 h 45"/>
                  <a:gd name="T4" fmla="*/ 46 w 50"/>
                  <a:gd name="T5" fmla="*/ 5 h 45"/>
                  <a:gd name="T6" fmla="*/ 49 w 50"/>
                  <a:gd name="T7" fmla="*/ 10 h 45"/>
                  <a:gd name="T8" fmla="*/ 10 w 50"/>
                  <a:gd name="T9" fmla="*/ 25 h 45"/>
                  <a:gd name="T10" fmla="*/ 10 w 50"/>
                  <a:gd name="T11" fmla="*/ 45 h 45"/>
                  <a:gd name="T12" fmla="*/ 0 w 50"/>
                  <a:gd name="T13" fmla="*/ 42 h 45"/>
                </a:gdLst>
                <a:ahLst/>
                <a:cxnLst>
                  <a:cxn ang="0">
                    <a:pos x="T0" y="T1"/>
                  </a:cxn>
                  <a:cxn ang="0">
                    <a:pos x="T2" y="T3"/>
                  </a:cxn>
                  <a:cxn ang="0">
                    <a:pos x="T4" y="T5"/>
                  </a:cxn>
                  <a:cxn ang="0">
                    <a:pos x="T6" y="T7"/>
                  </a:cxn>
                  <a:cxn ang="0">
                    <a:pos x="T8" y="T9"/>
                  </a:cxn>
                  <a:cxn ang="0">
                    <a:pos x="T10" y="T11"/>
                  </a:cxn>
                  <a:cxn ang="0">
                    <a:pos x="T12" y="T13"/>
                  </a:cxn>
                </a:cxnLst>
                <a:rect l="0" t="0" r="r" b="b"/>
                <a:pathLst>
                  <a:path w="50" h="45">
                    <a:moveTo>
                      <a:pt x="0" y="42"/>
                    </a:moveTo>
                    <a:cubicBezTo>
                      <a:pt x="2" y="30"/>
                      <a:pt x="5" y="19"/>
                      <a:pt x="3" y="7"/>
                    </a:cubicBezTo>
                    <a:cubicBezTo>
                      <a:pt x="17" y="0"/>
                      <a:pt x="32" y="2"/>
                      <a:pt x="46" y="5"/>
                    </a:cubicBezTo>
                    <a:cubicBezTo>
                      <a:pt x="48" y="6"/>
                      <a:pt x="50" y="8"/>
                      <a:pt x="49" y="10"/>
                    </a:cubicBezTo>
                    <a:cubicBezTo>
                      <a:pt x="40" y="25"/>
                      <a:pt x="26" y="26"/>
                      <a:pt x="10" y="25"/>
                    </a:cubicBezTo>
                    <a:cubicBezTo>
                      <a:pt x="10" y="32"/>
                      <a:pt x="10" y="38"/>
                      <a:pt x="10" y="45"/>
                    </a:cubicBezTo>
                    <a:cubicBezTo>
                      <a:pt x="7" y="44"/>
                      <a:pt x="3" y="43"/>
                      <a:pt x="0"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7" name="Freeform 1025"/>
              <p:cNvSpPr/>
              <p:nvPr/>
            </p:nvSpPr>
            <p:spPr bwMode="auto">
              <a:xfrm>
                <a:off x="5745" y="1273"/>
                <a:ext cx="128" cy="69"/>
              </a:xfrm>
              <a:custGeom>
                <a:avLst/>
                <a:gdLst>
                  <a:gd name="T0" fmla="*/ 60 w 67"/>
                  <a:gd name="T1" fmla="*/ 35 h 36"/>
                  <a:gd name="T2" fmla="*/ 14 w 67"/>
                  <a:gd name="T3" fmla="*/ 32 h 36"/>
                  <a:gd name="T4" fmla="*/ 0 w 67"/>
                  <a:gd name="T5" fmla="*/ 21 h 36"/>
                  <a:gd name="T6" fmla="*/ 3 w 67"/>
                  <a:gd name="T7" fmla="*/ 4 h 36"/>
                  <a:gd name="T8" fmla="*/ 17 w 67"/>
                  <a:gd name="T9" fmla="*/ 4 h 36"/>
                  <a:gd name="T10" fmla="*/ 21 w 67"/>
                  <a:gd name="T11" fmla="*/ 7 h 36"/>
                  <a:gd name="T12" fmla="*/ 51 w 67"/>
                  <a:gd name="T13" fmla="*/ 16 h 36"/>
                  <a:gd name="T14" fmla="*/ 67 w 67"/>
                  <a:gd name="T15" fmla="*/ 28 h 36"/>
                  <a:gd name="T16" fmla="*/ 63 w 67"/>
                  <a:gd name="T17" fmla="*/ 35 h 36"/>
                  <a:gd name="T18" fmla="*/ 60 w 67"/>
                  <a:gd name="T19"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36">
                    <a:moveTo>
                      <a:pt x="60" y="35"/>
                    </a:moveTo>
                    <a:cubicBezTo>
                      <a:pt x="45" y="28"/>
                      <a:pt x="29" y="36"/>
                      <a:pt x="14" y="32"/>
                    </a:cubicBezTo>
                    <a:cubicBezTo>
                      <a:pt x="10" y="28"/>
                      <a:pt x="7" y="22"/>
                      <a:pt x="0" y="21"/>
                    </a:cubicBezTo>
                    <a:cubicBezTo>
                      <a:pt x="0" y="15"/>
                      <a:pt x="4" y="10"/>
                      <a:pt x="3" y="4"/>
                    </a:cubicBezTo>
                    <a:cubicBezTo>
                      <a:pt x="8" y="0"/>
                      <a:pt x="13" y="1"/>
                      <a:pt x="17" y="4"/>
                    </a:cubicBezTo>
                    <a:cubicBezTo>
                      <a:pt x="18" y="5"/>
                      <a:pt x="20" y="6"/>
                      <a:pt x="21" y="7"/>
                    </a:cubicBezTo>
                    <a:cubicBezTo>
                      <a:pt x="27" y="22"/>
                      <a:pt x="39" y="20"/>
                      <a:pt x="51" y="16"/>
                    </a:cubicBezTo>
                    <a:cubicBezTo>
                      <a:pt x="60" y="15"/>
                      <a:pt x="64" y="21"/>
                      <a:pt x="67" y="28"/>
                    </a:cubicBezTo>
                    <a:cubicBezTo>
                      <a:pt x="67" y="31"/>
                      <a:pt x="66" y="34"/>
                      <a:pt x="63" y="35"/>
                    </a:cubicBezTo>
                    <a:cubicBezTo>
                      <a:pt x="62" y="35"/>
                      <a:pt x="61" y="35"/>
                      <a:pt x="6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8" name="Freeform 1026"/>
              <p:cNvSpPr/>
              <p:nvPr/>
            </p:nvSpPr>
            <p:spPr bwMode="auto">
              <a:xfrm>
                <a:off x="2533" y="1472"/>
                <a:ext cx="110" cy="153"/>
              </a:xfrm>
              <a:custGeom>
                <a:avLst/>
                <a:gdLst>
                  <a:gd name="T0" fmla="*/ 42 w 58"/>
                  <a:gd name="T1" fmla="*/ 1 h 80"/>
                  <a:gd name="T2" fmla="*/ 43 w 58"/>
                  <a:gd name="T3" fmla="*/ 15 h 80"/>
                  <a:gd name="T4" fmla="*/ 44 w 58"/>
                  <a:gd name="T5" fmla="*/ 26 h 80"/>
                  <a:gd name="T6" fmla="*/ 54 w 58"/>
                  <a:gd name="T7" fmla="*/ 35 h 80"/>
                  <a:gd name="T8" fmla="*/ 39 w 58"/>
                  <a:gd name="T9" fmla="*/ 64 h 80"/>
                  <a:gd name="T10" fmla="*/ 28 w 58"/>
                  <a:gd name="T11" fmla="*/ 71 h 80"/>
                  <a:gd name="T12" fmla="*/ 13 w 58"/>
                  <a:gd name="T13" fmla="*/ 74 h 80"/>
                  <a:gd name="T14" fmla="*/ 0 w 58"/>
                  <a:gd name="T15" fmla="*/ 64 h 80"/>
                  <a:gd name="T16" fmla="*/ 14 w 58"/>
                  <a:gd name="T17" fmla="*/ 46 h 80"/>
                  <a:gd name="T18" fmla="*/ 34 w 58"/>
                  <a:gd name="T19" fmla="*/ 9 h 80"/>
                  <a:gd name="T20" fmla="*/ 42 w 58"/>
                  <a:gd name="T21"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42" y="1"/>
                    </a:moveTo>
                    <a:cubicBezTo>
                      <a:pt x="47" y="5"/>
                      <a:pt x="45" y="10"/>
                      <a:pt x="43" y="15"/>
                    </a:cubicBezTo>
                    <a:cubicBezTo>
                      <a:pt x="41" y="19"/>
                      <a:pt x="43" y="23"/>
                      <a:pt x="44" y="26"/>
                    </a:cubicBezTo>
                    <a:cubicBezTo>
                      <a:pt x="46" y="32"/>
                      <a:pt x="58" y="23"/>
                      <a:pt x="54" y="35"/>
                    </a:cubicBezTo>
                    <a:cubicBezTo>
                      <a:pt x="51" y="45"/>
                      <a:pt x="47" y="56"/>
                      <a:pt x="39" y="64"/>
                    </a:cubicBezTo>
                    <a:cubicBezTo>
                      <a:pt x="36" y="67"/>
                      <a:pt x="31" y="68"/>
                      <a:pt x="28" y="71"/>
                    </a:cubicBezTo>
                    <a:cubicBezTo>
                      <a:pt x="24" y="75"/>
                      <a:pt x="20" y="80"/>
                      <a:pt x="13" y="74"/>
                    </a:cubicBezTo>
                    <a:cubicBezTo>
                      <a:pt x="7" y="73"/>
                      <a:pt x="7" y="64"/>
                      <a:pt x="0" y="64"/>
                    </a:cubicBezTo>
                    <a:cubicBezTo>
                      <a:pt x="3" y="57"/>
                      <a:pt x="6" y="50"/>
                      <a:pt x="14" y="46"/>
                    </a:cubicBezTo>
                    <a:cubicBezTo>
                      <a:pt x="17" y="32"/>
                      <a:pt x="35" y="26"/>
                      <a:pt x="34" y="9"/>
                    </a:cubicBezTo>
                    <a:cubicBezTo>
                      <a:pt x="35" y="5"/>
                      <a:pt x="35" y="0"/>
                      <a:pt x="4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9" name="Freeform 1027"/>
              <p:cNvSpPr/>
              <p:nvPr/>
            </p:nvSpPr>
            <p:spPr bwMode="auto">
              <a:xfrm>
                <a:off x="2535" y="1489"/>
                <a:ext cx="70" cy="71"/>
              </a:xfrm>
              <a:custGeom>
                <a:avLst/>
                <a:gdLst>
                  <a:gd name="T0" fmla="*/ 37 w 37"/>
                  <a:gd name="T1" fmla="*/ 3 h 37"/>
                  <a:gd name="T2" fmla="*/ 13 w 37"/>
                  <a:gd name="T3" fmla="*/ 37 h 37"/>
                  <a:gd name="T4" fmla="*/ 25 w 37"/>
                  <a:gd name="T5" fmla="*/ 12 h 37"/>
                  <a:gd name="T6" fmla="*/ 13 w 37"/>
                  <a:gd name="T7" fmla="*/ 6 h 37"/>
                  <a:gd name="T8" fmla="*/ 30 w 37"/>
                  <a:gd name="T9" fmla="*/ 3 h 37"/>
                  <a:gd name="T10" fmla="*/ 37 w 37"/>
                  <a:gd name="T11" fmla="*/ 3 h 37"/>
                </a:gdLst>
                <a:ahLst/>
                <a:cxnLst>
                  <a:cxn ang="0">
                    <a:pos x="T0" y="T1"/>
                  </a:cxn>
                  <a:cxn ang="0">
                    <a:pos x="T2" y="T3"/>
                  </a:cxn>
                  <a:cxn ang="0">
                    <a:pos x="T4" y="T5"/>
                  </a:cxn>
                  <a:cxn ang="0">
                    <a:pos x="T6" y="T7"/>
                  </a:cxn>
                  <a:cxn ang="0">
                    <a:pos x="T8" y="T9"/>
                  </a:cxn>
                  <a:cxn ang="0">
                    <a:pos x="T10" y="T11"/>
                  </a:cxn>
                </a:cxnLst>
                <a:rect l="0" t="0" r="r" b="b"/>
                <a:pathLst>
                  <a:path w="37" h="37">
                    <a:moveTo>
                      <a:pt x="37" y="3"/>
                    </a:moveTo>
                    <a:cubicBezTo>
                      <a:pt x="36" y="19"/>
                      <a:pt x="22" y="27"/>
                      <a:pt x="13" y="37"/>
                    </a:cubicBezTo>
                    <a:cubicBezTo>
                      <a:pt x="0" y="21"/>
                      <a:pt x="19" y="20"/>
                      <a:pt x="25" y="12"/>
                    </a:cubicBezTo>
                    <a:cubicBezTo>
                      <a:pt x="23" y="7"/>
                      <a:pt x="15" y="12"/>
                      <a:pt x="13" y="6"/>
                    </a:cubicBezTo>
                    <a:cubicBezTo>
                      <a:pt x="17" y="0"/>
                      <a:pt x="24" y="3"/>
                      <a:pt x="30" y="3"/>
                    </a:cubicBezTo>
                    <a:cubicBezTo>
                      <a:pt x="32" y="0"/>
                      <a:pt x="35" y="1"/>
                      <a:pt x="3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0" name="Freeform 1028"/>
              <p:cNvSpPr/>
              <p:nvPr/>
            </p:nvSpPr>
            <p:spPr bwMode="auto">
              <a:xfrm>
                <a:off x="3230" y="808"/>
                <a:ext cx="113" cy="146"/>
              </a:xfrm>
              <a:custGeom>
                <a:avLst/>
                <a:gdLst>
                  <a:gd name="T0" fmla="*/ 17 w 59"/>
                  <a:gd name="T1" fmla="*/ 0 h 76"/>
                  <a:gd name="T2" fmla="*/ 45 w 59"/>
                  <a:gd name="T3" fmla="*/ 10 h 76"/>
                  <a:gd name="T4" fmla="*/ 59 w 59"/>
                  <a:gd name="T5" fmla="*/ 34 h 76"/>
                  <a:gd name="T6" fmla="*/ 50 w 59"/>
                  <a:gd name="T7" fmla="*/ 34 h 76"/>
                  <a:gd name="T8" fmla="*/ 45 w 59"/>
                  <a:gd name="T9" fmla="*/ 69 h 76"/>
                  <a:gd name="T10" fmla="*/ 20 w 59"/>
                  <a:gd name="T11" fmla="*/ 69 h 76"/>
                  <a:gd name="T12" fmla="*/ 13 w 59"/>
                  <a:gd name="T13" fmla="*/ 76 h 76"/>
                  <a:gd name="T14" fmla="*/ 10 w 59"/>
                  <a:gd name="T15" fmla="*/ 76 h 76"/>
                  <a:gd name="T16" fmla="*/ 0 w 59"/>
                  <a:gd name="T17" fmla="*/ 69 h 76"/>
                  <a:gd name="T18" fmla="*/ 10 w 59"/>
                  <a:gd name="T19" fmla="*/ 28 h 76"/>
                  <a:gd name="T20" fmla="*/ 14 w 59"/>
                  <a:gd name="T21" fmla="*/ 10 h 76"/>
                  <a:gd name="T22" fmla="*/ 17 w 59"/>
                  <a:gd name="T2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76">
                    <a:moveTo>
                      <a:pt x="17" y="0"/>
                    </a:moveTo>
                    <a:cubicBezTo>
                      <a:pt x="26" y="5"/>
                      <a:pt x="34" y="12"/>
                      <a:pt x="45" y="10"/>
                    </a:cubicBezTo>
                    <a:cubicBezTo>
                      <a:pt x="56" y="15"/>
                      <a:pt x="53" y="27"/>
                      <a:pt x="59" y="34"/>
                    </a:cubicBezTo>
                    <a:cubicBezTo>
                      <a:pt x="56" y="35"/>
                      <a:pt x="49" y="33"/>
                      <a:pt x="50" y="34"/>
                    </a:cubicBezTo>
                    <a:cubicBezTo>
                      <a:pt x="56" y="47"/>
                      <a:pt x="43" y="57"/>
                      <a:pt x="45" y="69"/>
                    </a:cubicBezTo>
                    <a:cubicBezTo>
                      <a:pt x="37" y="69"/>
                      <a:pt x="29" y="63"/>
                      <a:pt x="20" y="69"/>
                    </a:cubicBezTo>
                    <a:cubicBezTo>
                      <a:pt x="19" y="73"/>
                      <a:pt x="17" y="75"/>
                      <a:pt x="13" y="76"/>
                    </a:cubicBezTo>
                    <a:cubicBezTo>
                      <a:pt x="12" y="76"/>
                      <a:pt x="11" y="76"/>
                      <a:pt x="10" y="76"/>
                    </a:cubicBezTo>
                    <a:cubicBezTo>
                      <a:pt x="5" y="76"/>
                      <a:pt x="2" y="74"/>
                      <a:pt x="0" y="69"/>
                    </a:cubicBezTo>
                    <a:cubicBezTo>
                      <a:pt x="10" y="57"/>
                      <a:pt x="11" y="42"/>
                      <a:pt x="10" y="28"/>
                    </a:cubicBezTo>
                    <a:cubicBezTo>
                      <a:pt x="9" y="21"/>
                      <a:pt x="13" y="16"/>
                      <a:pt x="14" y="10"/>
                    </a:cubicBezTo>
                    <a:cubicBezTo>
                      <a:pt x="14" y="6"/>
                      <a:pt x="13" y="2"/>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1" name="Freeform 1029"/>
              <p:cNvSpPr/>
              <p:nvPr/>
            </p:nvSpPr>
            <p:spPr bwMode="auto">
              <a:xfrm>
                <a:off x="3842" y="2524"/>
                <a:ext cx="84" cy="163"/>
              </a:xfrm>
              <a:custGeom>
                <a:avLst/>
                <a:gdLst>
                  <a:gd name="T0" fmla="*/ 6 w 44"/>
                  <a:gd name="T1" fmla="*/ 85 h 85"/>
                  <a:gd name="T2" fmla="*/ 6 w 44"/>
                  <a:gd name="T3" fmla="*/ 75 h 85"/>
                  <a:gd name="T4" fmla="*/ 15 w 44"/>
                  <a:gd name="T5" fmla="*/ 17 h 85"/>
                  <a:gd name="T6" fmla="*/ 18 w 44"/>
                  <a:gd name="T7" fmla="*/ 0 h 85"/>
                  <a:gd name="T8" fmla="*/ 43 w 44"/>
                  <a:gd name="T9" fmla="*/ 27 h 85"/>
                  <a:gd name="T10" fmla="*/ 28 w 44"/>
                  <a:gd name="T11" fmla="*/ 43 h 85"/>
                  <a:gd name="T12" fmla="*/ 25 w 44"/>
                  <a:gd name="T13" fmla="*/ 64 h 85"/>
                  <a:gd name="T14" fmla="*/ 10 w 44"/>
                  <a:gd name="T15" fmla="*/ 85 h 85"/>
                  <a:gd name="T16" fmla="*/ 6 w 44"/>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85">
                    <a:moveTo>
                      <a:pt x="6" y="85"/>
                    </a:moveTo>
                    <a:cubicBezTo>
                      <a:pt x="6" y="82"/>
                      <a:pt x="6" y="78"/>
                      <a:pt x="6" y="75"/>
                    </a:cubicBezTo>
                    <a:cubicBezTo>
                      <a:pt x="1" y="54"/>
                      <a:pt x="0" y="35"/>
                      <a:pt x="15" y="17"/>
                    </a:cubicBezTo>
                    <a:cubicBezTo>
                      <a:pt x="19" y="12"/>
                      <a:pt x="12" y="4"/>
                      <a:pt x="18" y="0"/>
                    </a:cubicBezTo>
                    <a:cubicBezTo>
                      <a:pt x="38" y="2"/>
                      <a:pt x="40" y="4"/>
                      <a:pt x="43" y="27"/>
                    </a:cubicBezTo>
                    <a:cubicBezTo>
                      <a:pt x="44" y="38"/>
                      <a:pt x="33" y="38"/>
                      <a:pt x="28" y="43"/>
                    </a:cubicBezTo>
                    <a:cubicBezTo>
                      <a:pt x="23" y="49"/>
                      <a:pt x="23" y="57"/>
                      <a:pt x="25" y="64"/>
                    </a:cubicBezTo>
                    <a:cubicBezTo>
                      <a:pt x="23" y="74"/>
                      <a:pt x="17" y="80"/>
                      <a:pt x="10" y="85"/>
                    </a:cubicBezTo>
                    <a:cubicBezTo>
                      <a:pt x="8" y="85"/>
                      <a:pt x="7" y="85"/>
                      <a:pt x="6"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2" name="Freeform 1030"/>
              <p:cNvSpPr/>
              <p:nvPr/>
            </p:nvSpPr>
            <p:spPr bwMode="auto">
              <a:xfrm>
                <a:off x="3861" y="2612"/>
                <a:ext cx="69" cy="88"/>
              </a:xfrm>
              <a:custGeom>
                <a:avLst/>
                <a:gdLst>
                  <a:gd name="T0" fmla="*/ 0 w 36"/>
                  <a:gd name="T1" fmla="*/ 39 h 46"/>
                  <a:gd name="T2" fmla="*/ 14 w 36"/>
                  <a:gd name="T3" fmla="*/ 19 h 46"/>
                  <a:gd name="T4" fmla="*/ 20 w 36"/>
                  <a:gd name="T5" fmla="*/ 1 h 46"/>
                  <a:gd name="T6" fmla="*/ 26 w 36"/>
                  <a:gd name="T7" fmla="*/ 3 h 46"/>
                  <a:gd name="T8" fmla="*/ 34 w 36"/>
                  <a:gd name="T9" fmla="*/ 15 h 46"/>
                  <a:gd name="T10" fmla="*/ 36 w 36"/>
                  <a:gd name="T11" fmla="*/ 31 h 46"/>
                  <a:gd name="T12" fmla="*/ 32 w 36"/>
                  <a:gd name="T13" fmla="*/ 40 h 46"/>
                  <a:gd name="T14" fmla="*/ 28 w 36"/>
                  <a:gd name="T15" fmla="*/ 46 h 46"/>
                  <a:gd name="T16" fmla="*/ 24 w 36"/>
                  <a:gd name="T17" fmla="*/ 46 h 46"/>
                  <a:gd name="T18" fmla="*/ 0 w 36"/>
                  <a:gd name="T1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46">
                    <a:moveTo>
                      <a:pt x="0" y="39"/>
                    </a:moveTo>
                    <a:cubicBezTo>
                      <a:pt x="1" y="30"/>
                      <a:pt x="10" y="26"/>
                      <a:pt x="14" y="19"/>
                    </a:cubicBezTo>
                    <a:cubicBezTo>
                      <a:pt x="14" y="12"/>
                      <a:pt x="16" y="6"/>
                      <a:pt x="20" y="1"/>
                    </a:cubicBezTo>
                    <a:cubicBezTo>
                      <a:pt x="23" y="0"/>
                      <a:pt x="25" y="1"/>
                      <a:pt x="26" y="3"/>
                    </a:cubicBezTo>
                    <a:cubicBezTo>
                      <a:pt x="30" y="6"/>
                      <a:pt x="32" y="11"/>
                      <a:pt x="34" y="15"/>
                    </a:cubicBezTo>
                    <a:cubicBezTo>
                      <a:pt x="35" y="20"/>
                      <a:pt x="36" y="26"/>
                      <a:pt x="36" y="31"/>
                    </a:cubicBezTo>
                    <a:cubicBezTo>
                      <a:pt x="35" y="34"/>
                      <a:pt x="31" y="36"/>
                      <a:pt x="32" y="40"/>
                    </a:cubicBezTo>
                    <a:cubicBezTo>
                      <a:pt x="32" y="43"/>
                      <a:pt x="30" y="45"/>
                      <a:pt x="28" y="46"/>
                    </a:cubicBezTo>
                    <a:cubicBezTo>
                      <a:pt x="26" y="46"/>
                      <a:pt x="25" y="46"/>
                      <a:pt x="24" y="46"/>
                    </a:cubicBezTo>
                    <a:cubicBezTo>
                      <a:pt x="17" y="38"/>
                      <a:pt x="9" y="37"/>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3" name="Freeform 1031"/>
              <p:cNvSpPr/>
              <p:nvPr/>
            </p:nvSpPr>
            <p:spPr bwMode="auto">
              <a:xfrm>
                <a:off x="5111" y="2155"/>
                <a:ext cx="65" cy="94"/>
              </a:xfrm>
              <a:custGeom>
                <a:avLst/>
                <a:gdLst>
                  <a:gd name="T0" fmla="*/ 6 w 34"/>
                  <a:gd name="T1" fmla="*/ 34 h 49"/>
                  <a:gd name="T2" fmla="*/ 12 w 34"/>
                  <a:gd name="T3" fmla="*/ 15 h 49"/>
                  <a:gd name="T4" fmla="*/ 23 w 34"/>
                  <a:gd name="T5" fmla="*/ 3 h 49"/>
                  <a:gd name="T6" fmla="*/ 25 w 34"/>
                  <a:gd name="T7" fmla="*/ 1 h 49"/>
                  <a:gd name="T8" fmla="*/ 32 w 34"/>
                  <a:gd name="T9" fmla="*/ 1 h 49"/>
                  <a:gd name="T10" fmla="*/ 34 w 34"/>
                  <a:gd name="T11" fmla="*/ 3 h 49"/>
                  <a:gd name="T12" fmla="*/ 32 w 34"/>
                  <a:gd name="T13" fmla="*/ 12 h 49"/>
                  <a:gd name="T14" fmla="*/ 30 w 34"/>
                  <a:gd name="T15" fmla="*/ 34 h 49"/>
                  <a:gd name="T16" fmla="*/ 20 w 34"/>
                  <a:gd name="T17" fmla="*/ 48 h 49"/>
                  <a:gd name="T18" fmla="*/ 17 w 34"/>
                  <a:gd name="T19" fmla="*/ 49 h 49"/>
                  <a:gd name="T20" fmla="*/ 6 w 34"/>
                  <a:gd name="T21" fmla="*/ 3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49">
                    <a:moveTo>
                      <a:pt x="6" y="34"/>
                    </a:moveTo>
                    <a:cubicBezTo>
                      <a:pt x="0" y="26"/>
                      <a:pt x="3" y="18"/>
                      <a:pt x="12" y="15"/>
                    </a:cubicBezTo>
                    <a:cubicBezTo>
                      <a:pt x="18" y="12"/>
                      <a:pt x="21" y="8"/>
                      <a:pt x="23" y="3"/>
                    </a:cubicBezTo>
                    <a:cubicBezTo>
                      <a:pt x="24" y="3"/>
                      <a:pt x="24" y="2"/>
                      <a:pt x="25" y="1"/>
                    </a:cubicBezTo>
                    <a:cubicBezTo>
                      <a:pt x="27" y="0"/>
                      <a:pt x="30" y="0"/>
                      <a:pt x="32" y="1"/>
                    </a:cubicBezTo>
                    <a:cubicBezTo>
                      <a:pt x="33" y="2"/>
                      <a:pt x="33" y="2"/>
                      <a:pt x="34" y="3"/>
                    </a:cubicBezTo>
                    <a:cubicBezTo>
                      <a:pt x="33" y="6"/>
                      <a:pt x="33" y="12"/>
                      <a:pt x="32" y="12"/>
                    </a:cubicBezTo>
                    <a:cubicBezTo>
                      <a:pt x="15" y="19"/>
                      <a:pt x="27" y="27"/>
                      <a:pt x="30" y="34"/>
                    </a:cubicBezTo>
                    <a:cubicBezTo>
                      <a:pt x="25" y="37"/>
                      <a:pt x="20" y="41"/>
                      <a:pt x="20" y="48"/>
                    </a:cubicBezTo>
                    <a:cubicBezTo>
                      <a:pt x="19" y="49"/>
                      <a:pt x="18" y="49"/>
                      <a:pt x="17" y="49"/>
                    </a:cubicBezTo>
                    <a:cubicBezTo>
                      <a:pt x="9" y="48"/>
                      <a:pt x="4" y="44"/>
                      <a:pt x="6"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4" name="Freeform 1032"/>
              <p:cNvSpPr/>
              <p:nvPr/>
            </p:nvSpPr>
            <p:spPr bwMode="auto">
              <a:xfrm>
                <a:off x="5162" y="2283"/>
                <a:ext cx="113" cy="71"/>
              </a:xfrm>
              <a:custGeom>
                <a:avLst/>
                <a:gdLst>
                  <a:gd name="T0" fmla="*/ 0 w 59"/>
                  <a:gd name="T1" fmla="*/ 13 h 37"/>
                  <a:gd name="T2" fmla="*/ 0 w 59"/>
                  <a:gd name="T3" fmla="*/ 9 h 37"/>
                  <a:gd name="T4" fmla="*/ 21 w 59"/>
                  <a:gd name="T5" fmla="*/ 2 h 37"/>
                  <a:gd name="T6" fmla="*/ 42 w 59"/>
                  <a:gd name="T7" fmla="*/ 16 h 37"/>
                  <a:gd name="T8" fmla="*/ 59 w 59"/>
                  <a:gd name="T9" fmla="*/ 37 h 37"/>
                  <a:gd name="T10" fmla="*/ 38 w 59"/>
                  <a:gd name="T11" fmla="*/ 30 h 37"/>
                  <a:gd name="T12" fmla="*/ 0 w 59"/>
                  <a:gd name="T13" fmla="*/ 13 h 37"/>
                </a:gdLst>
                <a:ahLst/>
                <a:cxnLst>
                  <a:cxn ang="0">
                    <a:pos x="T0" y="T1"/>
                  </a:cxn>
                  <a:cxn ang="0">
                    <a:pos x="T2" y="T3"/>
                  </a:cxn>
                  <a:cxn ang="0">
                    <a:pos x="T4" y="T5"/>
                  </a:cxn>
                  <a:cxn ang="0">
                    <a:pos x="T6" y="T7"/>
                  </a:cxn>
                  <a:cxn ang="0">
                    <a:pos x="T8" y="T9"/>
                  </a:cxn>
                  <a:cxn ang="0">
                    <a:pos x="T10" y="T11"/>
                  </a:cxn>
                  <a:cxn ang="0">
                    <a:pos x="T12" y="T13"/>
                  </a:cxn>
                </a:cxnLst>
                <a:rect l="0" t="0" r="r" b="b"/>
                <a:pathLst>
                  <a:path w="59" h="37">
                    <a:moveTo>
                      <a:pt x="0" y="13"/>
                    </a:moveTo>
                    <a:cubicBezTo>
                      <a:pt x="0" y="12"/>
                      <a:pt x="0" y="10"/>
                      <a:pt x="0" y="9"/>
                    </a:cubicBezTo>
                    <a:cubicBezTo>
                      <a:pt x="7" y="9"/>
                      <a:pt x="12" y="0"/>
                      <a:pt x="21" y="2"/>
                    </a:cubicBezTo>
                    <a:cubicBezTo>
                      <a:pt x="22" y="15"/>
                      <a:pt x="31" y="17"/>
                      <a:pt x="42" y="16"/>
                    </a:cubicBezTo>
                    <a:cubicBezTo>
                      <a:pt x="45" y="25"/>
                      <a:pt x="57" y="27"/>
                      <a:pt x="59" y="37"/>
                    </a:cubicBezTo>
                    <a:cubicBezTo>
                      <a:pt x="52" y="35"/>
                      <a:pt x="45" y="32"/>
                      <a:pt x="38" y="30"/>
                    </a:cubicBezTo>
                    <a:cubicBezTo>
                      <a:pt x="28" y="19"/>
                      <a:pt x="13" y="18"/>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5" name="Freeform 1033"/>
              <p:cNvSpPr/>
              <p:nvPr/>
            </p:nvSpPr>
            <p:spPr bwMode="auto">
              <a:xfrm>
                <a:off x="5128" y="2234"/>
                <a:ext cx="48" cy="67"/>
              </a:xfrm>
              <a:custGeom>
                <a:avLst/>
                <a:gdLst>
                  <a:gd name="T0" fmla="*/ 18 w 25"/>
                  <a:gd name="T1" fmla="*/ 35 h 35"/>
                  <a:gd name="T2" fmla="*/ 0 w 25"/>
                  <a:gd name="T3" fmla="*/ 25 h 35"/>
                  <a:gd name="T4" fmla="*/ 11 w 25"/>
                  <a:gd name="T5" fmla="*/ 7 h 35"/>
                  <a:gd name="T6" fmla="*/ 11 w 25"/>
                  <a:gd name="T7" fmla="*/ 7 h 35"/>
                  <a:gd name="T8" fmla="*/ 21 w 25"/>
                  <a:gd name="T9" fmla="*/ 3 h 35"/>
                  <a:gd name="T10" fmla="*/ 22 w 25"/>
                  <a:gd name="T11" fmla="*/ 20 h 35"/>
                  <a:gd name="T12" fmla="*/ 18 w 25"/>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25" h="35">
                    <a:moveTo>
                      <a:pt x="18" y="35"/>
                    </a:moveTo>
                    <a:cubicBezTo>
                      <a:pt x="12" y="32"/>
                      <a:pt x="5" y="30"/>
                      <a:pt x="0" y="25"/>
                    </a:cubicBezTo>
                    <a:cubicBezTo>
                      <a:pt x="1" y="18"/>
                      <a:pt x="12" y="16"/>
                      <a:pt x="11" y="7"/>
                    </a:cubicBezTo>
                    <a:cubicBezTo>
                      <a:pt x="11" y="7"/>
                      <a:pt x="11" y="7"/>
                      <a:pt x="11" y="7"/>
                    </a:cubicBezTo>
                    <a:cubicBezTo>
                      <a:pt x="15" y="7"/>
                      <a:pt x="17" y="0"/>
                      <a:pt x="21" y="3"/>
                    </a:cubicBezTo>
                    <a:cubicBezTo>
                      <a:pt x="24" y="7"/>
                      <a:pt x="25" y="15"/>
                      <a:pt x="22" y="20"/>
                    </a:cubicBezTo>
                    <a:cubicBezTo>
                      <a:pt x="19" y="25"/>
                      <a:pt x="18" y="30"/>
                      <a:pt x="18"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6" name="Freeform 1034"/>
              <p:cNvSpPr/>
              <p:nvPr/>
            </p:nvSpPr>
            <p:spPr bwMode="auto">
              <a:xfrm>
                <a:off x="2729" y="1533"/>
                <a:ext cx="42" cy="41"/>
              </a:xfrm>
              <a:custGeom>
                <a:avLst/>
                <a:gdLst>
                  <a:gd name="T0" fmla="*/ 8 w 22"/>
                  <a:gd name="T1" fmla="*/ 18 h 21"/>
                  <a:gd name="T2" fmla="*/ 6 w 22"/>
                  <a:gd name="T3" fmla="*/ 8 h 21"/>
                  <a:gd name="T4" fmla="*/ 12 w 22"/>
                  <a:gd name="T5" fmla="*/ 0 h 21"/>
                  <a:gd name="T6" fmla="*/ 22 w 22"/>
                  <a:gd name="T7" fmla="*/ 18 h 21"/>
                  <a:gd name="T8" fmla="*/ 8 w 22"/>
                  <a:gd name="T9" fmla="*/ 18 h 21"/>
                </a:gdLst>
                <a:ahLst/>
                <a:cxnLst>
                  <a:cxn ang="0">
                    <a:pos x="T0" y="T1"/>
                  </a:cxn>
                  <a:cxn ang="0">
                    <a:pos x="T2" y="T3"/>
                  </a:cxn>
                  <a:cxn ang="0">
                    <a:pos x="T4" y="T5"/>
                  </a:cxn>
                  <a:cxn ang="0">
                    <a:pos x="T6" y="T7"/>
                  </a:cxn>
                  <a:cxn ang="0">
                    <a:pos x="T8" y="T9"/>
                  </a:cxn>
                </a:cxnLst>
                <a:rect l="0" t="0" r="r" b="b"/>
                <a:pathLst>
                  <a:path w="22" h="21">
                    <a:moveTo>
                      <a:pt x="8" y="18"/>
                    </a:moveTo>
                    <a:cubicBezTo>
                      <a:pt x="8" y="15"/>
                      <a:pt x="8" y="11"/>
                      <a:pt x="6" y="8"/>
                    </a:cubicBezTo>
                    <a:cubicBezTo>
                      <a:pt x="0" y="0"/>
                      <a:pt x="6" y="0"/>
                      <a:pt x="12" y="0"/>
                    </a:cubicBezTo>
                    <a:cubicBezTo>
                      <a:pt x="16" y="6"/>
                      <a:pt x="21" y="10"/>
                      <a:pt x="22" y="18"/>
                    </a:cubicBezTo>
                    <a:cubicBezTo>
                      <a:pt x="17" y="21"/>
                      <a:pt x="13" y="16"/>
                      <a:pt x="8"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7" name="Freeform 1035"/>
              <p:cNvSpPr/>
              <p:nvPr/>
            </p:nvSpPr>
            <p:spPr bwMode="auto">
              <a:xfrm>
                <a:off x="2762" y="1568"/>
                <a:ext cx="36" cy="19"/>
              </a:xfrm>
              <a:custGeom>
                <a:avLst/>
                <a:gdLst>
                  <a:gd name="T0" fmla="*/ 9 w 19"/>
                  <a:gd name="T1" fmla="*/ 3 h 10"/>
                  <a:gd name="T2" fmla="*/ 19 w 19"/>
                  <a:gd name="T3" fmla="*/ 0 h 10"/>
                  <a:gd name="T4" fmla="*/ 16 w 19"/>
                  <a:gd name="T5" fmla="*/ 10 h 10"/>
                  <a:gd name="T6" fmla="*/ 0 w 19"/>
                  <a:gd name="T7" fmla="*/ 10 h 10"/>
                  <a:gd name="T8" fmla="*/ 9 w 19"/>
                  <a:gd name="T9" fmla="*/ 3 h 10"/>
                </a:gdLst>
                <a:ahLst/>
                <a:cxnLst>
                  <a:cxn ang="0">
                    <a:pos x="T0" y="T1"/>
                  </a:cxn>
                  <a:cxn ang="0">
                    <a:pos x="T2" y="T3"/>
                  </a:cxn>
                  <a:cxn ang="0">
                    <a:pos x="T4" y="T5"/>
                  </a:cxn>
                  <a:cxn ang="0">
                    <a:pos x="T6" y="T7"/>
                  </a:cxn>
                  <a:cxn ang="0">
                    <a:pos x="T8" y="T9"/>
                  </a:cxn>
                </a:cxnLst>
                <a:rect l="0" t="0" r="r" b="b"/>
                <a:pathLst>
                  <a:path w="19" h="10">
                    <a:moveTo>
                      <a:pt x="9" y="3"/>
                    </a:moveTo>
                    <a:cubicBezTo>
                      <a:pt x="12" y="2"/>
                      <a:pt x="16" y="1"/>
                      <a:pt x="19" y="0"/>
                    </a:cubicBezTo>
                    <a:cubicBezTo>
                      <a:pt x="18" y="3"/>
                      <a:pt x="17" y="7"/>
                      <a:pt x="16" y="10"/>
                    </a:cubicBezTo>
                    <a:cubicBezTo>
                      <a:pt x="11" y="10"/>
                      <a:pt x="7" y="10"/>
                      <a:pt x="0" y="10"/>
                    </a:cubicBezTo>
                    <a:cubicBezTo>
                      <a:pt x="4" y="7"/>
                      <a:pt x="6" y="5"/>
                      <a:pt x="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8" name="Freeform 1036"/>
              <p:cNvSpPr/>
              <p:nvPr/>
            </p:nvSpPr>
            <p:spPr bwMode="auto">
              <a:xfrm>
                <a:off x="3830" y="2523"/>
                <a:ext cx="63" cy="145"/>
              </a:xfrm>
              <a:custGeom>
                <a:avLst/>
                <a:gdLst>
                  <a:gd name="T0" fmla="*/ 23 w 33"/>
                  <a:gd name="T1" fmla="*/ 3 h 76"/>
                  <a:gd name="T2" fmla="*/ 20 w 33"/>
                  <a:gd name="T3" fmla="*/ 26 h 76"/>
                  <a:gd name="T4" fmla="*/ 12 w 33"/>
                  <a:gd name="T5" fmla="*/ 61 h 76"/>
                  <a:gd name="T6" fmla="*/ 12 w 33"/>
                  <a:gd name="T7" fmla="*/ 76 h 76"/>
                  <a:gd name="T8" fmla="*/ 9 w 33"/>
                  <a:gd name="T9" fmla="*/ 72 h 76"/>
                  <a:gd name="T10" fmla="*/ 12 w 33"/>
                  <a:gd name="T11" fmla="*/ 3 h 76"/>
                  <a:gd name="T12" fmla="*/ 19 w 33"/>
                  <a:gd name="T13" fmla="*/ 0 h 76"/>
                  <a:gd name="T14" fmla="*/ 23 w 33"/>
                  <a:gd name="T15" fmla="*/ 3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76">
                    <a:moveTo>
                      <a:pt x="23" y="3"/>
                    </a:moveTo>
                    <a:cubicBezTo>
                      <a:pt x="28" y="11"/>
                      <a:pt x="33" y="17"/>
                      <a:pt x="20" y="26"/>
                    </a:cubicBezTo>
                    <a:cubicBezTo>
                      <a:pt x="13" y="31"/>
                      <a:pt x="14" y="49"/>
                      <a:pt x="12" y="61"/>
                    </a:cubicBezTo>
                    <a:cubicBezTo>
                      <a:pt x="11" y="66"/>
                      <a:pt x="12" y="71"/>
                      <a:pt x="12" y="76"/>
                    </a:cubicBezTo>
                    <a:cubicBezTo>
                      <a:pt x="11" y="75"/>
                      <a:pt x="10" y="74"/>
                      <a:pt x="9" y="72"/>
                    </a:cubicBezTo>
                    <a:cubicBezTo>
                      <a:pt x="3" y="49"/>
                      <a:pt x="0" y="25"/>
                      <a:pt x="12" y="3"/>
                    </a:cubicBezTo>
                    <a:cubicBezTo>
                      <a:pt x="14" y="1"/>
                      <a:pt x="16" y="0"/>
                      <a:pt x="19" y="0"/>
                    </a:cubicBezTo>
                    <a:cubicBezTo>
                      <a:pt x="20" y="1"/>
                      <a:pt x="22" y="1"/>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9" name="Freeform 1037"/>
              <p:cNvSpPr/>
              <p:nvPr/>
            </p:nvSpPr>
            <p:spPr bwMode="auto">
              <a:xfrm>
                <a:off x="3760" y="2482"/>
                <a:ext cx="76" cy="62"/>
              </a:xfrm>
              <a:custGeom>
                <a:avLst/>
                <a:gdLst>
                  <a:gd name="T0" fmla="*/ 21 w 40"/>
                  <a:gd name="T1" fmla="*/ 31 h 32"/>
                  <a:gd name="T2" fmla="*/ 4 w 40"/>
                  <a:gd name="T3" fmla="*/ 30 h 32"/>
                  <a:gd name="T4" fmla="*/ 0 w 40"/>
                  <a:gd name="T5" fmla="*/ 6 h 32"/>
                  <a:gd name="T6" fmla="*/ 12 w 40"/>
                  <a:gd name="T7" fmla="*/ 1 h 32"/>
                  <a:gd name="T8" fmla="*/ 18 w 40"/>
                  <a:gd name="T9" fmla="*/ 0 h 32"/>
                  <a:gd name="T10" fmla="*/ 23 w 40"/>
                  <a:gd name="T11" fmla="*/ 2 h 32"/>
                  <a:gd name="T12" fmla="*/ 35 w 40"/>
                  <a:gd name="T13" fmla="*/ 24 h 32"/>
                  <a:gd name="T14" fmla="*/ 21 w 40"/>
                  <a:gd name="T15" fmla="*/ 31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32">
                    <a:moveTo>
                      <a:pt x="21" y="31"/>
                    </a:moveTo>
                    <a:cubicBezTo>
                      <a:pt x="16" y="24"/>
                      <a:pt x="10" y="28"/>
                      <a:pt x="4" y="30"/>
                    </a:cubicBezTo>
                    <a:cubicBezTo>
                      <a:pt x="3" y="22"/>
                      <a:pt x="5" y="14"/>
                      <a:pt x="0" y="6"/>
                    </a:cubicBezTo>
                    <a:cubicBezTo>
                      <a:pt x="4" y="4"/>
                      <a:pt x="8" y="4"/>
                      <a:pt x="12" y="1"/>
                    </a:cubicBezTo>
                    <a:cubicBezTo>
                      <a:pt x="14" y="0"/>
                      <a:pt x="16" y="0"/>
                      <a:pt x="18" y="0"/>
                    </a:cubicBezTo>
                    <a:cubicBezTo>
                      <a:pt x="20" y="0"/>
                      <a:pt x="22" y="1"/>
                      <a:pt x="23" y="2"/>
                    </a:cubicBezTo>
                    <a:cubicBezTo>
                      <a:pt x="29" y="8"/>
                      <a:pt x="40" y="11"/>
                      <a:pt x="35" y="24"/>
                    </a:cubicBezTo>
                    <a:cubicBezTo>
                      <a:pt x="31" y="27"/>
                      <a:pt x="28" y="32"/>
                      <a:pt x="2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0" name="Freeform 1038"/>
              <p:cNvSpPr/>
              <p:nvPr/>
            </p:nvSpPr>
            <p:spPr bwMode="auto">
              <a:xfrm>
                <a:off x="3800" y="2482"/>
                <a:ext cx="95" cy="52"/>
              </a:xfrm>
              <a:custGeom>
                <a:avLst/>
                <a:gdLst>
                  <a:gd name="T0" fmla="*/ 14 w 50"/>
                  <a:gd name="T1" fmla="*/ 24 h 27"/>
                  <a:gd name="T2" fmla="*/ 0 w 50"/>
                  <a:gd name="T3" fmla="*/ 3 h 27"/>
                  <a:gd name="T4" fmla="*/ 5 w 50"/>
                  <a:gd name="T5" fmla="*/ 0 h 27"/>
                  <a:gd name="T6" fmla="*/ 28 w 50"/>
                  <a:gd name="T7" fmla="*/ 3 h 27"/>
                  <a:gd name="T8" fmla="*/ 50 w 50"/>
                  <a:gd name="T9" fmla="*/ 17 h 27"/>
                  <a:gd name="T10" fmla="*/ 35 w 50"/>
                  <a:gd name="T11" fmla="*/ 24 h 27"/>
                  <a:gd name="T12" fmla="*/ 28 w 50"/>
                  <a:gd name="T13" fmla="*/ 24 h 27"/>
                  <a:gd name="T14" fmla="*/ 21 w 50"/>
                  <a:gd name="T15" fmla="*/ 20 h 27"/>
                  <a:gd name="T16" fmla="*/ 14 w 50"/>
                  <a:gd name="T1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7">
                    <a:moveTo>
                      <a:pt x="14" y="24"/>
                    </a:moveTo>
                    <a:cubicBezTo>
                      <a:pt x="14" y="14"/>
                      <a:pt x="4" y="11"/>
                      <a:pt x="0" y="3"/>
                    </a:cubicBezTo>
                    <a:cubicBezTo>
                      <a:pt x="1" y="2"/>
                      <a:pt x="3" y="1"/>
                      <a:pt x="5" y="0"/>
                    </a:cubicBezTo>
                    <a:cubicBezTo>
                      <a:pt x="13" y="0"/>
                      <a:pt x="20" y="2"/>
                      <a:pt x="28" y="3"/>
                    </a:cubicBezTo>
                    <a:cubicBezTo>
                      <a:pt x="36" y="6"/>
                      <a:pt x="45" y="9"/>
                      <a:pt x="50" y="17"/>
                    </a:cubicBezTo>
                    <a:cubicBezTo>
                      <a:pt x="48" y="27"/>
                      <a:pt x="39" y="19"/>
                      <a:pt x="35" y="24"/>
                    </a:cubicBezTo>
                    <a:cubicBezTo>
                      <a:pt x="33" y="24"/>
                      <a:pt x="31" y="24"/>
                      <a:pt x="28" y="24"/>
                    </a:cubicBezTo>
                    <a:cubicBezTo>
                      <a:pt x="27" y="21"/>
                      <a:pt x="24" y="20"/>
                      <a:pt x="21" y="20"/>
                    </a:cubicBezTo>
                    <a:cubicBezTo>
                      <a:pt x="19" y="22"/>
                      <a:pt x="18" y="26"/>
                      <a:pt x="1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1" name="Freeform 1039"/>
              <p:cNvSpPr/>
              <p:nvPr/>
            </p:nvSpPr>
            <p:spPr bwMode="auto">
              <a:xfrm>
                <a:off x="3827" y="2521"/>
                <a:ext cx="13" cy="30"/>
              </a:xfrm>
              <a:custGeom>
                <a:avLst/>
                <a:gdLst>
                  <a:gd name="T0" fmla="*/ 0 w 7"/>
                  <a:gd name="T1" fmla="*/ 4 h 16"/>
                  <a:gd name="T2" fmla="*/ 7 w 7"/>
                  <a:gd name="T3" fmla="*/ 0 h 16"/>
                  <a:gd name="T4" fmla="*/ 2 w 7"/>
                  <a:gd name="T5" fmla="*/ 16 h 16"/>
                  <a:gd name="T6" fmla="*/ 0 w 7"/>
                  <a:gd name="T7" fmla="*/ 16 h 16"/>
                  <a:gd name="T8" fmla="*/ 0 w 7"/>
                  <a:gd name="T9" fmla="*/ 4 h 16"/>
                </a:gdLst>
                <a:ahLst/>
                <a:cxnLst>
                  <a:cxn ang="0">
                    <a:pos x="T0" y="T1"/>
                  </a:cxn>
                  <a:cxn ang="0">
                    <a:pos x="T2" y="T3"/>
                  </a:cxn>
                  <a:cxn ang="0">
                    <a:pos x="T4" y="T5"/>
                  </a:cxn>
                  <a:cxn ang="0">
                    <a:pos x="T6" y="T7"/>
                  </a:cxn>
                  <a:cxn ang="0">
                    <a:pos x="T8" y="T9"/>
                  </a:cxn>
                </a:cxnLst>
                <a:rect l="0" t="0" r="r" b="b"/>
                <a:pathLst>
                  <a:path w="7" h="16">
                    <a:moveTo>
                      <a:pt x="0" y="4"/>
                    </a:moveTo>
                    <a:cubicBezTo>
                      <a:pt x="3" y="3"/>
                      <a:pt x="5" y="1"/>
                      <a:pt x="7" y="0"/>
                    </a:cubicBezTo>
                    <a:cubicBezTo>
                      <a:pt x="6" y="6"/>
                      <a:pt x="4" y="11"/>
                      <a:pt x="2" y="16"/>
                    </a:cubicBezTo>
                    <a:cubicBezTo>
                      <a:pt x="2" y="16"/>
                      <a:pt x="1" y="16"/>
                      <a:pt x="0" y="16"/>
                    </a:cubicBezTo>
                    <a:cubicBezTo>
                      <a:pt x="0" y="12"/>
                      <a:pt x="0" y="8"/>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2" name="Freeform 1040"/>
              <p:cNvSpPr/>
              <p:nvPr/>
            </p:nvSpPr>
            <p:spPr bwMode="auto">
              <a:xfrm>
                <a:off x="4343" y="2102"/>
                <a:ext cx="61" cy="86"/>
              </a:xfrm>
              <a:custGeom>
                <a:avLst/>
                <a:gdLst>
                  <a:gd name="T0" fmla="*/ 25 w 32"/>
                  <a:gd name="T1" fmla="*/ 45 h 45"/>
                  <a:gd name="T2" fmla="*/ 12 w 32"/>
                  <a:gd name="T3" fmla="*/ 24 h 45"/>
                  <a:gd name="T4" fmla="*/ 1 w 32"/>
                  <a:gd name="T5" fmla="*/ 3 h 45"/>
                  <a:gd name="T6" fmla="*/ 8 w 32"/>
                  <a:gd name="T7" fmla="*/ 0 h 45"/>
                  <a:gd name="T8" fmla="*/ 26 w 32"/>
                  <a:gd name="T9" fmla="*/ 17 h 45"/>
                  <a:gd name="T10" fmla="*/ 25 w 32"/>
                  <a:gd name="T11" fmla="*/ 38 h 45"/>
                  <a:gd name="T12" fmla="*/ 25 w 32"/>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32" h="45">
                    <a:moveTo>
                      <a:pt x="25" y="45"/>
                    </a:moveTo>
                    <a:cubicBezTo>
                      <a:pt x="14" y="43"/>
                      <a:pt x="19" y="29"/>
                      <a:pt x="12" y="24"/>
                    </a:cubicBezTo>
                    <a:cubicBezTo>
                      <a:pt x="12" y="15"/>
                      <a:pt x="0" y="12"/>
                      <a:pt x="1" y="3"/>
                    </a:cubicBezTo>
                    <a:cubicBezTo>
                      <a:pt x="3" y="0"/>
                      <a:pt x="5" y="0"/>
                      <a:pt x="8" y="0"/>
                    </a:cubicBezTo>
                    <a:cubicBezTo>
                      <a:pt x="7" y="13"/>
                      <a:pt x="17" y="14"/>
                      <a:pt x="26" y="17"/>
                    </a:cubicBezTo>
                    <a:cubicBezTo>
                      <a:pt x="32" y="24"/>
                      <a:pt x="16" y="31"/>
                      <a:pt x="25" y="38"/>
                    </a:cubicBezTo>
                    <a:cubicBezTo>
                      <a:pt x="27" y="40"/>
                      <a:pt x="28" y="43"/>
                      <a:pt x="25"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3" name="Freeform 1041"/>
              <p:cNvSpPr/>
              <p:nvPr/>
            </p:nvSpPr>
            <p:spPr bwMode="auto">
              <a:xfrm>
                <a:off x="4391" y="2174"/>
                <a:ext cx="61" cy="46"/>
              </a:xfrm>
              <a:custGeom>
                <a:avLst/>
                <a:gdLst>
                  <a:gd name="T0" fmla="*/ 0 w 32"/>
                  <a:gd name="T1" fmla="*/ 7 h 24"/>
                  <a:gd name="T2" fmla="*/ 0 w 32"/>
                  <a:gd name="T3" fmla="*/ 0 h 24"/>
                  <a:gd name="T4" fmla="*/ 32 w 32"/>
                  <a:gd name="T5" fmla="*/ 14 h 24"/>
                  <a:gd name="T6" fmla="*/ 21 w 32"/>
                  <a:gd name="T7" fmla="*/ 24 h 24"/>
                  <a:gd name="T8" fmla="*/ 0 w 32"/>
                  <a:gd name="T9" fmla="*/ 10 h 24"/>
                  <a:gd name="T10" fmla="*/ 0 w 32"/>
                  <a:gd name="T11" fmla="*/ 7 h 24"/>
                </a:gdLst>
                <a:ahLst/>
                <a:cxnLst>
                  <a:cxn ang="0">
                    <a:pos x="T0" y="T1"/>
                  </a:cxn>
                  <a:cxn ang="0">
                    <a:pos x="T2" y="T3"/>
                  </a:cxn>
                  <a:cxn ang="0">
                    <a:pos x="T4" y="T5"/>
                  </a:cxn>
                  <a:cxn ang="0">
                    <a:pos x="T6" y="T7"/>
                  </a:cxn>
                  <a:cxn ang="0">
                    <a:pos x="T8" y="T9"/>
                  </a:cxn>
                  <a:cxn ang="0">
                    <a:pos x="T10" y="T11"/>
                  </a:cxn>
                </a:cxnLst>
                <a:rect l="0" t="0" r="r" b="b"/>
                <a:pathLst>
                  <a:path w="32" h="24">
                    <a:moveTo>
                      <a:pt x="0" y="7"/>
                    </a:moveTo>
                    <a:cubicBezTo>
                      <a:pt x="0" y="5"/>
                      <a:pt x="0" y="2"/>
                      <a:pt x="0" y="0"/>
                    </a:cubicBezTo>
                    <a:cubicBezTo>
                      <a:pt x="9" y="10"/>
                      <a:pt x="22" y="9"/>
                      <a:pt x="32" y="14"/>
                    </a:cubicBezTo>
                    <a:cubicBezTo>
                      <a:pt x="29" y="18"/>
                      <a:pt x="28" y="24"/>
                      <a:pt x="21" y="24"/>
                    </a:cubicBezTo>
                    <a:cubicBezTo>
                      <a:pt x="14" y="20"/>
                      <a:pt x="7" y="15"/>
                      <a:pt x="0" y="10"/>
                    </a:cubicBezTo>
                    <a:cubicBezTo>
                      <a:pt x="0" y="9"/>
                      <a:pt x="0" y="8"/>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4" name="Freeform 1042"/>
              <p:cNvSpPr/>
              <p:nvPr/>
            </p:nvSpPr>
            <p:spPr bwMode="auto">
              <a:xfrm>
                <a:off x="4164" y="1216"/>
                <a:ext cx="149" cy="86"/>
              </a:xfrm>
              <a:custGeom>
                <a:avLst/>
                <a:gdLst>
                  <a:gd name="T0" fmla="*/ 74 w 78"/>
                  <a:gd name="T1" fmla="*/ 13 h 45"/>
                  <a:gd name="T2" fmla="*/ 78 w 78"/>
                  <a:gd name="T3" fmla="*/ 24 h 45"/>
                  <a:gd name="T4" fmla="*/ 76 w 78"/>
                  <a:gd name="T5" fmla="*/ 25 h 45"/>
                  <a:gd name="T6" fmla="*/ 49 w 78"/>
                  <a:gd name="T7" fmla="*/ 37 h 45"/>
                  <a:gd name="T8" fmla="*/ 45 w 78"/>
                  <a:gd name="T9" fmla="*/ 36 h 45"/>
                  <a:gd name="T10" fmla="*/ 25 w 78"/>
                  <a:gd name="T11" fmla="*/ 37 h 45"/>
                  <a:gd name="T12" fmla="*/ 17 w 78"/>
                  <a:gd name="T13" fmla="*/ 38 h 45"/>
                  <a:gd name="T14" fmla="*/ 2 w 78"/>
                  <a:gd name="T15" fmla="*/ 35 h 45"/>
                  <a:gd name="T16" fmla="*/ 1 w 78"/>
                  <a:gd name="T17" fmla="*/ 31 h 45"/>
                  <a:gd name="T18" fmla="*/ 20 w 78"/>
                  <a:gd name="T19" fmla="*/ 26 h 45"/>
                  <a:gd name="T20" fmla="*/ 64 w 78"/>
                  <a:gd name="T21" fmla="*/ 0 h 45"/>
                  <a:gd name="T22" fmla="*/ 74 w 78"/>
                  <a:gd name="T23"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45">
                    <a:moveTo>
                      <a:pt x="74" y="13"/>
                    </a:moveTo>
                    <a:cubicBezTo>
                      <a:pt x="75" y="17"/>
                      <a:pt x="76" y="20"/>
                      <a:pt x="78" y="24"/>
                    </a:cubicBezTo>
                    <a:cubicBezTo>
                      <a:pt x="77" y="24"/>
                      <a:pt x="76" y="25"/>
                      <a:pt x="76" y="25"/>
                    </a:cubicBezTo>
                    <a:cubicBezTo>
                      <a:pt x="68" y="31"/>
                      <a:pt x="63" y="45"/>
                      <a:pt x="49" y="37"/>
                    </a:cubicBezTo>
                    <a:cubicBezTo>
                      <a:pt x="47" y="37"/>
                      <a:pt x="46" y="37"/>
                      <a:pt x="45" y="36"/>
                    </a:cubicBezTo>
                    <a:cubicBezTo>
                      <a:pt x="38" y="29"/>
                      <a:pt x="32" y="28"/>
                      <a:pt x="25" y="37"/>
                    </a:cubicBezTo>
                    <a:cubicBezTo>
                      <a:pt x="22" y="37"/>
                      <a:pt x="20" y="38"/>
                      <a:pt x="17" y="38"/>
                    </a:cubicBezTo>
                    <a:cubicBezTo>
                      <a:pt x="12" y="38"/>
                      <a:pt x="6" y="39"/>
                      <a:pt x="2" y="35"/>
                    </a:cubicBezTo>
                    <a:cubicBezTo>
                      <a:pt x="0" y="34"/>
                      <a:pt x="0" y="32"/>
                      <a:pt x="1" y="31"/>
                    </a:cubicBezTo>
                    <a:cubicBezTo>
                      <a:pt x="7" y="29"/>
                      <a:pt x="13" y="28"/>
                      <a:pt x="20" y="26"/>
                    </a:cubicBezTo>
                    <a:cubicBezTo>
                      <a:pt x="35" y="18"/>
                      <a:pt x="57" y="22"/>
                      <a:pt x="64" y="0"/>
                    </a:cubicBezTo>
                    <a:cubicBezTo>
                      <a:pt x="67" y="5"/>
                      <a:pt x="68" y="11"/>
                      <a:pt x="7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5" name="Freeform 1043"/>
              <p:cNvSpPr/>
              <p:nvPr/>
            </p:nvSpPr>
            <p:spPr bwMode="auto">
              <a:xfrm>
                <a:off x="5193" y="845"/>
                <a:ext cx="135" cy="97"/>
              </a:xfrm>
              <a:custGeom>
                <a:avLst/>
                <a:gdLst>
                  <a:gd name="T0" fmla="*/ 60 w 71"/>
                  <a:gd name="T1" fmla="*/ 47 h 51"/>
                  <a:gd name="T2" fmla="*/ 39 w 71"/>
                  <a:gd name="T3" fmla="*/ 47 h 51"/>
                  <a:gd name="T4" fmla="*/ 20 w 71"/>
                  <a:gd name="T5" fmla="*/ 33 h 51"/>
                  <a:gd name="T6" fmla="*/ 5 w 71"/>
                  <a:gd name="T7" fmla="*/ 33 h 51"/>
                  <a:gd name="T8" fmla="*/ 5 w 71"/>
                  <a:gd name="T9" fmla="*/ 33 h 51"/>
                  <a:gd name="T10" fmla="*/ 6 w 71"/>
                  <a:gd name="T11" fmla="*/ 10 h 51"/>
                  <a:gd name="T12" fmla="*/ 15 w 71"/>
                  <a:gd name="T13" fmla="*/ 7 h 51"/>
                  <a:gd name="T14" fmla="*/ 43 w 71"/>
                  <a:gd name="T15" fmla="*/ 22 h 51"/>
                  <a:gd name="T16" fmla="*/ 60 w 71"/>
                  <a:gd name="T17" fmla="*/ 29 h 51"/>
                  <a:gd name="T18" fmla="*/ 60 w 71"/>
                  <a:gd name="T19"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51">
                    <a:moveTo>
                      <a:pt x="60" y="47"/>
                    </a:moveTo>
                    <a:cubicBezTo>
                      <a:pt x="53" y="51"/>
                      <a:pt x="46" y="51"/>
                      <a:pt x="39" y="47"/>
                    </a:cubicBezTo>
                    <a:cubicBezTo>
                      <a:pt x="38" y="34"/>
                      <a:pt x="33" y="28"/>
                      <a:pt x="20" y="33"/>
                    </a:cubicBezTo>
                    <a:cubicBezTo>
                      <a:pt x="15" y="35"/>
                      <a:pt x="10" y="35"/>
                      <a:pt x="5" y="33"/>
                    </a:cubicBezTo>
                    <a:cubicBezTo>
                      <a:pt x="5" y="33"/>
                      <a:pt x="5" y="33"/>
                      <a:pt x="5" y="33"/>
                    </a:cubicBezTo>
                    <a:cubicBezTo>
                      <a:pt x="0" y="25"/>
                      <a:pt x="6" y="17"/>
                      <a:pt x="6" y="10"/>
                    </a:cubicBezTo>
                    <a:cubicBezTo>
                      <a:pt x="6" y="7"/>
                      <a:pt x="10" y="0"/>
                      <a:pt x="15" y="7"/>
                    </a:cubicBezTo>
                    <a:cubicBezTo>
                      <a:pt x="21" y="18"/>
                      <a:pt x="34" y="17"/>
                      <a:pt x="43" y="22"/>
                    </a:cubicBezTo>
                    <a:cubicBezTo>
                      <a:pt x="46" y="30"/>
                      <a:pt x="50" y="39"/>
                      <a:pt x="60" y="29"/>
                    </a:cubicBezTo>
                    <a:cubicBezTo>
                      <a:pt x="71" y="35"/>
                      <a:pt x="55" y="41"/>
                      <a:pt x="60"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6" name="Freeform 1044"/>
              <p:cNvSpPr/>
              <p:nvPr/>
            </p:nvSpPr>
            <p:spPr bwMode="auto">
              <a:xfrm>
                <a:off x="3806" y="1570"/>
                <a:ext cx="114" cy="111"/>
              </a:xfrm>
              <a:custGeom>
                <a:avLst/>
                <a:gdLst>
                  <a:gd name="T0" fmla="*/ 39 w 60"/>
                  <a:gd name="T1" fmla="*/ 6 h 58"/>
                  <a:gd name="T2" fmla="*/ 60 w 60"/>
                  <a:gd name="T3" fmla="*/ 13 h 58"/>
                  <a:gd name="T4" fmla="*/ 52 w 60"/>
                  <a:gd name="T5" fmla="*/ 30 h 58"/>
                  <a:gd name="T6" fmla="*/ 31 w 60"/>
                  <a:gd name="T7" fmla="*/ 35 h 58"/>
                  <a:gd name="T8" fmla="*/ 31 w 60"/>
                  <a:gd name="T9" fmla="*/ 54 h 58"/>
                  <a:gd name="T10" fmla="*/ 0 w 60"/>
                  <a:gd name="T11" fmla="*/ 45 h 58"/>
                  <a:gd name="T12" fmla="*/ 11 w 60"/>
                  <a:gd name="T13" fmla="*/ 41 h 58"/>
                  <a:gd name="T14" fmla="*/ 15 w 60"/>
                  <a:gd name="T15" fmla="*/ 30 h 58"/>
                  <a:gd name="T16" fmla="*/ 18 w 60"/>
                  <a:gd name="T17" fmla="*/ 13 h 58"/>
                  <a:gd name="T18" fmla="*/ 39 w 60"/>
                  <a:gd name="T19" fmla="*/ 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8">
                    <a:moveTo>
                      <a:pt x="39" y="6"/>
                    </a:moveTo>
                    <a:cubicBezTo>
                      <a:pt x="46" y="8"/>
                      <a:pt x="56" y="0"/>
                      <a:pt x="60" y="13"/>
                    </a:cubicBezTo>
                    <a:cubicBezTo>
                      <a:pt x="60" y="20"/>
                      <a:pt x="54" y="24"/>
                      <a:pt x="52" y="30"/>
                    </a:cubicBezTo>
                    <a:cubicBezTo>
                      <a:pt x="46" y="36"/>
                      <a:pt x="38" y="34"/>
                      <a:pt x="31" y="35"/>
                    </a:cubicBezTo>
                    <a:cubicBezTo>
                      <a:pt x="32" y="41"/>
                      <a:pt x="39" y="52"/>
                      <a:pt x="31" y="54"/>
                    </a:cubicBezTo>
                    <a:cubicBezTo>
                      <a:pt x="21" y="58"/>
                      <a:pt x="8" y="56"/>
                      <a:pt x="0" y="45"/>
                    </a:cubicBezTo>
                    <a:cubicBezTo>
                      <a:pt x="3" y="40"/>
                      <a:pt x="6" y="37"/>
                      <a:pt x="11" y="41"/>
                    </a:cubicBezTo>
                    <a:cubicBezTo>
                      <a:pt x="15" y="38"/>
                      <a:pt x="15" y="34"/>
                      <a:pt x="15" y="30"/>
                    </a:cubicBezTo>
                    <a:cubicBezTo>
                      <a:pt x="27" y="27"/>
                      <a:pt x="24" y="20"/>
                      <a:pt x="18" y="13"/>
                    </a:cubicBezTo>
                    <a:cubicBezTo>
                      <a:pt x="24" y="6"/>
                      <a:pt x="34" y="15"/>
                      <a:pt x="3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7" name="Freeform 1045"/>
              <p:cNvSpPr/>
              <p:nvPr/>
            </p:nvSpPr>
            <p:spPr bwMode="auto">
              <a:xfrm>
                <a:off x="3741" y="1616"/>
                <a:ext cx="86" cy="65"/>
              </a:xfrm>
              <a:custGeom>
                <a:avLst/>
                <a:gdLst>
                  <a:gd name="T0" fmla="*/ 45 w 45"/>
                  <a:gd name="T1" fmla="*/ 17 h 34"/>
                  <a:gd name="T2" fmla="*/ 35 w 45"/>
                  <a:gd name="T3" fmla="*/ 20 h 34"/>
                  <a:gd name="T4" fmla="*/ 24 w 45"/>
                  <a:gd name="T5" fmla="*/ 31 h 34"/>
                  <a:gd name="T6" fmla="*/ 0 w 45"/>
                  <a:gd name="T7" fmla="*/ 20 h 34"/>
                  <a:gd name="T8" fmla="*/ 0 w 45"/>
                  <a:gd name="T9" fmla="*/ 20 h 34"/>
                  <a:gd name="T10" fmla="*/ 27 w 45"/>
                  <a:gd name="T11" fmla="*/ 11 h 34"/>
                  <a:gd name="T12" fmla="*/ 45 w 45"/>
                  <a:gd name="T13" fmla="*/ 17 h 34"/>
                </a:gdLst>
                <a:ahLst/>
                <a:cxnLst>
                  <a:cxn ang="0">
                    <a:pos x="T0" y="T1"/>
                  </a:cxn>
                  <a:cxn ang="0">
                    <a:pos x="T2" y="T3"/>
                  </a:cxn>
                  <a:cxn ang="0">
                    <a:pos x="T4" y="T5"/>
                  </a:cxn>
                  <a:cxn ang="0">
                    <a:pos x="T6" y="T7"/>
                  </a:cxn>
                  <a:cxn ang="0">
                    <a:pos x="T8" y="T9"/>
                  </a:cxn>
                  <a:cxn ang="0">
                    <a:pos x="T10" y="T11"/>
                  </a:cxn>
                  <a:cxn ang="0">
                    <a:pos x="T12" y="T13"/>
                  </a:cxn>
                </a:cxnLst>
                <a:rect l="0" t="0" r="r" b="b"/>
                <a:pathLst>
                  <a:path w="45" h="34">
                    <a:moveTo>
                      <a:pt x="45" y="17"/>
                    </a:moveTo>
                    <a:cubicBezTo>
                      <a:pt x="42" y="18"/>
                      <a:pt x="38" y="19"/>
                      <a:pt x="35" y="20"/>
                    </a:cubicBezTo>
                    <a:cubicBezTo>
                      <a:pt x="32" y="24"/>
                      <a:pt x="29" y="29"/>
                      <a:pt x="24" y="31"/>
                    </a:cubicBezTo>
                    <a:cubicBezTo>
                      <a:pt x="14" y="33"/>
                      <a:pt x="4" y="34"/>
                      <a:pt x="0" y="20"/>
                    </a:cubicBezTo>
                    <a:cubicBezTo>
                      <a:pt x="0" y="20"/>
                      <a:pt x="0" y="20"/>
                      <a:pt x="0" y="20"/>
                    </a:cubicBezTo>
                    <a:cubicBezTo>
                      <a:pt x="11" y="23"/>
                      <a:pt x="20" y="23"/>
                      <a:pt x="27" y="11"/>
                    </a:cubicBezTo>
                    <a:cubicBezTo>
                      <a:pt x="30" y="6"/>
                      <a:pt x="44" y="0"/>
                      <a:pt x="4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8" name="Freeform 1046"/>
              <p:cNvSpPr/>
              <p:nvPr/>
            </p:nvSpPr>
            <p:spPr bwMode="auto">
              <a:xfrm>
                <a:off x="3747" y="1610"/>
                <a:ext cx="21" cy="31"/>
              </a:xfrm>
              <a:custGeom>
                <a:avLst/>
                <a:gdLst>
                  <a:gd name="T0" fmla="*/ 0 w 11"/>
                  <a:gd name="T1" fmla="*/ 16 h 16"/>
                  <a:gd name="T2" fmla="*/ 0 w 11"/>
                  <a:gd name="T3" fmla="*/ 6 h 16"/>
                  <a:gd name="T4" fmla="*/ 10 w 11"/>
                  <a:gd name="T5" fmla="*/ 7 h 16"/>
                  <a:gd name="T6" fmla="*/ 0 w 11"/>
                  <a:gd name="T7" fmla="*/ 16 h 16"/>
                </a:gdLst>
                <a:ahLst/>
                <a:cxnLst>
                  <a:cxn ang="0">
                    <a:pos x="T0" y="T1"/>
                  </a:cxn>
                  <a:cxn ang="0">
                    <a:pos x="T2" y="T3"/>
                  </a:cxn>
                  <a:cxn ang="0">
                    <a:pos x="T4" y="T5"/>
                  </a:cxn>
                  <a:cxn ang="0">
                    <a:pos x="T6" y="T7"/>
                  </a:cxn>
                </a:cxnLst>
                <a:rect l="0" t="0" r="r" b="b"/>
                <a:pathLst>
                  <a:path w="11" h="16">
                    <a:moveTo>
                      <a:pt x="0" y="16"/>
                    </a:moveTo>
                    <a:cubicBezTo>
                      <a:pt x="0" y="13"/>
                      <a:pt x="0" y="9"/>
                      <a:pt x="0" y="6"/>
                    </a:cubicBezTo>
                    <a:cubicBezTo>
                      <a:pt x="4" y="5"/>
                      <a:pt x="9" y="0"/>
                      <a:pt x="10" y="7"/>
                    </a:cubicBezTo>
                    <a:cubicBezTo>
                      <a:pt x="11" y="13"/>
                      <a:pt x="6" y="16"/>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9" name="Freeform 1047"/>
              <p:cNvSpPr/>
              <p:nvPr/>
            </p:nvSpPr>
            <p:spPr bwMode="auto">
              <a:xfrm>
                <a:off x="2683" y="2502"/>
                <a:ext cx="109" cy="126"/>
              </a:xfrm>
              <a:custGeom>
                <a:avLst/>
                <a:gdLst>
                  <a:gd name="T0" fmla="*/ 8 w 57"/>
                  <a:gd name="T1" fmla="*/ 31 h 66"/>
                  <a:gd name="T2" fmla="*/ 53 w 57"/>
                  <a:gd name="T3" fmla="*/ 0 h 66"/>
                  <a:gd name="T4" fmla="*/ 57 w 57"/>
                  <a:gd name="T5" fmla="*/ 3 h 66"/>
                  <a:gd name="T6" fmla="*/ 51 w 57"/>
                  <a:gd name="T7" fmla="*/ 14 h 66"/>
                  <a:gd name="T8" fmla="*/ 43 w 57"/>
                  <a:gd name="T9" fmla="*/ 52 h 66"/>
                  <a:gd name="T10" fmla="*/ 29 w 57"/>
                  <a:gd name="T11" fmla="*/ 61 h 66"/>
                  <a:gd name="T12" fmla="*/ 21 w 57"/>
                  <a:gd name="T13" fmla="*/ 64 h 66"/>
                  <a:gd name="T14" fmla="*/ 10 w 57"/>
                  <a:gd name="T15" fmla="*/ 62 h 66"/>
                  <a:gd name="T16" fmla="*/ 0 w 57"/>
                  <a:gd name="T17" fmla="*/ 42 h 66"/>
                  <a:gd name="T18" fmla="*/ 8 w 57"/>
                  <a:gd name="T19"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6">
                    <a:moveTo>
                      <a:pt x="8" y="31"/>
                    </a:moveTo>
                    <a:cubicBezTo>
                      <a:pt x="19" y="16"/>
                      <a:pt x="31" y="0"/>
                      <a:pt x="53" y="0"/>
                    </a:cubicBezTo>
                    <a:cubicBezTo>
                      <a:pt x="54" y="1"/>
                      <a:pt x="55" y="2"/>
                      <a:pt x="57" y="3"/>
                    </a:cubicBezTo>
                    <a:cubicBezTo>
                      <a:pt x="55" y="7"/>
                      <a:pt x="53" y="11"/>
                      <a:pt x="51" y="14"/>
                    </a:cubicBezTo>
                    <a:cubicBezTo>
                      <a:pt x="40" y="25"/>
                      <a:pt x="35" y="37"/>
                      <a:pt x="43" y="52"/>
                    </a:cubicBezTo>
                    <a:cubicBezTo>
                      <a:pt x="40" y="58"/>
                      <a:pt x="35" y="59"/>
                      <a:pt x="29" y="61"/>
                    </a:cubicBezTo>
                    <a:cubicBezTo>
                      <a:pt x="25" y="58"/>
                      <a:pt x="23" y="59"/>
                      <a:pt x="21" y="64"/>
                    </a:cubicBezTo>
                    <a:cubicBezTo>
                      <a:pt x="17" y="66"/>
                      <a:pt x="14" y="64"/>
                      <a:pt x="10" y="62"/>
                    </a:cubicBezTo>
                    <a:cubicBezTo>
                      <a:pt x="3" y="57"/>
                      <a:pt x="1" y="50"/>
                      <a:pt x="0" y="42"/>
                    </a:cubicBezTo>
                    <a:cubicBezTo>
                      <a:pt x="3" y="39"/>
                      <a:pt x="5" y="34"/>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0" name="Freeform 1048"/>
              <p:cNvSpPr/>
              <p:nvPr/>
            </p:nvSpPr>
            <p:spPr bwMode="auto">
              <a:xfrm>
                <a:off x="2733" y="2599"/>
                <a:ext cx="91" cy="79"/>
              </a:xfrm>
              <a:custGeom>
                <a:avLst/>
                <a:gdLst>
                  <a:gd name="T0" fmla="*/ 3 w 48"/>
                  <a:gd name="T1" fmla="*/ 8 h 41"/>
                  <a:gd name="T2" fmla="*/ 17 w 48"/>
                  <a:gd name="T3" fmla="*/ 1 h 41"/>
                  <a:gd name="T4" fmla="*/ 38 w 48"/>
                  <a:gd name="T5" fmla="*/ 12 h 41"/>
                  <a:gd name="T6" fmla="*/ 38 w 48"/>
                  <a:gd name="T7" fmla="*/ 15 h 41"/>
                  <a:gd name="T8" fmla="*/ 48 w 48"/>
                  <a:gd name="T9" fmla="*/ 29 h 41"/>
                  <a:gd name="T10" fmla="*/ 34 w 48"/>
                  <a:gd name="T11" fmla="*/ 39 h 41"/>
                  <a:gd name="T12" fmla="*/ 16 w 48"/>
                  <a:gd name="T13" fmla="*/ 36 h 41"/>
                  <a:gd name="T14" fmla="*/ 0 w 48"/>
                  <a:gd name="T15" fmla="*/ 30 h 41"/>
                  <a:gd name="T16" fmla="*/ 3 w 48"/>
                  <a:gd name="T17"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1">
                    <a:moveTo>
                      <a:pt x="3" y="8"/>
                    </a:moveTo>
                    <a:cubicBezTo>
                      <a:pt x="7" y="6"/>
                      <a:pt x="12" y="3"/>
                      <a:pt x="17" y="1"/>
                    </a:cubicBezTo>
                    <a:cubicBezTo>
                      <a:pt x="26" y="0"/>
                      <a:pt x="29" y="11"/>
                      <a:pt x="38" y="12"/>
                    </a:cubicBezTo>
                    <a:cubicBezTo>
                      <a:pt x="38" y="13"/>
                      <a:pt x="38" y="14"/>
                      <a:pt x="38" y="15"/>
                    </a:cubicBezTo>
                    <a:cubicBezTo>
                      <a:pt x="37" y="23"/>
                      <a:pt x="47" y="23"/>
                      <a:pt x="48" y="29"/>
                    </a:cubicBezTo>
                    <a:cubicBezTo>
                      <a:pt x="45" y="34"/>
                      <a:pt x="41" y="39"/>
                      <a:pt x="34" y="39"/>
                    </a:cubicBezTo>
                    <a:cubicBezTo>
                      <a:pt x="29" y="34"/>
                      <a:pt x="23" y="32"/>
                      <a:pt x="16" y="36"/>
                    </a:cubicBezTo>
                    <a:cubicBezTo>
                      <a:pt x="9" y="40"/>
                      <a:pt x="2" y="41"/>
                      <a:pt x="0" y="30"/>
                    </a:cubicBezTo>
                    <a:cubicBezTo>
                      <a:pt x="1" y="23"/>
                      <a:pt x="6" y="16"/>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1" name="Freeform 1049"/>
              <p:cNvSpPr/>
              <p:nvPr/>
            </p:nvSpPr>
            <p:spPr bwMode="auto">
              <a:xfrm>
                <a:off x="2379" y="1950"/>
                <a:ext cx="114" cy="90"/>
              </a:xfrm>
              <a:custGeom>
                <a:avLst/>
                <a:gdLst>
                  <a:gd name="T0" fmla="*/ 21 w 60"/>
                  <a:gd name="T1" fmla="*/ 16 h 47"/>
                  <a:gd name="T2" fmla="*/ 42 w 60"/>
                  <a:gd name="T3" fmla="*/ 12 h 47"/>
                  <a:gd name="T4" fmla="*/ 60 w 60"/>
                  <a:gd name="T5" fmla="*/ 12 h 47"/>
                  <a:gd name="T6" fmla="*/ 53 w 60"/>
                  <a:gd name="T7" fmla="*/ 13 h 47"/>
                  <a:gd name="T8" fmla="*/ 30 w 60"/>
                  <a:gd name="T9" fmla="*/ 42 h 47"/>
                  <a:gd name="T10" fmla="*/ 22 w 60"/>
                  <a:gd name="T11" fmla="*/ 44 h 47"/>
                  <a:gd name="T12" fmla="*/ 11 w 60"/>
                  <a:gd name="T13" fmla="*/ 37 h 47"/>
                  <a:gd name="T14" fmla="*/ 11 w 60"/>
                  <a:gd name="T15" fmla="*/ 33 h 47"/>
                  <a:gd name="T16" fmla="*/ 3 w 60"/>
                  <a:gd name="T17" fmla="*/ 16 h 47"/>
                  <a:gd name="T18" fmla="*/ 21 w 60"/>
                  <a:gd name="T19" fmla="*/ 1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47">
                    <a:moveTo>
                      <a:pt x="21" y="16"/>
                    </a:moveTo>
                    <a:cubicBezTo>
                      <a:pt x="29" y="18"/>
                      <a:pt x="35" y="17"/>
                      <a:pt x="42" y="12"/>
                    </a:cubicBezTo>
                    <a:cubicBezTo>
                      <a:pt x="47" y="7"/>
                      <a:pt x="54" y="0"/>
                      <a:pt x="60" y="12"/>
                    </a:cubicBezTo>
                    <a:cubicBezTo>
                      <a:pt x="57" y="12"/>
                      <a:pt x="55" y="12"/>
                      <a:pt x="53" y="13"/>
                    </a:cubicBezTo>
                    <a:cubicBezTo>
                      <a:pt x="44" y="21"/>
                      <a:pt x="29" y="25"/>
                      <a:pt x="30" y="42"/>
                    </a:cubicBezTo>
                    <a:cubicBezTo>
                      <a:pt x="30" y="47"/>
                      <a:pt x="25" y="46"/>
                      <a:pt x="22" y="44"/>
                    </a:cubicBezTo>
                    <a:cubicBezTo>
                      <a:pt x="18" y="42"/>
                      <a:pt x="16" y="36"/>
                      <a:pt x="11" y="37"/>
                    </a:cubicBezTo>
                    <a:cubicBezTo>
                      <a:pt x="11" y="36"/>
                      <a:pt x="11" y="35"/>
                      <a:pt x="11" y="33"/>
                    </a:cubicBezTo>
                    <a:cubicBezTo>
                      <a:pt x="4" y="29"/>
                      <a:pt x="0" y="24"/>
                      <a:pt x="3" y="16"/>
                    </a:cubicBezTo>
                    <a:cubicBezTo>
                      <a:pt x="9" y="9"/>
                      <a:pt x="15" y="11"/>
                      <a:pt x="2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2" name="Freeform 1050"/>
              <p:cNvSpPr/>
              <p:nvPr/>
            </p:nvSpPr>
            <p:spPr bwMode="auto">
              <a:xfrm>
                <a:off x="2594" y="2739"/>
                <a:ext cx="57" cy="55"/>
              </a:xfrm>
              <a:custGeom>
                <a:avLst/>
                <a:gdLst>
                  <a:gd name="T0" fmla="*/ 20 w 30"/>
                  <a:gd name="T1" fmla="*/ 29 h 29"/>
                  <a:gd name="T2" fmla="*/ 3 w 30"/>
                  <a:gd name="T3" fmla="*/ 29 h 29"/>
                  <a:gd name="T4" fmla="*/ 2 w 30"/>
                  <a:gd name="T5" fmla="*/ 29 h 29"/>
                  <a:gd name="T6" fmla="*/ 2 w 30"/>
                  <a:gd name="T7" fmla="*/ 22 h 29"/>
                  <a:gd name="T8" fmla="*/ 3 w 30"/>
                  <a:gd name="T9" fmla="*/ 18 h 29"/>
                  <a:gd name="T10" fmla="*/ 10 w 30"/>
                  <a:gd name="T11" fmla="*/ 4 h 29"/>
                  <a:gd name="T12" fmla="*/ 16 w 30"/>
                  <a:gd name="T13" fmla="*/ 0 h 29"/>
                  <a:gd name="T14" fmla="*/ 28 w 30"/>
                  <a:gd name="T15" fmla="*/ 4 h 29"/>
                  <a:gd name="T16" fmla="*/ 30 w 30"/>
                  <a:gd name="T17" fmla="*/ 14 h 29"/>
                  <a:gd name="T18" fmla="*/ 22 w 30"/>
                  <a:gd name="T19" fmla="*/ 28 h 29"/>
                  <a:gd name="T20" fmla="*/ 20 w 3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9">
                    <a:moveTo>
                      <a:pt x="20" y="29"/>
                    </a:moveTo>
                    <a:cubicBezTo>
                      <a:pt x="14" y="29"/>
                      <a:pt x="9" y="29"/>
                      <a:pt x="3" y="29"/>
                    </a:cubicBezTo>
                    <a:cubicBezTo>
                      <a:pt x="3" y="29"/>
                      <a:pt x="2" y="29"/>
                      <a:pt x="2" y="29"/>
                    </a:cubicBezTo>
                    <a:cubicBezTo>
                      <a:pt x="0" y="27"/>
                      <a:pt x="0" y="24"/>
                      <a:pt x="2" y="22"/>
                    </a:cubicBezTo>
                    <a:cubicBezTo>
                      <a:pt x="2" y="21"/>
                      <a:pt x="2" y="20"/>
                      <a:pt x="3" y="18"/>
                    </a:cubicBezTo>
                    <a:cubicBezTo>
                      <a:pt x="7" y="15"/>
                      <a:pt x="6" y="8"/>
                      <a:pt x="10" y="4"/>
                    </a:cubicBezTo>
                    <a:cubicBezTo>
                      <a:pt x="12" y="2"/>
                      <a:pt x="14" y="0"/>
                      <a:pt x="16" y="0"/>
                    </a:cubicBezTo>
                    <a:cubicBezTo>
                      <a:pt x="21" y="0"/>
                      <a:pt x="25" y="1"/>
                      <a:pt x="28" y="4"/>
                    </a:cubicBezTo>
                    <a:cubicBezTo>
                      <a:pt x="30" y="7"/>
                      <a:pt x="30" y="10"/>
                      <a:pt x="30" y="14"/>
                    </a:cubicBezTo>
                    <a:cubicBezTo>
                      <a:pt x="29" y="19"/>
                      <a:pt x="26" y="24"/>
                      <a:pt x="22" y="28"/>
                    </a:cubicBezTo>
                    <a:cubicBezTo>
                      <a:pt x="21" y="28"/>
                      <a:pt x="21" y="29"/>
                      <a:pt x="20"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3" name="Freeform 1051"/>
              <p:cNvSpPr/>
              <p:nvPr/>
            </p:nvSpPr>
            <p:spPr bwMode="auto">
              <a:xfrm>
                <a:off x="2552" y="2700"/>
                <a:ext cx="50" cy="58"/>
              </a:xfrm>
              <a:custGeom>
                <a:avLst/>
                <a:gdLst>
                  <a:gd name="T0" fmla="*/ 0 w 26"/>
                  <a:gd name="T1" fmla="*/ 21 h 30"/>
                  <a:gd name="T2" fmla="*/ 11 w 26"/>
                  <a:gd name="T3" fmla="*/ 0 h 30"/>
                  <a:gd name="T4" fmla="*/ 26 w 26"/>
                  <a:gd name="T5" fmla="*/ 23 h 30"/>
                  <a:gd name="T6" fmla="*/ 24 w 26"/>
                  <a:gd name="T7" fmla="*/ 25 h 30"/>
                  <a:gd name="T8" fmla="*/ 9 w 26"/>
                  <a:gd name="T9" fmla="*/ 22 h 30"/>
                  <a:gd name="T10" fmla="*/ 0 w 26"/>
                  <a:gd name="T11" fmla="*/ 21 h 30"/>
                </a:gdLst>
                <a:ahLst/>
                <a:cxnLst>
                  <a:cxn ang="0">
                    <a:pos x="T0" y="T1"/>
                  </a:cxn>
                  <a:cxn ang="0">
                    <a:pos x="T2" y="T3"/>
                  </a:cxn>
                  <a:cxn ang="0">
                    <a:pos x="T4" y="T5"/>
                  </a:cxn>
                  <a:cxn ang="0">
                    <a:pos x="T6" y="T7"/>
                  </a:cxn>
                  <a:cxn ang="0">
                    <a:pos x="T8" y="T9"/>
                  </a:cxn>
                  <a:cxn ang="0">
                    <a:pos x="T10" y="T11"/>
                  </a:cxn>
                </a:cxnLst>
                <a:rect l="0" t="0" r="r" b="b"/>
                <a:pathLst>
                  <a:path w="26" h="30">
                    <a:moveTo>
                      <a:pt x="0" y="21"/>
                    </a:moveTo>
                    <a:cubicBezTo>
                      <a:pt x="0" y="13"/>
                      <a:pt x="7" y="7"/>
                      <a:pt x="11" y="0"/>
                    </a:cubicBezTo>
                    <a:cubicBezTo>
                      <a:pt x="24" y="2"/>
                      <a:pt x="26" y="12"/>
                      <a:pt x="26" y="23"/>
                    </a:cubicBezTo>
                    <a:cubicBezTo>
                      <a:pt x="26" y="23"/>
                      <a:pt x="25" y="24"/>
                      <a:pt x="24" y="25"/>
                    </a:cubicBezTo>
                    <a:cubicBezTo>
                      <a:pt x="19" y="28"/>
                      <a:pt x="13" y="30"/>
                      <a:pt x="9" y="22"/>
                    </a:cubicBezTo>
                    <a:cubicBezTo>
                      <a:pt x="7" y="18"/>
                      <a:pt x="3" y="20"/>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4" name="Freeform 1052"/>
              <p:cNvSpPr/>
              <p:nvPr/>
            </p:nvSpPr>
            <p:spPr bwMode="auto">
              <a:xfrm>
                <a:off x="2565" y="2766"/>
                <a:ext cx="33" cy="36"/>
              </a:xfrm>
              <a:custGeom>
                <a:avLst/>
                <a:gdLst>
                  <a:gd name="T0" fmla="*/ 17 w 17"/>
                  <a:gd name="T1" fmla="*/ 8 h 19"/>
                  <a:gd name="T2" fmla="*/ 17 w 17"/>
                  <a:gd name="T3" fmla="*/ 15 h 19"/>
                  <a:gd name="T4" fmla="*/ 10 w 17"/>
                  <a:gd name="T5" fmla="*/ 19 h 19"/>
                  <a:gd name="T6" fmla="*/ 0 w 17"/>
                  <a:gd name="T7" fmla="*/ 15 h 19"/>
                  <a:gd name="T8" fmla="*/ 17 w 17"/>
                  <a:gd name="T9" fmla="*/ 8 h 19"/>
                </a:gdLst>
                <a:ahLst/>
                <a:cxnLst>
                  <a:cxn ang="0">
                    <a:pos x="T0" y="T1"/>
                  </a:cxn>
                  <a:cxn ang="0">
                    <a:pos x="T2" y="T3"/>
                  </a:cxn>
                  <a:cxn ang="0">
                    <a:pos x="T4" y="T5"/>
                  </a:cxn>
                  <a:cxn ang="0">
                    <a:pos x="T6" y="T7"/>
                  </a:cxn>
                  <a:cxn ang="0">
                    <a:pos x="T8" y="T9"/>
                  </a:cxn>
                </a:cxnLst>
                <a:rect l="0" t="0" r="r" b="b"/>
                <a:pathLst>
                  <a:path w="17" h="19">
                    <a:moveTo>
                      <a:pt x="17" y="8"/>
                    </a:moveTo>
                    <a:cubicBezTo>
                      <a:pt x="17" y="10"/>
                      <a:pt x="17" y="13"/>
                      <a:pt x="17" y="15"/>
                    </a:cubicBezTo>
                    <a:cubicBezTo>
                      <a:pt x="15" y="16"/>
                      <a:pt x="13" y="18"/>
                      <a:pt x="10" y="19"/>
                    </a:cubicBezTo>
                    <a:cubicBezTo>
                      <a:pt x="7" y="18"/>
                      <a:pt x="4" y="16"/>
                      <a:pt x="0" y="15"/>
                    </a:cubicBezTo>
                    <a:cubicBezTo>
                      <a:pt x="1" y="0"/>
                      <a:pt x="12" y="12"/>
                      <a:pt x="1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5" name="Freeform 1053"/>
              <p:cNvSpPr/>
              <p:nvPr/>
            </p:nvSpPr>
            <p:spPr bwMode="auto">
              <a:xfrm>
                <a:off x="2598" y="2743"/>
                <a:ext cx="21" cy="30"/>
              </a:xfrm>
              <a:custGeom>
                <a:avLst/>
                <a:gdLst>
                  <a:gd name="T0" fmla="*/ 11 w 11"/>
                  <a:gd name="T1" fmla="*/ 3 h 16"/>
                  <a:gd name="T2" fmla="*/ 1 w 11"/>
                  <a:gd name="T3" fmla="*/ 16 h 16"/>
                  <a:gd name="T4" fmla="*/ 0 w 11"/>
                  <a:gd name="T5" fmla="*/ 3 h 16"/>
                  <a:gd name="T6" fmla="*/ 1 w 11"/>
                  <a:gd name="T7" fmla="*/ 3 h 16"/>
                  <a:gd name="T8" fmla="*/ 11 w 11"/>
                  <a:gd name="T9" fmla="*/ 3 h 16"/>
                </a:gdLst>
                <a:ahLst/>
                <a:cxnLst>
                  <a:cxn ang="0">
                    <a:pos x="T0" y="T1"/>
                  </a:cxn>
                  <a:cxn ang="0">
                    <a:pos x="T2" y="T3"/>
                  </a:cxn>
                  <a:cxn ang="0">
                    <a:pos x="T4" y="T5"/>
                  </a:cxn>
                  <a:cxn ang="0">
                    <a:pos x="T6" y="T7"/>
                  </a:cxn>
                  <a:cxn ang="0">
                    <a:pos x="T8" y="T9"/>
                  </a:cxn>
                </a:cxnLst>
                <a:rect l="0" t="0" r="r" b="b"/>
                <a:pathLst>
                  <a:path w="11" h="16">
                    <a:moveTo>
                      <a:pt x="11" y="3"/>
                    </a:moveTo>
                    <a:cubicBezTo>
                      <a:pt x="7" y="7"/>
                      <a:pt x="10" y="16"/>
                      <a:pt x="1" y="16"/>
                    </a:cubicBezTo>
                    <a:cubicBezTo>
                      <a:pt x="0" y="12"/>
                      <a:pt x="0" y="7"/>
                      <a:pt x="0" y="3"/>
                    </a:cubicBezTo>
                    <a:cubicBezTo>
                      <a:pt x="1" y="3"/>
                      <a:pt x="1" y="3"/>
                      <a:pt x="1" y="3"/>
                    </a:cubicBezTo>
                    <a:cubicBezTo>
                      <a:pt x="4" y="0"/>
                      <a:pt x="7" y="0"/>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6" name="Freeform 1054"/>
              <p:cNvSpPr/>
              <p:nvPr/>
            </p:nvSpPr>
            <p:spPr bwMode="auto">
              <a:xfrm>
                <a:off x="1462" y="1187"/>
                <a:ext cx="31" cy="61"/>
              </a:xfrm>
              <a:custGeom>
                <a:avLst/>
                <a:gdLst>
                  <a:gd name="T0" fmla="*/ 8 w 16"/>
                  <a:gd name="T1" fmla="*/ 0 h 32"/>
                  <a:gd name="T2" fmla="*/ 11 w 16"/>
                  <a:gd name="T3" fmla="*/ 14 h 32"/>
                  <a:gd name="T4" fmla="*/ 10 w 16"/>
                  <a:gd name="T5" fmla="*/ 29 h 32"/>
                  <a:gd name="T6" fmla="*/ 1 w 16"/>
                  <a:gd name="T7" fmla="*/ 25 h 32"/>
                  <a:gd name="T8" fmla="*/ 4 w 16"/>
                  <a:gd name="T9" fmla="*/ 0 h 32"/>
                  <a:gd name="T10" fmla="*/ 8 w 16"/>
                  <a:gd name="T11" fmla="*/ 0 h 32"/>
                </a:gdLst>
                <a:ahLst/>
                <a:cxnLst>
                  <a:cxn ang="0">
                    <a:pos x="T0" y="T1"/>
                  </a:cxn>
                  <a:cxn ang="0">
                    <a:pos x="T2" y="T3"/>
                  </a:cxn>
                  <a:cxn ang="0">
                    <a:pos x="T4" y="T5"/>
                  </a:cxn>
                  <a:cxn ang="0">
                    <a:pos x="T6" y="T7"/>
                  </a:cxn>
                  <a:cxn ang="0">
                    <a:pos x="T8" y="T9"/>
                  </a:cxn>
                  <a:cxn ang="0">
                    <a:pos x="T10" y="T11"/>
                  </a:cxn>
                </a:cxnLst>
                <a:rect l="0" t="0" r="r" b="b"/>
                <a:pathLst>
                  <a:path w="16" h="32">
                    <a:moveTo>
                      <a:pt x="8" y="0"/>
                    </a:moveTo>
                    <a:cubicBezTo>
                      <a:pt x="9" y="5"/>
                      <a:pt x="10" y="10"/>
                      <a:pt x="11" y="14"/>
                    </a:cubicBezTo>
                    <a:cubicBezTo>
                      <a:pt x="15" y="19"/>
                      <a:pt x="16" y="25"/>
                      <a:pt x="10" y="29"/>
                    </a:cubicBezTo>
                    <a:cubicBezTo>
                      <a:pt x="6" y="31"/>
                      <a:pt x="1" y="32"/>
                      <a:pt x="1" y="25"/>
                    </a:cubicBezTo>
                    <a:cubicBezTo>
                      <a:pt x="0" y="16"/>
                      <a:pt x="1" y="8"/>
                      <a:pt x="4" y="0"/>
                    </a:cubicBezTo>
                    <a:cubicBezTo>
                      <a:pt x="5" y="0"/>
                      <a:pt x="6"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7" name="Freeform 1055"/>
              <p:cNvSpPr/>
              <p:nvPr/>
            </p:nvSpPr>
            <p:spPr bwMode="auto">
              <a:xfrm>
                <a:off x="3253" y="640"/>
                <a:ext cx="33" cy="23"/>
              </a:xfrm>
              <a:custGeom>
                <a:avLst/>
                <a:gdLst>
                  <a:gd name="T0" fmla="*/ 9 w 17"/>
                  <a:gd name="T1" fmla="*/ 12 h 12"/>
                  <a:gd name="T2" fmla="*/ 1 w 17"/>
                  <a:gd name="T3" fmla="*/ 7 h 12"/>
                  <a:gd name="T4" fmla="*/ 2 w 17"/>
                  <a:gd name="T5" fmla="*/ 4 h 12"/>
                  <a:gd name="T6" fmla="*/ 12 w 17"/>
                  <a:gd name="T7" fmla="*/ 0 h 12"/>
                  <a:gd name="T8" fmla="*/ 16 w 17"/>
                  <a:gd name="T9" fmla="*/ 1 h 12"/>
                  <a:gd name="T10" fmla="*/ 9 w 17"/>
                  <a:gd name="T11" fmla="*/ 12 h 12"/>
                </a:gdLst>
                <a:ahLst/>
                <a:cxnLst>
                  <a:cxn ang="0">
                    <a:pos x="T0" y="T1"/>
                  </a:cxn>
                  <a:cxn ang="0">
                    <a:pos x="T2" y="T3"/>
                  </a:cxn>
                  <a:cxn ang="0">
                    <a:pos x="T4" y="T5"/>
                  </a:cxn>
                  <a:cxn ang="0">
                    <a:pos x="T6" y="T7"/>
                  </a:cxn>
                  <a:cxn ang="0">
                    <a:pos x="T8" y="T9"/>
                  </a:cxn>
                  <a:cxn ang="0">
                    <a:pos x="T10" y="T11"/>
                  </a:cxn>
                </a:cxnLst>
                <a:rect l="0" t="0" r="r" b="b"/>
                <a:pathLst>
                  <a:path w="17" h="12">
                    <a:moveTo>
                      <a:pt x="9" y="12"/>
                    </a:moveTo>
                    <a:cubicBezTo>
                      <a:pt x="7" y="8"/>
                      <a:pt x="4" y="8"/>
                      <a:pt x="1" y="7"/>
                    </a:cubicBezTo>
                    <a:cubicBezTo>
                      <a:pt x="0" y="6"/>
                      <a:pt x="1" y="5"/>
                      <a:pt x="2" y="4"/>
                    </a:cubicBezTo>
                    <a:cubicBezTo>
                      <a:pt x="5" y="3"/>
                      <a:pt x="9" y="1"/>
                      <a:pt x="12" y="0"/>
                    </a:cubicBezTo>
                    <a:cubicBezTo>
                      <a:pt x="13" y="1"/>
                      <a:pt x="15" y="1"/>
                      <a:pt x="16" y="1"/>
                    </a:cubicBezTo>
                    <a:cubicBezTo>
                      <a:pt x="15" y="5"/>
                      <a:pt x="17" y="12"/>
                      <a:pt x="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8" name="Freeform 1056"/>
              <p:cNvSpPr/>
              <p:nvPr/>
            </p:nvSpPr>
            <p:spPr bwMode="auto">
              <a:xfrm>
                <a:off x="3236" y="638"/>
                <a:ext cx="21" cy="15"/>
              </a:xfrm>
              <a:custGeom>
                <a:avLst/>
                <a:gdLst>
                  <a:gd name="T0" fmla="*/ 11 w 11"/>
                  <a:gd name="T1" fmla="*/ 5 h 8"/>
                  <a:gd name="T2" fmla="*/ 10 w 11"/>
                  <a:gd name="T3" fmla="*/ 8 h 8"/>
                  <a:gd name="T4" fmla="*/ 0 w 11"/>
                  <a:gd name="T5" fmla="*/ 8 h 8"/>
                  <a:gd name="T6" fmla="*/ 0 w 11"/>
                  <a:gd name="T7" fmla="*/ 5 h 8"/>
                  <a:gd name="T8" fmla="*/ 11 w 11"/>
                  <a:gd name="T9" fmla="*/ 5 h 8"/>
                </a:gdLst>
                <a:ahLst/>
                <a:cxnLst>
                  <a:cxn ang="0">
                    <a:pos x="T0" y="T1"/>
                  </a:cxn>
                  <a:cxn ang="0">
                    <a:pos x="T2" y="T3"/>
                  </a:cxn>
                  <a:cxn ang="0">
                    <a:pos x="T4" y="T5"/>
                  </a:cxn>
                  <a:cxn ang="0">
                    <a:pos x="T6" y="T7"/>
                  </a:cxn>
                  <a:cxn ang="0">
                    <a:pos x="T8" y="T9"/>
                  </a:cxn>
                </a:cxnLst>
                <a:rect l="0" t="0" r="r" b="b"/>
                <a:pathLst>
                  <a:path w="11" h="8">
                    <a:moveTo>
                      <a:pt x="11" y="5"/>
                    </a:moveTo>
                    <a:cubicBezTo>
                      <a:pt x="11" y="6"/>
                      <a:pt x="11" y="7"/>
                      <a:pt x="10" y="8"/>
                    </a:cubicBezTo>
                    <a:cubicBezTo>
                      <a:pt x="7" y="8"/>
                      <a:pt x="3" y="8"/>
                      <a:pt x="0" y="8"/>
                    </a:cubicBezTo>
                    <a:cubicBezTo>
                      <a:pt x="0" y="7"/>
                      <a:pt x="0" y="6"/>
                      <a:pt x="0" y="5"/>
                    </a:cubicBezTo>
                    <a:cubicBezTo>
                      <a:pt x="4" y="1"/>
                      <a:pt x="7"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9" name="Freeform 1057"/>
              <p:cNvSpPr/>
              <p:nvPr/>
            </p:nvSpPr>
            <p:spPr bwMode="auto">
              <a:xfrm>
                <a:off x="2783" y="1547"/>
                <a:ext cx="20" cy="15"/>
              </a:xfrm>
              <a:custGeom>
                <a:avLst/>
                <a:gdLst>
                  <a:gd name="T0" fmla="*/ 8 w 11"/>
                  <a:gd name="T1" fmla="*/ 8 h 8"/>
                  <a:gd name="T2" fmla="*/ 0 w 11"/>
                  <a:gd name="T3" fmla="*/ 6 h 8"/>
                  <a:gd name="T4" fmla="*/ 2 w 11"/>
                  <a:gd name="T5" fmla="*/ 2 h 8"/>
                  <a:gd name="T6" fmla="*/ 11 w 11"/>
                  <a:gd name="T7" fmla="*/ 5 h 8"/>
                  <a:gd name="T8" fmla="*/ 8 w 11"/>
                  <a:gd name="T9" fmla="*/ 8 h 8"/>
                </a:gdLst>
                <a:ahLst/>
                <a:cxnLst>
                  <a:cxn ang="0">
                    <a:pos x="T0" y="T1"/>
                  </a:cxn>
                  <a:cxn ang="0">
                    <a:pos x="T2" y="T3"/>
                  </a:cxn>
                  <a:cxn ang="0">
                    <a:pos x="T4" y="T5"/>
                  </a:cxn>
                  <a:cxn ang="0">
                    <a:pos x="T6" y="T7"/>
                  </a:cxn>
                  <a:cxn ang="0">
                    <a:pos x="T8" y="T9"/>
                  </a:cxn>
                </a:cxnLst>
                <a:rect l="0" t="0" r="r" b="b"/>
                <a:pathLst>
                  <a:path w="11" h="8">
                    <a:moveTo>
                      <a:pt x="8" y="8"/>
                    </a:moveTo>
                    <a:cubicBezTo>
                      <a:pt x="5" y="7"/>
                      <a:pt x="3" y="7"/>
                      <a:pt x="0" y="6"/>
                    </a:cubicBezTo>
                    <a:cubicBezTo>
                      <a:pt x="1" y="5"/>
                      <a:pt x="1" y="3"/>
                      <a:pt x="2" y="2"/>
                    </a:cubicBezTo>
                    <a:cubicBezTo>
                      <a:pt x="6" y="0"/>
                      <a:pt x="8" y="4"/>
                      <a:pt x="11" y="5"/>
                    </a:cubicBezTo>
                    <a:cubicBezTo>
                      <a:pt x="10" y="6"/>
                      <a:pt x="9" y="7"/>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0" name="Freeform 1058"/>
              <p:cNvSpPr/>
              <p:nvPr/>
            </p:nvSpPr>
            <p:spPr bwMode="auto">
              <a:xfrm>
                <a:off x="4192" y="1949"/>
                <a:ext cx="199" cy="111"/>
              </a:xfrm>
              <a:custGeom>
                <a:avLst/>
                <a:gdLst>
                  <a:gd name="T0" fmla="*/ 3 w 104"/>
                  <a:gd name="T1" fmla="*/ 55 h 58"/>
                  <a:gd name="T2" fmla="*/ 3 w 104"/>
                  <a:gd name="T3" fmla="*/ 31 h 58"/>
                  <a:gd name="T4" fmla="*/ 14 w 104"/>
                  <a:gd name="T5" fmla="*/ 20 h 58"/>
                  <a:gd name="T6" fmla="*/ 30 w 104"/>
                  <a:gd name="T7" fmla="*/ 14 h 58"/>
                  <a:gd name="T8" fmla="*/ 61 w 104"/>
                  <a:gd name="T9" fmla="*/ 2 h 58"/>
                  <a:gd name="T10" fmla="*/ 68 w 104"/>
                  <a:gd name="T11" fmla="*/ 1 h 58"/>
                  <a:gd name="T12" fmla="*/ 75 w 104"/>
                  <a:gd name="T13" fmla="*/ 4 h 58"/>
                  <a:gd name="T14" fmla="*/ 104 w 104"/>
                  <a:gd name="T15" fmla="*/ 24 h 58"/>
                  <a:gd name="T16" fmla="*/ 101 w 104"/>
                  <a:gd name="T17" fmla="*/ 34 h 58"/>
                  <a:gd name="T18" fmla="*/ 89 w 104"/>
                  <a:gd name="T19" fmla="*/ 35 h 58"/>
                  <a:gd name="T20" fmla="*/ 79 w 104"/>
                  <a:gd name="T21" fmla="*/ 27 h 58"/>
                  <a:gd name="T22" fmla="*/ 63 w 104"/>
                  <a:gd name="T23" fmla="*/ 26 h 58"/>
                  <a:gd name="T24" fmla="*/ 64 w 104"/>
                  <a:gd name="T25" fmla="*/ 38 h 58"/>
                  <a:gd name="T26" fmla="*/ 60 w 104"/>
                  <a:gd name="T27" fmla="*/ 47 h 58"/>
                  <a:gd name="T28" fmla="*/ 39 w 104"/>
                  <a:gd name="T29" fmla="*/ 40 h 58"/>
                  <a:gd name="T30" fmla="*/ 13 w 104"/>
                  <a:gd name="T31" fmla="*/ 57 h 58"/>
                  <a:gd name="T32" fmla="*/ 3 w 104"/>
                  <a:gd name="T33"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58">
                    <a:moveTo>
                      <a:pt x="3" y="55"/>
                    </a:moveTo>
                    <a:cubicBezTo>
                      <a:pt x="5" y="47"/>
                      <a:pt x="0" y="39"/>
                      <a:pt x="3" y="31"/>
                    </a:cubicBezTo>
                    <a:cubicBezTo>
                      <a:pt x="9" y="29"/>
                      <a:pt x="12" y="26"/>
                      <a:pt x="14" y="20"/>
                    </a:cubicBezTo>
                    <a:cubicBezTo>
                      <a:pt x="18" y="16"/>
                      <a:pt x="24" y="14"/>
                      <a:pt x="30" y="14"/>
                    </a:cubicBezTo>
                    <a:cubicBezTo>
                      <a:pt x="41" y="13"/>
                      <a:pt x="53" y="15"/>
                      <a:pt x="61" y="2"/>
                    </a:cubicBezTo>
                    <a:cubicBezTo>
                      <a:pt x="62" y="0"/>
                      <a:pt x="66" y="0"/>
                      <a:pt x="68" y="1"/>
                    </a:cubicBezTo>
                    <a:cubicBezTo>
                      <a:pt x="71" y="1"/>
                      <a:pt x="73" y="2"/>
                      <a:pt x="75" y="4"/>
                    </a:cubicBezTo>
                    <a:cubicBezTo>
                      <a:pt x="87" y="7"/>
                      <a:pt x="95" y="17"/>
                      <a:pt x="104" y="24"/>
                    </a:cubicBezTo>
                    <a:cubicBezTo>
                      <a:pt x="103" y="27"/>
                      <a:pt x="102" y="31"/>
                      <a:pt x="101" y="34"/>
                    </a:cubicBezTo>
                    <a:cubicBezTo>
                      <a:pt x="97" y="38"/>
                      <a:pt x="93" y="37"/>
                      <a:pt x="89" y="35"/>
                    </a:cubicBezTo>
                    <a:cubicBezTo>
                      <a:pt x="86" y="32"/>
                      <a:pt x="83" y="29"/>
                      <a:pt x="79" y="27"/>
                    </a:cubicBezTo>
                    <a:cubicBezTo>
                      <a:pt x="74" y="25"/>
                      <a:pt x="68" y="23"/>
                      <a:pt x="63" y="26"/>
                    </a:cubicBezTo>
                    <a:cubicBezTo>
                      <a:pt x="58" y="30"/>
                      <a:pt x="64" y="34"/>
                      <a:pt x="64" y="38"/>
                    </a:cubicBezTo>
                    <a:cubicBezTo>
                      <a:pt x="64" y="42"/>
                      <a:pt x="64" y="45"/>
                      <a:pt x="60" y="47"/>
                    </a:cubicBezTo>
                    <a:cubicBezTo>
                      <a:pt x="52" y="47"/>
                      <a:pt x="46" y="42"/>
                      <a:pt x="39" y="40"/>
                    </a:cubicBezTo>
                    <a:cubicBezTo>
                      <a:pt x="24" y="37"/>
                      <a:pt x="19" y="47"/>
                      <a:pt x="13" y="57"/>
                    </a:cubicBezTo>
                    <a:cubicBezTo>
                      <a:pt x="10" y="58"/>
                      <a:pt x="6" y="58"/>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1" name="Freeform 1059"/>
              <p:cNvSpPr/>
              <p:nvPr/>
            </p:nvSpPr>
            <p:spPr bwMode="auto">
              <a:xfrm>
                <a:off x="4377" y="1912"/>
                <a:ext cx="96" cy="100"/>
              </a:xfrm>
              <a:custGeom>
                <a:avLst/>
                <a:gdLst>
                  <a:gd name="T0" fmla="*/ 49 w 50"/>
                  <a:gd name="T1" fmla="*/ 43 h 52"/>
                  <a:gd name="T2" fmla="*/ 46 w 50"/>
                  <a:gd name="T3" fmla="*/ 50 h 52"/>
                  <a:gd name="T4" fmla="*/ 18 w 50"/>
                  <a:gd name="T5" fmla="*/ 32 h 52"/>
                  <a:gd name="T6" fmla="*/ 11 w 50"/>
                  <a:gd name="T7" fmla="*/ 32 h 52"/>
                  <a:gd name="T8" fmla="*/ 3 w 50"/>
                  <a:gd name="T9" fmla="*/ 18 h 52"/>
                  <a:gd name="T10" fmla="*/ 21 w 50"/>
                  <a:gd name="T11" fmla="*/ 1 h 52"/>
                  <a:gd name="T12" fmla="*/ 44 w 50"/>
                  <a:gd name="T13" fmla="*/ 6 h 52"/>
                  <a:gd name="T14" fmla="*/ 49 w 50"/>
                  <a:gd name="T15" fmla="*/ 16 h 52"/>
                  <a:gd name="T16" fmla="*/ 49 w 50"/>
                  <a:gd name="T1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2">
                    <a:moveTo>
                      <a:pt x="49" y="43"/>
                    </a:moveTo>
                    <a:cubicBezTo>
                      <a:pt x="49" y="46"/>
                      <a:pt x="49" y="48"/>
                      <a:pt x="46" y="50"/>
                    </a:cubicBezTo>
                    <a:cubicBezTo>
                      <a:pt x="32" y="52"/>
                      <a:pt x="26" y="39"/>
                      <a:pt x="18" y="32"/>
                    </a:cubicBezTo>
                    <a:cubicBezTo>
                      <a:pt x="16" y="29"/>
                      <a:pt x="13" y="32"/>
                      <a:pt x="11" y="32"/>
                    </a:cubicBezTo>
                    <a:cubicBezTo>
                      <a:pt x="4" y="30"/>
                      <a:pt x="0" y="25"/>
                      <a:pt x="3" y="18"/>
                    </a:cubicBezTo>
                    <a:cubicBezTo>
                      <a:pt x="6" y="10"/>
                      <a:pt x="9" y="0"/>
                      <a:pt x="21" y="1"/>
                    </a:cubicBezTo>
                    <a:cubicBezTo>
                      <a:pt x="29" y="3"/>
                      <a:pt x="37" y="3"/>
                      <a:pt x="44" y="6"/>
                    </a:cubicBezTo>
                    <a:cubicBezTo>
                      <a:pt x="48" y="8"/>
                      <a:pt x="50" y="12"/>
                      <a:pt x="49" y="16"/>
                    </a:cubicBezTo>
                    <a:cubicBezTo>
                      <a:pt x="44" y="25"/>
                      <a:pt x="48" y="34"/>
                      <a:pt x="49"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2" name="Freeform 1060"/>
              <p:cNvSpPr/>
              <p:nvPr/>
            </p:nvSpPr>
            <p:spPr bwMode="auto">
              <a:xfrm>
                <a:off x="4354" y="1876"/>
                <a:ext cx="63" cy="107"/>
              </a:xfrm>
              <a:custGeom>
                <a:avLst/>
                <a:gdLst>
                  <a:gd name="T0" fmla="*/ 33 w 33"/>
                  <a:gd name="T1" fmla="*/ 24 h 56"/>
                  <a:gd name="T2" fmla="*/ 23 w 33"/>
                  <a:gd name="T3" fmla="*/ 51 h 56"/>
                  <a:gd name="T4" fmla="*/ 16 w 33"/>
                  <a:gd name="T5" fmla="*/ 55 h 56"/>
                  <a:gd name="T6" fmla="*/ 6 w 33"/>
                  <a:gd name="T7" fmla="*/ 39 h 56"/>
                  <a:gd name="T8" fmla="*/ 1 w 33"/>
                  <a:gd name="T9" fmla="*/ 25 h 56"/>
                  <a:gd name="T10" fmla="*/ 0 w 33"/>
                  <a:gd name="T11" fmla="*/ 20 h 56"/>
                  <a:gd name="T12" fmla="*/ 12 w 33"/>
                  <a:gd name="T13" fmla="*/ 1 h 56"/>
                  <a:gd name="T14" fmla="*/ 20 w 33"/>
                  <a:gd name="T15" fmla="*/ 1 h 56"/>
                  <a:gd name="T16" fmla="*/ 33 w 33"/>
                  <a:gd name="T17" fmla="*/ 2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6">
                    <a:moveTo>
                      <a:pt x="33" y="24"/>
                    </a:moveTo>
                    <a:cubicBezTo>
                      <a:pt x="18" y="28"/>
                      <a:pt x="15" y="38"/>
                      <a:pt x="23" y="51"/>
                    </a:cubicBezTo>
                    <a:cubicBezTo>
                      <a:pt x="21" y="54"/>
                      <a:pt x="19" y="55"/>
                      <a:pt x="16" y="55"/>
                    </a:cubicBezTo>
                    <a:cubicBezTo>
                      <a:pt x="2" y="56"/>
                      <a:pt x="5" y="46"/>
                      <a:pt x="6" y="39"/>
                    </a:cubicBezTo>
                    <a:cubicBezTo>
                      <a:pt x="6" y="33"/>
                      <a:pt x="7" y="28"/>
                      <a:pt x="1" y="25"/>
                    </a:cubicBezTo>
                    <a:cubicBezTo>
                      <a:pt x="0" y="23"/>
                      <a:pt x="0" y="22"/>
                      <a:pt x="0" y="20"/>
                    </a:cubicBezTo>
                    <a:cubicBezTo>
                      <a:pt x="1" y="12"/>
                      <a:pt x="5" y="5"/>
                      <a:pt x="12" y="1"/>
                    </a:cubicBezTo>
                    <a:cubicBezTo>
                      <a:pt x="15" y="0"/>
                      <a:pt x="17" y="0"/>
                      <a:pt x="20" y="1"/>
                    </a:cubicBezTo>
                    <a:cubicBezTo>
                      <a:pt x="26" y="8"/>
                      <a:pt x="31" y="15"/>
                      <a:pt x="33"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3" name="Freeform 1061"/>
              <p:cNvSpPr/>
              <p:nvPr/>
            </p:nvSpPr>
            <p:spPr bwMode="auto">
              <a:xfrm>
                <a:off x="4326" y="2006"/>
                <a:ext cx="70" cy="78"/>
              </a:xfrm>
              <a:custGeom>
                <a:avLst/>
                <a:gdLst>
                  <a:gd name="T0" fmla="*/ 21 w 37"/>
                  <a:gd name="T1" fmla="*/ 1 h 41"/>
                  <a:gd name="T2" fmla="*/ 31 w 37"/>
                  <a:gd name="T3" fmla="*/ 4 h 41"/>
                  <a:gd name="T4" fmla="*/ 17 w 37"/>
                  <a:gd name="T5" fmla="*/ 36 h 41"/>
                  <a:gd name="T6" fmla="*/ 17 w 37"/>
                  <a:gd name="T7" fmla="*/ 39 h 41"/>
                  <a:gd name="T8" fmla="*/ 0 w 37"/>
                  <a:gd name="T9" fmla="*/ 25 h 41"/>
                  <a:gd name="T10" fmla="*/ 21 w 37"/>
                  <a:gd name="T11" fmla="*/ 1 h 41"/>
                </a:gdLst>
                <a:ahLst/>
                <a:cxnLst>
                  <a:cxn ang="0">
                    <a:pos x="T0" y="T1"/>
                  </a:cxn>
                  <a:cxn ang="0">
                    <a:pos x="T2" y="T3"/>
                  </a:cxn>
                  <a:cxn ang="0">
                    <a:pos x="T4" y="T5"/>
                  </a:cxn>
                  <a:cxn ang="0">
                    <a:pos x="T6" y="T7"/>
                  </a:cxn>
                  <a:cxn ang="0">
                    <a:pos x="T8" y="T9"/>
                  </a:cxn>
                  <a:cxn ang="0">
                    <a:pos x="T10" y="T11"/>
                  </a:cxn>
                </a:cxnLst>
                <a:rect l="0" t="0" r="r" b="b"/>
                <a:pathLst>
                  <a:path w="37" h="41">
                    <a:moveTo>
                      <a:pt x="21" y="1"/>
                    </a:moveTo>
                    <a:cubicBezTo>
                      <a:pt x="23" y="5"/>
                      <a:pt x="27" y="4"/>
                      <a:pt x="31" y="4"/>
                    </a:cubicBezTo>
                    <a:cubicBezTo>
                      <a:pt x="37" y="19"/>
                      <a:pt x="17" y="23"/>
                      <a:pt x="17" y="36"/>
                    </a:cubicBezTo>
                    <a:cubicBezTo>
                      <a:pt x="17" y="37"/>
                      <a:pt x="17" y="38"/>
                      <a:pt x="17" y="39"/>
                    </a:cubicBezTo>
                    <a:cubicBezTo>
                      <a:pt x="6" y="41"/>
                      <a:pt x="3" y="33"/>
                      <a:pt x="0" y="25"/>
                    </a:cubicBezTo>
                    <a:cubicBezTo>
                      <a:pt x="3" y="5"/>
                      <a:pt x="7" y="0"/>
                      <a:pt x="2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4" name="Freeform 1062"/>
              <p:cNvSpPr/>
              <p:nvPr/>
            </p:nvSpPr>
            <p:spPr bwMode="auto">
              <a:xfrm>
                <a:off x="4324" y="1914"/>
                <a:ext cx="67" cy="80"/>
              </a:xfrm>
              <a:custGeom>
                <a:avLst/>
                <a:gdLst>
                  <a:gd name="T0" fmla="*/ 18 w 35"/>
                  <a:gd name="T1" fmla="*/ 4 h 42"/>
                  <a:gd name="T2" fmla="*/ 26 w 35"/>
                  <a:gd name="T3" fmla="*/ 17 h 42"/>
                  <a:gd name="T4" fmla="*/ 32 w 35"/>
                  <a:gd name="T5" fmla="*/ 35 h 42"/>
                  <a:gd name="T6" fmla="*/ 35 w 35"/>
                  <a:gd name="T7" fmla="*/ 42 h 42"/>
                  <a:gd name="T8" fmla="*/ 4 w 35"/>
                  <a:gd name="T9" fmla="*/ 24 h 42"/>
                  <a:gd name="T10" fmla="*/ 6 w 35"/>
                  <a:gd name="T11" fmla="*/ 6 h 42"/>
                  <a:gd name="T12" fmla="*/ 18 w 35"/>
                  <a:gd name="T13" fmla="*/ 4 h 42"/>
                </a:gdLst>
                <a:ahLst/>
                <a:cxnLst>
                  <a:cxn ang="0">
                    <a:pos x="T0" y="T1"/>
                  </a:cxn>
                  <a:cxn ang="0">
                    <a:pos x="T2" y="T3"/>
                  </a:cxn>
                  <a:cxn ang="0">
                    <a:pos x="T4" y="T5"/>
                  </a:cxn>
                  <a:cxn ang="0">
                    <a:pos x="T6" y="T7"/>
                  </a:cxn>
                  <a:cxn ang="0">
                    <a:pos x="T8" y="T9"/>
                  </a:cxn>
                  <a:cxn ang="0">
                    <a:pos x="T10" y="T11"/>
                  </a:cxn>
                  <a:cxn ang="0">
                    <a:pos x="T12" y="T13"/>
                  </a:cxn>
                </a:cxnLst>
                <a:rect l="0" t="0" r="r" b="b"/>
                <a:pathLst>
                  <a:path w="35" h="42">
                    <a:moveTo>
                      <a:pt x="18" y="4"/>
                    </a:moveTo>
                    <a:cubicBezTo>
                      <a:pt x="23" y="6"/>
                      <a:pt x="33" y="5"/>
                      <a:pt x="26" y="17"/>
                    </a:cubicBezTo>
                    <a:cubicBezTo>
                      <a:pt x="23" y="21"/>
                      <a:pt x="20" y="32"/>
                      <a:pt x="32" y="35"/>
                    </a:cubicBezTo>
                    <a:cubicBezTo>
                      <a:pt x="33" y="37"/>
                      <a:pt x="34" y="40"/>
                      <a:pt x="35" y="42"/>
                    </a:cubicBezTo>
                    <a:cubicBezTo>
                      <a:pt x="22" y="42"/>
                      <a:pt x="16" y="27"/>
                      <a:pt x="4" y="24"/>
                    </a:cubicBezTo>
                    <a:cubicBezTo>
                      <a:pt x="0" y="18"/>
                      <a:pt x="2" y="12"/>
                      <a:pt x="6" y="6"/>
                    </a:cubicBezTo>
                    <a:cubicBezTo>
                      <a:pt x="9" y="3"/>
                      <a:pt x="13" y="0"/>
                      <a:pt x="1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5" name="Freeform 1063"/>
              <p:cNvSpPr/>
              <p:nvPr/>
            </p:nvSpPr>
            <p:spPr bwMode="auto">
              <a:xfrm>
                <a:off x="4391" y="1973"/>
                <a:ext cx="74" cy="62"/>
              </a:xfrm>
              <a:custGeom>
                <a:avLst/>
                <a:gdLst>
                  <a:gd name="T0" fmla="*/ 11 w 39"/>
                  <a:gd name="T1" fmla="*/ 0 h 32"/>
                  <a:gd name="T2" fmla="*/ 39 w 39"/>
                  <a:gd name="T3" fmla="*/ 18 h 32"/>
                  <a:gd name="T4" fmla="*/ 21 w 39"/>
                  <a:gd name="T5" fmla="*/ 32 h 32"/>
                  <a:gd name="T6" fmla="*/ 21 w 39"/>
                  <a:gd name="T7" fmla="*/ 25 h 32"/>
                  <a:gd name="T8" fmla="*/ 11 w 39"/>
                  <a:gd name="T9" fmla="*/ 0 h 32"/>
                </a:gdLst>
                <a:ahLst/>
                <a:cxnLst>
                  <a:cxn ang="0">
                    <a:pos x="T0" y="T1"/>
                  </a:cxn>
                  <a:cxn ang="0">
                    <a:pos x="T2" y="T3"/>
                  </a:cxn>
                  <a:cxn ang="0">
                    <a:pos x="T4" y="T5"/>
                  </a:cxn>
                  <a:cxn ang="0">
                    <a:pos x="T6" y="T7"/>
                  </a:cxn>
                  <a:cxn ang="0">
                    <a:pos x="T8" y="T9"/>
                  </a:cxn>
                </a:cxnLst>
                <a:rect l="0" t="0" r="r" b="b"/>
                <a:pathLst>
                  <a:path w="39" h="32">
                    <a:moveTo>
                      <a:pt x="11" y="0"/>
                    </a:moveTo>
                    <a:cubicBezTo>
                      <a:pt x="24" y="0"/>
                      <a:pt x="28" y="15"/>
                      <a:pt x="39" y="18"/>
                    </a:cubicBezTo>
                    <a:cubicBezTo>
                      <a:pt x="33" y="23"/>
                      <a:pt x="27" y="27"/>
                      <a:pt x="21" y="32"/>
                    </a:cubicBezTo>
                    <a:cubicBezTo>
                      <a:pt x="21" y="30"/>
                      <a:pt x="21" y="25"/>
                      <a:pt x="21" y="25"/>
                    </a:cubicBezTo>
                    <a:cubicBezTo>
                      <a:pt x="0" y="24"/>
                      <a:pt x="11" y="1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6" name="Freeform 1064"/>
              <p:cNvSpPr/>
              <p:nvPr/>
            </p:nvSpPr>
            <p:spPr bwMode="auto">
              <a:xfrm>
                <a:off x="5359" y="1868"/>
                <a:ext cx="41" cy="67"/>
              </a:xfrm>
              <a:custGeom>
                <a:avLst/>
                <a:gdLst>
                  <a:gd name="T0" fmla="*/ 12 w 22"/>
                  <a:gd name="T1" fmla="*/ 35 h 35"/>
                  <a:gd name="T2" fmla="*/ 1 w 22"/>
                  <a:gd name="T3" fmla="*/ 10 h 35"/>
                  <a:gd name="T4" fmla="*/ 5 w 22"/>
                  <a:gd name="T5" fmla="*/ 2 h 35"/>
                  <a:gd name="T6" fmla="*/ 22 w 22"/>
                  <a:gd name="T7" fmla="*/ 10 h 35"/>
                  <a:gd name="T8" fmla="*/ 22 w 22"/>
                  <a:gd name="T9" fmla="*/ 24 h 35"/>
                  <a:gd name="T10" fmla="*/ 12 w 22"/>
                  <a:gd name="T11" fmla="*/ 35 h 35"/>
                </a:gdLst>
                <a:ahLst/>
                <a:cxnLst>
                  <a:cxn ang="0">
                    <a:pos x="T0" y="T1"/>
                  </a:cxn>
                  <a:cxn ang="0">
                    <a:pos x="T2" y="T3"/>
                  </a:cxn>
                  <a:cxn ang="0">
                    <a:pos x="T4" y="T5"/>
                  </a:cxn>
                  <a:cxn ang="0">
                    <a:pos x="T6" y="T7"/>
                  </a:cxn>
                  <a:cxn ang="0">
                    <a:pos x="T8" y="T9"/>
                  </a:cxn>
                  <a:cxn ang="0">
                    <a:pos x="T10" y="T11"/>
                  </a:cxn>
                </a:cxnLst>
                <a:rect l="0" t="0" r="r" b="b"/>
                <a:pathLst>
                  <a:path w="22" h="35">
                    <a:moveTo>
                      <a:pt x="12" y="35"/>
                    </a:moveTo>
                    <a:cubicBezTo>
                      <a:pt x="4" y="28"/>
                      <a:pt x="5" y="18"/>
                      <a:pt x="1" y="10"/>
                    </a:cubicBezTo>
                    <a:cubicBezTo>
                      <a:pt x="0" y="6"/>
                      <a:pt x="2" y="4"/>
                      <a:pt x="5" y="2"/>
                    </a:cubicBezTo>
                    <a:cubicBezTo>
                      <a:pt x="13" y="0"/>
                      <a:pt x="19" y="3"/>
                      <a:pt x="22" y="10"/>
                    </a:cubicBezTo>
                    <a:cubicBezTo>
                      <a:pt x="22" y="15"/>
                      <a:pt x="22" y="19"/>
                      <a:pt x="22" y="24"/>
                    </a:cubicBezTo>
                    <a:cubicBezTo>
                      <a:pt x="18" y="27"/>
                      <a:pt x="12" y="28"/>
                      <a:pt x="12"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7" name="Freeform 1065"/>
              <p:cNvSpPr/>
              <p:nvPr/>
            </p:nvSpPr>
            <p:spPr bwMode="auto">
              <a:xfrm>
                <a:off x="5145" y="2111"/>
                <a:ext cx="57" cy="50"/>
              </a:xfrm>
              <a:custGeom>
                <a:avLst/>
                <a:gdLst>
                  <a:gd name="T0" fmla="*/ 30 w 30"/>
                  <a:gd name="T1" fmla="*/ 23 h 26"/>
                  <a:gd name="T2" fmla="*/ 30 w 30"/>
                  <a:gd name="T3" fmla="*/ 26 h 26"/>
                  <a:gd name="T4" fmla="*/ 16 w 30"/>
                  <a:gd name="T5" fmla="*/ 26 h 26"/>
                  <a:gd name="T6" fmla="*/ 3 w 30"/>
                  <a:gd name="T7" fmla="*/ 15 h 26"/>
                  <a:gd name="T8" fmla="*/ 0 w 30"/>
                  <a:gd name="T9" fmla="*/ 11 h 26"/>
                  <a:gd name="T10" fmla="*/ 14 w 30"/>
                  <a:gd name="T11" fmla="*/ 5 h 26"/>
                  <a:gd name="T12" fmla="*/ 18 w 30"/>
                  <a:gd name="T13" fmla="*/ 8 h 26"/>
                  <a:gd name="T14" fmla="*/ 30 w 30"/>
                  <a:gd name="T15" fmla="*/ 23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6">
                    <a:moveTo>
                      <a:pt x="30" y="23"/>
                    </a:moveTo>
                    <a:cubicBezTo>
                      <a:pt x="30" y="24"/>
                      <a:pt x="30" y="25"/>
                      <a:pt x="30" y="26"/>
                    </a:cubicBezTo>
                    <a:cubicBezTo>
                      <a:pt x="25" y="26"/>
                      <a:pt x="20" y="26"/>
                      <a:pt x="16" y="26"/>
                    </a:cubicBezTo>
                    <a:cubicBezTo>
                      <a:pt x="11" y="23"/>
                      <a:pt x="8" y="18"/>
                      <a:pt x="3" y="15"/>
                    </a:cubicBezTo>
                    <a:cubicBezTo>
                      <a:pt x="2" y="14"/>
                      <a:pt x="1" y="13"/>
                      <a:pt x="0" y="11"/>
                    </a:cubicBezTo>
                    <a:cubicBezTo>
                      <a:pt x="1" y="0"/>
                      <a:pt x="8" y="3"/>
                      <a:pt x="14" y="5"/>
                    </a:cubicBezTo>
                    <a:cubicBezTo>
                      <a:pt x="15" y="6"/>
                      <a:pt x="17" y="7"/>
                      <a:pt x="18" y="8"/>
                    </a:cubicBezTo>
                    <a:cubicBezTo>
                      <a:pt x="22" y="13"/>
                      <a:pt x="25" y="19"/>
                      <a:pt x="30"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8" name="Freeform 1066"/>
              <p:cNvSpPr/>
              <p:nvPr/>
            </p:nvSpPr>
            <p:spPr bwMode="auto">
              <a:xfrm>
                <a:off x="3707" y="2433"/>
                <a:ext cx="89" cy="61"/>
              </a:xfrm>
              <a:custGeom>
                <a:avLst/>
                <a:gdLst>
                  <a:gd name="T0" fmla="*/ 46 w 47"/>
                  <a:gd name="T1" fmla="*/ 29 h 32"/>
                  <a:gd name="T2" fmla="*/ 39 w 47"/>
                  <a:gd name="T3" fmla="*/ 29 h 32"/>
                  <a:gd name="T4" fmla="*/ 25 w 47"/>
                  <a:gd name="T5" fmla="*/ 29 h 32"/>
                  <a:gd name="T6" fmla="*/ 14 w 47"/>
                  <a:gd name="T7" fmla="*/ 29 h 32"/>
                  <a:gd name="T8" fmla="*/ 2 w 47"/>
                  <a:gd name="T9" fmla="*/ 13 h 32"/>
                  <a:gd name="T10" fmla="*/ 11 w 47"/>
                  <a:gd name="T11" fmla="*/ 0 h 32"/>
                  <a:gd name="T12" fmla="*/ 17 w 47"/>
                  <a:gd name="T13" fmla="*/ 10 h 32"/>
                  <a:gd name="T14" fmla="*/ 34 w 47"/>
                  <a:gd name="T15" fmla="*/ 10 h 32"/>
                  <a:gd name="T16" fmla="*/ 47 w 47"/>
                  <a:gd name="T17" fmla="*/ 24 h 32"/>
                  <a:gd name="T18" fmla="*/ 46 w 47"/>
                  <a:gd name="T19"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2">
                    <a:moveTo>
                      <a:pt x="46" y="29"/>
                    </a:moveTo>
                    <a:cubicBezTo>
                      <a:pt x="43" y="29"/>
                      <a:pt x="41" y="29"/>
                      <a:pt x="39" y="29"/>
                    </a:cubicBezTo>
                    <a:cubicBezTo>
                      <a:pt x="34" y="32"/>
                      <a:pt x="30" y="31"/>
                      <a:pt x="25" y="29"/>
                    </a:cubicBezTo>
                    <a:cubicBezTo>
                      <a:pt x="21" y="27"/>
                      <a:pt x="18" y="27"/>
                      <a:pt x="14" y="29"/>
                    </a:cubicBezTo>
                    <a:cubicBezTo>
                      <a:pt x="4" y="28"/>
                      <a:pt x="0" y="23"/>
                      <a:pt x="2" y="13"/>
                    </a:cubicBezTo>
                    <a:cubicBezTo>
                      <a:pt x="5" y="8"/>
                      <a:pt x="4" y="0"/>
                      <a:pt x="11" y="0"/>
                    </a:cubicBezTo>
                    <a:cubicBezTo>
                      <a:pt x="17" y="0"/>
                      <a:pt x="18" y="6"/>
                      <a:pt x="17" y="10"/>
                    </a:cubicBezTo>
                    <a:cubicBezTo>
                      <a:pt x="23" y="8"/>
                      <a:pt x="29" y="19"/>
                      <a:pt x="34" y="10"/>
                    </a:cubicBezTo>
                    <a:cubicBezTo>
                      <a:pt x="43" y="11"/>
                      <a:pt x="44" y="19"/>
                      <a:pt x="47" y="24"/>
                    </a:cubicBezTo>
                    <a:cubicBezTo>
                      <a:pt x="47" y="26"/>
                      <a:pt x="47" y="27"/>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9" name="Freeform 1067"/>
              <p:cNvSpPr/>
              <p:nvPr/>
            </p:nvSpPr>
            <p:spPr bwMode="auto">
              <a:xfrm>
                <a:off x="3686" y="2417"/>
                <a:ext cx="47" cy="83"/>
              </a:xfrm>
              <a:custGeom>
                <a:avLst/>
                <a:gdLst>
                  <a:gd name="T0" fmla="*/ 15 w 25"/>
                  <a:gd name="T1" fmla="*/ 19 h 43"/>
                  <a:gd name="T2" fmla="*/ 25 w 25"/>
                  <a:gd name="T3" fmla="*/ 37 h 43"/>
                  <a:gd name="T4" fmla="*/ 8 w 25"/>
                  <a:gd name="T5" fmla="*/ 33 h 43"/>
                  <a:gd name="T6" fmla="*/ 5 w 25"/>
                  <a:gd name="T7" fmla="*/ 16 h 43"/>
                  <a:gd name="T8" fmla="*/ 6 w 25"/>
                  <a:gd name="T9" fmla="*/ 3 h 43"/>
                  <a:gd name="T10" fmla="*/ 14 w 25"/>
                  <a:gd name="T11" fmla="*/ 11 h 43"/>
                  <a:gd name="T12" fmla="*/ 15 w 25"/>
                  <a:gd name="T13" fmla="*/ 19 h 43"/>
                </a:gdLst>
                <a:ahLst/>
                <a:cxnLst>
                  <a:cxn ang="0">
                    <a:pos x="T0" y="T1"/>
                  </a:cxn>
                  <a:cxn ang="0">
                    <a:pos x="T2" y="T3"/>
                  </a:cxn>
                  <a:cxn ang="0">
                    <a:pos x="T4" y="T5"/>
                  </a:cxn>
                  <a:cxn ang="0">
                    <a:pos x="T6" y="T7"/>
                  </a:cxn>
                  <a:cxn ang="0">
                    <a:pos x="T8" y="T9"/>
                  </a:cxn>
                  <a:cxn ang="0">
                    <a:pos x="T10" y="T11"/>
                  </a:cxn>
                  <a:cxn ang="0">
                    <a:pos x="T12" y="T13"/>
                  </a:cxn>
                </a:cxnLst>
                <a:rect l="0" t="0" r="r" b="b"/>
                <a:pathLst>
                  <a:path w="25" h="43">
                    <a:moveTo>
                      <a:pt x="15" y="19"/>
                    </a:moveTo>
                    <a:cubicBezTo>
                      <a:pt x="14" y="28"/>
                      <a:pt x="18" y="33"/>
                      <a:pt x="25" y="37"/>
                    </a:cubicBezTo>
                    <a:cubicBezTo>
                      <a:pt x="18" y="43"/>
                      <a:pt x="14" y="34"/>
                      <a:pt x="8" y="33"/>
                    </a:cubicBezTo>
                    <a:cubicBezTo>
                      <a:pt x="5" y="28"/>
                      <a:pt x="4" y="22"/>
                      <a:pt x="5" y="16"/>
                    </a:cubicBezTo>
                    <a:cubicBezTo>
                      <a:pt x="2" y="11"/>
                      <a:pt x="0" y="5"/>
                      <a:pt x="6" y="3"/>
                    </a:cubicBezTo>
                    <a:cubicBezTo>
                      <a:pt x="11" y="0"/>
                      <a:pt x="10" y="10"/>
                      <a:pt x="14" y="11"/>
                    </a:cubicBezTo>
                    <a:cubicBezTo>
                      <a:pt x="17" y="14"/>
                      <a:pt x="18" y="16"/>
                      <a:pt x="15"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0" name="Freeform 1068"/>
              <p:cNvSpPr/>
              <p:nvPr/>
            </p:nvSpPr>
            <p:spPr bwMode="auto">
              <a:xfrm>
                <a:off x="3754" y="2488"/>
                <a:ext cx="27" cy="17"/>
              </a:xfrm>
              <a:custGeom>
                <a:avLst/>
                <a:gdLst>
                  <a:gd name="T0" fmla="*/ 0 w 14"/>
                  <a:gd name="T1" fmla="*/ 0 h 9"/>
                  <a:gd name="T2" fmla="*/ 14 w 14"/>
                  <a:gd name="T3" fmla="*/ 0 h 9"/>
                  <a:gd name="T4" fmla="*/ 3 w 14"/>
                  <a:gd name="T5" fmla="*/ 3 h 9"/>
                  <a:gd name="T6" fmla="*/ 0 w 14"/>
                  <a:gd name="T7" fmla="*/ 0 h 9"/>
                </a:gdLst>
                <a:ahLst/>
                <a:cxnLst>
                  <a:cxn ang="0">
                    <a:pos x="T0" y="T1"/>
                  </a:cxn>
                  <a:cxn ang="0">
                    <a:pos x="T2" y="T3"/>
                  </a:cxn>
                  <a:cxn ang="0">
                    <a:pos x="T4" y="T5"/>
                  </a:cxn>
                  <a:cxn ang="0">
                    <a:pos x="T6" y="T7"/>
                  </a:cxn>
                </a:cxnLst>
                <a:rect l="0" t="0" r="r" b="b"/>
                <a:pathLst>
                  <a:path w="14" h="9">
                    <a:moveTo>
                      <a:pt x="0" y="0"/>
                    </a:moveTo>
                    <a:cubicBezTo>
                      <a:pt x="5" y="0"/>
                      <a:pt x="9" y="0"/>
                      <a:pt x="14" y="0"/>
                    </a:cubicBezTo>
                    <a:cubicBezTo>
                      <a:pt x="13" y="9"/>
                      <a:pt x="7" y="2"/>
                      <a:pt x="3" y="3"/>
                    </a:cubicBezTo>
                    <a:cubicBezTo>
                      <a:pt x="2" y="2"/>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1" name="Freeform 1069"/>
              <p:cNvSpPr/>
              <p:nvPr/>
            </p:nvSpPr>
            <p:spPr bwMode="auto">
              <a:xfrm>
                <a:off x="3802" y="1560"/>
                <a:ext cx="78" cy="60"/>
              </a:xfrm>
              <a:custGeom>
                <a:avLst/>
                <a:gdLst>
                  <a:gd name="T0" fmla="*/ 41 w 41"/>
                  <a:gd name="T1" fmla="*/ 11 h 31"/>
                  <a:gd name="T2" fmla="*/ 20 w 41"/>
                  <a:gd name="T3" fmla="*/ 18 h 31"/>
                  <a:gd name="T4" fmla="*/ 7 w 41"/>
                  <a:gd name="T5" fmla="*/ 10 h 31"/>
                  <a:gd name="T6" fmla="*/ 3 w 41"/>
                  <a:gd name="T7" fmla="*/ 0 h 31"/>
                  <a:gd name="T8" fmla="*/ 10 w 41"/>
                  <a:gd name="T9" fmla="*/ 0 h 31"/>
                  <a:gd name="T10" fmla="*/ 41 w 41"/>
                  <a:gd name="T11" fmla="*/ 11 h 31"/>
                </a:gdLst>
                <a:ahLst/>
                <a:cxnLst>
                  <a:cxn ang="0">
                    <a:pos x="T0" y="T1"/>
                  </a:cxn>
                  <a:cxn ang="0">
                    <a:pos x="T2" y="T3"/>
                  </a:cxn>
                  <a:cxn ang="0">
                    <a:pos x="T4" y="T5"/>
                  </a:cxn>
                  <a:cxn ang="0">
                    <a:pos x="T6" y="T7"/>
                  </a:cxn>
                  <a:cxn ang="0">
                    <a:pos x="T8" y="T9"/>
                  </a:cxn>
                  <a:cxn ang="0">
                    <a:pos x="T10" y="T11"/>
                  </a:cxn>
                </a:cxnLst>
                <a:rect l="0" t="0" r="r" b="b"/>
                <a:pathLst>
                  <a:path w="41" h="31">
                    <a:moveTo>
                      <a:pt x="41" y="11"/>
                    </a:moveTo>
                    <a:cubicBezTo>
                      <a:pt x="40" y="31"/>
                      <a:pt x="27" y="14"/>
                      <a:pt x="20" y="18"/>
                    </a:cubicBezTo>
                    <a:cubicBezTo>
                      <a:pt x="16" y="14"/>
                      <a:pt x="13" y="11"/>
                      <a:pt x="7" y="10"/>
                    </a:cubicBezTo>
                    <a:cubicBezTo>
                      <a:pt x="1" y="10"/>
                      <a:pt x="0" y="6"/>
                      <a:pt x="3" y="0"/>
                    </a:cubicBezTo>
                    <a:cubicBezTo>
                      <a:pt x="5" y="0"/>
                      <a:pt x="7" y="0"/>
                      <a:pt x="10" y="0"/>
                    </a:cubicBezTo>
                    <a:cubicBezTo>
                      <a:pt x="19" y="9"/>
                      <a:pt x="30" y="10"/>
                      <a:pt x="4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2" name="Freeform 1070"/>
              <p:cNvSpPr/>
              <p:nvPr/>
            </p:nvSpPr>
            <p:spPr bwMode="auto">
              <a:xfrm>
                <a:off x="4436" y="1853"/>
                <a:ext cx="138" cy="178"/>
              </a:xfrm>
              <a:custGeom>
                <a:avLst/>
                <a:gdLst>
                  <a:gd name="T0" fmla="*/ 18 w 72"/>
                  <a:gd name="T1" fmla="*/ 74 h 93"/>
                  <a:gd name="T2" fmla="*/ 15 w 72"/>
                  <a:gd name="T3" fmla="*/ 40 h 93"/>
                  <a:gd name="T4" fmla="*/ 16 w 72"/>
                  <a:gd name="T5" fmla="*/ 31 h 93"/>
                  <a:gd name="T6" fmla="*/ 29 w 72"/>
                  <a:gd name="T7" fmla="*/ 22 h 93"/>
                  <a:gd name="T8" fmla="*/ 44 w 72"/>
                  <a:gd name="T9" fmla="*/ 31 h 93"/>
                  <a:gd name="T10" fmla="*/ 28 w 72"/>
                  <a:gd name="T11" fmla="*/ 21 h 93"/>
                  <a:gd name="T12" fmla="*/ 32 w 72"/>
                  <a:gd name="T13" fmla="*/ 7 h 93"/>
                  <a:gd name="T14" fmla="*/ 67 w 72"/>
                  <a:gd name="T15" fmla="*/ 2 h 93"/>
                  <a:gd name="T16" fmla="*/ 72 w 72"/>
                  <a:gd name="T17" fmla="*/ 11 h 93"/>
                  <a:gd name="T18" fmla="*/ 65 w 72"/>
                  <a:gd name="T19" fmla="*/ 16 h 93"/>
                  <a:gd name="T20" fmla="*/ 61 w 72"/>
                  <a:gd name="T21" fmla="*/ 28 h 93"/>
                  <a:gd name="T22" fmla="*/ 57 w 72"/>
                  <a:gd name="T23" fmla="*/ 46 h 93"/>
                  <a:gd name="T24" fmla="*/ 57 w 72"/>
                  <a:gd name="T25" fmla="*/ 63 h 93"/>
                  <a:gd name="T26" fmla="*/ 67 w 72"/>
                  <a:gd name="T27" fmla="*/ 81 h 93"/>
                  <a:gd name="T28" fmla="*/ 43 w 72"/>
                  <a:gd name="T29" fmla="*/ 91 h 93"/>
                  <a:gd name="T30" fmla="*/ 39 w 72"/>
                  <a:gd name="T31" fmla="*/ 91 h 93"/>
                  <a:gd name="T32" fmla="*/ 28 w 72"/>
                  <a:gd name="T33" fmla="*/ 77 h 93"/>
                  <a:gd name="T34" fmla="*/ 18 w 72"/>
                  <a:gd name="T35" fmla="*/ 7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93">
                    <a:moveTo>
                      <a:pt x="18" y="74"/>
                    </a:moveTo>
                    <a:cubicBezTo>
                      <a:pt x="0" y="64"/>
                      <a:pt x="16" y="51"/>
                      <a:pt x="15" y="40"/>
                    </a:cubicBezTo>
                    <a:cubicBezTo>
                      <a:pt x="15" y="37"/>
                      <a:pt x="15" y="33"/>
                      <a:pt x="16" y="31"/>
                    </a:cubicBezTo>
                    <a:cubicBezTo>
                      <a:pt x="20" y="26"/>
                      <a:pt x="21" y="20"/>
                      <a:pt x="29" y="22"/>
                    </a:cubicBezTo>
                    <a:cubicBezTo>
                      <a:pt x="34" y="23"/>
                      <a:pt x="35" y="31"/>
                      <a:pt x="44" y="31"/>
                    </a:cubicBezTo>
                    <a:cubicBezTo>
                      <a:pt x="38" y="26"/>
                      <a:pt x="32" y="25"/>
                      <a:pt x="28" y="21"/>
                    </a:cubicBezTo>
                    <a:cubicBezTo>
                      <a:pt x="22" y="14"/>
                      <a:pt x="25" y="8"/>
                      <a:pt x="32" y="7"/>
                    </a:cubicBezTo>
                    <a:cubicBezTo>
                      <a:pt x="43" y="5"/>
                      <a:pt x="54" y="0"/>
                      <a:pt x="67" y="2"/>
                    </a:cubicBezTo>
                    <a:cubicBezTo>
                      <a:pt x="70" y="4"/>
                      <a:pt x="72" y="7"/>
                      <a:pt x="72" y="11"/>
                    </a:cubicBezTo>
                    <a:cubicBezTo>
                      <a:pt x="70" y="13"/>
                      <a:pt x="68" y="16"/>
                      <a:pt x="65" y="16"/>
                    </a:cubicBezTo>
                    <a:cubicBezTo>
                      <a:pt x="56" y="17"/>
                      <a:pt x="56" y="22"/>
                      <a:pt x="61" y="28"/>
                    </a:cubicBezTo>
                    <a:cubicBezTo>
                      <a:pt x="68" y="36"/>
                      <a:pt x="68" y="41"/>
                      <a:pt x="57" y="46"/>
                    </a:cubicBezTo>
                    <a:cubicBezTo>
                      <a:pt x="47" y="51"/>
                      <a:pt x="47" y="57"/>
                      <a:pt x="57" y="63"/>
                    </a:cubicBezTo>
                    <a:cubicBezTo>
                      <a:pt x="60" y="69"/>
                      <a:pt x="64" y="75"/>
                      <a:pt x="67" y="81"/>
                    </a:cubicBezTo>
                    <a:cubicBezTo>
                      <a:pt x="57" y="79"/>
                      <a:pt x="51" y="88"/>
                      <a:pt x="43" y="91"/>
                    </a:cubicBezTo>
                    <a:cubicBezTo>
                      <a:pt x="41" y="93"/>
                      <a:pt x="40" y="93"/>
                      <a:pt x="39" y="91"/>
                    </a:cubicBezTo>
                    <a:cubicBezTo>
                      <a:pt x="35" y="87"/>
                      <a:pt x="29" y="85"/>
                      <a:pt x="28" y="77"/>
                    </a:cubicBezTo>
                    <a:cubicBezTo>
                      <a:pt x="28" y="68"/>
                      <a:pt x="22" y="72"/>
                      <a:pt x="18"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3" name="Freeform 1071"/>
              <p:cNvSpPr/>
              <p:nvPr/>
            </p:nvSpPr>
            <p:spPr bwMode="auto">
              <a:xfrm>
                <a:off x="4434" y="2025"/>
                <a:ext cx="86" cy="63"/>
              </a:xfrm>
              <a:custGeom>
                <a:avLst/>
                <a:gdLst>
                  <a:gd name="T0" fmla="*/ 40 w 45"/>
                  <a:gd name="T1" fmla="*/ 1 h 33"/>
                  <a:gd name="T2" fmla="*/ 44 w 45"/>
                  <a:gd name="T3" fmla="*/ 1 h 33"/>
                  <a:gd name="T4" fmla="*/ 37 w 45"/>
                  <a:gd name="T5" fmla="*/ 29 h 33"/>
                  <a:gd name="T6" fmla="*/ 37 w 45"/>
                  <a:gd name="T7" fmla="*/ 33 h 33"/>
                  <a:gd name="T8" fmla="*/ 26 w 45"/>
                  <a:gd name="T9" fmla="*/ 29 h 33"/>
                  <a:gd name="T10" fmla="*/ 9 w 45"/>
                  <a:gd name="T11" fmla="*/ 19 h 33"/>
                  <a:gd name="T12" fmla="*/ 7 w 45"/>
                  <a:gd name="T13" fmla="*/ 13 h 33"/>
                  <a:gd name="T14" fmla="*/ 40 w 45"/>
                  <a:gd name="T15" fmla="*/ 1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33">
                    <a:moveTo>
                      <a:pt x="40" y="1"/>
                    </a:moveTo>
                    <a:cubicBezTo>
                      <a:pt x="41" y="1"/>
                      <a:pt x="42" y="1"/>
                      <a:pt x="44" y="1"/>
                    </a:cubicBezTo>
                    <a:cubicBezTo>
                      <a:pt x="45" y="12"/>
                      <a:pt x="33" y="19"/>
                      <a:pt x="37" y="29"/>
                    </a:cubicBezTo>
                    <a:cubicBezTo>
                      <a:pt x="37" y="30"/>
                      <a:pt x="37" y="32"/>
                      <a:pt x="37" y="33"/>
                    </a:cubicBezTo>
                    <a:cubicBezTo>
                      <a:pt x="33" y="32"/>
                      <a:pt x="30" y="30"/>
                      <a:pt x="26" y="29"/>
                    </a:cubicBezTo>
                    <a:cubicBezTo>
                      <a:pt x="22" y="23"/>
                      <a:pt x="13" y="24"/>
                      <a:pt x="9" y="19"/>
                    </a:cubicBezTo>
                    <a:cubicBezTo>
                      <a:pt x="4" y="18"/>
                      <a:pt x="0" y="14"/>
                      <a:pt x="7" y="13"/>
                    </a:cubicBezTo>
                    <a:cubicBezTo>
                      <a:pt x="19" y="12"/>
                      <a:pt x="27" y="0"/>
                      <a:pt x="4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4" name="Freeform 1072"/>
              <p:cNvSpPr/>
              <p:nvPr/>
            </p:nvSpPr>
            <p:spPr bwMode="auto">
              <a:xfrm>
                <a:off x="4452" y="2054"/>
                <a:ext cx="34" cy="27"/>
              </a:xfrm>
              <a:custGeom>
                <a:avLst/>
                <a:gdLst>
                  <a:gd name="T0" fmla="*/ 0 w 18"/>
                  <a:gd name="T1" fmla="*/ 4 h 14"/>
                  <a:gd name="T2" fmla="*/ 17 w 18"/>
                  <a:gd name="T3" fmla="*/ 14 h 14"/>
                  <a:gd name="T4" fmla="*/ 3 w 18"/>
                  <a:gd name="T5" fmla="*/ 14 h 14"/>
                  <a:gd name="T6" fmla="*/ 0 w 18"/>
                  <a:gd name="T7" fmla="*/ 4 h 14"/>
                </a:gdLst>
                <a:ahLst/>
                <a:cxnLst>
                  <a:cxn ang="0">
                    <a:pos x="T0" y="T1"/>
                  </a:cxn>
                  <a:cxn ang="0">
                    <a:pos x="T2" y="T3"/>
                  </a:cxn>
                  <a:cxn ang="0">
                    <a:pos x="T4" y="T5"/>
                  </a:cxn>
                  <a:cxn ang="0">
                    <a:pos x="T6" y="T7"/>
                  </a:cxn>
                </a:cxnLst>
                <a:rect l="0" t="0" r="r" b="b"/>
                <a:pathLst>
                  <a:path w="18" h="14">
                    <a:moveTo>
                      <a:pt x="0" y="4"/>
                    </a:moveTo>
                    <a:cubicBezTo>
                      <a:pt x="7" y="5"/>
                      <a:pt x="18" y="0"/>
                      <a:pt x="17" y="14"/>
                    </a:cubicBezTo>
                    <a:cubicBezTo>
                      <a:pt x="13" y="14"/>
                      <a:pt x="8" y="14"/>
                      <a:pt x="3" y="14"/>
                    </a:cubicBezTo>
                    <a:cubicBezTo>
                      <a:pt x="2" y="11"/>
                      <a:pt x="1" y="7"/>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5" name="Freeform 1073"/>
              <p:cNvSpPr/>
              <p:nvPr/>
            </p:nvSpPr>
            <p:spPr bwMode="auto">
              <a:xfrm>
                <a:off x="2342" y="1916"/>
                <a:ext cx="59" cy="132"/>
              </a:xfrm>
              <a:custGeom>
                <a:avLst/>
                <a:gdLst>
                  <a:gd name="T0" fmla="*/ 23 w 31"/>
                  <a:gd name="T1" fmla="*/ 51 h 69"/>
                  <a:gd name="T2" fmla="*/ 26 w 31"/>
                  <a:gd name="T3" fmla="*/ 69 h 69"/>
                  <a:gd name="T4" fmla="*/ 16 w 31"/>
                  <a:gd name="T5" fmla="*/ 59 h 69"/>
                  <a:gd name="T6" fmla="*/ 5 w 31"/>
                  <a:gd name="T7" fmla="*/ 32 h 69"/>
                  <a:gd name="T8" fmla="*/ 4 w 31"/>
                  <a:gd name="T9" fmla="*/ 20 h 69"/>
                  <a:gd name="T10" fmla="*/ 6 w 31"/>
                  <a:gd name="T11" fmla="*/ 8 h 69"/>
                  <a:gd name="T12" fmla="*/ 17 w 31"/>
                  <a:gd name="T13" fmla="*/ 8 h 69"/>
                  <a:gd name="T14" fmla="*/ 23 w 31"/>
                  <a:gd name="T15" fmla="*/ 29 h 69"/>
                  <a:gd name="T16" fmla="*/ 23 w 31"/>
                  <a:gd name="T17" fmla="*/ 5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9">
                    <a:moveTo>
                      <a:pt x="23" y="51"/>
                    </a:moveTo>
                    <a:cubicBezTo>
                      <a:pt x="25" y="57"/>
                      <a:pt x="31" y="62"/>
                      <a:pt x="26" y="69"/>
                    </a:cubicBezTo>
                    <a:cubicBezTo>
                      <a:pt x="21" y="67"/>
                      <a:pt x="20" y="61"/>
                      <a:pt x="16" y="59"/>
                    </a:cubicBezTo>
                    <a:cubicBezTo>
                      <a:pt x="0" y="55"/>
                      <a:pt x="3" y="43"/>
                      <a:pt x="5" y="32"/>
                    </a:cubicBezTo>
                    <a:cubicBezTo>
                      <a:pt x="12" y="27"/>
                      <a:pt x="4" y="24"/>
                      <a:pt x="4" y="20"/>
                    </a:cubicBezTo>
                    <a:cubicBezTo>
                      <a:pt x="4" y="16"/>
                      <a:pt x="5" y="12"/>
                      <a:pt x="6" y="8"/>
                    </a:cubicBezTo>
                    <a:cubicBezTo>
                      <a:pt x="9" y="0"/>
                      <a:pt x="13" y="0"/>
                      <a:pt x="17" y="8"/>
                    </a:cubicBezTo>
                    <a:cubicBezTo>
                      <a:pt x="20" y="14"/>
                      <a:pt x="21" y="22"/>
                      <a:pt x="23" y="29"/>
                    </a:cubicBezTo>
                    <a:cubicBezTo>
                      <a:pt x="19" y="36"/>
                      <a:pt x="24" y="44"/>
                      <a:pt x="23"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6" name="Freeform 1074"/>
              <p:cNvSpPr/>
              <p:nvPr/>
            </p:nvSpPr>
            <p:spPr bwMode="auto">
              <a:xfrm>
                <a:off x="2304" y="1972"/>
                <a:ext cx="56" cy="89"/>
              </a:xfrm>
              <a:custGeom>
                <a:avLst/>
                <a:gdLst>
                  <a:gd name="T0" fmla="*/ 1 w 29"/>
                  <a:gd name="T1" fmla="*/ 36 h 47"/>
                  <a:gd name="T2" fmla="*/ 1 w 29"/>
                  <a:gd name="T3" fmla="*/ 19 h 47"/>
                  <a:gd name="T4" fmla="*/ 2 w 29"/>
                  <a:gd name="T5" fmla="*/ 12 h 47"/>
                  <a:gd name="T6" fmla="*/ 14 w 29"/>
                  <a:gd name="T7" fmla="*/ 6 h 47"/>
                  <a:gd name="T8" fmla="*/ 29 w 29"/>
                  <a:gd name="T9" fmla="*/ 36 h 47"/>
                  <a:gd name="T10" fmla="*/ 1 w 29"/>
                  <a:gd name="T11" fmla="*/ 36 h 47"/>
                </a:gdLst>
                <a:ahLst/>
                <a:cxnLst>
                  <a:cxn ang="0">
                    <a:pos x="T0" y="T1"/>
                  </a:cxn>
                  <a:cxn ang="0">
                    <a:pos x="T2" y="T3"/>
                  </a:cxn>
                  <a:cxn ang="0">
                    <a:pos x="T4" y="T5"/>
                  </a:cxn>
                  <a:cxn ang="0">
                    <a:pos x="T6" y="T7"/>
                  </a:cxn>
                  <a:cxn ang="0">
                    <a:pos x="T8" y="T9"/>
                  </a:cxn>
                  <a:cxn ang="0">
                    <a:pos x="T10" y="T11"/>
                  </a:cxn>
                </a:cxnLst>
                <a:rect l="0" t="0" r="r" b="b"/>
                <a:pathLst>
                  <a:path w="29" h="47">
                    <a:moveTo>
                      <a:pt x="1" y="36"/>
                    </a:moveTo>
                    <a:cubicBezTo>
                      <a:pt x="1" y="30"/>
                      <a:pt x="1" y="25"/>
                      <a:pt x="1" y="19"/>
                    </a:cubicBezTo>
                    <a:cubicBezTo>
                      <a:pt x="0" y="17"/>
                      <a:pt x="1" y="15"/>
                      <a:pt x="2" y="12"/>
                    </a:cubicBezTo>
                    <a:cubicBezTo>
                      <a:pt x="4" y="6"/>
                      <a:pt x="6" y="0"/>
                      <a:pt x="14" y="6"/>
                    </a:cubicBezTo>
                    <a:cubicBezTo>
                      <a:pt x="24" y="14"/>
                      <a:pt x="19" y="29"/>
                      <a:pt x="29" y="36"/>
                    </a:cubicBezTo>
                    <a:cubicBezTo>
                      <a:pt x="20" y="47"/>
                      <a:pt x="11" y="33"/>
                      <a:pt x="1"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7" name="Freeform 1075"/>
              <p:cNvSpPr/>
              <p:nvPr/>
            </p:nvSpPr>
            <p:spPr bwMode="auto">
              <a:xfrm>
                <a:off x="2327" y="1968"/>
                <a:ext cx="46" cy="74"/>
              </a:xfrm>
              <a:custGeom>
                <a:avLst/>
                <a:gdLst>
                  <a:gd name="T0" fmla="*/ 17 w 24"/>
                  <a:gd name="T1" fmla="*/ 38 h 39"/>
                  <a:gd name="T2" fmla="*/ 6 w 24"/>
                  <a:gd name="T3" fmla="*/ 29 h 39"/>
                  <a:gd name="T4" fmla="*/ 0 w 24"/>
                  <a:gd name="T5" fmla="*/ 10 h 39"/>
                  <a:gd name="T6" fmla="*/ 6 w 24"/>
                  <a:gd name="T7" fmla="*/ 3 h 39"/>
                  <a:gd name="T8" fmla="*/ 17 w 24"/>
                  <a:gd name="T9" fmla="*/ 3 h 39"/>
                  <a:gd name="T10" fmla="*/ 24 w 24"/>
                  <a:gd name="T11" fmla="*/ 32 h 39"/>
                  <a:gd name="T12" fmla="*/ 17 w 24"/>
                  <a:gd name="T13" fmla="*/ 38 h 39"/>
                </a:gdLst>
                <a:ahLst/>
                <a:cxnLst>
                  <a:cxn ang="0">
                    <a:pos x="T0" y="T1"/>
                  </a:cxn>
                  <a:cxn ang="0">
                    <a:pos x="T2" y="T3"/>
                  </a:cxn>
                  <a:cxn ang="0">
                    <a:pos x="T4" y="T5"/>
                  </a:cxn>
                  <a:cxn ang="0">
                    <a:pos x="T6" y="T7"/>
                  </a:cxn>
                  <a:cxn ang="0">
                    <a:pos x="T8" y="T9"/>
                  </a:cxn>
                  <a:cxn ang="0">
                    <a:pos x="T10" y="T11"/>
                  </a:cxn>
                  <a:cxn ang="0">
                    <a:pos x="T12" y="T13"/>
                  </a:cxn>
                </a:cxnLst>
                <a:rect l="0" t="0" r="r" b="b"/>
                <a:pathLst>
                  <a:path w="24" h="39">
                    <a:moveTo>
                      <a:pt x="17" y="38"/>
                    </a:moveTo>
                    <a:cubicBezTo>
                      <a:pt x="10" y="39"/>
                      <a:pt x="8" y="36"/>
                      <a:pt x="6" y="29"/>
                    </a:cubicBezTo>
                    <a:cubicBezTo>
                      <a:pt x="4" y="23"/>
                      <a:pt x="7" y="15"/>
                      <a:pt x="0" y="10"/>
                    </a:cubicBezTo>
                    <a:cubicBezTo>
                      <a:pt x="1" y="8"/>
                      <a:pt x="3" y="5"/>
                      <a:pt x="6" y="3"/>
                    </a:cubicBezTo>
                    <a:cubicBezTo>
                      <a:pt x="10" y="2"/>
                      <a:pt x="13" y="0"/>
                      <a:pt x="17" y="3"/>
                    </a:cubicBezTo>
                    <a:cubicBezTo>
                      <a:pt x="14" y="14"/>
                      <a:pt x="13" y="24"/>
                      <a:pt x="24" y="32"/>
                    </a:cubicBezTo>
                    <a:cubicBezTo>
                      <a:pt x="24" y="36"/>
                      <a:pt x="22" y="38"/>
                      <a:pt x="1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8" name="Freeform 1076"/>
              <p:cNvSpPr/>
              <p:nvPr/>
            </p:nvSpPr>
            <p:spPr bwMode="auto">
              <a:xfrm>
                <a:off x="4457" y="2220"/>
                <a:ext cx="65" cy="42"/>
              </a:xfrm>
              <a:custGeom>
                <a:avLst/>
                <a:gdLst>
                  <a:gd name="T0" fmla="*/ 0 w 34"/>
                  <a:gd name="T1" fmla="*/ 14 h 22"/>
                  <a:gd name="T2" fmla="*/ 7 w 34"/>
                  <a:gd name="T3" fmla="*/ 0 h 22"/>
                  <a:gd name="T4" fmla="*/ 28 w 34"/>
                  <a:gd name="T5" fmla="*/ 4 h 22"/>
                  <a:gd name="T6" fmla="*/ 14 w 34"/>
                  <a:gd name="T7" fmla="*/ 14 h 22"/>
                  <a:gd name="T8" fmla="*/ 0 w 34"/>
                  <a:gd name="T9" fmla="*/ 14 h 22"/>
                </a:gdLst>
                <a:ahLst/>
                <a:cxnLst>
                  <a:cxn ang="0">
                    <a:pos x="T0" y="T1"/>
                  </a:cxn>
                  <a:cxn ang="0">
                    <a:pos x="T2" y="T3"/>
                  </a:cxn>
                  <a:cxn ang="0">
                    <a:pos x="T4" y="T5"/>
                  </a:cxn>
                  <a:cxn ang="0">
                    <a:pos x="T6" y="T7"/>
                  </a:cxn>
                  <a:cxn ang="0">
                    <a:pos x="T8" y="T9"/>
                  </a:cxn>
                </a:cxnLst>
                <a:rect l="0" t="0" r="r" b="b"/>
                <a:pathLst>
                  <a:path w="34" h="22">
                    <a:moveTo>
                      <a:pt x="0" y="14"/>
                    </a:moveTo>
                    <a:cubicBezTo>
                      <a:pt x="3" y="10"/>
                      <a:pt x="5" y="5"/>
                      <a:pt x="7" y="0"/>
                    </a:cubicBezTo>
                    <a:cubicBezTo>
                      <a:pt x="14" y="5"/>
                      <a:pt x="21" y="4"/>
                      <a:pt x="28" y="4"/>
                    </a:cubicBezTo>
                    <a:cubicBezTo>
                      <a:pt x="34" y="22"/>
                      <a:pt x="23" y="17"/>
                      <a:pt x="14" y="14"/>
                    </a:cubicBezTo>
                    <a:cubicBezTo>
                      <a:pt x="10" y="14"/>
                      <a:pt x="5"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9" name="Freeform 1077"/>
              <p:cNvSpPr/>
              <p:nvPr/>
            </p:nvSpPr>
            <p:spPr bwMode="auto">
              <a:xfrm>
                <a:off x="3718" y="1683"/>
                <a:ext cx="63" cy="44"/>
              </a:xfrm>
              <a:custGeom>
                <a:avLst/>
                <a:gdLst>
                  <a:gd name="T0" fmla="*/ 33 w 33"/>
                  <a:gd name="T1" fmla="*/ 23 h 23"/>
                  <a:gd name="T2" fmla="*/ 5 w 33"/>
                  <a:gd name="T3" fmla="*/ 23 h 23"/>
                  <a:gd name="T4" fmla="*/ 5 w 33"/>
                  <a:gd name="T5" fmla="*/ 20 h 23"/>
                  <a:gd name="T6" fmla="*/ 8 w 33"/>
                  <a:gd name="T7" fmla="*/ 6 h 23"/>
                  <a:gd name="T8" fmla="*/ 12 w 33"/>
                  <a:gd name="T9" fmla="*/ 6 h 23"/>
                  <a:gd name="T10" fmla="*/ 23 w 33"/>
                  <a:gd name="T11" fmla="*/ 5 h 23"/>
                  <a:gd name="T12" fmla="*/ 33 w 33"/>
                  <a:gd name="T13" fmla="*/ 10 h 23"/>
                  <a:gd name="T14" fmla="*/ 33 w 33"/>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3">
                    <a:moveTo>
                      <a:pt x="33" y="23"/>
                    </a:moveTo>
                    <a:cubicBezTo>
                      <a:pt x="24" y="23"/>
                      <a:pt x="14" y="23"/>
                      <a:pt x="5" y="23"/>
                    </a:cubicBezTo>
                    <a:cubicBezTo>
                      <a:pt x="5" y="22"/>
                      <a:pt x="5" y="21"/>
                      <a:pt x="5" y="20"/>
                    </a:cubicBezTo>
                    <a:cubicBezTo>
                      <a:pt x="0" y="14"/>
                      <a:pt x="7" y="11"/>
                      <a:pt x="8" y="6"/>
                    </a:cubicBezTo>
                    <a:cubicBezTo>
                      <a:pt x="10" y="6"/>
                      <a:pt x="11" y="6"/>
                      <a:pt x="12" y="6"/>
                    </a:cubicBezTo>
                    <a:cubicBezTo>
                      <a:pt x="16" y="10"/>
                      <a:pt x="19" y="7"/>
                      <a:pt x="23" y="5"/>
                    </a:cubicBezTo>
                    <a:cubicBezTo>
                      <a:pt x="29" y="0"/>
                      <a:pt x="32" y="3"/>
                      <a:pt x="33" y="10"/>
                    </a:cubicBezTo>
                    <a:cubicBezTo>
                      <a:pt x="29" y="14"/>
                      <a:pt x="33" y="19"/>
                      <a:pt x="3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0" name="Freeform 1078"/>
              <p:cNvSpPr/>
              <p:nvPr/>
            </p:nvSpPr>
            <p:spPr bwMode="auto">
              <a:xfrm>
                <a:off x="3688" y="1694"/>
                <a:ext cx="45" cy="29"/>
              </a:xfrm>
              <a:custGeom>
                <a:avLst/>
                <a:gdLst>
                  <a:gd name="T0" fmla="*/ 24 w 24"/>
                  <a:gd name="T1" fmla="*/ 0 h 15"/>
                  <a:gd name="T2" fmla="*/ 21 w 24"/>
                  <a:gd name="T3" fmla="*/ 14 h 15"/>
                  <a:gd name="T4" fmla="*/ 0 w 24"/>
                  <a:gd name="T5" fmla="*/ 7 h 15"/>
                  <a:gd name="T6" fmla="*/ 0 w 24"/>
                  <a:gd name="T7" fmla="*/ 0 h 15"/>
                  <a:gd name="T8" fmla="*/ 24 w 24"/>
                  <a:gd name="T9" fmla="*/ 0 h 15"/>
                </a:gdLst>
                <a:ahLst/>
                <a:cxnLst>
                  <a:cxn ang="0">
                    <a:pos x="T0" y="T1"/>
                  </a:cxn>
                  <a:cxn ang="0">
                    <a:pos x="T2" y="T3"/>
                  </a:cxn>
                  <a:cxn ang="0">
                    <a:pos x="T4" y="T5"/>
                  </a:cxn>
                  <a:cxn ang="0">
                    <a:pos x="T6" y="T7"/>
                  </a:cxn>
                  <a:cxn ang="0">
                    <a:pos x="T8" y="T9"/>
                  </a:cxn>
                </a:cxnLst>
                <a:rect l="0" t="0" r="r" b="b"/>
                <a:pathLst>
                  <a:path w="24" h="15">
                    <a:moveTo>
                      <a:pt x="24" y="0"/>
                    </a:moveTo>
                    <a:cubicBezTo>
                      <a:pt x="23" y="5"/>
                      <a:pt x="22" y="9"/>
                      <a:pt x="21" y="14"/>
                    </a:cubicBezTo>
                    <a:cubicBezTo>
                      <a:pt x="13" y="15"/>
                      <a:pt x="7" y="10"/>
                      <a:pt x="0" y="7"/>
                    </a:cubicBezTo>
                    <a:cubicBezTo>
                      <a:pt x="0" y="5"/>
                      <a:pt x="0" y="2"/>
                      <a:pt x="0" y="0"/>
                    </a:cubicBezTo>
                    <a:cubicBezTo>
                      <a:pt x="8" y="3"/>
                      <a:pt x="16" y="7"/>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1" name="Freeform 1079"/>
              <p:cNvSpPr/>
              <p:nvPr/>
            </p:nvSpPr>
            <p:spPr bwMode="auto">
              <a:xfrm>
                <a:off x="3714" y="1654"/>
                <a:ext cx="80" cy="50"/>
              </a:xfrm>
              <a:custGeom>
                <a:avLst/>
                <a:gdLst>
                  <a:gd name="T0" fmla="*/ 35 w 42"/>
                  <a:gd name="T1" fmla="*/ 25 h 26"/>
                  <a:gd name="T2" fmla="*/ 26 w 42"/>
                  <a:gd name="T3" fmla="*/ 23 h 26"/>
                  <a:gd name="T4" fmla="*/ 14 w 42"/>
                  <a:gd name="T5" fmla="*/ 21 h 26"/>
                  <a:gd name="T6" fmla="*/ 15 w 42"/>
                  <a:gd name="T7" fmla="*/ 12 h 26"/>
                  <a:gd name="T8" fmla="*/ 14 w 42"/>
                  <a:gd name="T9" fmla="*/ 0 h 26"/>
                  <a:gd name="T10" fmla="*/ 38 w 42"/>
                  <a:gd name="T11" fmla="*/ 7 h 26"/>
                  <a:gd name="T12" fmla="*/ 38 w 42"/>
                  <a:gd name="T13" fmla="*/ 18 h 26"/>
                  <a:gd name="T14" fmla="*/ 35 w 42"/>
                  <a:gd name="T15" fmla="*/ 25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6">
                    <a:moveTo>
                      <a:pt x="35" y="25"/>
                    </a:moveTo>
                    <a:cubicBezTo>
                      <a:pt x="32" y="23"/>
                      <a:pt x="31" y="18"/>
                      <a:pt x="26" y="23"/>
                    </a:cubicBezTo>
                    <a:cubicBezTo>
                      <a:pt x="23" y="26"/>
                      <a:pt x="17" y="25"/>
                      <a:pt x="14" y="21"/>
                    </a:cubicBezTo>
                    <a:cubicBezTo>
                      <a:pt x="22" y="19"/>
                      <a:pt x="26" y="17"/>
                      <a:pt x="15" y="12"/>
                    </a:cubicBezTo>
                    <a:cubicBezTo>
                      <a:pt x="11" y="10"/>
                      <a:pt x="0" y="5"/>
                      <a:pt x="14" y="0"/>
                    </a:cubicBezTo>
                    <a:cubicBezTo>
                      <a:pt x="20" y="9"/>
                      <a:pt x="28" y="12"/>
                      <a:pt x="38" y="7"/>
                    </a:cubicBezTo>
                    <a:cubicBezTo>
                      <a:pt x="42" y="11"/>
                      <a:pt x="39" y="14"/>
                      <a:pt x="38" y="18"/>
                    </a:cubicBezTo>
                    <a:cubicBezTo>
                      <a:pt x="38" y="20"/>
                      <a:pt x="38" y="23"/>
                      <a:pt x="3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2" name="Freeform 1080"/>
              <p:cNvSpPr/>
              <p:nvPr/>
            </p:nvSpPr>
            <p:spPr bwMode="auto">
              <a:xfrm>
                <a:off x="2565" y="2655"/>
                <a:ext cx="67" cy="93"/>
              </a:xfrm>
              <a:custGeom>
                <a:avLst/>
                <a:gdLst>
                  <a:gd name="T0" fmla="*/ 28 w 35"/>
                  <a:gd name="T1" fmla="*/ 49 h 49"/>
                  <a:gd name="T2" fmla="*/ 18 w 35"/>
                  <a:gd name="T3" fmla="*/ 49 h 49"/>
                  <a:gd name="T4" fmla="*/ 4 w 35"/>
                  <a:gd name="T5" fmla="*/ 24 h 49"/>
                  <a:gd name="T6" fmla="*/ 0 w 35"/>
                  <a:gd name="T7" fmla="*/ 21 h 49"/>
                  <a:gd name="T8" fmla="*/ 14 w 35"/>
                  <a:gd name="T9" fmla="*/ 3 h 49"/>
                  <a:gd name="T10" fmla="*/ 17 w 35"/>
                  <a:gd name="T11" fmla="*/ 0 h 49"/>
                  <a:gd name="T12" fmla="*/ 35 w 35"/>
                  <a:gd name="T13" fmla="*/ 36 h 49"/>
                  <a:gd name="T14" fmla="*/ 33 w 35"/>
                  <a:gd name="T15" fmla="*/ 43 h 49"/>
                  <a:gd name="T16" fmla="*/ 31 w 35"/>
                  <a:gd name="T17" fmla="*/ 45 h 49"/>
                  <a:gd name="T18" fmla="*/ 28 w 35"/>
                  <a:gd name="T1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9">
                    <a:moveTo>
                      <a:pt x="28" y="49"/>
                    </a:moveTo>
                    <a:cubicBezTo>
                      <a:pt x="24" y="49"/>
                      <a:pt x="21" y="49"/>
                      <a:pt x="18" y="49"/>
                    </a:cubicBezTo>
                    <a:cubicBezTo>
                      <a:pt x="16" y="39"/>
                      <a:pt x="11" y="31"/>
                      <a:pt x="4" y="24"/>
                    </a:cubicBezTo>
                    <a:cubicBezTo>
                      <a:pt x="2" y="23"/>
                      <a:pt x="1" y="22"/>
                      <a:pt x="0" y="21"/>
                    </a:cubicBezTo>
                    <a:cubicBezTo>
                      <a:pt x="16" y="24"/>
                      <a:pt x="9" y="9"/>
                      <a:pt x="14" y="3"/>
                    </a:cubicBezTo>
                    <a:cubicBezTo>
                      <a:pt x="15" y="2"/>
                      <a:pt x="16" y="1"/>
                      <a:pt x="17" y="0"/>
                    </a:cubicBezTo>
                    <a:cubicBezTo>
                      <a:pt x="28" y="10"/>
                      <a:pt x="32" y="22"/>
                      <a:pt x="35" y="36"/>
                    </a:cubicBezTo>
                    <a:cubicBezTo>
                      <a:pt x="35" y="39"/>
                      <a:pt x="35" y="41"/>
                      <a:pt x="33" y="43"/>
                    </a:cubicBezTo>
                    <a:cubicBezTo>
                      <a:pt x="33" y="44"/>
                      <a:pt x="32" y="45"/>
                      <a:pt x="31" y="45"/>
                    </a:cubicBezTo>
                    <a:cubicBezTo>
                      <a:pt x="30" y="46"/>
                      <a:pt x="29" y="48"/>
                      <a:pt x="28"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3" name="Freeform 1081"/>
              <p:cNvSpPr/>
              <p:nvPr/>
            </p:nvSpPr>
            <p:spPr bwMode="auto">
              <a:xfrm>
                <a:off x="5641" y="1047"/>
                <a:ext cx="112" cy="102"/>
              </a:xfrm>
              <a:custGeom>
                <a:avLst/>
                <a:gdLst>
                  <a:gd name="T0" fmla="*/ 48 w 59"/>
                  <a:gd name="T1" fmla="*/ 4 h 53"/>
                  <a:gd name="T2" fmla="*/ 55 w 59"/>
                  <a:gd name="T3" fmla="*/ 21 h 53"/>
                  <a:gd name="T4" fmla="*/ 59 w 59"/>
                  <a:gd name="T5" fmla="*/ 31 h 53"/>
                  <a:gd name="T6" fmla="*/ 31 w 59"/>
                  <a:gd name="T7" fmla="*/ 52 h 53"/>
                  <a:gd name="T8" fmla="*/ 17 w 59"/>
                  <a:gd name="T9" fmla="*/ 38 h 53"/>
                  <a:gd name="T10" fmla="*/ 17 w 59"/>
                  <a:gd name="T11" fmla="*/ 24 h 53"/>
                  <a:gd name="T12" fmla="*/ 3 w 59"/>
                  <a:gd name="T13" fmla="*/ 7 h 53"/>
                  <a:gd name="T14" fmla="*/ 0 w 59"/>
                  <a:gd name="T15" fmla="*/ 4 h 53"/>
                  <a:gd name="T16" fmla="*/ 6 w 59"/>
                  <a:gd name="T17" fmla="*/ 0 h 53"/>
                  <a:gd name="T18" fmla="*/ 48 w 59"/>
                  <a:gd name="T19"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3">
                    <a:moveTo>
                      <a:pt x="48" y="4"/>
                    </a:moveTo>
                    <a:cubicBezTo>
                      <a:pt x="54" y="8"/>
                      <a:pt x="42" y="20"/>
                      <a:pt x="55" y="21"/>
                    </a:cubicBezTo>
                    <a:cubicBezTo>
                      <a:pt x="57" y="24"/>
                      <a:pt x="58" y="28"/>
                      <a:pt x="59" y="31"/>
                    </a:cubicBezTo>
                    <a:cubicBezTo>
                      <a:pt x="57" y="48"/>
                      <a:pt x="46" y="53"/>
                      <a:pt x="31" y="52"/>
                    </a:cubicBezTo>
                    <a:cubicBezTo>
                      <a:pt x="24" y="50"/>
                      <a:pt x="14" y="51"/>
                      <a:pt x="17" y="38"/>
                    </a:cubicBezTo>
                    <a:cubicBezTo>
                      <a:pt x="22" y="34"/>
                      <a:pt x="27" y="29"/>
                      <a:pt x="17" y="24"/>
                    </a:cubicBezTo>
                    <a:cubicBezTo>
                      <a:pt x="7" y="23"/>
                      <a:pt x="7" y="14"/>
                      <a:pt x="3" y="7"/>
                    </a:cubicBezTo>
                    <a:cubicBezTo>
                      <a:pt x="2" y="6"/>
                      <a:pt x="1" y="5"/>
                      <a:pt x="0" y="4"/>
                    </a:cubicBezTo>
                    <a:cubicBezTo>
                      <a:pt x="1" y="1"/>
                      <a:pt x="3" y="0"/>
                      <a:pt x="6" y="0"/>
                    </a:cubicBezTo>
                    <a:cubicBezTo>
                      <a:pt x="20" y="9"/>
                      <a:pt x="34" y="5"/>
                      <a:pt x="4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4" name="Freeform 1082"/>
              <p:cNvSpPr/>
              <p:nvPr/>
            </p:nvSpPr>
            <p:spPr bwMode="auto">
              <a:xfrm>
                <a:off x="5564" y="1120"/>
                <a:ext cx="145" cy="67"/>
              </a:xfrm>
              <a:custGeom>
                <a:avLst/>
                <a:gdLst>
                  <a:gd name="T0" fmla="*/ 57 w 76"/>
                  <a:gd name="T1" fmla="*/ 0 h 35"/>
                  <a:gd name="T2" fmla="*/ 74 w 76"/>
                  <a:gd name="T3" fmla="*/ 11 h 35"/>
                  <a:gd name="T4" fmla="*/ 76 w 76"/>
                  <a:gd name="T5" fmla="*/ 13 h 35"/>
                  <a:gd name="T6" fmla="*/ 48 w 76"/>
                  <a:gd name="T7" fmla="*/ 28 h 35"/>
                  <a:gd name="T8" fmla="*/ 38 w 76"/>
                  <a:gd name="T9" fmla="*/ 30 h 35"/>
                  <a:gd name="T10" fmla="*/ 0 w 76"/>
                  <a:gd name="T11" fmla="*/ 23 h 35"/>
                  <a:gd name="T12" fmla="*/ 10 w 76"/>
                  <a:gd name="T13" fmla="*/ 17 h 35"/>
                  <a:gd name="T14" fmla="*/ 19 w 76"/>
                  <a:gd name="T15" fmla="*/ 7 h 35"/>
                  <a:gd name="T16" fmla="*/ 43 w 76"/>
                  <a:gd name="T17" fmla="*/ 4 h 35"/>
                  <a:gd name="T18" fmla="*/ 57 w 76"/>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35">
                    <a:moveTo>
                      <a:pt x="57" y="0"/>
                    </a:moveTo>
                    <a:cubicBezTo>
                      <a:pt x="59" y="10"/>
                      <a:pt x="67" y="10"/>
                      <a:pt x="74" y="11"/>
                    </a:cubicBezTo>
                    <a:cubicBezTo>
                      <a:pt x="75" y="11"/>
                      <a:pt x="75" y="12"/>
                      <a:pt x="76" y="13"/>
                    </a:cubicBezTo>
                    <a:cubicBezTo>
                      <a:pt x="72" y="29"/>
                      <a:pt x="59" y="26"/>
                      <a:pt x="48" y="28"/>
                    </a:cubicBezTo>
                    <a:cubicBezTo>
                      <a:pt x="45" y="29"/>
                      <a:pt x="42" y="30"/>
                      <a:pt x="38" y="30"/>
                    </a:cubicBezTo>
                    <a:cubicBezTo>
                      <a:pt x="25" y="28"/>
                      <a:pt x="11" y="35"/>
                      <a:pt x="0" y="23"/>
                    </a:cubicBezTo>
                    <a:cubicBezTo>
                      <a:pt x="2" y="18"/>
                      <a:pt x="7" y="17"/>
                      <a:pt x="10" y="17"/>
                    </a:cubicBezTo>
                    <a:cubicBezTo>
                      <a:pt x="19" y="19"/>
                      <a:pt x="17" y="12"/>
                      <a:pt x="19" y="7"/>
                    </a:cubicBezTo>
                    <a:cubicBezTo>
                      <a:pt x="27" y="6"/>
                      <a:pt x="36" y="11"/>
                      <a:pt x="43" y="4"/>
                    </a:cubicBezTo>
                    <a:cubicBezTo>
                      <a:pt x="48" y="3"/>
                      <a:pt x="52" y="2"/>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5" name="Freeform 1083"/>
              <p:cNvSpPr/>
              <p:nvPr/>
            </p:nvSpPr>
            <p:spPr bwMode="auto">
              <a:xfrm>
                <a:off x="5627" y="1061"/>
                <a:ext cx="46" cy="48"/>
              </a:xfrm>
              <a:custGeom>
                <a:avLst/>
                <a:gdLst>
                  <a:gd name="T0" fmla="*/ 10 w 24"/>
                  <a:gd name="T1" fmla="*/ 0 h 25"/>
                  <a:gd name="T2" fmla="*/ 24 w 24"/>
                  <a:gd name="T3" fmla="*/ 17 h 25"/>
                  <a:gd name="T4" fmla="*/ 11 w 24"/>
                  <a:gd name="T5" fmla="*/ 20 h 25"/>
                  <a:gd name="T6" fmla="*/ 10 w 24"/>
                  <a:gd name="T7" fmla="*/ 0 h 25"/>
                </a:gdLst>
                <a:ahLst/>
                <a:cxnLst>
                  <a:cxn ang="0">
                    <a:pos x="T0" y="T1"/>
                  </a:cxn>
                  <a:cxn ang="0">
                    <a:pos x="T2" y="T3"/>
                  </a:cxn>
                  <a:cxn ang="0">
                    <a:pos x="T4" y="T5"/>
                  </a:cxn>
                  <a:cxn ang="0">
                    <a:pos x="T6" y="T7"/>
                  </a:cxn>
                </a:cxnLst>
                <a:rect l="0" t="0" r="r" b="b"/>
                <a:pathLst>
                  <a:path w="24" h="25">
                    <a:moveTo>
                      <a:pt x="10" y="0"/>
                    </a:moveTo>
                    <a:cubicBezTo>
                      <a:pt x="19" y="3"/>
                      <a:pt x="19" y="12"/>
                      <a:pt x="24" y="17"/>
                    </a:cubicBezTo>
                    <a:cubicBezTo>
                      <a:pt x="20" y="21"/>
                      <a:pt x="18" y="25"/>
                      <a:pt x="11" y="20"/>
                    </a:cubicBezTo>
                    <a:cubicBezTo>
                      <a:pt x="0" y="13"/>
                      <a:pt x="8" y="7"/>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6" name="Freeform 1084"/>
              <p:cNvSpPr/>
              <p:nvPr/>
            </p:nvSpPr>
            <p:spPr bwMode="auto">
              <a:xfrm>
                <a:off x="4170" y="2743"/>
                <a:ext cx="55" cy="86"/>
              </a:xfrm>
              <a:custGeom>
                <a:avLst/>
                <a:gdLst>
                  <a:gd name="T0" fmla="*/ 26 w 29"/>
                  <a:gd name="T1" fmla="*/ 13 h 45"/>
                  <a:gd name="T2" fmla="*/ 1 w 29"/>
                  <a:gd name="T3" fmla="*/ 45 h 45"/>
                  <a:gd name="T4" fmla="*/ 0 w 29"/>
                  <a:gd name="T5" fmla="*/ 43 h 45"/>
                  <a:gd name="T6" fmla="*/ 7 w 29"/>
                  <a:gd name="T7" fmla="*/ 9 h 45"/>
                  <a:gd name="T8" fmla="*/ 15 w 29"/>
                  <a:gd name="T9" fmla="*/ 3 h 45"/>
                  <a:gd name="T10" fmla="*/ 15 w 29"/>
                  <a:gd name="T11" fmla="*/ 3 h 45"/>
                  <a:gd name="T12" fmla="*/ 29 w 29"/>
                  <a:gd name="T13" fmla="*/ 10 h 45"/>
                  <a:gd name="T14" fmla="*/ 26 w 29"/>
                  <a:gd name="T15" fmla="*/ 1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5">
                    <a:moveTo>
                      <a:pt x="26" y="13"/>
                    </a:moveTo>
                    <a:cubicBezTo>
                      <a:pt x="24" y="29"/>
                      <a:pt x="20" y="42"/>
                      <a:pt x="1" y="45"/>
                    </a:cubicBezTo>
                    <a:cubicBezTo>
                      <a:pt x="1" y="44"/>
                      <a:pt x="0" y="43"/>
                      <a:pt x="0" y="43"/>
                    </a:cubicBezTo>
                    <a:cubicBezTo>
                      <a:pt x="0" y="31"/>
                      <a:pt x="11" y="22"/>
                      <a:pt x="7" y="9"/>
                    </a:cubicBezTo>
                    <a:cubicBezTo>
                      <a:pt x="5" y="5"/>
                      <a:pt x="13" y="5"/>
                      <a:pt x="15" y="3"/>
                    </a:cubicBezTo>
                    <a:cubicBezTo>
                      <a:pt x="15" y="3"/>
                      <a:pt x="15" y="3"/>
                      <a:pt x="15" y="3"/>
                    </a:cubicBezTo>
                    <a:cubicBezTo>
                      <a:pt x="22" y="0"/>
                      <a:pt x="27" y="4"/>
                      <a:pt x="29" y="10"/>
                    </a:cubicBezTo>
                    <a:cubicBezTo>
                      <a:pt x="28" y="11"/>
                      <a:pt x="27" y="12"/>
                      <a:pt x="2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7" name="Freeform 1085"/>
              <p:cNvSpPr/>
              <p:nvPr/>
            </p:nvSpPr>
            <p:spPr bwMode="auto">
              <a:xfrm>
                <a:off x="4198" y="2729"/>
                <a:ext cx="34" cy="33"/>
              </a:xfrm>
              <a:custGeom>
                <a:avLst/>
                <a:gdLst>
                  <a:gd name="T0" fmla="*/ 14 w 18"/>
                  <a:gd name="T1" fmla="*/ 17 h 17"/>
                  <a:gd name="T2" fmla="*/ 0 w 18"/>
                  <a:gd name="T3" fmla="*/ 10 h 17"/>
                  <a:gd name="T4" fmla="*/ 8 w 18"/>
                  <a:gd name="T5" fmla="*/ 1 h 17"/>
                  <a:gd name="T6" fmla="*/ 18 w 18"/>
                  <a:gd name="T7" fmla="*/ 13 h 17"/>
                  <a:gd name="T8" fmla="*/ 14 w 18"/>
                  <a:gd name="T9" fmla="*/ 17 h 17"/>
                </a:gdLst>
                <a:ahLst/>
                <a:cxnLst>
                  <a:cxn ang="0">
                    <a:pos x="T0" y="T1"/>
                  </a:cxn>
                  <a:cxn ang="0">
                    <a:pos x="T2" y="T3"/>
                  </a:cxn>
                  <a:cxn ang="0">
                    <a:pos x="T4" y="T5"/>
                  </a:cxn>
                  <a:cxn ang="0">
                    <a:pos x="T6" y="T7"/>
                  </a:cxn>
                  <a:cxn ang="0">
                    <a:pos x="T8" y="T9"/>
                  </a:cxn>
                </a:cxnLst>
                <a:rect l="0" t="0" r="r" b="b"/>
                <a:pathLst>
                  <a:path w="18" h="17">
                    <a:moveTo>
                      <a:pt x="14" y="17"/>
                    </a:moveTo>
                    <a:cubicBezTo>
                      <a:pt x="10" y="14"/>
                      <a:pt x="5" y="12"/>
                      <a:pt x="0" y="10"/>
                    </a:cubicBezTo>
                    <a:cubicBezTo>
                      <a:pt x="1" y="5"/>
                      <a:pt x="2" y="0"/>
                      <a:pt x="8" y="1"/>
                    </a:cubicBezTo>
                    <a:cubicBezTo>
                      <a:pt x="14" y="2"/>
                      <a:pt x="17" y="7"/>
                      <a:pt x="18" y="13"/>
                    </a:cubicBezTo>
                    <a:cubicBezTo>
                      <a:pt x="17" y="14"/>
                      <a:pt x="16" y="16"/>
                      <a:pt x="1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8" name="Freeform 1086"/>
              <p:cNvSpPr/>
              <p:nvPr/>
            </p:nvSpPr>
            <p:spPr bwMode="auto">
              <a:xfrm>
                <a:off x="2560" y="1447"/>
                <a:ext cx="53" cy="48"/>
              </a:xfrm>
              <a:custGeom>
                <a:avLst/>
                <a:gdLst>
                  <a:gd name="T0" fmla="*/ 24 w 28"/>
                  <a:gd name="T1" fmla="*/ 25 h 25"/>
                  <a:gd name="T2" fmla="*/ 17 w 28"/>
                  <a:gd name="T3" fmla="*/ 25 h 25"/>
                  <a:gd name="T4" fmla="*/ 0 w 28"/>
                  <a:gd name="T5" fmla="*/ 4 h 25"/>
                  <a:gd name="T6" fmla="*/ 0 w 28"/>
                  <a:gd name="T7" fmla="*/ 0 h 25"/>
                  <a:gd name="T8" fmla="*/ 17 w 28"/>
                  <a:gd name="T9" fmla="*/ 7 h 25"/>
                  <a:gd name="T10" fmla="*/ 28 w 28"/>
                  <a:gd name="T11" fmla="*/ 14 h 25"/>
                  <a:gd name="T12" fmla="*/ 24 w 28"/>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8" h="25">
                    <a:moveTo>
                      <a:pt x="24" y="25"/>
                    </a:moveTo>
                    <a:cubicBezTo>
                      <a:pt x="22" y="25"/>
                      <a:pt x="19" y="25"/>
                      <a:pt x="17" y="25"/>
                    </a:cubicBezTo>
                    <a:cubicBezTo>
                      <a:pt x="14" y="15"/>
                      <a:pt x="6" y="10"/>
                      <a:pt x="0" y="4"/>
                    </a:cubicBezTo>
                    <a:cubicBezTo>
                      <a:pt x="0" y="3"/>
                      <a:pt x="0" y="1"/>
                      <a:pt x="0" y="0"/>
                    </a:cubicBezTo>
                    <a:cubicBezTo>
                      <a:pt x="6" y="0"/>
                      <a:pt x="11" y="5"/>
                      <a:pt x="17" y="7"/>
                    </a:cubicBezTo>
                    <a:cubicBezTo>
                      <a:pt x="20" y="9"/>
                      <a:pt x="24" y="12"/>
                      <a:pt x="28" y="14"/>
                    </a:cubicBezTo>
                    <a:cubicBezTo>
                      <a:pt x="23" y="17"/>
                      <a:pt x="24" y="21"/>
                      <a:pt x="2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9" name="Freeform 1087"/>
              <p:cNvSpPr/>
              <p:nvPr/>
            </p:nvSpPr>
            <p:spPr bwMode="auto">
              <a:xfrm>
                <a:off x="5751" y="1076"/>
                <a:ext cx="173" cy="128"/>
              </a:xfrm>
              <a:custGeom>
                <a:avLst/>
                <a:gdLst>
                  <a:gd name="T0" fmla="*/ 74 w 91"/>
                  <a:gd name="T1" fmla="*/ 48 h 67"/>
                  <a:gd name="T2" fmla="*/ 78 w 91"/>
                  <a:gd name="T3" fmla="*/ 62 h 67"/>
                  <a:gd name="T4" fmla="*/ 78 w 91"/>
                  <a:gd name="T5" fmla="*/ 65 h 67"/>
                  <a:gd name="T6" fmla="*/ 73 w 91"/>
                  <a:gd name="T7" fmla="*/ 67 h 67"/>
                  <a:gd name="T8" fmla="*/ 14 w 91"/>
                  <a:gd name="T9" fmla="*/ 52 h 67"/>
                  <a:gd name="T10" fmla="*/ 4 w 91"/>
                  <a:gd name="T11" fmla="*/ 37 h 67"/>
                  <a:gd name="T12" fmla="*/ 11 w 91"/>
                  <a:gd name="T13" fmla="*/ 27 h 67"/>
                  <a:gd name="T14" fmla="*/ 13 w 91"/>
                  <a:gd name="T15" fmla="*/ 26 h 67"/>
                  <a:gd name="T16" fmla="*/ 43 w 91"/>
                  <a:gd name="T17" fmla="*/ 27 h 67"/>
                  <a:gd name="T18" fmla="*/ 47 w 91"/>
                  <a:gd name="T19" fmla="*/ 39 h 67"/>
                  <a:gd name="T20" fmla="*/ 63 w 91"/>
                  <a:gd name="T21" fmla="*/ 19 h 67"/>
                  <a:gd name="T22" fmla="*/ 43 w 91"/>
                  <a:gd name="T23" fmla="*/ 23 h 67"/>
                  <a:gd name="T24" fmla="*/ 75 w 91"/>
                  <a:gd name="T25" fmla="*/ 10 h 67"/>
                  <a:gd name="T26" fmla="*/ 81 w 91"/>
                  <a:gd name="T27" fmla="*/ 9 h 67"/>
                  <a:gd name="T28" fmla="*/ 91 w 91"/>
                  <a:gd name="T29" fmla="*/ 16 h 67"/>
                  <a:gd name="T30" fmla="*/ 88 w 91"/>
                  <a:gd name="T31" fmla="*/ 23 h 67"/>
                  <a:gd name="T32" fmla="*/ 88 w 91"/>
                  <a:gd name="T33" fmla="*/ 27 h 67"/>
                  <a:gd name="T34" fmla="*/ 82 w 91"/>
                  <a:gd name="T35" fmla="*/ 35 h 67"/>
                  <a:gd name="T36" fmla="*/ 74 w 91"/>
                  <a:gd name="T37"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 h="67">
                    <a:moveTo>
                      <a:pt x="74" y="48"/>
                    </a:moveTo>
                    <a:cubicBezTo>
                      <a:pt x="74" y="53"/>
                      <a:pt x="75" y="57"/>
                      <a:pt x="78" y="62"/>
                    </a:cubicBezTo>
                    <a:cubicBezTo>
                      <a:pt x="78" y="63"/>
                      <a:pt x="78" y="64"/>
                      <a:pt x="78" y="65"/>
                    </a:cubicBezTo>
                    <a:cubicBezTo>
                      <a:pt x="76" y="66"/>
                      <a:pt x="75" y="67"/>
                      <a:pt x="73" y="67"/>
                    </a:cubicBezTo>
                    <a:cubicBezTo>
                      <a:pt x="52" y="65"/>
                      <a:pt x="35" y="52"/>
                      <a:pt x="14" y="52"/>
                    </a:cubicBezTo>
                    <a:cubicBezTo>
                      <a:pt x="12" y="46"/>
                      <a:pt x="7" y="42"/>
                      <a:pt x="4" y="37"/>
                    </a:cubicBezTo>
                    <a:cubicBezTo>
                      <a:pt x="2" y="31"/>
                      <a:pt x="0" y="24"/>
                      <a:pt x="11" y="27"/>
                    </a:cubicBezTo>
                    <a:cubicBezTo>
                      <a:pt x="12" y="27"/>
                      <a:pt x="12" y="26"/>
                      <a:pt x="13" y="26"/>
                    </a:cubicBezTo>
                    <a:cubicBezTo>
                      <a:pt x="23" y="19"/>
                      <a:pt x="33" y="10"/>
                      <a:pt x="43" y="27"/>
                    </a:cubicBezTo>
                    <a:cubicBezTo>
                      <a:pt x="45" y="30"/>
                      <a:pt x="44" y="35"/>
                      <a:pt x="47" y="39"/>
                    </a:cubicBezTo>
                    <a:cubicBezTo>
                      <a:pt x="54" y="34"/>
                      <a:pt x="58" y="27"/>
                      <a:pt x="63" y="19"/>
                    </a:cubicBezTo>
                    <a:cubicBezTo>
                      <a:pt x="55" y="17"/>
                      <a:pt x="51" y="32"/>
                      <a:pt x="43" y="23"/>
                    </a:cubicBezTo>
                    <a:cubicBezTo>
                      <a:pt x="50" y="3"/>
                      <a:pt x="57" y="0"/>
                      <a:pt x="75" y="10"/>
                    </a:cubicBezTo>
                    <a:cubicBezTo>
                      <a:pt x="76" y="11"/>
                      <a:pt x="79" y="10"/>
                      <a:pt x="81" y="9"/>
                    </a:cubicBezTo>
                    <a:cubicBezTo>
                      <a:pt x="85" y="12"/>
                      <a:pt x="88" y="14"/>
                      <a:pt x="91" y="16"/>
                    </a:cubicBezTo>
                    <a:cubicBezTo>
                      <a:pt x="90" y="19"/>
                      <a:pt x="88" y="20"/>
                      <a:pt x="88" y="23"/>
                    </a:cubicBezTo>
                    <a:cubicBezTo>
                      <a:pt x="88" y="25"/>
                      <a:pt x="88" y="26"/>
                      <a:pt x="88" y="27"/>
                    </a:cubicBezTo>
                    <a:cubicBezTo>
                      <a:pt x="88" y="31"/>
                      <a:pt x="86" y="34"/>
                      <a:pt x="82" y="35"/>
                    </a:cubicBezTo>
                    <a:cubicBezTo>
                      <a:pt x="78" y="38"/>
                      <a:pt x="80" y="46"/>
                      <a:pt x="74"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0" name="Freeform 1088"/>
              <p:cNvSpPr/>
              <p:nvPr/>
            </p:nvSpPr>
            <p:spPr bwMode="auto">
              <a:xfrm>
                <a:off x="5907" y="1105"/>
                <a:ext cx="31" cy="15"/>
              </a:xfrm>
              <a:custGeom>
                <a:avLst/>
                <a:gdLst>
                  <a:gd name="T0" fmla="*/ 6 w 16"/>
                  <a:gd name="T1" fmla="*/ 8 h 8"/>
                  <a:gd name="T2" fmla="*/ 1 w 16"/>
                  <a:gd name="T3" fmla="*/ 4 h 8"/>
                  <a:gd name="T4" fmla="*/ 9 w 16"/>
                  <a:gd name="T5" fmla="*/ 1 h 8"/>
                  <a:gd name="T6" fmla="*/ 16 w 16"/>
                  <a:gd name="T7" fmla="*/ 5 h 8"/>
                  <a:gd name="T8" fmla="*/ 6 w 16"/>
                  <a:gd name="T9" fmla="*/ 8 h 8"/>
                </a:gdLst>
                <a:ahLst/>
                <a:cxnLst>
                  <a:cxn ang="0">
                    <a:pos x="T0" y="T1"/>
                  </a:cxn>
                  <a:cxn ang="0">
                    <a:pos x="T2" y="T3"/>
                  </a:cxn>
                  <a:cxn ang="0">
                    <a:pos x="T4" y="T5"/>
                  </a:cxn>
                  <a:cxn ang="0">
                    <a:pos x="T6" y="T7"/>
                  </a:cxn>
                  <a:cxn ang="0">
                    <a:pos x="T8" y="T9"/>
                  </a:cxn>
                </a:cxnLst>
                <a:rect l="0" t="0" r="r" b="b"/>
                <a:pathLst>
                  <a:path w="16" h="8">
                    <a:moveTo>
                      <a:pt x="6" y="8"/>
                    </a:moveTo>
                    <a:cubicBezTo>
                      <a:pt x="4" y="8"/>
                      <a:pt x="0" y="8"/>
                      <a:pt x="1" y="4"/>
                    </a:cubicBezTo>
                    <a:cubicBezTo>
                      <a:pt x="2" y="0"/>
                      <a:pt x="6" y="2"/>
                      <a:pt x="9" y="1"/>
                    </a:cubicBezTo>
                    <a:cubicBezTo>
                      <a:pt x="12" y="1"/>
                      <a:pt x="15" y="2"/>
                      <a:pt x="16" y="5"/>
                    </a:cubicBezTo>
                    <a:cubicBezTo>
                      <a:pt x="13" y="6"/>
                      <a:pt x="9" y="7"/>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1" name="Freeform 1089"/>
              <p:cNvSpPr/>
              <p:nvPr/>
            </p:nvSpPr>
            <p:spPr bwMode="auto">
              <a:xfrm>
                <a:off x="5959" y="1063"/>
                <a:ext cx="23" cy="17"/>
              </a:xfrm>
              <a:custGeom>
                <a:avLst/>
                <a:gdLst>
                  <a:gd name="T0" fmla="*/ 7 w 12"/>
                  <a:gd name="T1" fmla="*/ 0 h 9"/>
                  <a:gd name="T2" fmla="*/ 7 w 12"/>
                  <a:gd name="T3" fmla="*/ 9 h 9"/>
                  <a:gd name="T4" fmla="*/ 3 w 12"/>
                  <a:gd name="T5" fmla="*/ 0 h 9"/>
                  <a:gd name="T6" fmla="*/ 7 w 12"/>
                  <a:gd name="T7" fmla="*/ 0 h 9"/>
                </a:gdLst>
                <a:ahLst/>
                <a:cxnLst>
                  <a:cxn ang="0">
                    <a:pos x="T0" y="T1"/>
                  </a:cxn>
                  <a:cxn ang="0">
                    <a:pos x="T2" y="T3"/>
                  </a:cxn>
                  <a:cxn ang="0">
                    <a:pos x="T4" y="T5"/>
                  </a:cxn>
                  <a:cxn ang="0">
                    <a:pos x="T6" y="T7"/>
                  </a:cxn>
                </a:cxnLst>
                <a:rect l="0" t="0" r="r" b="b"/>
                <a:pathLst>
                  <a:path w="12" h="9">
                    <a:moveTo>
                      <a:pt x="7" y="0"/>
                    </a:moveTo>
                    <a:cubicBezTo>
                      <a:pt x="8" y="3"/>
                      <a:pt x="12" y="6"/>
                      <a:pt x="7" y="9"/>
                    </a:cubicBezTo>
                    <a:cubicBezTo>
                      <a:pt x="2" y="8"/>
                      <a:pt x="0" y="5"/>
                      <a:pt x="3" y="0"/>
                    </a:cubicBezTo>
                    <a:cubicBezTo>
                      <a:pt x="4" y="0"/>
                      <a:pt x="6"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2" name="Freeform 1090"/>
              <p:cNvSpPr/>
              <p:nvPr/>
            </p:nvSpPr>
            <p:spPr bwMode="auto">
              <a:xfrm>
                <a:off x="2584" y="2494"/>
                <a:ext cx="44" cy="48"/>
              </a:xfrm>
              <a:custGeom>
                <a:avLst/>
                <a:gdLst>
                  <a:gd name="T0" fmla="*/ 8 w 23"/>
                  <a:gd name="T1" fmla="*/ 14 h 25"/>
                  <a:gd name="T2" fmla="*/ 14 w 23"/>
                  <a:gd name="T3" fmla="*/ 4 h 25"/>
                  <a:gd name="T4" fmla="*/ 22 w 23"/>
                  <a:gd name="T5" fmla="*/ 10 h 25"/>
                  <a:gd name="T6" fmla="*/ 11 w 23"/>
                  <a:gd name="T7" fmla="*/ 25 h 25"/>
                  <a:gd name="T8" fmla="*/ 0 w 23"/>
                  <a:gd name="T9" fmla="*/ 25 h 25"/>
                  <a:gd name="T10" fmla="*/ 8 w 23"/>
                  <a:gd name="T11" fmla="*/ 14 h 25"/>
                </a:gdLst>
                <a:ahLst/>
                <a:cxnLst>
                  <a:cxn ang="0">
                    <a:pos x="T0" y="T1"/>
                  </a:cxn>
                  <a:cxn ang="0">
                    <a:pos x="T2" y="T3"/>
                  </a:cxn>
                  <a:cxn ang="0">
                    <a:pos x="T4" y="T5"/>
                  </a:cxn>
                  <a:cxn ang="0">
                    <a:pos x="T6" y="T7"/>
                  </a:cxn>
                  <a:cxn ang="0">
                    <a:pos x="T8" y="T9"/>
                  </a:cxn>
                  <a:cxn ang="0">
                    <a:pos x="T10" y="T11"/>
                  </a:cxn>
                </a:cxnLst>
                <a:rect l="0" t="0" r="r" b="b"/>
                <a:pathLst>
                  <a:path w="23" h="25">
                    <a:moveTo>
                      <a:pt x="8" y="14"/>
                    </a:moveTo>
                    <a:cubicBezTo>
                      <a:pt x="12" y="12"/>
                      <a:pt x="14" y="9"/>
                      <a:pt x="14" y="4"/>
                    </a:cubicBezTo>
                    <a:cubicBezTo>
                      <a:pt x="21" y="0"/>
                      <a:pt x="23" y="4"/>
                      <a:pt x="22" y="10"/>
                    </a:cubicBezTo>
                    <a:cubicBezTo>
                      <a:pt x="21" y="16"/>
                      <a:pt x="16" y="21"/>
                      <a:pt x="11" y="25"/>
                    </a:cubicBezTo>
                    <a:cubicBezTo>
                      <a:pt x="7" y="25"/>
                      <a:pt x="4" y="25"/>
                      <a:pt x="0" y="25"/>
                    </a:cubicBezTo>
                    <a:cubicBezTo>
                      <a:pt x="3" y="21"/>
                      <a:pt x="5" y="18"/>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3" name="Freeform 1091"/>
              <p:cNvSpPr/>
              <p:nvPr/>
            </p:nvSpPr>
            <p:spPr bwMode="auto">
              <a:xfrm>
                <a:off x="5349" y="1838"/>
                <a:ext cx="78" cy="49"/>
              </a:xfrm>
              <a:custGeom>
                <a:avLst/>
                <a:gdLst>
                  <a:gd name="T0" fmla="*/ 27 w 41"/>
                  <a:gd name="T1" fmla="*/ 26 h 26"/>
                  <a:gd name="T2" fmla="*/ 10 w 41"/>
                  <a:gd name="T3" fmla="*/ 19 h 26"/>
                  <a:gd name="T4" fmla="*/ 8 w 41"/>
                  <a:gd name="T5" fmla="*/ 8 h 26"/>
                  <a:gd name="T6" fmla="*/ 38 w 41"/>
                  <a:gd name="T7" fmla="*/ 5 h 26"/>
                  <a:gd name="T8" fmla="*/ 41 w 41"/>
                  <a:gd name="T9" fmla="*/ 5 h 26"/>
                  <a:gd name="T10" fmla="*/ 41 w 41"/>
                  <a:gd name="T11" fmla="*/ 9 h 26"/>
                  <a:gd name="T12" fmla="*/ 27 w 41"/>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41" h="26">
                    <a:moveTo>
                      <a:pt x="27" y="26"/>
                    </a:moveTo>
                    <a:cubicBezTo>
                      <a:pt x="21" y="24"/>
                      <a:pt x="16" y="22"/>
                      <a:pt x="10" y="19"/>
                    </a:cubicBezTo>
                    <a:cubicBezTo>
                      <a:pt x="0" y="17"/>
                      <a:pt x="6" y="12"/>
                      <a:pt x="8" y="8"/>
                    </a:cubicBezTo>
                    <a:cubicBezTo>
                      <a:pt x="17" y="0"/>
                      <a:pt x="28" y="8"/>
                      <a:pt x="38" y="5"/>
                    </a:cubicBezTo>
                    <a:cubicBezTo>
                      <a:pt x="39" y="5"/>
                      <a:pt x="40" y="5"/>
                      <a:pt x="41" y="5"/>
                    </a:cubicBezTo>
                    <a:cubicBezTo>
                      <a:pt x="41" y="6"/>
                      <a:pt x="41" y="8"/>
                      <a:pt x="41" y="9"/>
                    </a:cubicBezTo>
                    <a:cubicBezTo>
                      <a:pt x="39" y="17"/>
                      <a:pt x="31" y="20"/>
                      <a:pt x="27"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4" name="Freeform 1092"/>
              <p:cNvSpPr/>
              <p:nvPr/>
            </p:nvSpPr>
            <p:spPr bwMode="auto">
              <a:xfrm>
                <a:off x="3668" y="1807"/>
                <a:ext cx="27" cy="23"/>
              </a:xfrm>
              <a:custGeom>
                <a:avLst/>
                <a:gdLst>
                  <a:gd name="T0" fmla="*/ 14 w 14"/>
                  <a:gd name="T1" fmla="*/ 4 h 12"/>
                  <a:gd name="T2" fmla="*/ 0 w 14"/>
                  <a:gd name="T3" fmla="*/ 4 h 12"/>
                  <a:gd name="T4" fmla="*/ 14 w 14"/>
                  <a:gd name="T5" fmla="*/ 4 h 12"/>
                </a:gdLst>
                <a:ahLst/>
                <a:cxnLst>
                  <a:cxn ang="0">
                    <a:pos x="T0" y="T1"/>
                  </a:cxn>
                  <a:cxn ang="0">
                    <a:pos x="T2" y="T3"/>
                  </a:cxn>
                  <a:cxn ang="0">
                    <a:pos x="T4" y="T5"/>
                  </a:cxn>
                </a:cxnLst>
                <a:rect l="0" t="0" r="r" b="b"/>
                <a:pathLst>
                  <a:path w="14" h="12">
                    <a:moveTo>
                      <a:pt x="14" y="4"/>
                    </a:moveTo>
                    <a:cubicBezTo>
                      <a:pt x="9" y="12"/>
                      <a:pt x="4" y="12"/>
                      <a:pt x="0" y="4"/>
                    </a:cubicBezTo>
                    <a:cubicBezTo>
                      <a:pt x="4" y="6"/>
                      <a:pt x="9" y="0"/>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5" name="Freeform 1093"/>
              <p:cNvSpPr/>
              <p:nvPr/>
            </p:nvSpPr>
            <p:spPr bwMode="auto">
              <a:xfrm>
                <a:off x="2624" y="3232"/>
                <a:ext cx="25" cy="21"/>
              </a:xfrm>
              <a:custGeom>
                <a:avLst/>
                <a:gdLst>
                  <a:gd name="T0" fmla="*/ 4 w 13"/>
                  <a:gd name="T1" fmla="*/ 1 h 11"/>
                  <a:gd name="T2" fmla="*/ 13 w 13"/>
                  <a:gd name="T3" fmla="*/ 0 h 11"/>
                  <a:gd name="T4" fmla="*/ 3 w 13"/>
                  <a:gd name="T5" fmla="*/ 9 h 11"/>
                  <a:gd name="T6" fmla="*/ 4 w 13"/>
                  <a:gd name="T7" fmla="*/ 1 h 11"/>
                </a:gdLst>
                <a:ahLst/>
                <a:cxnLst>
                  <a:cxn ang="0">
                    <a:pos x="T0" y="T1"/>
                  </a:cxn>
                  <a:cxn ang="0">
                    <a:pos x="T2" y="T3"/>
                  </a:cxn>
                  <a:cxn ang="0">
                    <a:pos x="T4" y="T5"/>
                  </a:cxn>
                  <a:cxn ang="0">
                    <a:pos x="T6" y="T7"/>
                  </a:cxn>
                </a:cxnLst>
                <a:rect l="0" t="0" r="r" b="b"/>
                <a:pathLst>
                  <a:path w="13" h="11">
                    <a:moveTo>
                      <a:pt x="4" y="1"/>
                    </a:moveTo>
                    <a:cubicBezTo>
                      <a:pt x="7" y="1"/>
                      <a:pt x="9" y="1"/>
                      <a:pt x="13" y="0"/>
                    </a:cubicBezTo>
                    <a:cubicBezTo>
                      <a:pt x="10" y="5"/>
                      <a:pt x="8" y="11"/>
                      <a:pt x="3" y="9"/>
                    </a:cubicBezTo>
                    <a:cubicBezTo>
                      <a:pt x="0" y="8"/>
                      <a:pt x="3" y="4"/>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6" name="Freeform 1094"/>
              <p:cNvSpPr/>
              <p:nvPr/>
            </p:nvSpPr>
            <p:spPr bwMode="auto">
              <a:xfrm>
                <a:off x="2249" y="1977"/>
                <a:ext cx="65" cy="54"/>
              </a:xfrm>
              <a:custGeom>
                <a:avLst/>
                <a:gdLst>
                  <a:gd name="T0" fmla="*/ 34 w 34"/>
                  <a:gd name="T1" fmla="*/ 12 h 28"/>
                  <a:gd name="T2" fmla="*/ 30 w 34"/>
                  <a:gd name="T3" fmla="*/ 16 h 28"/>
                  <a:gd name="T4" fmla="*/ 27 w 34"/>
                  <a:gd name="T5" fmla="*/ 19 h 28"/>
                  <a:gd name="T6" fmla="*/ 4 w 34"/>
                  <a:gd name="T7" fmla="*/ 18 h 28"/>
                  <a:gd name="T8" fmla="*/ 9 w 34"/>
                  <a:gd name="T9" fmla="*/ 2 h 28"/>
                  <a:gd name="T10" fmla="*/ 34 w 34"/>
                  <a:gd name="T11" fmla="*/ 12 h 28"/>
                </a:gdLst>
                <a:ahLst/>
                <a:cxnLst>
                  <a:cxn ang="0">
                    <a:pos x="T0" y="T1"/>
                  </a:cxn>
                  <a:cxn ang="0">
                    <a:pos x="T2" y="T3"/>
                  </a:cxn>
                  <a:cxn ang="0">
                    <a:pos x="T4" y="T5"/>
                  </a:cxn>
                  <a:cxn ang="0">
                    <a:pos x="T6" y="T7"/>
                  </a:cxn>
                  <a:cxn ang="0">
                    <a:pos x="T8" y="T9"/>
                  </a:cxn>
                  <a:cxn ang="0">
                    <a:pos x="T10" y="T11"/>
                  </a:cxn>
                </a:cxnLst>
                <a:rect l="0" t="0" r="r" b="b"/>
                <a:pathLst>
                  <a:path w="34" h="28">
                    <a:moveTo>
                      <a:pt x="34" y="12"/>
                    </a:moveTo>
                    <a:cubicBezTo>
                      <a:pt x="32" y="14"/>
                      <a:pt x="31" y="15"/>
                      <a:pt x="30" y="16"/>
                    </a:cubicBezTo>
                    <a:cubicBezTo>
                      <a:pt x="29" y="17"/>
                      <a:pt x="28" y="18"/>
                      <a:pt x="27" y="19"/>
                    </a:cubicBezTo>
                    <a:cubicBezTo>
                      <a:pt x="19" y="20"/>
                      <a:pt x="11" y="28"/>
                      <a:pt x="4" y="18"/>
                    </a:cubicBezTo>
                    <a:cubicBezTo>
                      <a:pt x="0" y="12"/>
                      <a:pt x="5" y="7"/>
                      <a:pt x="9" y="2"/>
                    </a:cubicBezTo>
                    <a:cubicBezTo>
                      <a:pt x="20" y="0"/>
                      <a:pt x="29" y="1"/>
                      <a:pt x="3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7" name="Freeform 1095"/>
              <p:cNvSpPr/>
              <p:nvPr/>
            </p:nvSpPr>
            <p:spPr bwMode="auto">
              <a:xfrm>
                <a:off x="2373" y="1972"/>
                <a:ext cx="27" cy="42"/>
              </a:xfrm>
              <a:custGeom>
                <a:avLst/>
                <a:gdLst>
                  <a:gd name="T0" fmla="*/ 7 w 14"/>
                  <a:gd name="T1" fmla="*/ 22 h 22"/>
                  <a:gd name="T2" fmla="*/ 4 w 14"/>
                  <a:gd name="T3" fmla="*/ 1 h 22"/>
                  <a:gd name="T4" fmla="*/ 8 w 14"/>
                  <a:gd name="T5" fmla="*/ 1 h 22"/>
                  <a:gd name="T6" fmla="*/ 7 w 14"/>
                  <a:gd name="T7" fmla="*/ 5 h 22"/>
                  <a:gd name="T8" fmla="*/ 14 w 14"/>
                  <a:gd name="T9" fmla="*/ 22 h 22"/>
                  <a:gd name="T10" fmla="*/ 7 w 14"/>
                  <a:gd name="T11" fmla="*/ 22 h 22"/>
                </a:gdLst>
                <a:ahLst/>
                <a:cxnLst>
                  <a:cxn ang="0">
                    <a:pos x="T0" y="T1"/>
                  </a:cxn>
                  <a:cxn ang="0">
                    <a:pos x="T2" y="T3"/>
                  </a:cxn>
                  <a:cxn ang="0">
                    <a:pos x="T4" y="T5"/>
                  </a:cxn>
                  <a:cxn ang="0">
                    <a:pos x="T6" y="T7"/>
                  </a:cxn>
                  <a:cxn ang="0">
                    <a:pos x="T8" y="T9"/>
                  </a:cxn>
                  <a:cxn ang="0">
                    <a:pos x="T10" y="T11"/>
                  </a:cxn>
                </a:cxnLst>
                <a:rect l="0" t="0" r="r" b="b"/>
                <a:pathLst>
                  <a:path w="14" h="22">
                    <a:moveTo>
                      <a:pt x="7" y="22"/>
                    </a:moveTo>
                    <a:cubicBezTo>
                      <a:pt x="0" y="16"/>
                      <a:pt x="3" y="9"/>
                      <a:pt x="4" y="1"/>
                    </a:cubicBezTo>
                    <a:cubicBezTo>
                      <a:pt x="5" y="0"/>
                      <a:pt x="6" y="0"/>
                      <a:pt x="8" y="1"/>
                    </a:cubicBezTo>
                    <a:cubicBezTo>
                      <a:pt x="8" y="2"/>
                      <a:pt x="8" y="4"/>
                      <a:pt x="7" y="5"/>
                    </a:cubicBezTo>
                    <a:cubicBezTo>
                      <a:pt x="7" y="12"/>
                      <a:pt x="12" y="17"/>
                      <a:pt x="14" y="22"/>
                    </a:cubicBezTo>
                    <a:cubicBezTo>
                      <a:pt x="12" y="22"/>
                      <a:pt x="9" y="22"/>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8" name="Freeform 1096"/>
              <p:cNvSpPr/>
              <p:nvPr/>
            </p:nvSpPr>
            <p:spPr bwMode="auto">
              <a:xfrm>
                <a:off x="3468" y="2260"/>
                <a:ext cx="119" cy="71"/>
              </a:xfrm>
              <a:custGeom>
                <a:avLst/>
                <a:gdLst>
                  <a:gd name="T0" fmla="*/ 0 w 62"/>
                  <a:gd name="T1" fmla="*/ 0 h 37"/>
                  <a:gd name="T2" fmla="*/ 14 w 62"/>
                  <a:gd name="T3" fmla="*/ 4 h 37"/>
                  <a:gd name="T4" fmla="*/ 46 w 62"/>
                  <a:gd name="T5" fmla="*/ 10 h 37"/>
                  <a:gd name="T6" fmla="*/ 53 w 62"/>
                  <a:gd name="T7" fmla="*/ 14 h 37"/>
                  <a:gd name="T8" fmla="*/ 58 w 62"/>
                  <a:gd name="T9" fmla="*/ 28 h 37"/>
                  <a:gd name="T10" fmla="*/ 56 w 62"/>
                  <a:gd name="T11" fmla="*/ 35 h 37"/>
                  <a:gd name="T12" fmla="*/ 40 w 62"/>
                  <a:gd name="T13" fmla="*/ 32 h 37"/>
                  <a:gd name="T14" fmla="*/ 32 w 62"/>
                  <a:gd name="T15" fmla="*/ 28 h 37"/>
                  <a:gd name="T16" fmla="*/ 15 w 62"/>
                  <a:gd name="T17" fmla="*/ 18 h 37"/>
                  <a:gd name="T18" fmla="*/ 0 w 62"/>
                  <a:gd name="T19" fmla="*/ 7 h 37"/>
                  <a:gd name="T20" fmla="*/ 0 w 62"/>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37">
                    <a:moveTo>
                      <a:pt x="0" y="0"/>
                    </a:moveTo>
                    <a:cubicBezTo>
                      <a:pt x="5" y="0"/>
                      <a:pt x="10" y="1"/>
                      <a:pt x="14" y="4"/>
                    </a:cubicBezTo>
                    <a:cubicBezTo>
                      <a:pt x="24" y="10"/>
                      <a:pt x="36" y="3"/>
                      <a:pt x="46" y="10"/>
                    </a:cubicBezTo>
                    <a:cubicBezTo>
                      <a:pt x="48" y="12"/>
                      <a:pt x="51" y="12"/>
                      <a:pt x="53" y="14"/>
                    </a:cubicBezTo>
                    <a:cubicBezTo>
                      <a:pt x="57" y="18"/>
                      <a:pt x="62" y="21"/>
                      <a:pt x="58" y="28"/>
                    </a:cubicBezTo>
                    <a:cubicBezTo>
                      <a:pt x="54" y="29"/>
                      <a:pt x="57" y="33"/>
                      <a:pt x="56" y="35"/>
                    </a:cubicBezTo>
                    <a:cubicBezTo>
                      <a:pt x="50" y="37"/>
                      <a:pt x="47" y="27"/>
                      <a:pt x="40" y="32"/>
                    </a:cubicBezTo>
                    <a:cubicBezTo>
                      <a:pt x="37" y="34"/>
                      <a:pt x="32" y="31"/>
                      <a:pt x="32" y="28"/>
                    </a:cubicBezTo>
                    <a:cubicBezTo>
                      <a:pt x="35" y="9"/>
                      <a:pt x="22" y="18"/>
                      <a:pt x="15" y="18"/>
                    </a:cubicBezTo>
                    <a:cubicBezTo>
                      <a:pt x="7" y="18"/>
                      <a:pt x="5" y="11"/>
                      <a:pt x="0" y="7"/>
                    </a:cubicBezTo>
                    <a:cubicBezTo>
                      <a:pt x="0" y="5"/>
                      <a:pt x="0"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9" name="Freeform 1097"/>
              <p:cNvSpPr/>
              <p:nvPr/>
            </p:nvSpPr>
            <p:spPr bwMode="auto">
              <a:xfrm>
                <a:off x="1664" y="1415"/>
                <a:ext cx="21" cy="46"/>
              </a:xfrm>
              <a:custGeom>
                <a:avLst/>
                <a:gdLst>
                  <a:gd name="T0" fmla="*/ 3 w 11"/>
                  <a:gd name="T1" fmla="*/ 14 h 24"/>
                  <a:gd name="T2" fmla="*/ 11 w 11"/>
                  <a:gd name="T3" fmla="*/ 0 h 24"/>
                  <a:gd name="T4" fmla="*/ 3 w 11"/>
                  <a:gd name="T5" fmla="*/ 24 h 24"/>
                  <a:gd name="T6" fmla="*/ 3 w 11"/>
                  <a:gd name="T7" fmla="*/ 14 h 24"/>
                </a:gdLst>
                <a:ahLst/>
                <a:cxnLst>
                  <a:cxn ang="0">
                    <a:pos x="T0" y="T1"/>
                  </a:cxn>
                  <a:cxn ang="0">
                    <a:pos x="T2" y="T3"/>
                  </a:cxn>
                  <a:cxn ang="0">
                    <a:pos x="T4" y="T5"/>
                  </a:cxn>
                  <a:cxn ang="0">
                    <a:pos x="T6" y="T7"/>
                  </a:cxn>
                </a:cxnLst>
                <a:rect l="0" t="0" r="r" b="b"/>
                <a:pathLst>
                  <a:path w="11" h="24">
                    <a:moveTo>
                      <a:pt x="3" y="14"/>
                    </a:moveTo>
                    <a:cubicBezTo>
                      <a:pt x="4" y="9"/>
                      <a:pt x="0" y="2"/>
                      <a:pt x="11" y="0"/>
                    </a:cubicBezTo>
                    <a:cubicBezTo>
                      <a:pt x="7" y="8"/>
                      <a:pt x="11" y="17"/>
                      <a:pt x="3" y="24"/>
                    </a:cubicBezTo>
                    <a:cubicBezTo>
                      <a:pt x="3" y="21"/>
                      <a:pt x="3" y="17"/>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0" name="Freeform 1098"/>
              <p:cNvSpPr/>
              <p:nvPr/>
            </p:nvSpPr>
            <p:spPr bwMode="auto">
              <a:xfrm>
                <a:off x="5991" y="1061"/>
                <a:ext cx="19" cy="13"/>
              </a:xfrm>
              <a:custGeom>
                <a:avLst/>
                <a:gdLst>
                  <a:gd name="T0" fmla="*/ 7 w 10"/>
                  <a:gd name="T1" fmla="*/ 7 h 7"/>
                  <a:gd name="T2" fmla="*/ 0 w 10"/>
                  <a:gd name="T3" fmla="*/ 0 h 7"/>
                  <a:gd name="T4" fmla="*/ 10 w 10"/>
                  <a:gd name="T5" fmla="*/ 1 h 7"/>
                  <a:gd name="T6" fmla="*/ 7 w 10"/>
                  <a:gd name="T7" fmla="*/ 7 h 7"/>
                </a:gdLst>
                <a:ahLst/>
                <a:cxnLst>
                  <a:cxn ang="0">
                    <a:pos x="T0" y="T1"/>
                  </a:cxn>
                  <a:cxn ang="0">
                    <a:pos x="T2" y="T3"/>
                  </a:cxn>
                  <a:cxn ang="0">
                    <a:pos x="T4" y="T5"/>
                  </a:cxn>
                  <a:cxn ang="0">
                    <a:pos x="T6" y="T7"/>
                  </a:cxn>
                </a:cxnLst>
                <a:rect l="0" t="0" r="r" b="b"/>
                <a:pathLst>
                  <a:path w="10" h="7">
                    <a:moveTo>
                      <a:pt x="7" y="7"/>
                    </a:moveTo>
                    <a:cubicBezTo>
                      <a:pt x="3" y="7"/>
                      <a:pt x="0" y="5"/>
                      <a:pt x="0" y="0"/>
                    </a:cubicBezTo>
                    <a:cubicBezTo>
                      <a:pt x="4" y="0"/>
                      <a:pt x="7" y="0"/>
                      <a:pt x="10" y="1"/>
                    </a:cubicBezTo>
                    <a:cubicBezTo>
                      <a:pt x="9" y="3"/>
                      <a:pt x="8" y="5"/>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1" name="Freeform 1099"/>
              <p:cNvSpPr/>
              <p:nvPr/>
            </p:nvSpPr>
            <p:spPr bwMode="auto">
              <a:xfrm>
                <a:off x="1390" y="1246"/>
                <a:ext cx="59" cy="77"/>
              </a:xfrm>
              <a:custGeom>
                <a:avLst/>
                <a:gdLst>
                  <a:gd name="T0" fmla="*/ 18 w 31"/>
                  <a:gd name="T1" fmla="*/ 1 h 40"/>
                  <a:gd name="T2" fmla="*/ 25 w 31"/>
                  <a:gd name="T3" fmla="*/ 28 h 40"/>
                  <a:gd name="T4" fmla="*/ 0 w 31"/>
                  <a:gd name="T5" fmla="*/ 22 h 40"/>
                  <a:gd name="T6" fmla="*/ 4 w 31"/>
                  <a:gd name="T7" fmla="*/ 11 h 40"/>
                  <a:gd name="T8" fmla="*/ 18 w 31"/>
                  <a:gd name="T9" fmla="*/ 1 h 40"/>
                </a:gdLst>
                <a:ahLst/>
                <a:cxnLst>
                  <a:cxn ang="0">
                    <a:pos x="T0" y="T1"/>
                  </a:cxn>
                  <a:cxn ang="0">
                    <a:pos x="T2" y="T3"/>
                  </a:cxn>
                  <a:cxn ang="0">
                    <a:pos x="T4" y="T5"/>
                  </a:cxn>
                  <a:cxn ang="0">
                    <a:pos x="T6" y="T7"/>
                  </a:cxn>
                  <a:cxn ang="0">
                    <a:pos x="T8" y="T9"/>
                  </a:cxn>
                </a:cxnLst>
                <a:rect l="0" t="0" r="r" b="b"/>
                <a:pathLst>
                  <a:path w="31" h="40">
                    <a:moveTo>
                      <a:pt x="18" y="1"/>
                    </a:moveTo>
                    <a:cubicBezTo>
                      <a:pt x="31" y="7"/>
                      <a:pt x="29" y="17"/>
                      <a:pt x="25" y="28"/>
                    </a:cubicBezTo>
                    <a:cubicBezTo>
                      <a:pt x="12" y="40"/>
                      <a:pt x="8" y="26"/>
                      <a:pt x="0" y="22"/>
                    </a:cubicBezTo>
                    <a:cubicBezTo>
                      <a:pt x="1" y="18"/>
                      <a:pt x="3" y="15"/>
                      <a:pt x="4" y="11"/>
                    </a:cubicBezTo>
                    <a:cubicBezTo>
                      <a:pt x="8" y="8"/>
                      <a:pt x="10" y="0"/>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2" name="Freeform 1100"/>
              <p:cNvSpPr/>
              <p:nvPr/>
            </p:nvSpPr>
            <p:spPr bwMode="auto">
              <a:xfrm>
                <a:off x="1390" y="1283"/>
                <a:ext cx="59" cy="57"/>
              </a:xfrm>
              <a:custGeom>
                <a:avLst/>
                <a:gdLst>
                  <a:gd name="T0" fmla="*/ 0 w 31"/>
                  <a:gd name="T1" fmla="*/ 3 h 30"/>
                  <a:gd name="T2" fmla="*/ 25 w 31"/>
                  <a:gd name="T3" fmla="*/ 9 h 30"/>
                  <a:gd name="T4" fmla="*/ 28 w 31"/>
                  <a:gd name="T5" fmla="*/ 23 h 30"/>
                  <a:gd name="T6" fmla="*/ 4 w 31"/>
                  <a:gd name="T7" fmla="*/ 23 h 30"/>
                  <a:gd name="T8" fmla="*/ 4 w 31"/>
                  <a:gd name="T9" fmla="*/ 17 h 30"/>
                  <a:gd name="T10" fmla="*/ 0 w 31"/>
                  <a:gd name="T11" fmla="*/ 6 h 30"/>
                  <a:gd name="T12" fmla="*/ 0 w 31"/>
                  <a:gd name="T13" fmla="*/ 3 h 30"/>
                </a:gdLst>
                <a:ahLst/>
                <a:cxnLst>
                  <a:cxn ang="0">
                    <a:pos x="T0" y="T1"/>
                  </a:cxn>
                  <a:cxn ang="0">
                    <a:pos x="T2" y="T3"/>
                  </a:cxn>
                  <a:cxn ang="0">
                    <a:pos x="T4" y="T5"/>
                  </a:cxn>
                  <a:cxn ang="0">
                    <a:pos x="T6" y="T7"/>
                  </a:cxn>
                  <a:cxn ang="0">
                    <a:pos x="T8" y="T9"/>
                  </a:cxn>
                  <a:cxn ang="0">
                    <a:pos x="T10" y="T11"/>
                  </a:cxn>
                  <a:cxn ang="0">
                    <a:pos x="T12" y="T13"/>
                  </a:cxn>
                </a:cxnLst>
                <a:rect l="0" t="0" r="r" b="b"/>
                <a:pathLst>
                  <a:path w="31" h="30">
                    <a:moveTo>
                      <a:pt x="0" y="3"/>
                    </a:moveTo>
                    <a:cubicBezTo>
                      <a:pt x="10" y="0"/>
                      <a:pt x="14" y="16"/>
                      <a:pt x="25" y="9"/>
                    </a:cubicBezTo>
                    <a:cubicBezTo>
                      <a:pt x="30" y="13"/>
                      <a:pt x="31" y="18"/>
                      <a:pt x="28" y="23"/>
                    </a:cubicBezTo>
                    <a:cubicBezTo>
                      <a:pt x="20" y="25"/>
                      <a:pt x="12" y="30"/>
                      <a:pt x="4" y="23"/>
                    </a:cubicBezTo>
                    <a:cubicBezTo>
                      <a:pt x="4" y="21"/>
                      <a:pt x="4" y="19"/>
                      <a:pt x="4" y="17"/>
                    </a:cubicBezTo>
                    <a:cubicBezTo>
                      <a:pt x="3" y="13"/>
                      <a:pt x="3" y="9"/>
                      <a:pt x="0" y="6"/>
                    </a:cubicBezTo>
                    <a:cubicBezTo>
                      <a:pt x="0" y="5"/>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3" name="Freeform 1101"/>
              <p:cNvSpPr/>
              <p:nvPr/>
            </p:nvSpPr>
            <p:spPr bwMode="auto">
              <a:xfrm>
                <a:off x="1390" y="1323"/>
                <a:ext cx="74" cy="29"/>
              </a:xfrm>
              <a:custGeom>
                <a:avLst/>
                <a:gdLst>
                  <a:gd name="T0" fmla="*/ 4 w 39"/>
                  <a:gd name="T1" fmla="*/ 2 h 15"/>
                  <a:gd name="T2" fmla="*/ 28 w 39"/>
                  <a:gd name="T3" fmla="*/ 2 h 15"/>
                  <a:gd name="T4" fmla="*/ 39 w 39"/>
                  <a:gd name="T5" fmla="*/ 6 h 15"/>
                  <a:gd name="T6" fmla="*/ 14 w 39"/>
                  <a:gd name="T7" fmla="*/ 13 h 15"/>
                  <a:gd name="T8" fmla="*/ 0 w 39"/>
                  <a:gd name="T9" fmla="*/ 6 h 15"/>
                  <a:gd name="T10" fmla="*/ 0 w 39"/>
                  <a:gd name="T11" fmla="*/ 6 h 15"/>
                  <a:gd name="T12" fmla="*/ 4 w 39"/>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39" h="15">
                    <a:moveTo>
                      <a:pt x="4" y="2"/>
                    </a:moveTo>
                    <a:cubicBezTo>
                      <a:pt x="12" y="3"/>
                      <a:pt x="20" y="0"/>
                      <a:pt x="28" y="2"/>
                    </a:cubicBezTo>
                    <a:cubicBezTo>
                      <a:pt x="32" y="3"/>
                      <a:pt x="36" y="2"/>
                      <a:pt x="39" y="6"/>
                    </a:cubicBezTo>
                    <a:cubicBezTo>
                      <a:pt x="30" y="6"/>
                      <a:pt x="21" y="5"/>
                      <a:pt x="14" y="13"/>
                    </a:cubicBezTo>
                    <a:cubicBezTo>
                      <a:pt x="9" y="12"/>
                      <a:pt x="1" y="15"/>
                      <a:pt x="0" y="6"/>
                    </a:cubicBezTo>
                    <a:cubicBezTo>
                      <a:pt x="0" y="6"/>
                      <a:pt x="0" y="6"/>
                      <a:pt x="0" y="6"/>
                    </a:cubicBezTo>
                    <a:cubicBezTo>
                      <a:pt x="1" y="5"/>
                      <a:pt x="3" y="4"/>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4" name="Freeform 1102"/>
              <p:cNvSpPr/>
              <p:nvPr/>
            </p:nvSpPr>
            <p:spPr bwMode="auto">
              <a:xfrm>
                <a:off x="1354" y="1323"/>
                <a:ext cx="36" cy="23"/>
              </a:xfrm>
              <a:custGeom>
                <a:avLst/>
                <a:gdLst>
                  <a:gd name="T0" fmla="*/ 19 w 19"/>
                  <a:gd name="T1" fmla="*/ 6 h 12"/>
                  <a:gd name="T2" fmla="*/ 0 w 19"/>
                  <a:gd name="T3" fmla="*/ 3 h 12"/>
                  <a:gd name="T4" fmla="*/ 19 w 19"/>
                  <a:gd name="T5" fmla="*/ 6 h 12"/>
                </a:gdLst>
                <a:ahLst/>
                <a:cxnLst>
                  <a:cxn ang="0">
                    <a:pos x="T0" y="T1"/>
                  </a:cxn>
                  <a:cxn ang="0">
                    <a:pos x="T2" y="T3"/>
                  </a:cxn>
                  <a:cxn ang="0">
                    <a:pos x="T4" y="T5"/>
                  </a:cxn>
                </a:cxnLst>
                <a:rect l="0" t="0" r="r" b="b"/>
                <a:pathLst>
                  <a:path w="19" h="12">
                    <a:moveTo>
                      <a:pt x="19" y="6"/>
                    </a:moveTo>
                    <a:cubicBezTo>
                      <a:pt x="13" y="6"/>
                      <a:pt x="7" y="12"/>
                      <a:pt x="0" y="3"/>
                    </a:cubicBezTo>
                    <a:cubicBezTo>
                      <a:pt x="8" y="3"/>
                      <a:pt x="14" y="0"/>
                      <a:pt x="1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5" name="Freeform 1103"/>
              <p:cNvSpPr/>
              <p:nvPr/>
            </p:nvSpPr>
            <p:spPr bwMode="auto">
              <a:xfrm>
                <a:off x="1386" y="1294"/>
                <a:ext cx="21" cy="21"/>
              </a:xfrm>
              <a:custGeom>
                <a:avLst/>
                <a:gdLst>
                  <a:gd name="T0" fmla="*/ 2 w 11"/>
                  <a:gd name="T1" fmla="*/ 0 h 11"/>
                  <a:gd name="T2" fmla="*/ 6 w 11"/>
                  <a:gd name="T3" fmla="*/ 11 h 11"/>
                  <a:gd name="T4" fmla="*/ 2 w 11"/>
                  <a:gd name="T5" fmla="*/ 0 h 11"/>
                </a:gdLst>
                <a:ahLst/>
                <a:cxnLst>
                  <a:cxn ang="0">
                    <a:pos x="T0" y="T1"/>
                  </a:cxn>
                  <a:cxn ang="0">
                    <a:pos x="T2" y="T3"/>
                  </a:cxn>
                  <a:cxn ang="0">
                    <a:pos x="T4" y="T5"/>
                  </a:cxn>
                </a:cxnLst>
                <a:rect l="0" t="0" r="r" b="b"/>
                <a:pathLst>
                  <a:path w="11" h="11">
                    <a:moveTo>
                      <a:pt x="2" y="0"/>
                    </a:moveTo>
                    <a:cubicBezTo>
                      <a:pt x="10" y="1"/>
                      <a:pt x="11" y="5"/>
                      <a:pt x="6" y="11"/>
                    </a:cubicBezTo>
                    <a:cubicBezTo>
                      <a:pt x="0" y="8"/>
                      <a:pt x="0" y="5"/>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6" name="Freeform 1104"/>
              <p:cNvSpPr/>
              <p:nvPr/>
            </p:nvSpPr>
            <p:spPr bwMode="auto">
              <a:xfrm>
                <a:off x="4151" y="1813"/>
                <a:ext cx="74" cy="116"/>
              </a:xfrm>
              <a:custGeom>
                <a:avLst/>
                <a:gdLst>
                  <a:gd name="T0" fmla="*/ 5 w 39"/>
                  <a:gd name="T1" fmla="*/ 5 h 61"/>
                  <a:gd name="T2" fmla="*/ 39 w 39"/>
                  <a:gd name="T3" fmla="*/ 15 h 61"/>
                  <a:gd name="T4" fmla="*/ 13 w 39"/>
                  <a:gd name="T5" fmla="*/ 48 h 61"/>
                  <a:gd name="T6" fmla="*/ 18 w 39"/>
                  <a:gd name="T7" fmla="*/ 60 h 61"/>
                  <a:gd name="T8" fmla="*/ 1 w 39"/>
                  <a:gd name="T9" fmla="*/ 55 h 61"/>
                  <a:gd name="T10" fmla="*/ 15 w 39"/>
                  <a:gd name="T11" fmla="*/ 36 h 61"/>
                  <a:gd name="T12" fmla="*/ 21 w 39"/>
                  <a:gd name="T13" fmla="*/ 33 h 61"/>
                  <a:gd name="T14" fmla="*/ 5 w 39"/>
                  <a:gd name="T15" fmla="*/ 5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61">
                    <a:moveTo>
                      <a:pt x="5" y="5"/>
                    </a:moveTo>
                    <a:cubicBezTo>
                      <a:pt x="19" y="0"/>
                      <a:pt x="29" y="7"/>
                      <a:pt x="39" y="15"/>
                    </a:cubicBezTo>
                    <a:cubicBezTo>
                      <a:pt x="34" y="29"/>
                      <a:pt x="32" y="44"/>
                      <a:pt x="13" y="48"/>
                    </a:cubicBezTo>
                    <a:cubicBezTo>
                      <a:pt x="8" y="49"/>
                      <a:pt x="8" y="51"/>
                      <a:pt x="18" y="60"/>
                    </a:cubicBezTo>
                    <a:cubicBezTo>
                      <a:pt x="12" y="61"/>
                      <a:pt x="2" y="58"/>
                      <a:pt x="1" y="55"/>
                    </a:cubicBezTo>
                    <a:cubicBezTo>
                      <a:pt x="0" y="46"/>
                      <a:pt x="10" y="42"/>
                      <a:pt x="15" y="36"/>
                    </a:cubicBezTo>
                    <a:cubicBezTo>
                      <a:pt x="17" y="35"/>
                      <a:pt x="19" y="34"/>
                      <a:pt x="21" y="33"/>
                    </a:cubicBezTo>
                    <a:cubicBezTo>
                      <a:pt x="10" y="26"/>
                      <a:pt x="14" y="12"/>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7" name="Freeform 1105"/>
              <p:cNvSpPr/>
              <p:nvPr/>
            </p:nvSpPr>
            <p:spPr bwMode="auto">
              <a:xfrm>
                <a:off x="4103" y="1878"/>
                <a:ext cx="49" cy="42"/>
              </a:xfrm>
              <a:custGeom>
                <a:avLst/>
                <a:gdLst>
                  <a:gd name="T0" fmla="*/ 26 w 26"/>
                  <a:gd name="T1" fmla="*/ 2 h 22"/>
                  <a:gd name="T2" fmla="*/ 5 w 26"/>
                  <a:gd name="T3" fmla="*/ 16 h 22"/>
                  <a:gd name="T4" fmla="*/ 6 w 26"/>
                  <a:gd name="T5" fmla="*/ 4 h 22"/>
                  <a:gd name="T6" fmla="*/ 26 w 26"/>
                  <a:gd name="T7" fmla="*/ 2 h 22"/>
                </a:gdLst>
                <a:ahLst/>
                <a:cxnLst>
                  <a:cxn ang="0">
                    <a:pos x="T0" y="T1"/>
                  </a:cxn>
                  <a:cxn ang="0">
                    <a:pos x="T2" y="T3"/>
                  </a:cxn>
                  <a:cxn ang="0">
                    <a:pos x="T4" y="T5"/>
                  </a:cxn>
                  <a:cxn ang="0">
                    <a:pos x="T6" y="T7"/>
                  </a:cxn>
                </a:cxnLst>
                <a:rect l="0" t="0" r="r" b="b"/>
                <a:pathLst>
                  <a:path w="26" h="22">
                    <a:moveTo>
                      <a:pt x="26" y="2"/>
                    </a:moveTo>
                    <a:cubicBezTo>
                      <a:pt x="23" y="13"/>
                      <a:pt x="19" y="22"/>
                      <a:pt x="5" y="16"/>
                    </a:cubicBezTo>
                    <a:cubicBezTo>
                      <a:pt x="0" y="11"/>
                      <a:pt x="3" y="3"/>
                      <a:pt x="6" y="4"/>
                    </a:cubicBezTo>
                    <a:cubicBezTo>
                      <a:pt x="14" y="8"/>
                      <a:pt x="19" y="0"/>
                      <a:pt x="2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8" name="Freeform 1106"/>
              <p:cNvSpPr/>
              <p:nvPr/>
            </p:nvSpPr>
            <p:spPr bwMode="auto">
              <a:xfrm>
                <a:off x="4046" y="1780"/>
                <a:ext cx="47" cy="67"/>
              </a:xfrm>
              <a:custGeom>
                <a:avLst/>
                <a:gdLst>
                  <a:gd name="T0" fmla="*/ 18 w 25"/>
                  <a:gd name="T1" fmla="*/ 15 h 35"/>
                  <a:gd name="T2" fmla="*/ 25 w 25"/>
                  <a:gd name="T3" fmla="*/ 32 h 35"/>
                  <a:gd name="T4" fmla="*/ 18 w 25"/>
                  <a:gd name="T5" fmla="*/ 35 h 35"/>
                  <a:gd name="T6" fmla="*/ 0 w 25"/>
                  <a:gd name="T7" fmla="*/ 21 h 35"/>
                  <a:gd name="T8" fmla="*/ 0 w 25"/>
                  <a:gd name="T9" fmla="*/ 18 h 35"/>
                  <a:gd name="T10" fmla="*/ 18 w 25"/>
                  <a:gd name="T11" fmla="*/ 15 h 35"/>
                </a:gdLst>
                <a:ahLst/>
                <a:cxnLst>
                  <a:cxn ang="0">
                    <a:pos x="T0" y="T1"/>
                  </a:cxn>
                  <a:cxn ang="0">
                    <a:pos x="T2" y="T3"/>
                  </a:cxn>
                  <a:cxn ang="0">
                    <a:pos x="T4" y="T5"/>
                  </a:cxn>
                  <a:cxn ang="0">
                    <a:pos x="T6" y="T7"/>
                  </a:cxn>
                  <a:cxn ang="0">
                    <a:pos x="T8" y="T9"/>
                  </a:cxn>
                  <a:cxn ang="0">
                    <a:pos x="T10" y="T11"/>
                  </a:cxn>
                </a:cxnLst>
                <a:rect l="0" t="0" r="r" b="b"/>
                <a:pathLst>
                  <a:path w="25" h="35">
                    <a:moveTo>
                      <a:pt x="18" y="15"/>
                    </a:moveTo>
                    <a:cubicBezTo>
                      <a:pt x="20" y="21"/>
                      <a:pt x="23" y="26"/>
                      <a:pt x="25" y="32"/>
                    </a:cubicBezTo>
                    <a:cubicBezTo>
                      <a:pt x="23" y="34"/>
                      <a:pt x="21" y="35"/>
                      <a:pt x="18" y="35"/>
                    </a:cubicBezTo>
                    <a:cubicBezTo>
                      <a:pt x="17" y="24"/>
                      <a:pt x="8" y="24"/>
                      <a:pt x="0" y="21"/>
                    </a:cubicBezTo>
                    <a:cubicBezTo>
                      <a:pt x="0" y="20"/>
                      <a:pt x="0" y="19"/>
                      <a:pt x="0" y="18"/>
                    </a:cubicBezTo>
                    <a:cubicBezTo>
                      <a:pt x="5" y="11"/>
                      <a:pt x="10" y="0"/>
                      <a:pt x="1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9" name="Freeform 1107"/>
              <p:cNvSpPr/>
              <p:nvPr/>
            </p:nvSpPr>
            <p:spPr bwMode="auto">
              <a:xfrm>
                <a:off x="4246" y="1696"/>
                <a:ext cx="148" cy="151"/>
              </a:xfrm>
              <a:custGeom>
                <a:avLst/>
                <a:gdLst>
                  <a:gd name="T0" fmla="*/ 18 w 78"/>
                  <a:gd name="T1" fmla="*/ 55 h 79"/>
                  <a:gd name="T2" fmla="*/ 0 w 78"/>
                  <a:gd name="T3" fmla="*/ 41 h 79"/>
                  <a:gd name="T4" fmla="*/ 35 w 78"/>
                  <a:gd name="T5" fmla="*/ 16 h 79"/>
                  <a:gd name="T6" fmla="*/ 42 w 78"/>
                  <a:gd name="T7" fmla="*/ 15 h 79"/>
                  <a:gd name="T8" fmla="*/ 52 w 78"/>
                  <a:gd name="T9" fmla="*/ 4 h 79"/>
                  <a:gd name="T10" fmla="*/ 60 w 78"/>
                  <a:gd name="T11" fmla="*/ 0 h 79"/>
                  <a:gd name="T12" fmla="*/ 78 w 78"/>
                  <a:gd name="T13" fmla="*/ 12 h 79"/>
                  <a:gd name="T14" fmla="*/ 71 w 78"/>
                  <a:gd name="T15" fmla="*/ 54 h 79"/>
                  <a:gd name="T16" fmla="*/ 41 w 78"/>
                  <a:gd name="T17" fmla="*/ 74 h 79"/>
                  <a:gd name="T18" fmla="*/ 31 w 78"/>
                  <a:gd name="T19" fmla="*/ 76 h 79"/>
                  <a:gd name="T20" fmla="*/ 18 w 78"/>
                  <a:gd name="T21" fmla="*/ 5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79">
                    <a:moveTo>
                      <a:pt x="18" y="55"/>
                    </a:moveTo>
                    <a:cubicBezTo>
                      <a:pt x="12" y="50"/>
                      <a:pt x="6" y="46"/>
                      <a:pt x="0" y="41"/>
                    </a:cubicBezTo>
                    <a:cubicBezTo>
                      <a:pt x="13" y="35"/>
                      <a:pt x="24" y="25"/>
                      <a:pt x="35" y="16"/>
                    </a:cubicBezTo>
                    <a:cubicBezTo>
                      <a:pt x="37" y="20"/>
                      <a:pt x="40" y="24"/>
                      <a:pt x="42" y="15"/>
                    </a:cubicBezTo>
                    <a:cubicBezTo>
                      <a:pt x="45" y="12"/>
                      <a:pt x="50" y="9"/>
                      <a:pt x="52" y="4"/>
                    </a:cubicBezTo>
                    <a:cubicBezTo>
                      <a:pt x="54" y="2"/>
                      <a:pt x="57" y="0"/>
                      <a:pt x="60" y="0"/>
                    </a:cubicBezTo>
                    <a:cubicBezTo>
                      <a:pt x="69" y="0"/>
                      <a:pt x="76" y="3"/>
                      <a:pt x="78" y="12"/>
                    </a:cubicBezTo>
                    <a:cubicBezTo>
                      <a:pt x="66" y="25"/>
                      <a:pt x="73" y="40"/>
                      <a:pt x="71" y="54"/>
                    </a:cubicBezTo>
                    <a:cubicBezTo>
                      <a:pt x="60" y="60"/>
                      <a:pt x="55" y="73"/>
                      <a:pt x="41" y="74"/>
                    </a:cubicBezTo>
                    <a:cubicBezTo>
                      <a:pt x="38" y="76"/>
                      <a:pt x="35" y="79"/>
                      <a:pt x="31" y="76"/>
                    </a:cubicBezTo>
                    <a:cubicBezTo>
                      <a:pt x="31" y="66"/>
                      <a:pt x="27" y="59"/>
                      <a:pt x="1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0" name="Freeform 1108"/>
              <p:cNvSpPr/>
              <p:nvPr/>
            </p:nvSpPr>
            <p:spPr bwMode="auto">
              <a:xfrm>
                <a:off x="4219" y="1855"/>
                <a:ext cx="130" cy="132"/>
              </a:xfrm>
              <a:custGeom>
                <a:avLst/>
                <a:gdLst>
                  <a:gd name="T0" fmla="*/ 63 w 68"/>
                  <a:gd name="T1" fmla="*/ 38 h 69"/>
                  <a:gd name="T2" fmla="*/ 59 w 68"/>
                  <a:gd name="T3" fmla="*/ 55 h 69"/>
                  <a:gd name="T4" fmla="*/ 56 w 68"/>
                  <a:gd name="T5" fmla="*/ 52 h 69"/>
                  <a:gd name="T6" fmla="*/ 17 w 68"/>
                  <a:gd name="T7" fmla="*/ 66 h 69"/>
                  <a:gd name="T8" fmla="*/ 0 w 68"/>
                  <a:gd name="T9" fmla="*/ 69 h 69"/>
                  <a:gd name="T10" fmla="*/ 16 w 68"/>
                  <a:gd name="T11" fmla="*/ 26 h 69"/>
                  <a:gd name="T12" fmla="*/ 25 w 68"/>
                  <a:gd name="T13" fmla="*/ 22 h 69"/>
                  <a:gd name="T14" fmla="*/ 42 w 68"/>
                  <a:gd name="T15" fmla="*/ 28 h 69"/>
                  <a:gd name="T16" fmla="*/ 38 w 68"/>
                  <a:gd name="T17" fmla="*/ 14 h 69"/>
                  <a:gd name="T18" fmla="*/ 45 w 68"/>
                  <a:gd name="T19" fmla="*/ 10 h 69"/>
                  <a:gd name="T20" fmla="*/ 66 w 68"/>
                  <a:gd name="T21" fmla="*/ 11 h 69"/>
                  <a:gd name="T22" fmla="*/ 68 w 68"/>
                  <a:gd name="T23" fmla="*/ 27 h 69"/>
                  <a:gd name="T24" fmla="*/ 63 w 68"/>
                  <a:gd name="T25" fmla="*/ 3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69">
                    <a:moveTo>
                      <a:pt x="63" y="38"/>
                    </a:moveTo>
                    <a:cubicBezTo>
                      <a:pt x="61" y="44"/>
                      <a:pt x="60" y="50"/>
                      <a:pt x="59" y="55"/>
                    </a:cubicBezTo>
                    <a:cubicBezTo>
                      <a:pt x="58" y="54"/>
                      <a:pt x="57" y="53"/>
                      <a:pt x="56" y="52"/>
                    </a:cubicBezTo>
                    <a:cubicBezTo>
                      <a:pt x="37" y="42"/>
                      <a:pt x="28" y="55"/>
                      <a:pt x="17" y="66"/>
                    </a:cubicBezTo>
                    <a:cubicBezTo>
                      <a:pt x="11" y="67"/>
                      <a:pt x="6" y="68"/>
                      <a:pt x="0" y="69"/>
                    </a:cubicBezTo>
                    <a:cubicBezTo>
                      <a:pt x="3" y="54"/>
                      <a:pt x="20" y="45"/>
                      <a:pt x="16" y="26"/>
                    </a:cubicBezTo>
                    <a:cubicBezTo>
                      <a:pt x="16" y="23"/>
                      <a:pt x="22" y="23"/>
                      <a:pt x="25" y="22"/>
                    </a:cubicBezTo>
                    <a:cubicBezTo>
                      <a:pt x="32" y="19"/>
                      <a:pt x="36" y="28"/>
                      <a:pt x="42" y="28"/>
                    </a:cubicBezTo>
                    <a:cubicBezTo>
                      <a:pt x="51" y="20"/>
                      <a:pt x="40" y="18"/>
                      <a:pt x="38" y="14"/>
                    </a:cubicBezTo>
                    <a:cubicBezTo>
                      <a:pt x="40" y="11"/>
                      <a:pt x="42" y="10"/>
                      <a:pt x="45" y="10"/>
                    </a:cubicBezTo>
                    <a:cubicBezTo>
                      <a:pt x="52" y="3"/>
                      <a:pt x="59" y="0"/>
                      <a:pt x="66" y="11"/>
                    </a:cubicBezTo>
                    <a:cubicBezTo>
                      <a:pt x="67" y="16"/>
                      <a:pt x="68" y="21"/>
                      <a:pt x="68" y="27"/>
                    </a:cubicBezTo>
                    <a:cubicBezTo>
                      <a:pt x="67" y="31"/>
                      <a:pt x="65" y="34"/>
                      <a:pt x="6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1" name="Freeform 1109"/>
              <p:cNvSpPr/>
              <p:nvPr/>
            </p:nvSpPr>
            <p:spPr bwMode="auto">
              <a:xfrm>
                <a:off x="4263" y="1824"/>
                <a:ext cx="130" cy="65"/>
              </a:xfrm>
              <a:custGeom>
                <a:avLst/>
                <a:gdLst>
                  <a:gd name="T0" fmla="*/ 40 w 68"/>
                  <a:gd name="T1" fmla="*/ 30 h 34"/>
                  <a:gd name="T2" fmla="*/ 22 w 68"/>
                  <a:gd name="T3" fmla="*/ 26 h 34"/>
                  <a:gd name="T4" fmla="*/ 22 w 68"/>
                  <a:gd name="T5" fmla="*/ 9 h 34"/>
                  <a:gd name="T6" fmla="*/ 29 w 68"/>
                  <a:gd name="T7" fmla="*/ 2 h 34"/>
                  <a:gd name="T8" fmla="*/ 41 w 68"/>
                  <a:gd name="T9" fmla="*/ 4 h 34"/>
                  <a:gd name="T10" fmla="*/ 49 w 68"/>
                  <a:gd name="T11" fmla="*/ 11 h 34"/>
                  <a:gd name="T12" fmla="*/ 66 w 68"/>
                  <a:gd name="T13" fmla="*/ 19 h 34"/>
                  <a:gd name="T14" fmla="*/ 55 w 68"/>
                  <a:gd name="T15" fmla="*/ 32 h 34"/>
                  <a:gd name="T16" fmla="*/ 40 w 68"/>
                  <a:gd name="T1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4">
                    <a:moveTo>
                      <a:pt x="40" y="30"/>
                    </a:moveTo>
                    <a:cubicBezTo>
                      <a:pt x="36" y="16"/>
                      <a:pt x="28" y="28"/>
                      <a:pt x="22" y="26"/>
                    </a:cubicBezTo>
                    <a:cubicBezTo>
                      <a:pt x="22" y="20"/>
                      <a:pt x="0" y="15"/>
                      <a:pt x="22" y="9"/>
                    </a:cubicBezTo>
                    <a:cubicBezTo>
                      <a:pt x="27" y="9"/>
                      <a:pt x="29" y="6"/>
                      <a:pt x="29" y="2"/>
                    </a:cubicBezTo>
                    <a:cubicBezTo>
                      <a:pt x="34" y="0"/>
                      <a:pt x="42" y="3"/>
                      <a:pt x="41" y="4"/>
                    </a:cubicBezTo>
                    <a:cubicBezTo>
                      <a:pt x="40" y="12"/>
                      <a:pt x="46" y="11"/>
                      <a:pt x="49" y="11"/>
                    </a:cubicBezTo>
                    <a:cubicBezTo>
                      <a:pt x="56" y="13"/>
                      <a:pt x="64" y="9"/>
                      <a:pt x="66" y="19"/>
                    </a:cubicBezTo>
                    <a:cubicBezTo>
                      <a:pt x="68" y="28"/>
                      <a:pt x="59" y="28"/>
                      <a:pt x="55" y="32"/>
                    </a:cubicBezTo>
                    <a:cubicBezTo>
                      <a:pt x="49" y="34"/>
                      <a:pt x="44" y="34"/>
                      <a:pt x="4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2" name="Freeform 1110"/>
              <p:cNvSpPr/>
              <p:nvPr/>
            </p:nvSpPr>
            <p:spPr bwMode="auto">
              <a:xfrm>
                <a:off x="4284" y="1882"/>
                <a:ext cx="34" cy="34"/>
              </a:xfrm>
              <a:custGeom>
                <a:avLst/>
                <a:gdLst>
                  <a:gd name="T0" fmla="*/ 4 w 18"/>
                  <a:gd name="T1" fmla="*/ 0 h 18"/>
                  <a:gd name="T2" fmla="*/ 16 w 18"/>
                  <a:gd name="T3" fmla="*/ 12 h 18"/>
                  <a:gd name="T4" fmla="*/ 8 w 18"/>
                  <a:gd name="T5" fmla="*/ 14 h 18"/>
                  <a:gd name="T6" fmla="*/ 4 w 18"/>
                  <a:gd name="T7" fmla="*/ 0 h 18"/>
                </a:gdLst>
                <a:ahLst/>
                <a:cxnLst>
                  <a:cxn ang="0">
                    <a:pos x="T0" y="T1"/>
                  </a:cxn>
                  <a:cxn ang="0">
                    <a:pos x="T2" y="T3"/>
                  </a:cxn>
                  <a:cxn ang="0">
                    <a:pos x="T4" y="T5"/>
                  </a:cxn>
                  <a:cxn ang="0">
                    <a:pos x="T6" y="T7"/>
                  </a:cxn>
                </a:cxnLst>
                <a:rect l="0" t="0" r="r" b="b"/>
                <a:pathLst>
                  <a:path w="18" h="18">
                    <a:moveTo>
                      <a:pt x="4" y="0"/>
                    </a:moveTo>
                    <a:cubicBezTo>
                      <a:pt x="11" y="1"/>
                      <a:pt x="18" y="4"/>
                      <a:pt x="16" y="12"/>
                    </a:cubicBezTo>
                    <a:cubicBezTo>
                      <a:pt x="16" y="16"/>
                      <a:pt x="11" y="18"/>
                      <a:pt x="8" y="14"/>
                    </a:cubicBezTo>
                    <a:cubicBezTo>
                      <a:pt x="10" y="8"/>
                      <a:pt x="0" y="6"/>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3" name="Freeform 1111"/>
              <p:cNvSpPr/>
              <p:nvPr/>
            </p:nvSpPr>
            <p:spPr bwMode="auto">
              <a:xfrm>
                <a:off x="3930" y="1610"/>
                <a:ext cx="158" cy="88"/>
              </a:xfrm>
              <a:custGeom>
                <a:avLst/>
                <a:gdLst>
                  <a:gd name="T0" fmla="*/ 26 w 83"/>
                  <a:gd name="T1" fmla="*/ 44 h 46"/>
                  <a:gd name="T2" fmla="*/ 19 w 83"/>
                  <a:gd name="T3" fmla="*/ 41 h 46"/>
                  <a:gd name="T4" fmla="*/ 5 w 83"/>
                  <a:gd name="T5" fmla="*/ 25 h 46"/>
                  <a:gd name="T6" fmla="*/ 4 w 83"/>
                  <a:gd name="T7" fmla="*/ 16 h 46"/>
                  <a:gd name="T8" fmla="*/ 40 w 83"/>
                  <a:gd name="T9" fmla="*/ 5 h 46"/>
                  <a:gd name="T10" fmla="*/ 43 w 83"/>
                  <a:gd name="T11" fmla="*/ 9 h 46"/>
                  <a:gd name="T12" fmla="*/ 83 w 83"/>
                  <a:gd name="T13" fmla="*/ 34 h 46"/>
                  <a:gd name="T14" fmla="*/ 67 w 83"/>
                  <a:gd name="T15" fmla="*/ 39 h 46"/>
                  <a:gd name="T16" fmla="*/ 31 w 83"/>
                  <a:gd name="T17" fmla="*/ 45 h 46"/>
                  <a:gd name="T18" fmla="*/ 26 w 83"/>
                  <a:gd name="T19"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46">
                    <a:moveTo>
                      <a:pt x="26" y="44"/>
                    </a:moveTo>
                    <a:cubicBezTo>
                      <a:pt x="24" y="44"/>
                      <a:pt x="21" y="43"/>
                      <a:pt x="19" y="41"/>
                    </a:cubicBezTo>
                    <a:cubicBezTo>
                      <a:pt x="17" y="34"/>
                      <a:pt x="16" y="25"/>
                      <a:pt x="5" y="25"/>
                    </a:cubicBezTo>
                    <a:cubicBezTo>
                      <a:pt x="0" y="25"/>
                      <a:pt x="1" y="19"/>
                      <a:pt x="4" y="16"/>
                    </a:cubicBezTo>
                    <a:cubicBezTo>
                      <a:pt x="12" y="0"/>
                      <a:pt x="28" y="8"/>
                      <a:pt x="40" y="5"/>
                    </a:cubicBezTo>
                    <a:cubicBezTo>
                      <a:pt x="41" y="6"/>
                      <a:pt x="42" y="8"/>
                      <a:pt x="43" y="9"/>
                    </a:cubicBezTo>
                    <a:cubicBezTo>
                      <a:pt x="52" y="24"/>
                      <a:pt x="72" y="22"/>
                      <a:pt x="83" y="34"/>
                    </a:cubicBezTo>
                    <a:cubicBezTo>
                      <a:pt x="81" y="43"/>
                      <a:pt x="73" y="39"/>
                      <a:pt x="67" y="39"/>
                    </a:cubicBezTo>
                    <a:cubicBezTo>
                      <a:pt x="55" y="38"/>
                      <a:pt x="41" y="33"/>
                      <a:pt x="31" y="45"/>
                    </a:cubicBezTo>
                    <a:cubicBezTo>
                      <a:pt x="30" y="46"/>
                      <a:pt x="28" y="45"/>
                      <a:pt x="26"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4" name="Freeform 1112"/>
              <p:cNvSpPr/>
              <p:nvPr/>
            </p:nvSpPr>
            <p:spPr bwMode="auto">
              <a:xfrm>
                <a:off x="3779" y="1621"/>
                <a:ext cx="133" cy="67"/>
              </a:xfrm>
              <a:custGeom>
                <a:avLst/>
                <a:gdLst>
                  <a:gd name="T0" fmla="*/ 4 w 70"/>
                  <a:gd name="T1" fmla="*/ 35 h 35"/>
                  <a:gd name="T2" fmla="*/ 4 w 70"/>
                  <a:gd name="T3" fmla="*/ 24 h 35"/>
                  <a:gd name="T4" fmla="*/ 15 w 70"/>
                  <a:gd name="T5" fmla="*/ 17 h 35"/>
                  <a:gd name="T6" fmla="*/ 45 w 70"/>
                  <a:gd name="T7" fmla="*/ 27 h 35"/>
                  <a:gd name="T8" fmla="*/ 39 w 70"/>
                  <a:gd name="T9" fmla="*/ 4 h 35"/>
                  <a:gd name="T10" fmla="*/ 67 w 70"/>
                  <a:gd name="T11" fmla="*/ 0 h 35"/>
                  <a:gd name="T12" fmla="*/ 69 w 70"/>
                  <a:gd name="T13" fmla="*/ 6 h 35"/>
                  <a:gd name="T14" fmla="*/ 53 w 70"/>
                  <a:gd name="T15" fmla="*/ 28 h 35"/>
                  <a:gd name="T16" fmla="*/ 33 w 70"/>
                  <a:gd name="T17" fmla="*/ 34 h 35"/>
                  <a:gd name="T18" fmla="*/ 11 w 70"/>
                  <a:gd name="T19" fmla="*/ 35 h 35"/>
                  <a:gd name="T20" fmla="*/ 4 w 70"/>
                  <a:gd name="T2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35">
                    <a:moveTo>
                      <a:pt x="4" y="35"/>
                    </a:moveTo>
                    <a:cubicBezTo>
                      <a:pt x="0" y="31"/>
                      <a:pt x="5" y="28"/>
                      <a:pt x="4" y="24"/>
                    </a:cubicBezTo>
                    <a:cubicBezTo>
                      <a:pt x="8" y="22"/>
                      <a:pt x="9" y="17"/>
                      <a:pt x="15" y="17"/>
                    </a:cubicBezTo>
                    <a:cubicBezTo>
                      <a:pt x="24" y="20"/>
                      <a:pt x="34" y="24"/>
                      <a:pt x="45" y="27"/>
                    </a:cubicBezTo>
                    <a:cubicBezTo>
                      <a:pt x="44" y="19"/>
                      <a:pt x="43" y="11"/>
                      <a:pt x="39" y="4"/>
                    </a:cubicBezTo>
                    <a:cubicBezTo>
                      <a:pt x="48" y="2"/>
                      <a:pt x="59" y="6"/>
                      <a:pt x="67" y="0"/>
                    </a:cubicBezTo>
                    <a:cubicBezTo>
                      <a:pt x="69" y="2"/>
                      <a:pt x="70" y="4"/>
                      <a:pt x="69" y="6"/>
                    </a:cubicBezTo>
                    <a:cubicBezTo>
                      <a:pt x="65" y="14"/>
                      <a:pt x="63" y="24"/>
                      <a:pt x="53" y="28"/>
                    </a:cubicBezTo>
                    <a:cubicBezTo>
                      <a:pt x="48" y="35"/>
                      <a:pt x="41" y="35"/>
                      <a:pt x="33" y="34"/>
                    </a:cubicBezTo>
                    <a:cubicBezTo>
                      <a:pt x="26" y="33"/>
                      <a:pt x="19" y="34"/>
                      <a:pt x="11" y="35"/>
                    </a:cubicBezTo>
                    <a:cubicBezTo>
                      <a:pt x="9" y="31"/>
                      <a:pt x="7" y="34"/>
                      <a:pt x="4"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5" name="Freeform 1113"/>
              <p:cNvSpPr/>
              <p:nvPr/>
            </p:nvSpPr>
            <p:spPr bwMode="auto">
              <a:xfrm>
                <a:off x="3979" y="1658"/>
                <a:ext cx="130" cy="72"/>
              </a:xfrm>
              <a:custGeom>
                <a:avLst/>
                <a:gdLst>
                  <a:gd name="T0" fmla="*/ 0 w 68"/>
                  <a:gd name="T1" fmla="*/ 19 h 38"/>
                  <a:gd name="T2" fmla="*/ 52 w 68"/>
                  <a:gd name="T3" fmla="*/ 11 h 38"/>
                  <a:gd name="T4" fmla="*/ 56 w 68"/>
                  <a:gd name="T5" fmla="*/ 9 h 38"/>
                  <a:gd name="T6" fmla="*/ 60 w 68"/>
                  <a:gd name="T7" fmla="*/ 4 h 38"/>
                  <a:gd name="T8" fmla="*/ 68 w 68"/>
                  <a:gd name="T9" fmla="*/ 13 h 38"/>
                  <a:gd name="T10" fmla="*/ 37 w 68"/>
                  <a:gd name="T11" fmla="*/ 31 h 38"/>
                  <a:gd name="T12" fmla="*/ 7 w 68"/>
                  <a:gd name="T13" fmla="*/ 26 h 38"/>
                  <a:gd name="T14" fmla="*/ 7 w 68"/>
                  <a:gd name="T15" fmla="*/ 26 h 38"/>
                  <a:gd name="T16" fmla="*/ 0 w 68"/>
                  <a:gd name="T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8">
                    <a:moveTo>
                      <a:pt x="0" y="19"/>
                    </a:moveTo>
                    <a:cubicBezTo>
                      <a:pt x="15" y="0"/>
                      <a:pt x="34" y="10"/>
                      <a:pt x="52" y="11"/>
                    </a:cubicBezTo>
                    <a:cubicBezTo>
                      <a:pt x="53" y="12"/>
                      <a:pt x="55" y="10"/>
                      <a:pt x="56" y="9"/>
                    </a:cubicBezTo>
                    <a:cubicBezTo>
                      <a:pt x="55" y="5"/>
                      <a:pt x="57" y="4"/>
                      <a:pt x="60" y="4"/>
                    </a:cubicBezTo>
                    <a:cubicBezTo>
                      <a:pt x="64" y="5"/>
                      <a:pt x="68" y="7"/>
                      <a:pt x="68" y="13"/>
                    </a:cubicBezTo>
                    <a:cubicBezTo>
                      <a:pt x="62" y="27"/>
                      <a:pt x="46" y="23"/>
                      <a:pt x="37" y="31"/>
                    </a:cubicBezTo>
                    <a:cubicBezTo>
                      <a:pt x="26" y="38"/>
                      <a:pt x="16" y="34"/>
                      <a:pt x="7" y="26"/>
                    </a:cubicBezTo>
                    <a:cubicBezTo>
                      <a:pt x="7" y="26"/>
                      <a:pt x="7" y="26"/>
                      <a:pt x="7" y="26"/>
                    </a:cubicBezTo>
                    <a:cubicBezTo>
                      <a:pt x="5" y="24"/>
                      <a:pt x="3" y="21"/>
                      <a:pt x="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6" name="Freeform 1114"/>
              <p:cNvSpPr/>
              <p:nvPr/>
            </p:nvSpPr>
            <p:spPr bwMode="auto">
              <a:xfrm>
                <a:off x="3880" y="1625"/>
                <a:ext cx="111" cy="63"/>
              </a:xfrm>
              <a:custGeom>
                <a:avLst/>
                <a:gdLst>
                  <a:gd name="T0" fmla="*/ 0 w 58"/>
                  <a:gd name="T1" fmla="*/ 26 h 33"/>
                  <a:gd name="T2" fmla="*/ 14 w 58"/>
                  <a:gd name="T3" fmla="*/ 5 h 33"/>
                  <a:gd name="T4" fmla="*/ 31 w 58"/>
                  <a:gd name="T5" fmla="*/ 8 h 33"/>
                  <a:gd name="T6" fmla="*/ 33 w 58"/>
                  <a:gd name="T7" fmla="*/ 15 h 33"/>
                  <a:gd name="T8" fmla="*/ 45 w 58"/>
                  <a:gd name="T9" fmla="*/ 33 h 33"/>
                  <a:gd name="T10" fmla="*/ 25 w 58"/>
                  <a:gd name="T11" fmla="*/ 33 h 33"/>
                  <a:gd name="T12" fmla="*/ 0 w 58"/>
                  <a:gd name="T13" fmla="*/ 26 h 33"/>
                </a:gdLst>
                <a:ahLst/>
                <a:cxnLst>
                  <a:cxn ang="0">
                    <a:pos x="T0" y="T1"/>
                  </a:cxn>
                  <a:cxn ang="0">
                    <a:pos x="T2" y="T3"/>
                  </a:cxn>
                  <a:cxn ang="0">
                    <a:pos x="T4" y="T5"/>
                  </a:cxn>
                  <a:cxn ang="0">
                    <a:pos x="T6" y="T7"/>
                  </a:cxn>
                  <a:cxn ang="0">
                    <a:pos x="T8" y="T9"/>
                  </a:cxn>
                  <a:cxn ang="0">
                    <a:pos x="T10" y="T11"/>
                  </a:cxn>
                  <a:cxn ang="0">
                    <a:pos x="T12" y="T13"/>
                  </a:cxn>
                </a:cxnLst>
                <a:rect l="0" t="0" r="r" b="b"/>
                <a:pathLst>
                  <a:path w="58" h="33">
                    <a:moveTo>
                      <a:pt x="0" y="26"/>
                    </a:moveTo>
                    <a:cubicBezTo>
                      <a:pt x="5" y="19"/>
                      <a:pt x="9" y="12"/>
                      <a:pt x="14" y="5"/>
                    </a:cubicBezTo>
                    <a:cubicBezTo>
                      <a:pt x="21" y="0"/>
                      <a:pt x="27" y="0"/>
                      <a:pt x="31" y="8"/>
                    </a:cubicBezTo>
                    <a:cubicBezTo>
                      <a:pt x="31" y="11"/>
                      <a:pt x="29" y="16"/>
                      <a:pt x="33" y="15"/>
                    </a:cubicBezTo>
                    <a:cubicBezTo>
                      <a:pt x="58" y="6"/>
                      <a:pt x="43" y="26"/>
                      <a:pt x="45" y="33"/>
                    </a:cubicBezTo>
                    <a:cubicBezTo>
                      <a:pt x="38" y="30"/>
                      <a:pt x="31" y="26"/>
                      <a:pt x="25" y="33"/>
                    </a:cubicBezTo>
                    <a:cubicBezTo>
                      <a:pt x="16" y="33"/>
                      <a:pt x="7" y="33"/>
                      <a:pt x="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7" name="Freeform 1115"/>
              <p:cNvSpPr/>
              <p:nvPr/>
            </p:nvSpPr>
            <p:spPr bwMode="auto">
              <a:xfrm>
                <a:off x="3947" y="1740"/>
                <a:ext cx="59" cy="107"/>
              </a:xfrm>
              <a:custGeom>
                <a:avLst/>
                <a:gdLst>
                  <a:gd name="T0" fmla="*/ 7 w 31"/>
                  <a:gd name="T1" fmla="*/ 39 h 56"/>
                  <a:gd name="T2" fmla="*/ 0 w 31"/>
                  <a:gd name="T3" fmla="*/ 7 h 56"/>
                  <a:gd name="T4" fmla="*/ 3 w 31"/>
                  <a:gd name="T5" fmla="*/ 0 h 56"/>
                  <a:gd name="T6" fmla="*/ 18 w 31"/>
                  <a:gd name="T7" fmla="*/ 56 h 56"/>
                  <a:gd name="T8" fmla="*/ 7 w 31"/>
                  <a:gd name="T9" fmla="*/ 39 h 56"/>
                </a:gdLst>
                <a:ahLst/>
                <a:cxnLst>
                  <a:cxn ang="0">
                    <a:pos x="T0" y="T1"/>
                  </a:cxn>
                  <a:cxn ang="0">
                    <a:pos x="T2" y="T3"/>
                  </a:cxn>
                  <a:cxn ang="0">
                    <a:pos x="T4" y="T5"/>
                  </a:cxn>
                  <a:cxn ang="0">
                    <a:pos x="T6" y="T7"/>
                  </a:cxn>
                  <a:cxn ang="0">
                    <a:pos x="T8" y="T9"/>
                  </a:cxn>
                </a:cxnLst>
                <a:rect l="0" t="0" r="r" b="b"/>
                <a:pathLst>
                  <a:path w="31" h="56">
                    <a:moveTo>
                      <a:pt x="7" y="39"/>
                    </a:moveTo>
                    <a:cubicBezTo>
                      <a:pt x="7" y="28"/>
                      <a:pt x="10" y="16"/>
                      <a:pt x="0" y="7"/>
                    </a:cubicBezTo>
                    <a:cubicBezTo>
                      <a:pt x="1" y="5"/>
                      <a:pt x="2" y="3"/>
                      <a:pt x="3" y="0"/>
                    </a:cubicBezTo>
                    <a:cubicBezTo>
                      <a:pt x="25" y="13"/>
                      <a:pt x="31" y="26"/>
                      <a:pt x="18" y="56"/>
                    </a:cubicBezTo>
                    <a:cubicBezTo>
                      <a:pt x="14" y="50"/>
                      <a:pt x="10" y="44"/>
                      <a:pt x="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8" name="Freeform 1116"/>
              <p:cNvSpPr/>
              <p:nvPr/>
            </p:nvSpPr>
            <p:spPr bwMode="auto">
              <a:xfrm>
                <a:off x="3876" y="1669"/>
                <a:ext cx="65" cy="52"/>
              </a:xfrm>
              <a:custGeom>
                <a:avLst/>
                <a:gdLst>
                  <a:gd name="T0" fmla="*/ 2 w 34"/>
                  <a:gd name="T1" fmla="*/ 3 h 27"/>
                  <a:gd name="T2" fmla="*/ 27 w 34"/>
                  <a:gd name="T3" fmla="*/ 10 h 27"/>
                  <a:gd name="T4" fmla="*/ 25 w 34"/>
                  <a:gd name="T5" fmla="*/ 24 h 27"/>
                  <a:gd name="T6" fmla="*/ 10 w 34"/>
                  <a:gd name="T7" fmla="*/ 19 h 27"/>
                  <a:gd name="T8" fmla="*/ 2 w 34"/>
                  <a:gd name="T9" fmla="*/ 3 h 27"/>
                </a:gdLst>
                <a:ahLst/>
                <a:cxnLst>
                  <a:cxn ang="0">
                    <a:pos x="T0" y="T1"/>
                  </a:cxn>
                  <a:cxn ang="0">
                    <a:pos x="T2" y="T3"/>
                  </a:cxn>
                  <a:cxn ang="0">
                    <a:pos x="T4" y="T5"/>
                  </a:cxn>
                  <a:cxn ang="0">
                    <a:pos x="T6" y="T7"/>
                  </a:cxn>
                  <a:cxn ang="0">
                    <a:pos x="T8" y="T9"/>
                  </a:cxn>
                </a:cxnLst>
                <a:rect l="0" t="0" r="r" b="b"/>
                <a:pathLst>
                  <a:path w="34" h="27">
                    <a:moveTo>
                      <a:pt x="2" y="3"/>
                    </a:moveTo>
                    <a:cubicBezTo>
                      <a:pt x="10" y="7"/>
                      <a:pt x="20" y="0"/>
                      <a:pt x="27" y="10"/>
                    </a:cubicBezTo>
                    <a:cubicBezTo>
                      <a:pt x="28" y="15"/>
                      <a:pt x="34" y="20"/>
                      <a:pt x="25" y="24"/>
                    </a:cubicBezTo>
                    <a:cubicBezTo>
                      <a:pt x="18" y="26"/>
                      <a:pt x="13" y="27"/>
                      <a:pt x="10" y="19"/>
                    </a:cubicBezTo>
                    <a:cubicBezTo>
                      <a:pt x="8" y="13"/>
                      <a:pt x="0" y="10"/>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9" name="Freeform 1117"/>
              <p:cNvSpPr/>
              <p:nvPr/>
            </p:nvSpPr>
            <p:spPr bwMode="auto">
              <a:xfrm>
                <a:off x="3649" y="1979"/>
                <a:ext cx="120" cy="46"/>
              </a:xfrm>
              <a:custGeom>
                <a:avLst/>
                <a:gdLst>
                  <a:gd name="T0" fmla="*/ 58 w 63"/>
                  <a:gd name="T1" fmla="*/ 4 h 24"/>
                  <a:gd name="T2" fmla="*/ 62 w 63"/>
                  <a:gd name="T3" fmla="*/ 8 h 24"/>
                  <a:gd name="T4" fmla="*/ 59 w 63"/>
                  <a:gd name="T5" fmla="*/ 14 h 24"/>
                  <a:gd name="T6" fmla="*/ 49 w 63"/>
                  <a:gd name="T7" fmla="*/ 18 h 24"/>
                  <a:gd name="T8" fmla="*/ 1 w 63"/>
                  <a:gd name="T9" fmla="*/ 24 h 24"/>
                  <a:gd name="T10" fmla="*/ 3 w 63"/>
                  <a:gd name="T11" fmla="*/ 15 h 24"/>
                  <a:gd name="T12" fmla="*/ 43 w 63"/>
                  <a:gd name="T13" fmla="*/ 7 h 24"/>
                  <a:gd name="T14" fmla="*/ 58 w 63"/>
                  <a:gd name="T15" fmla="*/ 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24">
                    <a:moveTo>
                      <a:pt x="58" y="4"/>
                    </a:moveTo>
                    <a:cubicBezTo>
                      <a:pt x="60" y="6"/>
                      <a:pt x="61" y="7"/>
                      <a:pt x="62" y="8"/>
                    </a:cubicBezTo>
                    <a:cubicBezTo>
                      <a:pt x="63" y="11"/>
                      <a:pt x="61" y="12"/>
                      <a:pt x="59" y="14"/>
                    </a:cubicBezTo>
                    <a:cubicBezTo>
                      <a:pt x="56" y="15"/>
                      <a:pt x="52" y="16"/>
                      <a:pt x="49" y="18"/>
                    </a:cubicBezTo>
                    <a:cubicBezTo>
                      <a:pt x="33" y="21"/>
                      <a:pt x="17" y="22"/>
                      <a:pt x="1" y="24"/>
                    </a:cubicBezTo>
                    <a:cubicBezTo>
                      <a:pt x="0" y="21"/>
                      <a:pt x="0" y="18"/>
                      <a:pt x="3" y="15"/>
                    </a:cubicBezTo>
                    <a:cubicBezTo>
                      <a:pt x="15" y="5"/>
                      <a:pt x="29" y="3"/>
                      <a:pt x="43" y="7"/>
                    </a:cubicBezTo>
                    <a:cubicBezTo>
                      <a:pt x="50" y="8"/>
                      <a:pt x="53" y="0"/>
                      <a:pt x="5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0" name="Freeform 1118"/>
              <p:cNvSpPr/>
              <p:nvPr/>
            </p:nvSpPr>
            <p:spPr bwMode="auto">
              <a:xfrm>
                <a:off x="4032" y="1736"/>
                <a:ext cx="73" cy="79"/>
              </a:xfrm>
              <a:custGeom>
                <a:avLst/>
                <a:gdLst>
                  <a:gd name="T0" fmla="*/ 25 w 38"/>
                  <a:gd name="T1" fmla="*/ 38 h 41"/>
                  <a:gd name="T2" fmla="*/ 7 w 38"/>
                  <a:gd name="T3" fmla="*/ 41 h 41"/>
                  <a:gd name="T4" fmla="*/ 4 w 38"/>
                  <a:gd name="T5" fmla="*/ 27 h 41"/>
                  <a:gd name="T6" fmla="*/ 0 w 38"/>
                  <a:gd name="T7" fmla="*/ 16 h 41"/>
                  <a:gd name="T8" fmla="*/ 1 w 38"/>
                  <a:gd name="T9" fmla="*/ 14 h 41"/>
                  <a:gd name="T10" fmla="*/ 16 w 38"/>
                  <a:gd name="T11" fmla="*/ 1 h 41"/>
                  <a:gd name="T12" fmla="*/ 29 w 38"/>
                  <a:gd name="T13" fmla="*/ 1 h 41"/>
                  <a:gd name="T14" fmla="*/ 38 w 38"/>
                  <a:gd name="T15" fmla="*/ 6 h 41"/>
                  <a:gd name="T16" fmla="*/ 25 w 38"/>
                  <a:gd name="T17"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41">
                    <a:moveTo>
                      <a:pt x="25" y="38"/>
                    </a:moveTo>
                    <a:cubicBezTo>
                      <a:pt x="18" y="28"/>
                      <a:pt x="13" y="39"/>
                      <a:pt x="7" y="41"/>
                    </a:cubicBezTo>
                    <a:cubicBezTo>
                      <a:pt x="5" y="37"/>
                      <a:pt x="3" y="32"/>
                      <a:pt x="4" y="27"/>
                    </a:cubicBezTo>
                    <a:cubicBezTo>
                      <a:pt x="3" y="23"/>
                      <a:pt x="1" y="20"/>
                      <a:pt x="0" y="16"/>
                    </a:cubicBezTo>
                    <a:cubicBezTo>
                      <a:pt x="0" y="16"/>
                      <a:pt x="1" y="15"/>
                      <a:pt x="1" y="14"/>
                    </a:cubicBezTo>
                    <a:cubicBezTo>
                      <a:pt x="4" y="8"/>
                      <a:pt x="10" y="4"/>
                      <a:pt x="16" y="1"/>
                    </a:cubicBezTo>
                    <a:cubicBezTo>
                      <a:pt x="21" y="0"/>
                      <a:pt x="25" y="1"/>
                      <a:pt x="29" y="1"/>
                    </a:cubicBezTo>
                    <a:cubicBezTo>
                      <a:pt x="33" y="1"/>
                      <a:pt x="36" y="2"/>
                      <a:pt x="38" y="6"/>
                    </a:cubicBezTo>
                    <a:cubicBezTo>
                      <a:pt x="33" y="16"/>
                      <a:pt x="34" y="29"/>
                      <a:pt x="2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1" name="Freeform 1119"/>
              <p:cNvSpPr/>
              <p:nvPr/>
            </p:nvSpPr>
            <p:spPr bwMode="auto">
              <a:xfrm>
                <a:off x="3992" y="1706"/>
                <a:ext cx="105" cy="67"/>
              </a:xfrm>
              <a:custGeom>
                <a:avLst/>
                <a:gdLst>
                  <a:gd name="T0" fmla="*/ 49 w 55"/>
                  <a:gd name="T1" fmla="*/ 19 h 35"/>
                  <a:gd name="T2" fmla="*/ 39 w 55"/>
                  <a:gd name="T3" fmla="*/ 19 h 35"/>
                  <a:gd name="T4" fmla="*/ 21 w 55"/>
                  <a:gd name="T5" fmla="*/ 32 h 35"/>
                  <a:gd name="T6" fmla="*/ 21 w 55"/>
                  <a:gd name="T7" fmla="*/ 32 h 35"/>
                  <a:gd name="T8" fmla="*/ 3 w 55"/>
                  <a:gd name="T9" fmla="*/ 14 h 35"/>
                  <a:gd name="T10" fmla="*/ 0 w 55"/>
                  <a:gd name="T11" fmla="*/ 1 h 35"/>
                  <a:gd name="T12" fmla="*/ 28 w 55"/>
                  <a:gd name="T13" fmla="*/ 5 h 35"/>
                  <a:gd name="T14" fmla="*/ 48 w 55"/>
                  <a:gd name="T15" fmla="*/ 9 h 35"/>
                  <a:gd name="T16" fmla="*/ 49 w 55"/>
                  <a:gd name="T17"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35">
                    <a:moveTo>
                      <a:pt x="49" y="19"/>
                    </a:moveTo>
                    <a:cubicBezTo>
                      <a:pt x="46" y="24"/>
                      <a:pt x="42" y="19"/>
                      <a:pt x="39" y="19"/>
                    </a:cubicBezTo>
                    <a:cubicBezTo>
                      <a:pt x="31" y="21"/>
                      <a:pt x="24" y="24"/>
                      <a:pt x="21" y="32"/>
                    </a:cubicBezTo>
                    <a:cubicBezTo>
                      <a:pt x="21" y="32"/>
                      <a:pt x="21" y="32"/>
                      <a:pt x="21" y="32"/>
                    </a:cubicBezTo>
                    <a:cubicBezTo>
                      <a:pt x="7" y="35"/>
                      <a:pt x="5" y="23"/>
                      <a:pt x="3" y="14"/>
                    </a:cubicBezTo>
                    <a:cubicBezTo>
                      <a:pt x="2" y="10"/>
                      <a:pt x="2" y="5"/>
                      <a:pt x="0" y="1"/>
                    </a:cubicBezTo>
                    <a:cubicBezTo>
                      <a:pt x="10" y="0"/>
                      <a:pt x="18" y="11"/>
                      <a:pt x="28" y="5"/>
                    </a:cubicBezTo>
                    <a:cubicBezTo>
                      <a:pt x="35" y="4"/>
                      <a:pt x="42" y="6"/>
                      <a:pt x="48" y="9"/>
                    </a:cubicBezTo>
                    <a:cubicBezTo>
                      <a:pt x="54" y="11"/>
                      <a:pt x="55" y="15"/>
                      <a:pt x="49"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2" name="Freeform 1120"/>
              <p:cNvSpPr/>
              <p:nvPr/>
            </p:nvSpPr>
            <p:spPr bwMode="auto">
              <a:xfrm>
                <a:off x="3754" y="1987"/>
                <a:ext cx="107" cy="90"/>
              </a:xfrm>
              <a:custGeom>
                <a:avLst/>
                <a:gdLst>
                  <a:gd name="T0" fmla="*/ 3 w 56"/>
                  <a:gd name="T1" fmla="*/ 7 h 47"/>
                  <a:gd name="T2" fmla="*/ 7 w 56"/>
                  <a:gd name="T3" fmla="*/ 4 h 47"/>
                  <a:gd name="T4" fmla="*/ 42 w 56"/>
                  <a:gd name="T5" fmla="*/ 7 h 47"/>
                  <a:gd name="T6" fmla="*/ 47 w 56"/>
                  <a:gd name="T7" fmla="*/ 16 h 47"/>
                  <a:gd name="T8" fmla="*/ 56 w 56"/>
                  <a:gd name="T9" fmla="*/ 28 h 47"/>
                  <a:gd name="T10" fmla="*/ 49 w 56"/>
                  <a:gd name="T11" fmla="*/ 39 h 47"/>
                  <a:gd name="T12" fmla="*/ 39 w 56"/>
                  <a:gd name="T13" fmla="*/ 45 h 47"/>
                  <a:gd name="T14" fmla="*/ 17 w 56"/>
                  <a:gd name="T15" fmla="*/ 41 h 47"/>
                  <a:gd name="T16" fmla="*/ 6 w 56"/>
                  <a:gd name="T17" fmla="*/ 24 h 47"/>
                  <a:gd name="T18" fmla="*/ 3 w 56"/>
                  <a:gd name="T19" fmla="*/ 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7">
                    <a:moveTo>
                      <a:pt x="3" y="7"/>
                    </a:moveTo>
                    <a:cubicBezTo>
                      <a:pt x="5" y="6"/>
                      <a:pt x="6" y="5"/>
                      <a:pt x="7" y="4"/>
                    </a:cubicBezTo>
                    <a:cubicBezTo>
                      <a:pt x="19" y="0"/>
                      <a:pt x="31" y="0"/>
                      <a:pt x="42" y="7"/>
                    </a:cubicBezTo>
                    <a:cubicBezTo>
                      <a:pt x="39" y="13"/>
                      <a:pt x="42" y="16"/>
                      <a:pt x="47" y="16"/>
                    </a:cubicBezTo>
                    <a:cubicBezTo>
                      <a:pt x="56" y="16"/>
                      <a:pt x="55" y="22"/>
                      <a:pt x="56" y="28"/>
                    </a:cubicBezTo>
                    <a:cubicBezTo>
                      <a:pt x="48" y="28"/>
                      <a:pt x="52" y="36"/>
                      <a:pt x="49" y="39"/>
                    </a:cubicBezTo>
                    <a:cubicBezTo>
                      <a:pt x="46" y="42"/>
                      <a:pt x="43" y="44"/>
                      <a:pt x="39" y="45"/>
                    </a:cubicBezTo>
                    <a:cubicBezTo>
                      <a:pt x="31" y="47"/>
                      <a:pt x="24" y="42"/>
                      <a:pt x="17" y="41"/>
                    </a:cubicBezTo>
                    <a:cubicBezTo>
                      <a:pt x="8" y="39"/>
                      <a:pt x="3" y="34"/>
                      <a:pt x="6" y="24"/>
                    </a:cubicBezTo>
                    <a:cubicBezTo>
                      <a:pt x="15" y="17"/>
                      <a:pt x="0" y="14"/>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3" name="Freeform 1121"/>
              <p:cNvSpPr/>
              <p:nvPr/>
            </p:nvSpPr>
            <p:spPr bwMode="auto">
              <a:xfrm>
                <a:off x="3924" y="2048"/>
                <a:ext cx="101" cy="115"/>
              </a:xfrm>
              <a:custGeom>
                <a:avLst/>
                <a:gdLst>
                  <a:gd name="T0" fmla="*/ 29 w 53"/>
                  <a:gd name="T1" fmla="*/ 0 h 60"/>
                  <a:gd name="T2" fmla="*/ 33 w 53"/>
                  <a:gd name="T3" fmla="*/ 0 h 60"/>
                  <a:gd name="T4" fmla="*/ 36 w 53"/>
                  <a:gd name="T5" fmla="*/ 26 h 60"/>
                  <a:gd name="T6" fmla="*/ 50 w 53"/>
                  <a:gd name="T7" fmla="*/ 31 h 60"/>
                  <a:gd name="T8" fmla="*/ 51 w 53"/>
                  <a:gd name="T9" fmla="*/ 33 h 60"/>
                  <a:gd name="T10" fmla="*/ 30 w 53"/>
                  <a:gd name="T11" fmla="*/ 53 h 60"/>
                  <a:gd name="T12" fmla="*/ 14 w 53"/>
                  <a:gd name="T13" fmla="*/ 50 h 60"/>
                  <a:gd name="T14" fmla="*/ 0 w 53"/>
                  <a:gd name="T15" fmla="*/ 32 h 60"/>
                  <a:gd name="T16" fmla="*/ 2 w 53"/>
                  <a:gd name="T17" fmla="*/ 28 h 60"/>
                  <a:gd name="T18" fmla="*/ 29 w 53"/>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60">
                    <a:moveTo>
                      <a:pt x="29" y="0"/>
                    </a:moveTo>
                    <a:cubicBezTo>
                      <a:pt x="31" y="0"/>
                      <a:pt x="32" y="0"/>
                      <a:pt x="33" y="0"/>
                    </a:cubicBezTo>
                    <a:cubicBezTo>
                      <a:pt x="36" y="8"/>
                      <a:pt x="53" y="15"/>
                      <a:pt x="36" y="26"/>
                    </a:cubicBezTo>
                    <a:cubicBezTo>
                      <a:pt x="41" y="28"/>
                      <a:pt x="45" y="29"/>
                      <a:pt x="50" y="31"/>
                    </a:cubicBezTo>
                    <a:cubicBezTo>
                      <a:pt x="51" y="32"/>
                      <a:pt x="51" y="33"/>
                      <a:pt x="51" y="33"/>
                    </a:cubicBezTo>
                    <a:cubicBezTo>
                      <a:pt x="48" y="44"/>
                      <a:pt x="33" y="42"/>
                      <a:pt x="30" y="53"/>
                    </a:cubicBezTo>
                    <a:cubicBezTo>
                      <a:pt x="24" y="60"/>
                      <a:pt x="19" y="54"/>
                      <a:pt x="14" y="50"/>
                    </a:cubicBezTo>
                    <a:cubicBezTo>
                      <a:pt x="11" y="43"/>
                      <a:pt x="4" y="39"/>
                      <a:pt x="0" y="32"/>
                    </a:cubicBezTo>
                    <a:cubicBezTo>
                      <a:pt x="0" y="30"/>
                      <a:pt x="0" y="29"/>
                      <a:pt x="2" y="28"/>
                    </a:cubicBezTo>
                    <a:cubicBezTo>
                      <a:pt x="14" y="31"/>
                      <a:pt x="30" y="15"/>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4" name="Freeform 1122"/>
              <p:cNvSpPr/>
              <p:nvPr/>
            </p:nvSpPr>
            <p:spPr bwMode="auto">
              <a:xfrm>
                <a:off x="4027" y="2044"/>
                <a:ext cx="99" cy="79"/>
              </a:xfrm>
              <a:custGeom>
                <a:avLst/>
                <a:gdLst>
                  <a:gd name="T0" fmla="*/ 52 w 52"/>
                  <a:gd name="T1" fmla="*/ 19 h 41"/>
                  <a:gd name="T2" fmla="*/ 42 w 52"/>
                  <a:gd name="T3" fmla="*/ 26 h 41"/>
                  <a:gd name="T4" fmla="*/ 15 w 52"/>
                  <a:gd name="T5" fmla="*/ 37 h 41"/>
                  <a:gd name="T6" fmla="*/ 1 w 52"/>
                  <a:gd name="T7" fmla="*/ 32 h 41"/>
                  <a:gd name="T8" fmla="*/ 10 w 52"/>
                  <a:gd name="T9" fmla="*/ 23 h 41"/>
                  <a:gd name="T10" fmla="*/ 27 w 52"/>
                  <a:gd name="T11" fmla="*/ 13 h 41"/>
                  <a:gd name="T12" fmla="*/ 52 w 52"/>
                  <a:gd name="T13" fmla="*/ 5 h 41"/>
                  <a:gd name="T14" fmla="*/ 52 w 52"/>
                  <a:gd name="T15" fmla="*/ 19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1">
                    <a:moveTo>
                      <a:pt x="52" y="19"/>
                    </a:moveTo>
                    <a:cubicBezTo>
                      <a:pt x="49" y="22"/>
                      <a:pt x="45" y="24"/>
                      <a:pt x="42" y="26"/>
                    </a:cubicBezTo>
                    <a:cubicBezTo>
                      <a:pt x="31" y="26"/>
                      <a:pt x="26" y="41"/>
                      <a:pt x="15" y="37"/>
                    </a:cubicBezTo>
                    <a:cubicBezTo>
                      <a:pt x="10" y="35"/>
                      <a:pt x="3" y="41"/>
                      <a:pt x="1" y="32"/>
                    </a:cubicBezTo>
                    <a:cubicBezTo>
                      <a:pt x="0" y="25"/>
                      <a:pt x="7" y="25"/>
                      <a:pt x="10" y="23"/>
                    </a:cubicBezTo>
                    <a:cubicBezTo>
                      <a:pt x="13" y="16"/>
                      <a:pt x="10" y="0"/>
                      <a:pt x="27" y="13"/>
                    </a:cubicBezTo>
                    <a:cubicBezTo>
                      <a:pt x="29" y="15"/>
                      <a:pt x="41" y="3"/>
                      <a:pt x="52" y="5"/>
                    </a:cubicBezTo>
                    <a:cubicBezTo>
                      <a:pt x="52" y="10"/>
                      <a:pt x="49" y="15"/>
                      <a:pt x="5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5" name="Freeform 1123"/>
              <p:cNvSpPr/>
              <p:nvPr/>
            </p:nvSpPr>
            <p:spPr bwMode="auto">
              <a:xfrm>
                <a:off x="4017" y="2083"/>
                <a:ext cx="29" cy="28"/>
              </a:xfrm>
              <a:custGeom>
                <a:avLst/>
                <a:gdLst>
                  <a:gd name="T0" fmla="*/ 15 w 15"/>
                  <a:gd name="T1" fmla="*/ 3 h 15"/>
                  <a:gd name="T2" fmla="*/ 8 w 15"/>
                  <a:gd name="T3" fmla="*/ 13 h 15"/>
                  <a:gd name="T4" fmla="*/ 1 w 15"/>
                  <a:gd name="T5" fmla="*/ 13 h 15"/>
                  <a:gd name="T6" fmla="*/ 1 w 15"/>
                  <a:gd name="T7" fmla="*/ 13 h 15"/>
                  <a:gd name="T8" fmla="*/ 15 w 15"/>
                  <a:gd name="T9" fmla="*/ 3 h 15"/>
                </a:gdLst>
                <a:ahLst/>
                <a:cxnLst>
                  <a:cxn ang="0">
                    <a:pos x="T0" y="T1"/>
                  </a:cxn>
                  <a:cxn ang="0">
                    <a:pos x="T2" y="T3"/>
                  </a:cxn>
                  <a:cxn ang="0">
                    <a:pos x="T4" y="T5"/>
                  </a:cxn>
                  <a:cxn ang="0">
                    <a:pos x="T6" y="T7"/>
                  </a:cxn>
                  <a:cxn ang="0">
                    <a:pos x="T8" y="T9"/>
                  </a:cxn>
                </a:cxnLst>
                <a:rect l="0" t="0" r="r" b="b"/>
                <a:pathLst>
                  <a:path w="15" h="15">
                    <a:moveTo>
                      <a:pt x="15" y="3"/>
                    </a:moveTo>
                    <a:cubicBezTo>
                      <a:pt x="13" y="6"/>
                      <a:pt x="8" y="8"/>
                      <a:pt x="8" y="13"/>
                    </a:cubicBezTo>
                    <a:cubicBezTo>
                      <a:pt x="6" y="15"/>
                      <a:pt x="4" y="15"/>
                      <a:pt x="1" y="13"/>
                    </a:cubicBezTo>
                    <a:cubicBezTo>
                      <a:pt x="1" y="13"/>
                      <a:pt x="1" y="13"/>
                      <a:pt x="1" y="13"/>
                    </a:cubicBezTo>
                    <a:cubicBezTo>
                      <a:pt x="0" y="2"/>
                      <a:pt x="6" y="0"/>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6" name="Freeform 1124"/>
              <p:cNvSpPr/>
              <p:nvPr/>
            </p:nvSpPr>
            <p:spPr bwMode="auto">
              <a:xfrm>
                <a:off x="3823" y="2054"/>
                <a:ext cx="105" cy="128"/>
              </a:xfrm>
              <a:custGeom>
                <a:avLst/>
                <a:gdLst>
                  <a:gd name="T0" fmla="*/ 55 w 55"/>
                  <a:gd name="T1" fmla="*/ 25 h 67"/>
                  <a:gd name="T2" fmla="*/ 55 w 55"/>
                  <a:gd name="T3" fmla="*/ 28 h 67"/>
                  <a:gd name="T4" fmla="*/ 28 w 55"/>
                  <a:gd name="T5" fmla="*/ 47 h 67"/>
                  <a:gd name="T6" fmla="*/ 34 w 55"/>
                  <a:gd name="T7" fmla="*/ 58 h 67"/>
                  <a:gd name="T8" fmla="*/ 14 w 55"/>
                  <a:gd name="T9" fmla="*/ 60 h 67"/>
                  <a:gd name="T10" fmla="*/ 12 w 55"/>
                  <a:gd name="T11" fmla="*/ 41 h 67"/>
                  <a:gd name="T12" fmla="*/ 30 w 55"/>
                  <a:gd name="T13" fmla="*/ 13 h 67"/>
                  <a:gd name="T14" fmla="*/ 35 w 55"/>
                  <a:gd name="T15" fmla="*/ 5 h 67"/>
                  <a:gd name="T16" fmla="*/ 37 w 55"/>
                  <a:gd name="T17" fmla="*/ 4 h 67"/>
                  <a:gd name="T18" fmla="*/ 44 w 55"/>
                  <a:gd name="T19" fmla="*/ 0 h 67"/>
                  <a:gd name="T20" fmla="*/ 55 w 55"/>
                  <a:gd name="T21" fmla="*/ 2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67">
                    <a:moveTo>
                      <a:pt x="55" y="25"/>
                    </a:moveTo>
                    <a:cubicBezTo>
                      <a:pt x="55" y="26"/>
                      <a:pt x="55" y="27"/>
                      <a:pt x="55" y="28"/>
                    </a:cubicBezTo>
                    <a:cubicBezTo>
                      <a:pt x="44" y="33"/>
                      <a:pt x="41" y="46"/>
                      <a:pt x="28" y="47"/>
                    </a:cubicBezTo>
                    <a:cubicBezTo>
                      <a:pt x="30" y="52"/>
                      <a:pt x="35" y="53"/>
                      <a:pt x="34" y="58"/>
                    </a:cubicBezTo>
                    <a:cubicBezTo>
                      <a:pt x="28" y="67"/>
                      <a:pt x="21" y="60"/>
                      <a:pt x="14" y="60"/>
                    </a:cubicBezTo>
                    <a:cubicBezTo>
                      <a:pt x="0" y="55"/>
                      <a:pt x="4" y="46"/>
                      <a:pt x="12" y="41"/>
                    </a:cubicBezTo>
                    <a:cubicBezTo>
                      <a:pt x="22" y="34"/>
                      <a:pt x="27" y="24"/>
                      <a:pt x="30" y="13"/>
                    </a:cubicBezTo>
                    <a:cubicBezTo>
                      <a:pt x="31" y="10"/>
                      <a:pt x="33" y="7"/>
                      <a:pt x="35" y="5"/>
                    </a:cubicBezTo>
                    <a:cubicBezTo>
                      <a:pt x="36" y="5"/>
                      <a:pt x="36" y="4"/>
                      <a:pt x="37" y="4"/>
                    </a:cubicBezTo>
                    <a:cubicBezTo>
                      <a:pt x="39" y="3"/>
                      <a:pt x="42" y="1"/>
                      <a:pt x="44" y="0"/>
                    </a:cubicBezTo>
                    <a:cubicBezTo>
                      <a:pt x="51" y="7"/>
                      <a:pt x="44" y="20"/>
                      <a:pt x="5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7" name="Freeform 1125"/>
              <p:cNvSpPr/>
              <p:nvPr/>
            </p:nvSpPr>
            <p:spPr bwMode="auto">
              <a:xfrm>
                <a:off x="3758" y="2050"/>
                <a:ext cx="135" cy="145"/>
              </a:xfrm>
              <a:custGeom>
                <a:avLst/>
                <a:gdLst>
                  <a:gd name="T0" fmla="*/ 68 w 71"/>
                  <a:gd name="T1" fmla="*/ 13 h 76"/>
                  <a:gd name="T2" fmla="*/ 47 w 71"/>
                  <a:gd name="T3" fmla="*/ 47 h 76"/>
                  <a:gd name="T4" fmla="*/ 47 w 71"/>
                  <a:gd name="T5" fmla="*/ 58 h 76"/>
                  <a:gd name="T6" fmla="*/ 48 w 71"/>
                  <a:gd name="T7" fmla="*/ 61 h 76"/>
                  <a:gd name="T8" fmla="*/ 47 w 71"/>
                  <a:gd name="T9" fmla="*/ 62 h 76"/>
                  <a:gd name="T10" fmla="*/ 18 w 71"/>
                  <a:gd name="T11" fmla="*/ 76 h 76"/>
                  <a:gd name="T12" fmla="*/ 12 w 71"/>
                  <a:gd name="T13" fmla="*/ 65 h 76"/>
                  <a:gd name="T14" fmla="*/ 6 w 71"/>
                  <a:gd name="T15" fmla="*/ 60 h 76"/>
                  <a:gd name="T16" fmla="*/ 17 w 71"/>
                  <a:gd name="T17" fmla="*/ 47 h 76"/>
                  <a:gd name="T18" fmla="*/ 26 w 71"/>
                  <a:gd name="T19" fmla="*/ 41 h 76"/>
                  <a:gd name="T20" fmla="*/ 18 w 71"/>
                  <a:gd name="T21" fmla="*/ 34 h 76"/>
                  <a:gd name="T22" fmla="*/ 25 w 71"/>
                  <a:gd name="T23" fmla="*/ 23 h 76"/>
                  <a:gd name="T24" fmla="*/ 36 w 71"/>
                  <a:gd name="T25" fmla="*/ 9 h 76"/>
                  <a:gd name="T26" fmla="*/ 47 w 71"/>
                  <a:gd name="T27" fmla="*/ 6 h 76"/>
                  <a:gd name="T28" fmla="*/ 71 w 71"/>
                  <a:gd name="T29" fmla="*/ 6 h 76"/>
                  <a:gd name="T30" fmla="*/ 71 w 71"/>
                  <a:gd name="T31" fmla="*/ 6 h 76"/>
                  <a:gd name="T32" fmla="*/ 68 w 71"/>
                  <a:gd name="T33" fmla="*/ 1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76">
                    <a:moveTo>
                      <a:pt x="68" y="13"/>
                    </a:moveTo>
                    <a:cubicBezTo>
                      <a:pt x="66" y="27"/>
                      <a:pt x="61" y="39"/>
                      <a:pt x="47" y="47"/>
                    </a:cubicBezTo>
                    <a:cubicBezTo>
                      <a:pt x="42" y="50"/>
                      <a:pt x="39" y="54"/>
                      <a:pt x="47" y="58"/>
                    </a:cubicBezTo>
                    <a:cubicBezTo>
                      <a:pt x="48" y="59"/>
                      <a:pt x="48" y="60"/>
                      <a:pt x="48" y="61"/>
                    </a:cubicBezTo>
                    <a:cubicBezTo>
                      <a:pt x="47" y="62"/>
                      <a:pt x="47" y="62"/>
                      <a:pt x="47" y="62"/>
                    </a:cubicBezTo>
                    <a:cubicBezTo>
                      <a:pt x="36" y="65"/>
                      <a:pt x="29" y="74"/>
                      <a:pt x="18" y="76"/>
                    </a:cubicBezTo>
                    <a:cubicBezTo>
                      <a:pt x="15" y="73"/>
                      <a:pt x="11" y="71"/>
                      <a:pt x="12" y="65"/>
                    </a:cubicBezTo>
                    <a:cubicBezTo>
                      <a:pt x="13" y="61"/>
                      <a:pt x="6" y="64"/>
                      <a:pt x="6" y="60"/>
                    </a:cubicBezTo>
                    <a:cubicBezTo>
                      <a:pt x="0" y="47"/>
                      <a:pt x="11" y="50"/>
                      <a:pt x="17" y="47"/>
                    </a:cubicBezTo>
                    <a:cubicBezTo>
                      <a:pt x="20" y="45"/>
                      <a:pt x="26" y="46"/>
                      <a:pt x="26" y="41"/>
                    </a:cubicBezTo>
                    <a:cubicBezTo>
                      <a:pt x="26" y="37"/>
                      <a:pt x="20" y="37"/>
                      <a:pt x="18" y="34"/>
                    </a:cubicBezTo>
                    <a:cubicBezTo>
                      <a:pt x="15" y="27"/>
                      <a:pt x="18" y="22"/>
                      <a:pt x="25" y="23"/>
                    </a:cubicBezTo>
                    <a:cubicBezTo>
                      <a:pt x="40" y="26"/>
                      <a:pt x="34" y="15"/>
                      <a:pt x="36" y="9"/>
                    </a:cubicBezTo>
                    <a:cubicBezTo>
                      <a:pt x="40" y="8"/>
                      <a:pt x="43" y="7"/>
                      <a:pt x="47" y="6"/>
                    </a:cubicBezTo>
                    <a:cubicBezTo>
                      <a:pt x="55" y="11"/>
                      <a:pt x="63" y="0"/>
                      <a:pt x="71" y="6"/>
                    </a:cubicBezTo>
                    <a:cubicBezTo>
                      <a:pt x="71" y="6"/>
                      <a:pt x="71" y="6"/>
                      <a:pt x="71" y="6"/>
                    </a:cubicBezTo>
                    <a:cubicBezTo>
                      <a:pt x="71" y="9"/>
                      <a:pt x="65" y="9"/>
                      <a:pt x="6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8" name="Freeform 1126"/>
              <p:cNvSpPr/>
              <p:nvPr/>
            </p:nvSpPr>
            <p:spPr bwMode="auto">
              <a:xfrm>
                <a:off x="2098" y="1401"/>
                <a:ext cx="16" cy="14"/>
              </a:xfrm>
              <a:custGeom>
                <a:avLst/>
                <a:gdLst>
                  <a:gd name="T0" fmla="*/ 8 w 8"/>
                  <a:gd name="T1" fmla="*/ 0 h 7"/>
                  <a:gd name="T2" fmla="*/ 2 w 8"/>
                  <a:gd name="T3" fmla="*/ 5 h 7"/>
                  <a:gd name="T4" fmla="*/ 0 w 8"/>
                  <a:gd name="T5" fmla="*/ 1 h 7"/>
                  <a:gd name="T6" fmla="*/ 8 w 8"/>
                  <a:gd name="T7" fmla="*/ 0 h 7"/>
                </a:gdLst>
                <a:ahLst/>
                <a:cxnLst>
                  <a:cxn ang="0">
                    <a:pos x="T0" y="T1"/>
                  </a:cxn>
                  <a:cxn ang="0">
                    <a:pos x="T2" y="T3"/>
                  </a:cxn>
                  <a:cxn ang="0">
                    <a:pos x="T4" y="T5"/>
                  </a:cxn>
                  <a:cxn ang="0">
                    <a:pos x="T6" y="T7"/>
                  </a:cxn>
                </a:cxnLst>
                <a:rect l="0" t="0" r="r" b="b"/>
                <a:pathLst>
                  <a:path w="8" h="7">
                    <a:moveTo>
                      <a:pt x="8" y="0"/>
                    </a:moveTo>
                    <a:cubicBezTo>
                      <a:pt x="7" y="3"/>
                      <a:pt x="7" y="7"/>
                      <a:pt x="2" y="5"/>
                    </a:cubicBezTo>
                    <a:cubicBezTo>
                      <a:pt x="1" y="5"/>
                      <a:pt x="1" y="3"/>
                      <a:pt x="0" y="1"/>
                    </a:cubicBezTo>
                    <a:cubicBezTo>
                      <a:pt x="3" y="1"/>
                      <a:pt x="6"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9" name="Freeform 1127"/>
              <p:cNvSpPr/>
              <p:nvPr/>
            </p:nvSpPr>
            <p:spPr bwMode="auto">
              <a:xfrm>
                <a:off x="3983" y="2840"/>
                <a:ext cx="84" cy="61"/>
              </a:xfrm>
              <a:custGeom>
                <a:avLst/>
                <a:gdLst>
                  <a:gd name="T0" fmla="*/ 5 w 44"/>
                  <a:gd name="T1" fmla="*/ 28 h 32"/>
                  <a:gd name="T2" fmla="*/ 5 w 44"/>
                  <a:gd name="T3" fmla="*/ 19 h 32"/>
                  <a:gd name="T4" fmla="*/ 5 w 44"/>
                  <a:gd name="T5" fmla="*/ 4 h 32"/>
                  <a:gd name="T6" fmla="*/ 19 w 44"/>
                  <a:gd name="T7" fmla="*/ 1 h 32"/>
                  <a:gd name="T8" fmla="*/ 44 w 44"/>
                  <a:gd name="T9" fmla="*/ 11 h 32"/>
                  <a:gd name="T10" fmla="*/ 19 w 44"/>
                  <a:gd name="T11" fmla="*/ 32 h 32"/>
                  <a:gd name="T12" fmla="*/ 5 w 44"/>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4" h="32">
                    <a:moveTo>
                      <a:pt x="5" y="28"/>
                    </a:moveTo>
                    <a:cubicBezTo>
                      <a:pt x="5" y="25"/>
                      <a:pt x="0" y="21"/>
                      <a:pt x="5" y="19"/>
                    </a:cubicBezTo>
                    <a:cubicBezTo>
                      <a:pt x="18" y="14"/>
                      <a:pt x="7" y="9"/>
                      <a:pt x="5" y="4"/>
                    </a:cubicBezTo>
                    <a:cubicBezTo>
                      <a:pt x="9" y="0"/>
                      <a:pt x="14" y="0"/>
                      <a:pt x="19" y="1"/>
                    </a:cubicBezTo>
                    <a:cubicBezTo>
                      <a:pt x="27" y="4"/>
                      <a:pt x="38" y="2"/>
                      <a:pt x="44" y="11"/>
                    </a:cubicBezTo>
                    <a:cubicBezTo>
                      <a:pt x="37" y="19"/>
                      <a:pt x="24" y="21"/>
                      <a:pt x="19" y="32"/>
                    </a:cubicBezTo>
                    <a:cubicBezTo>
                      <a:pt x="15" y="28"/>
                      <a:pt x="11" y="24"/>
                      <a:pt x="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0" name="Freeform 1128"/>
              <p:cNvSpPr/>
              <p:nvPr/>
            </p:nvSpPr>
            <p:spPr bwMode="auto">
              <a:xfrm>
                <a:off x="4019" y="2821"/>
                <a:ext cx="80" cy="48"/>
              </a:xfrm>
              <a:custGeom>
                <a:avLst/>
                <a:gdLst>
                  <a:gd name="T0" fmla="*/ 25 w 42"/>
                  <a:gd name="T1" fmla="*/ 21 h 25"/>
                  <a:gd name="T2" fmla="*/ 0 w 42"/>
                  <a:gd name="T3" fmla="*/ 14 h 25"/>
                  <a:gd name="T4" fmla="*/ 3 w 42"/>
                  <a:gd name="T5" fmla="*/ 3 h 25"/>
                  <a:gd name="T6" fmla="*/ 9 w 42"/>
                  <a:gd name="T7" fmla="*/ 0 h 25"/>
                  <a:gd name="T8" fmla="*/ 14 w 42"/>
                  <a:gd name="T9" fmla="*/ 1 h 25"/>
                  <a:gd name="T10" fmla="*/ 17 w 42"/>
                  <a:gd name="T11" fmla="*/ 3 h 25"/>
                  <a:gd name="T12" fmla="*/ 42 w 42"/>
                  <a:gd name="T13" fmla="*/ 21 h 25"/>
                  <a:gd name="T14" fmla="*/ 25 w 42"/>
                  <a:gd name="T15" fmla="*/ 21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5">
                    <a:moveTo>
                      <a:pt x="25" y="21"/>
                    </a:moveTo>
                    <a:cubicBezTo>
                      <a:pt x="17" y="17"/>
                      <a:pt x="7" y="20"/>
                      <a:pt x="0" y="14"/>
                    </a:cubicBezTo>
                    <a:cubicBezTo>
                      <a:pt x="0" y="10"/>
                      <a:pt x="0" y="6"/>
                      <a:pt x="3" y="3"/>
                    </a:cubicBezTo>
                    <a:cubicBezTo>
                      <a:pt x="4" y="2"/>
                      <a:pt x="7" y="1"/>
                      <a:pt x="9" y="0"/>
                    </a:cubicBezTo>
                    <a:cubicBezTo>
                      <a:pt x="10" y="0"/>
                      <a:pt x="12" y="0"/>
                      <a:pt x="14" y="1"/>
                    </a:cubicBezTo>
                    <a:cubicBezTo>
                      <a:pt x="15" y="1"/>
                      <a:pt x="16" y="2"/>
                      <a:pt x="17" y="3"/>
                    </a:cubicBezTo>
                    <a:cubicBezTo>
                      <a:pt x="29" y="5"/>
                      <a:pt x="39" y="8"/>
                      <a:pt x="42" y="21"/>
                    </a:cubicBezTo>
                    <a:cubicBezTo>
                      <a:pt x="36" y="25"/>
                      <a:pt x="30" y="25"/>
                      <a:pt x="2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1" name="Freeform 1129"/>
              <p:cNvSpPr/>
              <p:nvPr/>
            </p:nvSpPr>
            <p:spPr bwMode="auto">
              <a:xfrm>
                <a:off x="4036" y="2660"/>
                <a:ext cx="103" cy="172"/>
              </a:xfrm>
              <a:custGeom>
                <a:avLst/>
                <a:gdLst>
                  <a:gd name="T0" fmla="*/ 30 w 54"/>
                  <a:gd name="T1" fmla="*/ 14 h 90"/>
                  <a:gd name="T2" fmla="*/ 54 w 54"/>
                  <a:gd name="T3" fmla="*/ 21 h 90"/>
                  <a:gd name="T4" fmla="*/ 50 w 54"/>
                  <a:gd name="T5" fmla="*/ 82 h 90"/>
                  <a:gd name="T6" fmla="*/ 44 w 54"/>
                  <a:gd name="T7" fmla="*/ 90 h 90"/>
                  <a:gd name="T8" fmla="*/ 36 w 54"/>
                  <a:gd name="T9" fmla="*/ 88 h 90"/>
                  <a:gd name="T10" fmla="*/ 33 w 54"/>
                  <a:gd name="T11" fmla="*/ 87 h 90"/>
                  <a:gd name="T12" fmla="*/ 11 w 54"/>
                  <a:gd name="T13" fmla="*/ 74 h 90"/>
                  <a:gd name="T14" fmla="*/ 16 w 54"/>
                  <a:gd name="T15" fmla="*/ 45 h 90"/>
                  <a:gd name="T16" fmla="*/ 22 w 54"/>
                  <a:gd name="T17" fmla="*/ 37 h 90"/>
                  <a:gd name="T18" fmla="*/ 30 w 54"/>
                  <a:gd name="T1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90">
                    <a:moveTo>
                      <a:pt x="30" y="14"/>
                    </a:moveTo>
                    <a:cubicBezTo>
                      <a:pt x="43" y="0"/>
                      <a:pt x="47" y="14"/>
                      <a:pt x="54" y="21"/>
                    </a:cubicBezTo>
                    <a:cubicBezTo>
                      <a:pt x="53" y="42"/>
                      <a:pt x="54" y="62"/>
                      <a:pt x="50" y="82"/>
                    </a:cubicBezTo>
                    <a:cubicBezTo>
                      <a:pt x="49" y="86"/>
                      <a:pt x="48" y="89"/>
                      <a:pt x="44" y="90"/>
                    </a:cubicBezTo>
                    <a:cubicBezTo>
                      <a:pt x="41" y="90"/>
                      <a:pt x="39" y="89"/>
                      <a:pt x="36" y="88"/>
                    </a:cubicBezTo>
                    <a:cubicBezTo>
                      <a:pt x="35" y="88"/>
                      <a:pt x="34" y="88"/>
                      <a:pt x="33" y="87"/>
                    </a:cubicBezTo>
                    <a:cubicBezTo>
                      <a:pt x="27" y="81"/>
                      <a:pt x="18" y="78"/>
                      <a:pt x="11" y="74"/>
                    </a:cubicBezTo>
                    <a:cubicBezTo>
                      <a:pt x="0" y="57"/>
                      <a:pt x="0" y="57"/>
                      <a:pt x="16" y="45"/>
                    </a:cubicBezTo>
                    <a:cubicBezTo>
                      <a:pt x="19" y="43"/>
                      <a:pt x="21" y="41"/>
                      <a:pt x="22" y="37"/>
                    </a:cubicBezTo>
                    <a:cubicBezTo>
                      <a:pt x="16" y="27"/>
                      <a:pt x="19" y="19"/>
                      <a:pt x="3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2" name="Freeform 1130"/>
              <p:cNvSpPr/>
              <p:nvPr/>
            </p:nvSpPr>
            <p:spPr bwMode="auto">
              <a:xfrm>
                <a:off x="4038" y="2800"/>
                <a:ext cx="61" cy="29"/>
              </a:xfrm>
              <a:custGeom>
                <a:avLst/>
                <a:gdLst>
                  <a:gd name="T0" fmla="*/ 11 w 32"/>
                  <a:gd name="T1" fmla="*/ 1 h 15"/>
                  <a:gd name="T2" fmla="*/ 32 w 32"/>
                  <a:gd name="T3" fmla="*/ 14 h 15"/>
                  <a:gd name="T4" fmla="*/ 7 w 32"/>
                  <a:gd name="T5" fmla="*/ 14 h 15"/>
                  <a:gd name="T6" fmla="*/ 4 w 32"/>
                  <a:gd name="T7" fmla="*/ 14 h 15"/>
                  <a:gd name="T8" fmla="*/ 11 w 32"/>
                  <a:gd name="T9" fmla="*/ 1 h 15"/>
                </a:gdLst>
                <a:ahLst/>
                <a:cxnLst>
                  <a:cxn ang="0">
                    <a:pos x="T0" y="T1"/>
                  </a:cxn>
                  <a:cxn ang="0">
                    <a:pos x="T2" y="T3"/>
                  </a:cxn>
                  <a:cxn ang="0">
                    <a:pos x="T4" y="T5"/>
                  </a:cxn>
                  <a:cxn ang="0">
                    <a:pos x="T6" y="T7"/>
                  </a:cxn>
                  <a:cxn ang="0">
                    <a:pos x="T8" y="T9"/>
                  </a:cxn>
                </a:cxnLst>
                <a:rect l="0" t="0" r="r" b="b"/>
                <a:pathLst>
                  <a:path w="32" h="15">
                    <a:moveTo>
                      <a:pt x="11" y="1"/>
                    </a:moveTo>
                    <a:cubicBezTo>
                      <a:pt x="20" y="2"/>
                      <a:pt x="28" y="6"/>
                      <a:pt x="32" y="14"/>
                    </a:cubicBezTo>
                    <a:cubicBezTo>
                      <a:pt x="24" y="15"/>
                      <a:pt x="16" y="0"/>
                      <a:pt x="7" y="14"/>
                    </a:cubicBezTo>
                    <a:cubicBezTo>
                      <a:pt x="6" y="14"/>
                      <a:pt x="5" y="14"/>
                      <a:pt x="4" y="14"/>
                    </a:cubicBezTo>
                    <a:cubicBezTo>
                      <a:pt x="0" y="6"/>
                      <a:pt x="1" y="1"/>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3" name="Freeform 1131"/>
              <p:cNvSpPr/>
              <p:nvPr/>
            </p:nvSpPr>
            <p:spPr bwMode="auto">
              <a:xfrm>
                <a:off x="4105" y="2829"/>
                <a:ext cx="28" cy="19"/>
              </a:xfrm>
              <a:custGeom>
                <a:avLst/>
                <a:gdLst>
                  <a:gd name="T0" fmla="*/ 0 w 15"/>
                  <a:gd name="T1" fmla="*/ 0 h 10"/>
                  <a:gd name="T2" fmla="*/ 8 w 15"/>
                  <a:gd name="T3" fmla="*/ 0 h 10"/>
                  <a:gd name="T4" fmla="*/ 11 w 15"/>
                  <a:gd name="T5" fmla="*/ 10 h 10"/>
                  <a:gd name="T6" fmla="*/ 11 w 15"/>
                  <a:gd name="T7" fmla="*/ 10 h 10"/>
                  <a:gd name="T8" fmla="*/ 0 w 15"/>
                  <a:gd name="T9" fmla="*/ 0 h 10"/>
                </a:gdLst>
                <a:ahLst/>
                <a:cxnLst>
                  <a:cxn ang="0">
                    <a:pos x="T0" y="T1"/>
                  </a:cxn>
                  <a:cxn ang="0">
                    <a:pos x="T2" y="T3"/>
                  </a:cxn>
                  <a:cxn ang="0">
                    <a:pos x="T4" y="T5"/>
                  </a:cxn>
                  <a:cxn ang="0">
                    <a:pos x="T6" y="T7"/>
                  </a:cxn>
                  <a:cxn ang="0">
                    <a:pos x="T8" y="T9"/>
                  </a:cxn>
                </a:cxnLst>
                <a:rect l="0" t="0" r="r" b="b"/>
                <a:pathLst>
                  <a:path w="15" h="10">
                    <a:moveTo>
                      <a:pt x="0" y="0"/>
                    </a:moveTo>
                    <a:cubicBezTo>
                      <a:pt x="3" y="0"/>
                      <a:pt x="5" y="0"/>
                      <a:pt x="8" y="0"/>
                    </a:cubicBezTo>
                    <a:cubicBezTo>
                      <a:pt x="12" y="2"/>
                      <a:pt x="15" y="5"/>
                      <a:pt x="11" y="10"/>
                    </a:cubicBezTo>
                    <a:cubicBezTo>
                      <a:pt x="11" y="10"/>
                      <a:pt x="11" y="10"/>
                      <a:pt x="11" y="10"/>
                    </a:cubicBezTo>
                    <a:cubicBezTo>
                      <a:pt x="7" y="8"/>
                      <a:pt x="3"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4" name="Freeform 1132"/>
              <p:cNvSpPr/>
              <p:nvPr/>
            </p:nvSpPr>
            <p:spPr bwMode="auto">
              <a:xfrm>
                <a:off x="4139" y="1294"/>
                <a:ext cx="145" cy="123"/>
              </a:xfrm>
              <a:custGeom>
                <a:avLst/>
                <a:gdLst>
                  <a:gd name="T0" fmla="*/ 17 w 76"/>
                  <a:gd name="T1" fmla="*/ 56 h 64"/>
                  <a:gd name="T2" fmla="*/ 17 w 76"/>
                  <a:gd name="T3" fmla="*/ 52 h 64"/>
                  <a:gd name="T4" fmla="*/ 20 w 76"/>
                  <a:gd name="T5" fmla="*/ 40 h 64"/>
                  <a:gd name="T6" fmla="*/ 15 w 76"/>
                  <a:gd name="T7" fmla="*/ 41 h 64"/>
                  <a:gd name="T8" fmla="*/ 1 w 76"/>
                  <a:gd name="T9" fmla="*/ 25 h 64"/>
                  <a:gd name="T10" fmla="*/ 0 w 76"/>
                  <a:gd name="T11" fmla="*/ 11 h 64"/>
                  <a:gd name="T12" fmla="*/ 14 w 76"/>
                  <a:gd name="T13" fmla="*/ 13 h 64"/>
                  <a:gd name="T14" fmla="*/ 48 w 76"/>
                  <a:gd name="T15" fmla="*/ 1 h 64"/>
                  <a:gd name="T16" fmla="*/ 71 w 76"/>
                  <a:gd name="T17" fmla="*/ 7 h 64"/>
                  <a:gd name="T18" fmla="*/ 54 w 76"/>
                  <a:gd name="T19" fmla="*/ 33 h 64"/>
                  <a:gd name="T20" fmla="*/ 42 w 76"/>
                  <a:gd name="T21" fmla="*/ 40 h 64"/>
                  <a:gd name="T22" fmla="*/ 17 w 76"/>
                  <a:gd name="T23" fmla="*/ 63 h 64"/>
                  <a:gd name="T24" fmla="*/ 17 w 76"/>
                  <a:gd name="T25"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64">
                    <a:moveTo>
                      <a:pt x="17" y="56"/>
                    </a:moveTo>
                    <a:cubicBezTo>
                      <a:pt x="17" y="55"/>
                      <a:pt x="17" y="53"/>
                      <a:pt x="17" y="52"/>
                    </a:cubicBezTo>
                    <a:cubicBezTo>
                      <a:pt x="27" y="51"/>
                      <a:pt x="21" y="44"/>
                      <a:pt x="20" y="40"/>
                    </a:cubicBezTo>
                    <a:cubicBezTo>
                      <a:pt x="19" y="34"/>
                      <a:pt x="17" y="41"/>
                      <a:pt x="15" y="41"/>
                    </a:cubicBezTo>
                    <a:cubicBezTo>
                      <a:pt x="5" y="40"/>
                      <a:pt x="0" y="35"/>
                      <a:pt x="1" y="25"/>
                    </a:cubicBezTo>
                    <a:cubicBezTo>
                      <a:pt x="1" y="20"/>
                      <a:pt x="3" y="15"/>
                      <a:pt x="0" y="11"/>
                    </a:cubicBezTo>
                    <a:cubicBezTo>
                      <a:pt x="6" y="6"/>
                      <a:pt x="10" y="11"/>
                      <a:pt x="14" y="13"/>
                    </a:cubicBezTo>
                    <a:cubicBezTo>
                      <a:pt x="26" y="10"/>
                      <a:pt x="40" y="15"/>
                      <a:pt x="48" y="1"/>
                    </a:cubicBezTo>
                    <a:cubicBezTo>
                      <a:pt x="56" y="0"/>
                      <a:pt x="64" y="1"/>
                      <a:pt x="71" y="7"/>
                    </a:cubicBezTo>
                    <a:cubicBezTo>
                      <a:pt x="76" y="27"/>
                      <a:pt x="74" y="30"/>
                      <a:pt x="54" y="33"/>
                    </a:cubicBezTo>
                    <a:cubicBezTo>
                      <a:pt x="49" y="33"/>
                      <a:pt x="44" y="30"/>
                      <a:pt x="42" y="40"/>
                    </a:cubicBezTo>
                    <a:cubicBezTo>
                      <a:pt x="40" y="51"/>
                      <a:pt x="33" y="64"/>
                      <a:pt x="17" y="63"/>
                    </a:cubicBezTo>
                    <a:cubicBezTo>
                      <a:pt x="15" y="60"/>
                      <a:pt x="15" y="58"/>
                      <a:pt x="17"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5" name="Freeform 1133"/>
              <p:cNvSpPr/>
              <p:nvPr/>
            </p:nvSpPr>
            <p:spPr bwMode="auto">
              <a:xfrm>
                <a:off x="4069" y="1267"/>
                <a:ext cx="129" cy="60"/>
              </a:xfrm>
              <a:custGeom>
                <a:avLst/>
                <a:gdLst>
                  <a:gd name="T0" fmla="*/ 51 w 68"/>
                  <a:gd name="T1" fmla="*/ 31 h 31"/>
                  <a:gd name="T2" fmla="*/ 37 w 68"/>
                  <a:gd name="T3" fmla="*/ 25 h 31"/>
                  <a:gd name="T4" fmla="*/ 34 w 68"/>
                  <a:gd name="T5" fmla="*/ 24 h 31"/>
                  <a:gd name="T6" fmla="*/ 13 w 68"/>
                  <a:gd name="T7" fmla="*/ 28 h 31"/>
                  <a:gd name="T8" fmla="*/ 6 w 68"/>
                  <a:gd name="T9" fmla="*/ 31 h 31"/>
                  <a:gd name="T10" fmla="*/ 9 w 68"/>
                  <a:gd name="T11" fmla="*/ 7 h 31"/>
                  <a:gd name="T12" fmla="*/ 28 w 68"/>
                  <a:gd name="T13" fmla="*/ 1 h 31"/>
                  <a:gd name="T14" fmla="*/ 33 w 68"/>
                  <a:gd name="T15" fmla="*/ 1 h 31"/>
                  <a:gd name="T16" fmla="*/ 51 w 68"/>
                  <a:gd name="T17" fmla="*/ 7 h 31"/>
                  <a:gd name="T18" fmla="*/ 68 w 68"/>
                  <a:gd name="T19" fmla="*/ 7 h 31"/>
                  <a:gd name="T20" fmla="*/ 51 w 68"/>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31">
                    <a:moveTo>
                      <a:pt x="51" y="31"/>
                    </a:moveTo>
                    <a:cubicBezTo>
                      <a:pt x="46" y="29"/>
                      <a:pt x="43" y="24"/>
                      <a:pt x="37" y="25"/>
                    </a:cubicBezTo>
                    <a:cubicBezTo>
                      <a:pt x="36" y="24"/>
                      <a:pt x="35" y="24"/>
                      <a:pt x="34" y="24"/>
                    </a:cubicBezTo>
                    <a:cubicBezTo>
                      <a:pt x="26" y="21"/>
                      <a:pt x="19" y="23"/>
                      <a:pt x="13" y="28"/>
                    </a:cubicBezTo>
                    <a:cubicBezTo>
                      <a:pt x="11" y="31"/>
                      <a:pt x="9" y="31"/>
                      <a:pt x="6" y="31"/>
                    </a:cubicBezTo>
                    <a:cubicBezTo>
                      <a:pt x="13" y="24"/>
                      <a:pt x="0" y="14"/>
                      <a:pt x="9" y="7"/>
                    </a:cubicBezTo>
                    <a:cubicBezTo>
                      <a:pt x="14" y="0"/>
                      <a:pt x="21" y="1"/>
                      <a:pt x="28" y="1"/>
                    </a:cubicBezTo>
                    <a:cubicBezTo>
                      <a:pt x="30" y="1"/>
                      <a:pt x="32" y="1"/>
                      <a:pt x="33" y="1"/>
                    </a:cubicBezTo>
                    <a:cubicBezTo>
                      <a:pt x="39" y="4"/>
                      <a:pt x="46" y="3"/>
                      <a:pt x="51" y="7"/>
                    </a:cubicBezTo>
                    <a:cubicBezTo>
                      <a:pt x="57" y="7"/>
                      <a:pt x="63" y="7"/>
                      <a:pt x="68" y="7"/>
                    </a:cubicBezTo>
                    <a:cubicBezTo>
                      <a:pt x="66" y="18"/>
                      <a:pt x="55" y="22"/>
                      <a:pt x="5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6" name="Freeform 1134"/>
              <p:cNvSpPr/>
              <p:nvPr/>
            </p:nvSpPr>
            <p:spPr bwMode="auto">
              <a:xfrm>
                <a:off x="4093" y="1296"/>
                <a:ext cx="46" cy="27"/>
              </a:xfrm>
              <a:custGeom>
                <a:avLst/>
                <a:gdLst>
                  <a:gd name="T0" fmla="*/ 0 w 24"/>
                  <a:gd name="T1" fmla="*/ 13 h 14"/>
                  <a:gd name="T2" fmla="*/ 21 w 24"/>
                  <a:gd name="T3" fmla="*/ 2 h 14"/>
                  <a:gd name="T4" fmla="*/ 21 w 24"/>
                  <a:gd name="T5" fmla="*/ 9 h 14"/>
                  <a:gd name="T6" fmla="*/ 0 w 24"/>
                  <a:gd name="T7" fmla="*/ 13 h 14"/>
                </a:gdLst>
                <a:ahLst/>
                <a:cxnLst>
                  <a:cxn ang="0">
                    <a:pos x="T0" y="T1"/>
                  </a:cxn>
                  <a:cxn ang="0">
                    <a:pos x="T2" y="T3"/>
                  </a:cxn>
                  <a:cxn ang="0">
                    <a:pos x="T4" y="T5"/>
                  </a:cxn>
                  <a:cxn ang="0">
                    <a:pos x="T6" y="T7"/>
                  </a:cxn>
                </a:cxnLst>
                <a:rect l="0" t="0" r="r" b="b"/>
                <a:pathLst>
                  <a:path w="24" h="14">
                    <a:moveTo>
                      <a:pt x="0" y="13"/>
                    </a:moveTo>
                    <a:cubicBezTo>
                      <a:pt x="2" y="2"/>
                      <a:pt x="14" y="6"/>
                      <a:pt x="21" y="2"/>
                    </a:cubicBezTo>
                    <a:cubicBezTo>
                      <a:pt x="24" y="0"/>
                      <a:pt x="21" y="7"/>
                      <a:pt x="21" y="9"/>
                    </a:cubicBezTo>
                    <a:cubicBezTo>
                      <a:pt x="14" y="14"/>
                      <a:pt x="6" y="10"/>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7" name="Freeform 1135"/>
              <p:cNvSpPr/>
              <p:nvPr/>
            </p:nvSpPr>
            <p:spPr bwMode="auto">
              <a:xfrm>
                <a:off x="4084" y="1386"/>
                <a:ext cx="168" cy="145"/>
              </a:xfrm>
              <a:custGeom>
                <a:avLst/>
                <a:gdLst>
                  <a:gd name="T0" fmla="*/ 15 w 88"/>
                  <a:gd name="T1" fmla="*/ 43 h 76"/>
                  <a:gd name="T2" fmla="*/ 42 w 88"/>
                  <a:gd name="T3" fmla="*/ 47 h 76"/>
                  <a:gd name="T4" fmla="*/ 56 w 88"/>
                  <a:gd name="T5" fmla="*/ 39 h 76"/>
                  <a:gd name="T6" fmla="*/ 43 w 88"/>
                  <a:gd name="T7" fmla="*/ 29 h 76"/>
                  <a:gd name="T8" fmla="*/ 49 w 88"/>
                  <a:gd name="T9" fmla="*/ 19 h 76"/>
                  <a:gd name="T10" fmla="*/ 63 w 88"/>
                  <a:gd name="T11" fmla="*/ 9 h 76"/>
                  <a:gd name="T12" fmla="*/ 77 w 88"/>
                  <a:gd name="T13" fmla="*/ 3 h 76"/>
                  <a:gd name="T14" fmla="*/ 81 w 88"/>
                  <a:gd name="T15" fmla="*/ 17 h 76"/>
                  <a:gd name="T16" fmla="*/ 83 w 88"/>
                  <a:gd name="T17" fmla="*/ 27 h 76"/>
                  <a:gd name="T18" fmla="*/ 86 w 88"/>
                  <a:gd name="T19" fmla="*/ 46 h 76"/>
                  <a:gd name="T20" fmla="*/ 72 w 88"/>
                  <a:gd name="T21" fmla="*/ 62 h 76"/>
                  <a:gd name="T22" fmla="*/ 57 w 88"/>
                  <a:gd name="T23" fmla="*/ 71 h 76"/>
                  <a:gd name="T24" fmla="*/ 39 w 88"/>
                  <a:gd name="T25" fmla="*/ 61 h 76"/>
                  <a:gd name="T26" fmla="*/ 6 w 88"/>
                  <a:gd name="T27" fmla="*/ 70 h 76"/>
                  <a:gd name="T28" fmla="*/ 1 w 88"/>
                  <a:gd name="T29" fmla="*/ 64 h 76"/>
                  <a:gd name="T30" fmla="*/ 1 w 88"/>
                  <a:gd name="T31" fmla="*/ 60 h 76"/>
                  <a:gd name="T32" fmla="*/ 11 w 88"/>
                  <a:gd name="T33" fmla="*/ 42 h 76"/>
                  <a:gd name="T34" fmla="*/ 15 w 88"/>
                  <a:gd name="T35" fmla="*/ 4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76">
                    <a:moveTo>
                      <a:pt x="15" y="43"/>
                    </a:moveTo>
                    <a:cubicBezTo>
                      <a:pt x="24" y="42"/>
                      <a:pt x="31" y="57"/>
                      <a:pt x="42" y="47"/>
                    </a:cubicBezTo>
                    <a:cubicBezTo>
                      <a:pt x="46" y="44"/>
                      <a:pt x="56" y="49"/>
                      <a:pt x="56" y="39"/>
                    </a:cubicBezTo>
                    <a:cubicBezTo>
                      <a:pt x="57" y="29"/>
                      <a:pt x="46" y="34"/>
                      <a:pt x="43" y="29"/>
                    </a:cubicBezTo>
                    <a:cubicBezTo>
                      <a:pt x="45" y="26"/>
                      <a:pt x="52" y="25"/>
                      <a:pt x="49" y="19"/>
                    </a:cubicBezTo>
                    <a:cubicBezTo>
                      <a:pt x="52" y="14"/>
                      <a:pt x="61" y="17"/>
                      <a:pt x="63" y="9"/>
                    </a:cubicBezTo>
                    <a:cubicBezTo>
                      <a:pt x="64" y="3"/>
                      <a:pt x="70" y="0"/>
                      <a:pt x="77" y="3"/>
                    </a:cubicBezTo>
                    <a:cubicBezTo>
                      <a:pt x="83" y="5"/>
                      <a:pt x="84" y="11"/>
                      <a:pt x="81" y="17"/>
                    </a:cubicBezTo>
                    <a:cubicBezTo>
                      <a:pt x="80" y="20"/>
                      <a:pt x="82" y="23"/>
                      <a:pt x="83" y="27"/>
                    </a:cubicBezTo>
                    <a:cubicBezTo>
                      <a:pt x="82" y="33"/>
                      <a:pt x="88" y="39"/>
                      <a:pt x="86" y="46"/>
                    </a:cubicBezTo>
                    <a:cubicBezTo>
                      <a:pt x="83" y="53"/>
                      <a:pt x="69" y="50"/>
                      <a:pt x="72" y="62"/>
                    </a:cubicBezTo>
                    <a:cubicBezTo>
                      <a:pt x="68" y="67"/>
                      <a:pt x="65" y="74"/>
                      <a:pt x="57" y="71"/>
                    </a:cubicBezTo>
                    <a:cubicBezTo>
                      <a:pt x="53" y="65"/>
                      <a:pt x="50" y="55"/>
                      <a:pt x="39" y="61"/>
                    </a:cubicBezTo>
                    <a:cubicBezTo>
                      <a:pt x="28" y="64"/>
                      <a:pt x="19" y="76"/>
                      <a:pt x="6" y="70"/>
                    </a:cubicBezTo>
                    <a:cubicBezTo>
                      <a:pt x="4" y="69"/>
                      <a:pt x="2" y="67"/>
                      <a:pt x="1" y="64"/>
                    </a:cubicBezTo>
                    <a:cubicBezTo>
                      <a:pt x="0" y="63"/>
                      <a:pt x="0" y="61"/>
                      <a:pt x="1" y="60"/>
                    </a:cubicBezTo>
                    <a:cubicBezTo>
                      <a:pt x="6" y="55"/>
                      <a:pt x="9" y="49"/>
                      <a:pt x="11" y="42"/>
                    </a:cubicBezTo>
                    <a:cubicBezTo>
                      <a:pt x="13" y="41"/>
                      <a:pt x="14" y="41"/>
                      <a:pt x="15"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8" name="Freeform 1136"/>
              <p:cNvSpPr/>
              <p:nvPr/>
            </p:nvSpPr>
            <p:spPr bwMode="auto">
              <a:xfrm>
                <a:off x="4015" y="1455"/>
                <a:ext cx="82" cy="61"/>
              </a:xfrm>
              <a:custGeom>
                <a:avLst/>
                <a:gdLst>
                  <a:gd name="T0" fmla="*/ 6 w 43"/>
                  <a:gd name="T1" fmla="*/ 3 h 32"/>
                  <a:gd name="T2" fmla="*/ 10 w 43"/>
                  <a:gd name="T3" fmla="*/ 0 h 32"/>
                  <a:gd name="T4" fmla="*/ 20 w 43"/>
                  <a:gd name="T5" fmla="*/ 0 h 32"/>
                  <a:gd name="T6" fmla="*/ 37 w 43"/>
                  <a:gd name="T7" fmla="*/ 24 h 32"/>
                  <a:gd name="T8" fmla="*/ 37 w 43"/>
                  <a:gd name="T9" fmla="*/ 24 h 32"/>
                  <a:gd name="T10" fmla="*/ 2 w 43"/>
                  <a:gd name="T11" fmla="*/ 24 h 32"/>
                  <a:gd name="T12" fmla="*/ 5 w 43"/>
                  <a:gd name="T13" fmla="*/ 20 h 32"/>
                  <a:gd name="T14" fmla="*/ 6 w 43"/>
                  <a:gd name="T15" fmla="*/ 3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32">
                    <a:moveTo>
                      <a:pt x="6" y="3"/>
                    </a:moveTo>
                    <a:cubicBezTo>
                      <a:pt x="7" y="2"/>
                      <a:pt x="8" y="1"/>
                      <a:pt x="10" y="0"/>
                    </a:cubicBezTo>
                    <a:cubicBezTo>
                      <a:pt x="13" y="0"/>
                      <a:pt x="16" y="0"/>
                      <a:pt x="20" y="0"/>
                    </a:cubicBezTo>
                    <a:cubicBezTo>
                      <a:pt x="27" y="7"/>
                      <a:pt x="43" y="8"/>
                      <a:pt x="37" y="24"/>
                    </a:cubicBezTo>
                    <a:cubicBezTo>
                      <a:pt x="37" y="24"/>
                      <a:pt x="37" y="24"/>
                      <a:pt x="37" y="24"/>
                    </a:cubicBezTo>
                    <a:cubicBezTo>
                      <a:pt x="26" y="32"/>
                      <a:pt x="14" y="32"/>
                      <a:pt x="2" y="24"/>
                    </a:cubicBezTo>
                    <a:cubicBezTo>
                      <a:pt x="0" y="20"/>
                      <a:pt x="3" y="21"/>
                      <a:pt x="5" y="20"/>
                    </a:cubicBezTo>
                    <a:cubicBezTo>
                      <a:pt x="18" y="15"/>
                      <a:pt x="17" y="9"/>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9" name="Freeform 1137"/>
              <p:cNvSpPr/>
              <p:nvPr/>
            </p:nvSpPr>
            <p:spPr bwMode="auto">
              <a:xfrm>
                <a:off x="4053" y="1447"/>
                <a:ext cx="63" cy="54"/>
              </a:xfrm>
              <a:custGeom>
                <a:avLst/>
                <a:gdLst>
                  <a:gd name="T0" fmla="*/ 17 w 33"/>
                  <a:gd name="T1" fmla="*/ 28 h 28"/>
                  <a:gd name="T2" fmla="*/ 0 w 33"/>
                  <a:gd name="T3" fmla="*/ 4 h 28"/>
                  <a:gd name="T4" fmla="*/ 28 w 33"/>
                  <a:gd name="T5" fmla="*/ 7 h 28"/>
                  <a:gd name="T6" fmla="*/ 29 w 33"/>
                  <a:gd name="T7" fmla="*/ 9 h 28"/>
                  <a:gd name="T8" fmla="*/ 28 w 33"/>
                  <a:gd name="T9" fmla="*/ 11 h 28"/>
                  <a:gd name="T10" fmla="*/ 17 w 33"/>
                  <a:gd name="T11" fmla="*/ 28 h 28"/>
                </a:gdLst>
                <a:ahLst/>
                <a:cxnLst>
                  <a:cxn ang="0">
                    <a:pos x="T0" y="T1"/>
                  </a:cxn>
                  <a:cxn ang="0">
                    <a:pos x="T2" y="T3"/>
                  </a:cxn>
                  <a:cxn ang="0">
                    <a:pos x="T4" y="T5"/>
                  </a:cxn>
                  <a:cxn ang="0">
                    <a:pos x="T6" y="T7"/>
                  </a:cxn>
                  <a:cxn ang="0">
                    <a:pos x="T8" y="T9"/>
                  </a:cxn>
                  <a:cxn ang="0">
                    <a:pos x="T10" y="T11"/>
                  </a:cxn>
                </a:cxnLst>
                <a:rect l="0" t="0" r="r" b="b"/>
                <a:pathLst>
                  <a:path w="33" h="28">
                    <a:moveTo>
                      <a:pt x="17" y="28"/>
                    </a:moveTo>
                    <a:cubicBezTo>
                      <a:pt x="18" y="15"/>
                      <a:pt x="2" y="14"/>
                      <a:pt x="0" y="4"/>
                    </a:cubicBezTo>
                    <a:cubicBezTo>
                      <a:pt x="10" y="0"/>
                      <a:pt x="18" y="8"/>
                      <a:pt x="28" y="7"/>
                    </a:cubicBezTo>
                    <a:cubicBezTo>
                      <a:pt x="29" y="8"/>
                      <a:pt x="29" y="9"/>
                      <a:pt x="29" y="9"/>
                    </a:cubicBezTo>
                    <a:cubicBezTo>
                      <a:pt x="28" y="10"/>
                      <a:pt x="28" y="11"/>
                      <a:pt x="28" y="11"/>
                    </a:cubicBezTo>
                    <a:cubicBezTo>
                      <a:pt x="33" y="22"/>
                      <a:pt x="27" y="26"/>
                      <a:pt x="1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0" name="Freeform 1138"/>
              <p:cNvSpPr/>
              <p:nvPr/>
            </p:nvSpPr>
            <p:spPr bwMode="auto">
              <a:xfrm>
                <a:off x="4141" y="1398"/>
                <a:ext cx="46" cy="53"/>
              </a:xfrm>
              <a:custGeom>
                <a:avLst/>
                <a:gdLst>
                  <a:gd name="T0" fmla="*/ 20 w 24"/>
                  <a:gd name="T1" fmla="*/ 16 h 28"/>
                  <a:gd name="T2" fmla="*/ 13 w 24"/>
                  <a:gd name="T3" fmla="*/ 23 h 28"/>
                  <a:gd name="T4" fmla="*/ 1 w 24"/>
                  <a:gd name="T5" fmla="*/ 20 h 28"/>
                  <a:gd name="T6" fmla="*/ 16 w 24"/>
                  <a:gd name="T7" fmla="*/ 2 h 28"/>
                  <a:gd name="T8" fmla="*/ 17 w 24"/>
                  <a:gd name="T9" fmla="*/ 9 h 28"/>
                  <a:gd name="T10" fmla="*/ 20 w 24"/>
                  <a:gd name="T11" fmla="*/ 16 h 28"/>
                </a:gdLst>
                <a:ahLst/>
                <a:cxnLst>
                  <a:cxn ang="0">
                    <a:pos x="T0" y="T1"/>
                  </a:cxn>
                  <a:cxn ang="0">
                    <a:pos x="T2" y="T3"/>
                  </a:cxn>
                  <a:cxn ang="0">
                    <a:pos x="T4" y="T5"/>
                  </a:cxn>
                  <a:cxn ang="0">
                    <a:pos x="T6" y="T7"/>
                  </a:cxn>
                  <a:cxn ang="0">
                    <a:pos x="T8" y="T9"/>
                  </a:cxn>
                  <a:cxn ang="0">
                    <a:pos x="T10" y="T11"/>
                  </a:cxn>
                </a:cxnLst>
                <a:rect l="0" t="0" r="r" b="b"/>
                <a:pathLst>
                  <a:path w="24" h="28">
                    <a:moveTo>
                      <a:pt x="20" y="16"/>
                    </a:moveTo>
                    <a:cubicBezTo>
                      <a:pt x="24" y="24"/>
                      <a:pt x="17" y="22"/>
                      <a:pt x="13" y="23"/>
                    </a:cubicBezTo>
                    <a:cubicBezTo>
                      <a:pt x="9" y="22"/>
                      <a:pt x="1" y="28"/>
                      <a:pt x="1" y="20"/>
                    </a:cubicBezTo>
                    <a:cubicBezTo>
                      <a:pt x="0" y="11"/>
                      <a:pt x="3" y="0"/>
                      <a:pt x="16" y="2"/>
                    </a:cubicBezTo>
                    <a:cubicBezTo>
                      <a:pt x="16" y="4"/>
                      <a:pt x="16" y="6"/>
                      <a:pt x="17" y="9"/>
                    </a:cubicBezTo>
                    <a:cubicBezTo>
                      <a:pt x="17" y="11"/>
                      <a:pt x="18" y="14"/>
                      <a:pt x="2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1" name="Freeform 1139"/>
              <p:cNvSpPr/>
              <p:nvPr/>
            </p:nvSpPr>
            <p:spPr bwMode="auto">
              <a:xfrm>
                <a:off x="4107" y="1428"/>
                <a:ext cx="26" cy="40"/>
              </a:xfrm>
              <a:custGeom>
                <a:avLst/>
                <a:gdLst>
                  <a:gd name="T0" fmla="*/ 0 w 14"/>
                  <a:gd name="T1" fmla="*/ 21 h 21"/>
                  <a:gd name="T2" fmla="*/ 0 w 14"/>
                  <a:gd name="T3" fmla="*/ 17 h 21"/>
                  <a:gd name="T4" fmla="*/ 0 w 14"/>
                  <a:gd name="T5" fmla="*/ 9 h 21"/>
                  <a:gd name="T6" fmla="*/ 6 w 14"/>
                  <a:gd name="T7" fmla="*/ 0 h 21"/>
                  <a:gd name="T8" fmla="*/ 12 w 14"/>
                  <a:gd name="T9" fmla="*/ 2 h 21"/>
                  <a:gd name="T10" fmla="*/ 11 w 14"/>
                  <a:gd name="T11" fmla="*/ 12 h 21"/>
                  <a:gd name="T12" fmla="*/ 3 w 14"/>
                  <a:gd name="T13" fmla="*/ 21 h 21"/>
                  <a:gd name="T14" fmla="*/ 0 w 14"/>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1">
                    <a:moveTo>
                      <a:pt x="0" y="21"/>
                    </a:moveTo>
                    <a:cubicBezTo>
                      <a:pt x="0" y="19"/>
                      <a:pt x="0" y="18"/>
                      <a:pt x="0" y="17"/>
                    </a:cubicBezTo>
                    <a:cubicBezTo>
                      <a:pt x="0" y="14"/>
                      <a:pt x="0" y="11"/>
                      <a:pt x="0" y="9"/>
                    </a:cubicBezTo>
                    <a:cubicBezTo>
                      <a:pt x="0" y="4"/>
                      <a:pt x="0" y="0"/>
                      <a:pt x="6" y="0"/>
                    </a:cubicBezTo>
                    <a:cubicBezTo>
                      <a:pt x="8" y="0"/>
                      <a:pt x="11" y="1"/>
                      <a:pt x="12" y="2"/>
                    </a:cubicBezTo>
                    <a:cubicBezTo>
                      <a:pt x="14" y="5"/>
                      <a:pt x="13" y="9"/>
                      <a:pt x="11" y="12"/>
                    </a:cubicBezTo>
                    <a:cubicBezTo>
                      <a:pt x="9" y="15"/>
                      <a:pt x="6" y="18"/>
                      <a:pt x="3" y="21"/>
                    </a:cubicBezTo>
                    <a:cubicBezTo>
                      <a:pt x="2" y="21"/>
                      <a:pt x="1" y="21"/>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2" name="Freeform 1140"/>
              <p:cNvSpPr/>
              <p:nvPr/>
            </p:nvSpPr>
            <p:spPr bwMode="auto">
              <a:xfrm>
                <a:off x="3893" y="1541"/>
                <a:ext cx="124" cy="107"/>
              </a:xfrm>
              <a:custGeom>
                <a:avLst/>
                <a:gdLst>
                  <a:gd name="T0" fmla="*/ 24 w 65"/>
                  <a:gd name="T1" fmla="*/ 52 h 56"/>
                  <a:gd name="T2" fmla="*/ 7 w 65"/>
                  <a:gd name="T3" fmla="*/ 49 h 56"/>
                  <a:gd name="T4" fmla="*/ 7 w 65"/>
                  <a:gd name="T5" fmla="*/ 42 h 56"/>
                  <a:gd name="T6" fmla="*/ 14 w 65"/>
                  <a:gd name="T7" fmla="*/ 28 h 56"/>
                  <a:gd name="T8" fmla="*/ 35 w 65"/>
                  <a:gd name="T9" fmla="*/ 28 h 56"/>
                  <a:gd name="T10" fmla="*/ 56 w 65"/>
                  <a:gd name="T11" fmla="*/ 0 h 56"/>
                  <a:gd name="T12" fmla="*/ 63 w 65"/>
                  <a:gd name="T13" fmla="*/ 14 h 56"/>
                  <a:gd name="T14" fmla="*/ 60 w 65"/>
                  <a:gd name="T15" fmla="*/ 40 h 56"/>
                  <a:gd name="T16" fmla="*/ 59 w 65"/>
                  <a:gd name="T17" fmla="*/ 42 h 56"/>
                  <a:gd name="T18" fmla="*/ 32 w 65"/>
                  <a:gd name="T19" fmla="*/ 45 h 56"/>
                  <a:gd name="T20" fmla="*/ 24 w 65"/>
                  <a:gd name="T21"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6">
                    <a:moveTo>
                      <a:pt x="24" y="52"/>
                    </a:moveTo>
                    <a:cubicBezTo>
                      <a:pt x="19" y="49"/>
                      <a:pt x="13" y="48"/>
                      <a:pt x="7" y="49"/>
                    </a:cubicBezTo>
                    <a:cubicBezTo>
                      <a:pt x="7" y="46"/>
                      <a:pt x="7" y="44"/>
                      <a:pt x="7" y="42"/>
                    </a:cubicBezTo>
                    <a:cubicBezTo>
                      <a:pt x="0" y="32"/>
                      <a:pt x="11" y="32"/>
                      <a:pt x="14" y="28"/>
                    </a:cubicBezTo>
                    <a:cubicBezTo>
                      <a:pt x="21" y="33"/>
                      <a:pt x="28" y="37"/>
                      <a:pt x="35" y="28"/>
                    </a:cubicBezTo>
                    <a:cubicBezTo>
                      <a:pt x="51" y="25"/>
                      <a:pt x="52" y="12"/>
                      <a:pt x="56" y="0"/>
                    </a:cubicBezTo>
                    <a:cubicBezTo>
                      <a:pt x="65" y="1"/>
                      <a:pt x="63" y="8"/>
                      <a:pt x="63" y="14"/>
                    </a:cubicBezTo>
                    <a:cubicBezTo>
                      <a:pt x="60" y="22"/>
                      <a:pt x="56" y="30"/>
                      <a:pt x="60" y="40"/>
                    </a:cubicBezTo>
                    <a:cubicBezTo>
                      <a:pt x="60" y="40"/>
                      <a:pt x="60" y="41"/>
                      <a:pt x="59" y="42"/>
                    </a:cubicBezTo>
                    <a:cubicBezTo>
                      <a:pt x="50" y="40"/>
                      <a:pt x="43" y="56"/>
                      <a:pt x="32" y="45"/>
                    </a:cubicBezTo>
                    <a:cubicBezTo>
                      <a:pt x="30" y="42"/>
                      <a:pt x="32" y="54"/>
                      <a:pt x="24"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3" name="Freeform 1141"/>
              <p:cNvSpPr/>
              <p:nvPr/>
            </p:nvSpPr>
            <p:spPr bwMode="auto">
              <a:xfrm>
                <a:off x="3992" y="1501"/>
                <a:ext cx="130" cy="73"/>
              </a:xfrm>
              <a:custGeom>
                <a:avLst/>
                <a:gdLst>
                  <a:gd name="T0" fmla="*/ 7 w 68"/>
                  <a:gd name="T1" fmla="*/ 38 h 38"/>
                  <a:gd name="T2" fmla="*/ 4 w 68"/>
                  <a:gd name="T3" fmla="*/ 21 h 38"/>
                  <a:gd name="T4" fmla="*/ 14 w 68"/>
                  <a:gd name="T5" fmla="*/ 0 h 38"/>
                  <a:gd name="T6" fmla="*/ 49 w 68"/>
                  <a:gd name="T7" fmla="*/ 0 h 38"/>
                  <a:gd name="T8" fmla="*/ 53 w 68"/>
                  <a:gd name="T9" fmla="*/ 7 h 38"/>
                  <a:gd name="T10" fmla="*/ 54 w 68"/>
                  <a:gd name="T11" fmla="*/ 31 h 38"/>
                  <a:gd name="T12" fmla="*/ 53 w 68"/>
                  <a:gd name="T13" fmla="*/ 32 h 38"/>
                  <a:gd name="T14" fmla="*/ 7 w 6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38">
                    <a:moveTo>
                      <a:pt x="7" y="38"/>
                    </a:moveTo>
                    <a:cubicBezTo>
                      <a:pt x="6" y="33"/>
                      <a:pt x="10" y="26"/>
                      <a:pt x="4" y="21"/>
                    </a:cubicBezTo>
                    <a:cubicBezTo>
                      <a:pt x="0" y="10"/>
                      <a:pt x="7" y="5"/>
                      <a:pt x="14" y="0"/>
                    </a:cubicBezTo>
                    <a:cubicBezTo>
                      <a:pt x="26" y="0"/>
                      <a:pt x="38" y="0"/>
                      <a:pt x="49" y="0"/>
                    </a:cubicBezTo>
                    <a:cubicBezTo>
                      <a:pt x="50" y="2"/>
                      <a:pt x="51" y="5"/>
                      <a:pt x="53" y="7"/>
                    </a:cubicBezTo>
                    <a:cubicBezTo>
                      <a:pt x="68" y="14"/>
                      <a:pt x="55" y="23"/>
                      <a:pt x="54" y="31"/>
                    </a:cubicBezTo>
                    <a:cubicBezTo>
                      <a:pt x="54" y="32"/>
                      <a:pt x="53" y="32"/>
                      <a:pt x="53" y="32"/>
                    </a:cubicBezTo>
                    <a:cubicBezTo>
                      <a:pt x="36" y="25"/>
                      <a:pt x="22" y="36"/>
                      <a:pt x="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4" name="Freeform 1142"/>
              <p:cNvSpPr/>
              <p:nvPr/>
            </p:nvSpPr>
            <p:spPr bwMode="auto">
              <a:xfrm>
                <a:off x="4046" y="1235"/>
                <a:ext cx="120" cy="54"/>
              </a:xfrm>
              <a:custGeom>
                <a:avLst/>
                <a:gdLst>
                  <a:gd name="T0" fmla="*/ 42 w 63"/>
                  <a:gd name="T1" fmla="*/ 21 h 28"/>
                  <a:gd name="T2" fmla="*/ 21 w 63"/>
                  <a:gd name="T3" fmla="*/ 24 h 28"/>
                  <a:gd name="T4" fmla="*/ 14 w 63"/>
                  <a:gd name="T5" fmla="*/ 3 h 28"/>
                  <a:gd name="T6" fmla="*/ 56 w 63"/>
                  <a:gd name="T7" fmla="*/ 0 h 28"/>
                  <a:gd name="T8" fmla="*/ 63 w 63"/>
                  <a:gd name="T9" fmla="*/ 21 h 28"/>
                  <a:gd name="T10" fmla="*/ 63 w 63"/>
                  <a:gd name="T11" fmla="*/ 24 h 28"/>
                  <a:gd name="T12" fmla="*/ 42 w 63"/>
                  <a:gd name="T13" fmla="*/ 21 h 28"/>
                  <a:gd name="T14" fmla="*/ 36 w 63"/>
                  <a:gd name="T15" fmla="*/ 12 h 28"/>
                  <a:gd name="T16" fmla="*/ 42 w 63"/>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28">
                    <a:moveTo>
                      <a:pt x="42" y="21"/>
                    </a:moveTo>
                    <a:cubicBezTo>
                      <a:pt x="35" y="22"/>
                      <a:pt x="28" y="23"/>
                      <a:pt x="21" y="24"/>
                    </a:cubicBezTo>
                    <a:cubicBezTo>
                      <a:pt x="11" y="20"/>
                      <a:pt x="0" y="15"/>
                      <a:pt x="14" y="3"/>
                    </a:cubicBezTo>
                    <a:cubicBezTo>
                      <a:pt x="28" y="1"/>
                      <a:pt x="43" y="6"/>
                      <a:pt x="56" y="0"/>
                    </a:cubicBezTo>
                    <a:cubicBezTo>
                      <a:pt x="58" y="7"/>
                      <a:pt x="61" y="14"/>
                      <a:pt x="63" y="21"/>
                    </a:cubicBezTo>
                    <a:cubicBezTo>
                      <a:pt x="63" y="22"/>
                      <a:pt x="63" y="23"/>
                      <a:pt x="63" y="24"/>
                    </a:cubicBezTo>
                    <a:cubicBezTo>
                      <a:pt x="55" y="28"/>
                      <a:pt x="49" y="24"/>
                      <a:pt x="42" y="21"/>
                    </a:cubicBezTo>
                    <a:cubicBezTo>
                      <a:pt x="40" y="18"/>
                      <a:pt x="39" y="14"/>
                      <a:pt x="36" y="12"/>
                    </a:cubicBezTo>
                    <a:cubicBezTo>
                      <a:pt x="38" y="15"/>
                      <a:pt x="40" y="18"/>
                      <a:pt x="4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5" name="Freeform 1143"/>
              <p:cNvSpPr/>
              <p:nvPr/>
            </p:nvSpPr>
            <p:spPr bwMode="auto">
              <a:xfrm>
                <a:off x="1456" y="1197"/>
                <a:ext cx="138" cy="82"/>
              </a:xfrm>
              <a:custGeom>
                <a:avLst/>
                <a:gdLst>
                  <a:gd name="T0" fmla="*/ 4 w 72"/>
                  <a:gd name="T1" fmla="*/ 20 h 43"/>
                  <a:gd name="T2" fmla="*/ 14 w 72"/>
                  <a:gd name="T3" fmla="*/ 9 h 43"/>
                  <a:gd name="T4" fmla="*/ 30 w 72"/>
                  <a:gd name="T5" fmla="*/ 4 h 43"/>
                  <a:gd name="T6" fmla="*/ 42 w 72"/>
                  <a:gd name="T7" fmla="*/ 2 h 43"/>
                  <a:gd name="T8" fmla="*/ 66 w 72"/>
                  <a:gd name="T9" fmla="*/ 25 h 43"/>
                  <a:gd name="T10" fmla="*/ 66 w 72"/>
                  <a:gd name="T11" fmla="*/ 27 h 43"/>
                  <a:gd name="T12" fmla="*/ 59 w 72"/>
                  <a:gd name="T13" fmla="*/ 40 h 43"/>
                  <a:gd name="T14" fmla="*/ 48 w 72"/>
                  <a:gd name="T15" fmla="*/ 24 h 43"/>
                  <a:gd name="T16" fmla="*/ 42 w 72"/>
                  <a:gd name="T17" fmla="*/ 37 h 43"/>
                  <a:gd name="T18" fmla="*/ 42 w 72"/>
                  <a:gd name="T19" fmla="*/ 39 h 43"/>
                  <a:gd name="T20" fmla="*/ 0 w 72"/>
                  <a:gd name="T21" fmla="*/ 23 h 43"/>
                  <a:gd name="T22" fmla="*/ 4 w 72"/>
                  <a:gd name="T23"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43">
                    <a:moveTo>
                      <a:pt x="4" y="20"/>
                    </a:moveTo>
                    <a:cubicBezTo>
                      <a:pt x="18" y="27"/>
                      <a:pt x="13" y="15"/>
                      <a:pt x="14" y="9"/>
                    </a:cubicBezTo>
                    <a:cubicBezTo>
                      <a:pt x="19" y="8"/>
                      <a:pt x="25" y="9"/>
                      <a:pt x="30" y="4"/>
                    </a:cubicBezTo>
                    <a:cubicBezTo>
                      <a:pt x="33" y="0"/>
                      <a:pt x="42" y="0"/>
                      <a:pt x="42" y="2"/>
                    </a:cubicBezTo>
                    <a:cubicBezTo>
                      <a:pt x="41" y="20"/>
                      <a:pt x="72" y="4"/>
                      <a:pt x="66" y="25"/>
                    </a:cubicBezTo>
                    <a:cubicBezTo>
                      <a:pt x="66" y="25"/>
                      <a:pt x="66" y="26"/>
                      <a:pt x="66" y="27"/>
                    </a:cubicBezTo>
                    <a:cubicBezTo>
                      <a:pt x="64" y="30"/>
                      <a:pt x="62" y="34"/>
                      <a:pt x="59" y="40"/>
                    </a:cubicBezTo>
                    <a:cubicBezTo>
                      <a:pt x="54" y="34"/>
                      <a:pt x="57" y="23"/>
                      <a:pt x="48" y="24"/>
                    </a:cubicBezTo>
                    <a:cubicBezTo>
                      <a:pt x="40" y="24"/>
                      <a:pt x="47" y="34"/>
                      <a:pt x="42" y="37"/>
                    </a:cubicBezTo>
                    <a:cubicBezTo>
                      <a:pt x="42" y="38"/>
                      <a:pt x="42" y="39"/>
                      <a:pt x="42" y="39"/>
                    </a:cubicBezTo>
                    <a:cubicBezTo>
                      <a:pt x="31" y="43"/>
                      <a:pt x="6" y="34"/>
                      <a:pt x="0" y="23"/>
                    </a:cubicBezTo>
                    <a:cubicBezTo>
                      <a:pt x="1" y="22"/>
                      <a:pt x="2" y="21"/>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6" name="Freeform 1144"/>
              <p:cNvSpPr/>
              <p:nvPr/>
            </p:nvSpPr>
            <p:spPr bwMode="auto">
              <a:xfrm>
                <a:off x="5185" y="1042"/>
                <a:ext cx="99" cy="88"/>
              </a:xfrm>
              <a:custGeom>
                <a:avLst/>
                <a:gdLst>
                  <a:gd name="T0" fmla="*/ 33 w 52"/>
                  <a:gd name="T1" fmla="*/ 0 h 46"/>
                  <a:gd name="T2" fmla="*/ 43 w 52"/>
                  <a:gd name="T3" fmla="*/ 0 h 46"/>
                  <a:gd name="T4" fmla="*/ 40 w 52"/>
                  <a:gd name="T5" fmla="*/ 17 h 46"/>
                  <a:gd name="T6" fmla="*/ 50 w 52"/>
                  <a:gd name="T7" fmla="*/ 31 h 46"/>
                  <a:gd name="T8" fmla="*/ 40 w 52"/>
                  <a:gd name="T9" fmla="*/ 44 h 46"/>
                  <a:gd name="T10" fmla="*/ 36 w 52"/>
                  <a:gd name="T11" fmla="*/ 46 h 46"/>
                  <a:gd name="T12" fmla="*/ 31 w 52"/>
                  <a:gd name="T13" fmla="*/ 45 h 46"/>
                  <a:gd name="T14" fmla="*/ 13 w 52"/>
                  <a:gd name="T15" fmla="*/ 36 h 46"/>
                  <a:gd name="T16" fmla="*/ 2 w 52"/>
                  <a:gd name="T17" fmla="*/ 26 h 46"/>
                  <a:gd name="T18" fmla="*/ 14 w 52"/>
                  <a:gd name="T19" fmla="*/ 7 h 46"/>
                  <a:gd name="T20" fmla="*/ 33 w 52"/>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6">
                    <a:moveTo>
                      <a:pt x="33" y="0"/>
                    </a:moveTo>
                    <a:cubicBezTo>
                      <a:pt x="37" y="0"/>
                      <a:pt x="40" y="0"/>
                      <a:pt x="43" y="0"/>
                    </a:cubicBezTo>
                    <a:cubicBezTo>
                      <a:pt x="40" y="5"/>
                      <a:pt x="43" y="11"/>
                      <a:pt x="40" y="17"/>
                    </a:cubicBezTo>
                    <a:cubicBezTo>
                      <a:pt x="33" y="27"/>
                      <a:pt x="51" y="23"/>
                      <a:pt x="50" y="31"/>
                    </a:cubicBezTo>
                    <a:cubicBezTo>
                      <a:pt x="52" y="40"/>
                      <a:pt x="44" y="40"/>
                      <a:pt x="40" y="44"/>
                    </a:cubicBezTo>
                    <a:cubicBezTo>
                      <a:pt x="39" y="45"/>
                      <a:pt x="37" y="46"/>
                      <a:pt x="36" y="46"/>
                    </a:cubicBezTo>
                    <a:cubicBezTo>
                      <a:pt x="34" y="46"/>
                      <a:pt x="33" y="46"/>
                      <a:pt x="31" y="45"/>
                    </a:cubicBezTo>
                    <a:cubicBezTo>
                      <a:pt x="27" y="38"/>
                      <a:pt x="20" y="37"/>
                      <a:pt x="13" y="36"/>
                    </a:cubicBezTo>
                    <a:cubicBezTo>
                      <a:pt x="8" y="34"/>
                      <a:pt x="4" y="31"/>
                      <a:pt x="2" y="26"/>
                    </a:cubicBezTo>
                    <a:cubicBezTo>
                      <a:pt x="0" y="16"/>
                      <a:pt x="5" y="10"/>
                      <a:pt x="14" y="7"/>
                    </a:cubicBezTo>
                    <a:cubicBezTo>
                      <a:pt x="20" y="5"/>
                      <a:pt x="27" y="2"/>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7" name="Freeform 1145"/>
              <p:cNvSpPr/>
              <p:nvPr/>
            </p:nvSpPr>
            <p:spPr bwMode="auto">
              <a:xfrm>
                <a:off x="5256" y="1090"/>
                <a:ext cx="95" cy="67"/>
              </a:xfrm>
              <a:custGeom>
                <a:avLst/>
                <a:gdLst>
                  <a:gd name="T0" fmla="*/ 0 w 50"/>
                  <a:gd name="T1" fmla="*/ 16 h 35"/>
                  <a:gd name="T2" fmla="*/ 13 w 50"/>
                  <a:gd name="T3" fmla="*/ 6 h 35"/>
                  <a:gd name="T4" fmla="*/ 49 w 50"/>
                  <a:gd name="T5" fmla="*/ 17 h 35"/>
                  <a:gd name="T6" fmla="*/ 45 w 50"/>
                  <a:gd name="T7" fmla="*/ 20 h 35"/>
                  <a:gd name="T8" fmla="*/ 38 w 50"/>
                  <a:gd name="T9" fmla="*/ 30 h 35"/>
                  <a:gd name="T10" fmla="*/ 21 w 50"/>
                  <a:gd name="T11" fmla="*/ 29 h 35"/>
                  <a:gd name="T12" fmla="*/ 0 w 50"/>
                  <a:gd name="T13" fmla="*/ 16 h 35"/>
                </a:gdLst>
                <a:ahLst/>
                <a:cxnLst>
                  <a:cxn ang="0">
                    <a:pos x="T0" y="T1"/>
                  </a:cxn>
                  <a:cxn ang="0">
                    <a:pos x="T2" y="T3"/>
                  </a:cxn>
                  <a:cxn ang="0">
                    <a:pos x="T4" y="T5"/>
                  </a:cxn>
                  <a:cxn ang="0">
                    <a:pos x="T6" y="T7"/>
                  </a:cxn>
                  <a:cxn ang="0">
                    <a:pos x="T8" y="T9"/>
                  </a:cxn>
                  <a:cxn ang="0">
                    <a:pos x="T10" y="T11"/>
                  </a:cxn>
                  <a:cxn ang="0">
                    <a:pos x="T12" y="T13"/>
                  </a:cxn>
                </a:cxnLst>
                <a:rect l="0" t="0" r="r" b="b"/>
                <a:pathLst>
                  <a:path w="50" h="35">
                    <a:moveTo>
                      <a:pt x="0" y="16"/>
                    </a:moveTo>
                    <a:cubicBezTo>
                      <a:pt x="3" y="11"/>
                      <a:pt x="12" y="13"/>
                      <a:pt x="13" y="6"/>
                    </a:cubicBezTo>
                    <a:cubicBezTo>
                      <a:pt x="24" y="0"/>
                      <a:pt x="44" y="6"/>
                      <a:pt x="49" y="17"/>
                    </a:cubicBezTo>
                    <a:cubicBezTo>
                      <a:pt x="50" y="19"/>
                      <a:pt x="47" y="20"/>
                      <a:pt x="45" y="20"/>
                    </a:cubicBezTo>
                    <a:cubicBezTo>
                      <a:pt x="42" y="23"/>
                      <a:pt x="40" y="27"/>
                      <a:pt x="38" y="30"/>
                    </a:cubicBezTo>
                    <a:cubicBezTo>
                      <a:pt x="32" y="35"/>
                      <a:pt x="26" y="31"/>
                      <a:pt x="21" y="29"/>
                    </a:cubicBezTo>
                    <a:cubicBezTo>
                      <a:pt x="14" y="25"/>
                      <a:pt x="6" y="22"/>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8" name="Freeform 1146"/>
              <p:cNvSpPr/>
              <p:nvPr/>
            </p:nvSpPr>
            <p:spPr bwMode="auto">
              <a:xfrm>
                <a:off x="5357" y="1147"/>
                <a:ext cx="135" cy="143"/>
              </a:xfrm>
              <a:custGeom>
                <a:avLst/>
                <a:gdLst>
                  <a:gd name="T0" fmla="*/ 51 w 71"/>
                  <a:gd name="T1" fmla="*/ 14 h 75"/>
                  <a:gd name="T2" fmla="*/ 61 w 71"/>
                  <a:gd name="T3" fmla="*/ 11 h 75"/>
                  <a:gd name="T4" fmla="*/ 59 w 71"/>
                  <a:gd name="T5" fmla="*/ 44 h 75"/>
                  <a:gd name="T6" fmla="*/ 32 w 71"/>
                  <a:gd name="T7" fmla="*/ 73 h 75"/>
                  <a:gd name="T8" fmla="*/ 27 w 71"/>
                  <a:gd name="T9" fmla="*/ 75 h 75"/>
                  <a:gd name="T10" fmla="*/ 14 w 71"/>
                  <a:gd name="T11" fmla="*/ 71 h 75"/>
                  <a:gd name="T12" fmla="*/ 19 w 71"/>
                  <a:gd name="T13" fmla="*/ 46 h 75"/>
                  <a:gd name="T14" fmla="*/ 4 w 71"/>
                  <a:gd name="T15" fmla="*/ 25 h 75"/>
                  <a:gd name="T16" fmla="*/ 6 w 71"/>
                  <a:gd name="T17" fmla="*/ 14 h 75"/>
                  <a:gd name="T18" fmla="*/ 23 w 71"/>
                  <a:gd name="T19" fmla="*/ 4 h 75"/>
                  <a:gd name="T20" fmla="*/ 35 w 71"/>
                  <a:gd name="T21" fmla="*/ 22 h 75"/>
                  <a:gd name="T22" fmla="*/ 43 w 71"/>
                  <a:gd name="T23" fmla="*/ 26 h 75"/>
                  <a:gd name="T24" fmla="*/ 40 w 71"/>
                  <a:gd name="T25" fmla="*/ 20 h 75"/>
                  <a:gd name="T26" fmla="*/ 48 w 71"/>
                  <a:gd name="T27" fmla="*/ 14 h 75"/>
                  <a:gd name="T28" fmla="*/ 51 w 71"/>
                  <a:gd name="T29"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5">
                    <a:moveTo>
                      <a:pt x="51" y="14"/>
                    </a:moveTo>
                    <a:cubicBezTo>
                      <a:pt x="55" y="13"/>
                      <a:pt x="58" y="12"/>
                      <a:pt x="61" y="11"/>
                    </a:cubicBezTo>
                    <a:cubicBezTo>
                      <a:pt x="71" y="22"/>
                      <a:pt x="61" y="33"/>
                      <a:pt x="59" y="44"/>
                    </a:cubicBezTo>
                    <a:cubicBezTo>
                      <a:pt x="56" y="59"/>
                      <a:pt x="41" y="63"/>
                      <a:pt x="32" y="73"/>
                    </a:cubicBezTo>
                    <a:cubicBezTo>
                      <a:pt x="30" y="74"/>
                      <a:pt x="29" y="75"/>
                      <a:pt x="27" y="75"/>
                    </a:cubicBezTo>
                    <a:cubicBezTo>
                      <a:pt x="23" y="72"/>
                      <a:pt x="19" y="71"/>
                      <a:pt x="14" y="71"/>
                    </a:cubicBezTo>
                    <a:cubicBezTo>
                      <a:pt x="5" y="56"/>
                      <a:pt x="6" y="51"/>
                      <a:pt x="19" y="46"/>
                    </a:cubicBezTo>
                    <a:cubicBezTo>
                      <a:pt x="2" y="45"/>
                      <a:pt x="0" y="43"/>
                      <a:pt x="4" y="25"/>
                    </a:cubicBezTo>
                    <a:cubicBezTo>
                      <a:pt x="4" y="21"/>
                      <a:pt x="9" y="18"/>
                      <a:pt x="6" y="14"/>
                    </a:cubicBezTo>
                    <a:cubicBezTo>
                      <a:pt x="5" y="0"/>
                      <a:pt x="13" y="0"/>
                      <a:pt x="23" y="4"/>
                    </a:cubicBezTo>
                    <a:cubicBezTo>
                      <a:pt x="29" y="9"/>
                      <a:pt x="31" y="16"/>
                      <a:pt x="35" y="22"/>
                    </a:cubicBezTo>
                    <a:cubicBezTo>
                      <a:pt x="37" y="25"/>
                      <a:pt x="41" y="23"/>
                      <a:pt x="43" y="26"/>
                    </a:cubicBezTo>
                    <a:cubicBezTo>
                      <a:pt x="43" y="23"/>
                      <a:pt x="40" y="22"/>
                      <a:pt x="40" y="20"/>
                    </a:cubicBezTo>
                    <a:cubicBezTo>
                      <a:pt x="41" y="15"/>
                      <a:pt x="45" y="16"/>
                      <a:pt x="48" y="14"/>
                    </a:cubicBezTo>
                    <a:cubicBezTo>
                      <a:pt x="49" y="14"/>
                      <a:pt x="50" y="14"/>
                      <a:pt x="5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9" name="Freeform 1147"/>
              <p:cNvSpPr/>
              <p:nvPr/>
            </p:nvSpPr>
            <p:spPr bwMode="auto">
              <a:xfrm>
                <a:off x="5399" y="1137"/>
                <a:ext cx="62" cy="73"/>
              </a:xfrm>
              <a:custGeom>
                <a:avLst/>
                <a:gdLst>
                  <a:gd name="T0" fmla="*/ 26 w 33"/>
                  <a:gd name="T1" fmla="*/ 19 h 38"/>
                  <a:gd name="T2" fmla="*/ 21 w 33"/>
                  <a:gd name="T3" fmla="*/ 24 h 38"/>
                  <a:gd name="T4" fmla="*/ 26 w 33"/>
                  <a:gd name="T5" fmla="*/ 37 h 38"/>
                  <a:gd name="T6" fmla="*/ 8 w 33"/>
                  <a:gd name="T7" fmla="*/ 25 h 38"/>
                  <a:gd name="T8" fmla="*/ 1 w 33"/>
                  <a:gd name="T9" fmla="*/ 9 h 38"/>
                  <a:gd name="T10" fmla="*/ 26 w 33"/>
                  <a:gd name="T11" fmla="*/ 19 h 38"/>
                </a:gdLst>
                <a:ahLst/>
                <a:cxnLst>
                  <a:cxn ang="0">
                    <a:pos x="T0" y="T1"/>
                  </a:cxn>
                  <a:cxn ang="0">
                    <a:pos x="T2" y="T3"/>
                  </a:cxn>
                  <a:cxn ang="0">
                    <a:pos x="T4" y="T5"/>
                  </a:cxn>
                  <a:cxn ang="0">
                    <a:pos x="T6" y="T7"/>
                  </a:cxn>
                  <a:cxn ang="0">
                    <a:pos x="T8" y="T9"/>
                  </a:cxn>
                  <a:cxn ang="0">
                    <a:pos x="T10" y="T11"/>
                  </a:cxn>
                </a:cxnLst>
                <a:rect l="0" t="0" r="r" b="b"/>
                <a:pathLst>
                  <a:path w="33" h="38">
                    <a:moveTo>
                      <a:pt x="26" y="19"/>
                    </a:moveTo>
                    <a:cubicBezTo>
                      <a:pt x="24" y="21"/>
                      <a:pt x="22" y="22"/>
                      <a:pt x="21" y="24"/>
                    </a:cubicBezTo>
                    <a:cubicBezTo>
                      <a:pt x="19" y="30"/>
                      <a:pt x="33" y="30"/>
                      <a:pt x="26" y="37"/>
                    </a:cubicBezTo>
                    <a:cubicBezTo>
                      <a:pt x="22" y="30"/>
                      <a:pt x="9" y="38"/>
                      <a:pt x="8" y="25"/>
                    </a:cubicBezTo>
                    <a:cubicBezTo>
                      <a:pt x="7" y="20"/>
                      <a:pt x="0" y="16"/>
                      <a:pt x="1" y="9"/>
                    </a:cubicBezTo>
                    <a:cubicBezTo>
                      <a:pt x="17" y="0"/>
                      <a:pt x="22" y="2"/>
                      <a:pt x="26"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0" name="Freeform 1148"/>
              <p:cNvSpPr/>
              <p:nvPr/>
            </p:nvSpPr>
            <p:spPr bwMode="auto">
              <a:xfrm>
                <a:off x="5292" y="1141"/>
                <a:ext cx="95" cy="61"/>
              </a:xfrm>
              <a:custGeom>
                <a:avLst/>
                <a:gdLst>
                  <a:gd name="T0" fmla="*/ 40 w 50"/>
                  <a:gd name="T1" fmla="*/ 17 h 32"/>
                  <a:gd name="T2" fmla="*/ 40 w 50"/>
                  <a:gd name="T3" fmla="*/ 28 h 32"/>
                  <a:gd name="T4" fmla="*/ 0 w 50"/>
                  <a:gd name="T5" fmla="*/ 2 h 32"/>
                  <a:gd name="T6" fmla="*/ 1 w 50"/>
                  <a:gd name="T7" fmla="*/ 0 h 32"/>
                  <a:gd name="T8" fmla="*/ 19 w 50"/>
                  <a:gd name="T9" fmla="*/ 3 h 32"/>
                  <a:gd name="T10" fmla="*/ 40 w 50"/>
                  <a:gd name="T11" fmla="*/ 17 h 32"/>
                </a:gdLst>
                <a:ahLst/>
                <a:cxnLst>
                  <a:cxn ang="0">
                    <a:pos x="T0" y="T1"/>
                  </a:cxn>
                  <a:cxn ang="0">
                    <a:pos x="T2" y="T3"/>
                  </a:cxn>
                  <a:cxn ang="0">
                    <a:pos x="T4" y="T5"/>
                  </a:cxn>
                  <a:cxn ang="0">
                    <a:pos x="T6" y="T7"/>
                  </a:cxn>
                  <a:cxn ang="0">
                    <a:pos x="T8" y="T9"/>
                  </a:cxn>
                  <a:cxn ang="0">
                    <a:pos x="T10" y="T11"/>
                  </a:cxn>
                </a:cxnLst>
                <a:rect l="0" t="0" r="r" b="b"/>
                <a:pathLst>
                  <a:path w="50" h="32">
                    <a:moveTo>
                      <a:pt x="40" y="17"/>
                    </a:moveTo>
                    <a:cubicBezTo>
                      <a:pt x="50" y="21"/>
                      <a:pt x="39" y="24"/>
                      <a:pt x="40" y="28"/>
                    </a:cubicBezTo>
                    <a:cubicBezTo>
                      <a:pt x="13" y="32"/>
                      <a:pt x="4" y="26"/>
                      <a:pt x="0" y="2"/>
                    </a:cubicBezTo>
                    <a:cubicBezTo>
                      <a:pt x="0" y="1"/>
                      <a:pt x="1" y="0"/>
                      <a:pt x="1" y="0"/>
                    </a:cubicBezTo>
                    <a:cubicBezTo>
                      <a:pt x="7" y="1"/>
                      <a:pt x="13" y="2"/>
                      <a:pt x="19" y="3"/>
                    </a:cubicBezTo>
                    <a:cubicBezTo>
                      <a:pt x="26" y="8"/>
                      <a:pt x="27" y="21"/>
                      <a:pt x="4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1" name="Freeform 1149"/>
              <p:cNvSpPr/>
              <p:nvPr/>
            </p:nvSpPr>
            <p:spPr bwMode="auto">
              <a:xfrm>
                <a:off x="5410" y="1130"/>
                <a:ext cx="112" cy="162"/>
              </a:xfrm>
              <a:custGeom>
                <a:avLst/>
                <a:gdLst>
                  <a:gd name="T0" fmla="*/ 2 w 59"/>
                  <a:gd name="T1" fmla="*/ 82 h 85"/>
                  <a:gd name="T2" fmla="*/ 25 w 59"/>
                  <a:gd name="T3" fmla="*/ 63 h 85"/>
                  <a:gd name="T4" fmla="*/ 27 w 59"/>
                  <a:gd name="T5" fmla="*/ 51 h 85"/>
                  <a:gd name="T6" fmla="*/ 33 w 59"/>
                  <a:gd name="T7" fmla="*/ 20 h 85"/>
                  <a:gd name="T8" fmla="*/ 40 w 59"/>
                  <a:gd name="T9" fmla="*/ 6 h 85"/>
                  <a:gd name="T10" fmla="*/ 51 w 59"/>
                  <a:gd name="T11" fmla="*/ 6 h 85"/>
                  <a:gd name="T12" fmla="*/ 53 w 59"/>
                  <a:gd name="T13" fmla="*/ 48 h 85"/>
                  <a:gd name="T14" fmla="*/ 55 w 59"/>
                  <a:gd name="T15" fmla="*/ 53 h 85"/>
                  <a:gd name="T16" fmla="*/ 18 w 59"/>
                  <a:gd name="T17" fmla="*/ 82 h 85"/>
                  <a:gd name="T18" fmla="*/ 6 w 59"/>
                  <a:gd name="T19" fmla="*/ 85 h 85"/>
                  <a:gd name="T20" fmla="*/ 2 w 59"/>
                  <a:gd name="T21" fmla="*/ 8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 y="82"/>
                    </a:moveTo>
                    <a:cubicBezTo>
                      <a:pt x="3" y="68"/>
                      <a:pt x="17" y="69"/>
                      <a:pt x="25" y="63"/>
                    </a:cubicBezTo>
                    <a:cubicBezTo>
                      <a:pt x="28" y="60"/>
                      <a:pt x="0" y="49"/>
                      <a:pt x="27" y="51"/>
                    </a:cubicBezTo>
                    <a:cubicBezTo>
                      <a:pt x="24" y="39"/>
                      <a:pt x="38" y="31"/>
                      <a:pt x="33" y="20"/>
                    </a:cubicBezTo>
                    <a:cubicBezTo>
                      <a:pt x="33" y="14"/>
                      <a:pt x="38" y="11"/>
                      <a:pt x="40" y="6"/>
                    </a:cubicBezTo>
                    <a:cubicBezTo>
                      <a:pt x="44" y="5"/>
                      <a:pt x="47" y="0"/>
                      <a:pt x="51" y="6"/>
                    </a:cubicBezTo>
                    <a:cubicBezTo>
                      <a:pt x="59" y="20"/>
                      <a:pt x="58" y="34"/>
                      <a:pt x="53" y="48"/>
                    </a:cubicBezTo>
                    <a:cubicBezTo>
                      <a:pt x="54" y="50"/>
                      <a:pt x="55" y="51"/>
                      <a:pt x="55" y="53"/>
                    </a:cubicBezTo>
                    <a:cubicBezTo>
                      <a:pt x="48" y="70"/>
                      <a:pt x="36" y="80"/>
                      <a:pt x="18" y="82"/>
                    </a:cubicBezTo>
                    <a:cubicBezTo>
                      <a:pt x="14" y="83"/>
                      <a:pt x="10" y="85"/>
                      <a:pt x="6" y="85"/>
                    </a:cubicBezTo>
                    <a:cubicBezTo>
                      <a:pt x="5" y="84"/>
                      <a:pt x="3" y="84"/>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2" name="Freeform 1150"/>
              <p:cNvSpPr/>
              <p:nvPr/>
            </p:nvSpPr>
            <p:spPr bwMode="auto">
              <a:xfrm>
                <a:off x="5500" y="1139"/>
                <a:ext cx="78" cy="88"/>
              </a:xfrm>
              <a:custGeom>
                <a:avLst/>
                <a:gdLst>
                  <a:gd name="T0" fmla="*/ 4 w 41"/>
                  <a:gd name="T1" fmla="*/ 46 h 46"/>
                  <a:gd name="T2" fmla="*/ 1 w 41"/>
                  <a:gd name="T3" fmla="*/ 41 h 46"/>
                  <a:gd name="T4" fmla="*/ 4 w 41"/>
                  <a:gd name="T5" fmla="*/ 1 h 46"/>
                  <a:gd name="T6" fmla="*/ 14 w 41"/>
                  <a:gd name="T7" fmla="*/ 8 h 46"/>
                  <a:gd name="T8" fmla="*/ 28 w 41"/>
                  <a:gd name="T9" fmla="*/ 10 h 46"/>
                  <a:gd name="T10" fmla="*/ 33 w 41"/>
                  <a:gd name="T11" fmla="*/ 18 h 46"/>
                  <a:gd name="T12" fmla="*/ 18 w 41"/>
                  <a:gd name="T13" fmla="*/ 40 h 46"/>
                  <a:gd name="T14" fmla="*/ 4 w 41"/>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4" y="46"/>
                    </a:moveTo>
                    <a:cubicBezTo>
                      <a:pt x="3" y="44"/>
                      <a:pt x="0" y="41"/>
                      <a:pt x="1" y="41"/>
                    </a:cubicBezTo>
                    <a:cubicBezTo>
                      <a:pt x="12" y="28"/>
                      <a:pt x="2" y="14"/>
                      <a:pt x="4" y="1"/>
                    </a:cubicBezTo>
                    <a:cubicBezTo>
                      <a:pt x="9" y="0"/>
                      <a:pt x="11" y="6"/>
                      <a:pt x="14" y="8"/>
                    </a:cubicBezTo>
                    <a:cubicBezTo>
                      <a:pt x="18" y="12"/>
                      <a:pt x="24" y="8"/>
                      <a:pt x="28" y="10"/>
                    </a:cubicBezTo>
                    <a:cubicBezTo>
                      <a:pt x="30" y="12"/>
                      <a:pt x="31" y="15"/>
                      <a:pt x="33" y="18"/>
                    </a:cubicBezTo>
                    <a:cubicBezTo>
                      <a:pt x="41" y="39"/>
                      <a:pt x="40" y="41"/>
                      <a:pt x="18" y="40"/>
                    </a:cubicBezTo>
                    <a:cubicBezTo>
                      <a:pt x="12" y="40"/>
                      <a:pt x="8" y="43"/>
                      <a:pt x="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3" name="Freeform 1151"/>
              <p:cNvSpPr/>
              <p:nvPr/>
            </p:nvSpPr>
            <p:spPr bwMode="auto">
              <a:xfrm>
                <a:off x="5526" y="1134"/>
                <a:ext cx="95" cy="32"/>
              </a:xfrm>
              <a:custGeom>
                <a:avLst/>
                <a:gdLst>
                  <a:gd name="T0" fmla="*/ 14 w 50"/>
                  <a:gd name="T1" fmla="*/ 14 h 17"/>
                  <a:gd name="T2" fmla="*/ 0 w 50"/>
                  <a:gd name="T3" fmla="*/ 11 h 17"/>
                  <a:gd name="T4" fmla="*/ 11 w 50"/>
                  <a:gd name="T5" fmla="*/ 4 h 17"/>
                  <a:gd name="T6" fmla="*/ 39 w 50"/>
                  <a:gd name="T7" fmla="*/ 0 h 17"/>
                  <a:gd name="T8" fmla="*/ 50 w 50"/>
                  <a:gd name="T9" fmla="*/ 12 h 17"/>
                  <a:gd name="T10" fmla="*/ 21 w 50"/>
                  <a:gd name="T11" fmla="*/ 14 h 17"/>
                  <a:gd name="T12" fmla="*/ 14 w 50"/>
                  <a:gd name="T13" fmla="*/ 14 h 17"/>
                </a:gdLst>
                <a:ahLst/>
                <a:cxnLst>
                  <a:cxn ang="0">
                    <a:pos x="T0" y="T1"/>
                  </a:cxn>
                  <a:cxn ang="0">
                    <a:pos x="T2" y="T3"/>
                  </a:cxn>
                  <a:cxn ang="0">
                    <a:pos x="T4" y="T5"/>
                  </a:cxn>
                  <a:cxn ang="0">
                    <a:pos x="T6" y="T7"/>
                  </a:cxn>
                  <a:cxn ang="0">
                    <a:pos x="T8" y="T9"/>
                  </a:cxn>
                  <a:cxn ang="0">
                    <a:pos x="T10" y="T11"/>
                  </a:cxn>
                  <a:cxn ang="0">
                    <a:pos x="T12" y="T13"/>
                  </a:cxn>
                </a:cxnLst>
                <a:rect l="0" t="0" r="r" b="b"/>
                <a:pathLst>
                  <a:path w="50" h="17">
                    <a:moveTo>
                      <a:pt x="14" y="14"/>
                    </a:moveTo>
                    <a:cubicBezTo>
                      <a:pt x="10" y="14"/>
                      <a:pt x="4" y="16"/>
                      <a:pt x="0" y="11"/>
                    </a:cubicBezTo>
                    <a:cubicBezTo>
                      <a:pt x="5" y="11"/>
                      <a:pt x="10" y="11"/>
                      <a:pt x="11" y="4"/>
                    </a:cubicBezTo>
                    <a:cubicBezTo>
                      <a:pt x="20" y="4"/>
                      <a:pt x="30" y="5"/>
                      <a:pt x="39" y="0"/>
                    </a:cubicBezTo>
                    <a:cubicBezTo>
                      <a:pt x="38" y="7"/>
                      <a:pt x="46" y="7"/>
                      <a:pt x="50" y="12"/>
                    </a:cubicBezTo>
                    <a:cubicBezTo>
                      <a:pt x="39" y="13"/>
                      <a:pt x="30" y="14"/>
                      <a:pt x="21" y="14"/>
                    </a:cubicBezTo>
                    <a:cubicBezTo>
                      <a:pt x="19" y="17"/>
                      <a:pt x="17" y="15"/>
                      <a:pt x="1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4" name="Freeform 1152"/>
              <p:cNvSpPr/>
              <p:nvPr/>
            </p:nvSpPr>
            <p:spPr bwMode="auto">
              <a:xfrm>
                <a:off x="2127" y="1635"/>
                <a:ext cx="202" cy="92"/>
              </a:xfrm>
              <a:custGeom>
                <a:avLst/>
                <a:gdLst>
                  <a:gd name="T0" fmla="*/ 49 w 106"/>
                  <a:gd name="T1" fmla="*/ 0 h 48"/>
                  <a:gd name="T2" fmla="*/ 63 w 106"/>
                  <a:gd name="T3" fmla="*/ 10 h 48"/>
                  <a:gd name="T4" fmla="*/ 104 w 106"/>
                  <a:gd name="T5" fmla="*/ 34 h 48"/>
                  <a:gd name="T6" fmla="*/ 95 w 106"/>
                  <a:gd name="T7" fmla="*/ 46 h 48"/>
                  <a:gd name="T8" fmla="*/ 67 w 106"/>
                  <a:gd name="T9" fmla="*/ 43 h 48"/>
                  <a:gd name="T10" fmla="*/ 51 w 106"/>
                  <a:gd name="T11" fmla="*/ 46 h 48"/>
                  <a:gd name="T12" fmla="*/ 35 w 106"/>
                  <a:gd name="T13" fmla="*/ 19 h 48"/>
                  <a:gd name="T14" fmla="*/ 23 w 106"/>
                  <a:gd name="T15" fmla="*/ 23 h 48"/>
                  <a:gd name="T16" fmla="*/ 12 w 106"/>
                  <a:gd name="T17" fmla="*/ 26 h 48"/>
                  <a:gd name="T18" fmla="*/ 2 w 106"/>
                  <a:gd name="T19" fmla="*/ 26 h 48"/>
                  <a:gd name="T20" fmla="*/ 0 w 106"/>
                  <a:gd name="T21" fmla="*/ 24 h 48"/>
                  <a:gd name="T22" fmla="*/ 34 w 106"/>
                  <a:gd name="T23" fmla="*/ 6 h 48"/>
                  <a:gd name="T24" fmla="*/ 49 w 10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48">
                    <a:moveTo>
                      <a:pt x="49" y="0"/>
                    </a:moveTo>
                    <a:cubicBezTo>
                      <a:pt x="51" y="6"/>
                      <a:pt x="55" y="12"/>
                      <a:pt x="63" y="10"/>
                    </a:cubicBezTo>
                    <a:cubicBezTo>
                      <a:pt x="72" y="27"/>
                      <a:pt x="89" y="29"/>
                      <a:pt x="104" y="34"/>
                    </a:cubicBezTo>
                    <a:cubicBezTo>
                      <a:pt x="106" y="43"/>
                      <a:pt x="99" y="43"/>
                      <a:pt x="95" y="46"/>
                    </a:cubicBezTo>
                    <a:cubicBezTo>
                      <a:pt x="85" y="47"/>
                      <a:pt x="76" y="42"/>
                      <a:pt x="67" y="43"/>
                    </a:cubicBezTo>
                    <a:cubicBezTo>
                      <a:pt x="61" y="43"/>
                      <a:pt x="57" y="48"/>
                      <a:pt x="51" y="46"/>
                    </a:cubicBezTo>
                    <a:cubicBezTo>
                      <a:pt x="41" y="40"/>
                      <a:pt x="41" y="28"/>
                      <a:pt x="35" y="19"/>
                    </a:cubicBezTo>
                    <a:cubicBezTo>
                      <a:pt x="30" y="17"/>
                      <a:pt x="27" y="20"/>
                      <a:pt x="23" y="23"/>
                    </a:cubicBezTo>
                    <a:cubicBezTo>
                      <a:pt x="20" y="25"/>
                      <a:pt x="16" y="27"/>
                      <a:pt x="12" y="26"/>
                    </a:cubicBezTo>
                    <a:cubicBezTo>
                      <a:pt x="9" y="21"/>
                      <a:pt x="5" y="28"/>
                      <a:pt x="2" y="26"/>
                    </a:cubicBezTo>
                    <a:cubicBezTo>
                      <a:pt x="1" y="25"/>
                      <a:pt x="1" y="25"/>
                      <a:pt x="0" y="24"/>
                    </a:cubicBezTo>
                    <a:cubicBezTo>
                      <a:pt x="9" y="15"/>
                      <a:pt x="18" y="5"/>
                      <a:pt x="34" y="6"/>
                    </a:cubicBezTo>
                    <a:cubicBezTo>
                      <a:pt x="39" y="7"/>
                      <a:pt x="45" y="5"/>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5" name="Freeform 1153"/>
              <p:cNvSpPr/>
              <p:nvPr/>
            </p:nvSpPr>
            <p:spPr bwMode="auto">
              <a:xfrm>
                <a:off x="2007" y="1681"/>
                <a:ext cx="124" cy="90"/>
              </a:xfrm>
              <a:custGeom>
                <a:avLst/>
                <a:gdLst>
                  <a:gd name="T0" fmla="*/ 7 w 65"/>
                  <a:gd name="T1" fmla="*/ 45 h 47"/>
                  <a:gd name="T2" fmla="*/ 39 w 65"/>
                  <a:gd name="T3" fmla="*/ 11 h 47"/>
                  <a:gd name="T4" fmla="*/ 63 w 65"/>
                  <a:gd name="T5" fmla="*/ 0 h 47"/>
                  <a:gd name="T6" fmla="*/ 63 w 65"/>
                  <a:gd name="T7" fmla="*/ 0 h 47"/>
                  <a:gd name="T8" fmla="*/ 65 w 65"/>
                  <a:gd name="T9" fmla="*/ 7 h 47"/>
                  <a:gd name="T10" fmla="*/ 57 w 65"/>
                  <a:gd name="T11" fmla="*/ 15 h 47"/>
                  <a:gd name="T12" fmla="*/ 24 w 65"/>
                  <a:gd name="T13" fmla="*/ 39 h 47"/>
                  <a:gd name="T14" fmla="*/ 7 w 65"/>
                  <a:gd name="T15" fmla="*/ 45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47">
                    <a:moveTo>
                      <a:pt x="7" y="45"/>
                    </a:moveTo>
                    <a:cubicBezTo>
                      <a:pt x="0" y="23"/>
                      <a:pt x="2" y="19"/>
                      <a:pt x="39" y="11"/>
                    </a:cubicBezTo>
                    <a:cubicBezTo>
                      <a:pt x="47" y="7"/>
                      <a:pt x="54" y="1"/>
                      <a:pt x="63" y="0"/>
                    </a:cubicBezTo>
                    <a:cubicBezTo>
                      <a:pt x="63" y="0"/>
                      <a:pt x="63" y="0"/>
                      <a:pt x="63" y="0"/>
                    </a:cubicBezTo>
                    <a:cubicBezTo>
                      <a:pt x="65" y="2"/>
                      <a:pt x="65" y="4"/>
                      <a:pt x="65" y="7"/>
                    </a:cubicBezTo>
                    <a:cubicBezTo>
                      <a:pt x="63" y="11"/>
                      <a:pt x="60" y="14"/>
                      <a:pt x="57" y="15"/>
                    </a:cubicBezTo>
                    <a:cubicBezTo>
                      <a:pt x="42" y="19"/>
                      <a:pt x="32" y="27"/>
                      <a:pt x="24" y="39"/>
                    </a:cubicBezTo>
                    <a:cubicBezTo>
                      <a:pt x="21" y="45"/>
                      <a:pt x="14" y="47"/>
                      <a:pt x="7"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6" name="Freeform 1154"/>
              <p:cNvSpPr/>
              <p:nvPr/>
            </p:nvSpPr>
            <p:spPr bwMode="auto">
              <a:xfrm>
                <a:off x="2830" y="2834"/>
                <a:ext cx="94" cy="60"/>
              </a:xfrm>
              <a:custGeom>
                <a:avLst/>
                <a:gdLst>
                  <a:gd name="T0" fmla="*/ 4 w 49"/>
                  <a:gd name="T1" fmla="*/ 7 h 31"/>
                  <a:gd name="T2" fmla="*/ 18 w 49"/>
                  <a:gd name="T3" fmla="*/ 7 h 31"/>
                  <a:gd name="T4" fmla="*/ 28 w 49"/>
                  <a:gd name="T5" fmla="*/ 10 h 31"/>
                  <a:gd name="T6" fmla="*/ 35 w 49"/>
                  <a:gd name="T7" fmla="*/ 6 h 31"/>
                  <a:gd name="T8" fmla="*/ 35 w 49"/>
                  <a:gd name="T9" fmla="*/ 24 h 31"/>
                  <a:gd name="T10" fmla="*/ 18 w 49"/>
                  <a:gd name="T11" fmla="*/ 28 h 31"/>
                  <a:gd name="T12" fmla="*/ 8 w 49"/>
                  <a:gd name="T13" fmla="*/ 29 h 31"/>
                  <a:gd name="T14" fmla="*/ 2 w 49"/>
                  <a:gd name="T15" fmla="*/ 9 h 31"/>
                  <a:gd name="T16" fmla="*/ 4 w 49"/>
                  <a:gd name="T17"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4" y="7"/>
                    </a:moveTo>
                    <a:cubicBezTo>
                      <a:pt x="9" y="7"/>
                      <a:pt x="13" y="7"/>
                      <a:pt x="18" y="7"/>
                    </a:cubicBezTo>
                    <a:cubicBezTo>
                      <a:pt x="22" y="7"/>
                      <a:pt x="23" y="14"/>
                      <a:pt x="28" y="10"/>
                    </a:cubicBezTo>
                    <a:cubicBezTo>
                      <a:pt x="30" y="8"/>
                      <a:pt x="32" y="0"/>
                      <a:pt x="35" y="6"/>
                    </a:cubicBezTo>
                    <a:cubicBezTo>
                      <a:pt x="36" y="10"/>
                      <a:pt x="49" y="19"/>
                      <a:pt x="35" y="24"/>
                    </a:cubicBezTo>
                    <a:cubicBezTo>
                      <a:pt x="29" y="24"/>
                      <a:pt x="23" y="25"/>
                      <a:pt x="18" y="28"/>
                    </a:cubicBezTo>
                    <a:cubicBezTo>
                      <a:pt x="15" y="30"/>
                      <a:pt x="11" y="31"/>
                      <a:pt x="8" y="29"/>
                    </a:cubicBezTo>
                    <a:cubicBezTo>
                      <a:pt x="2" y="24"/>
                      <a:pt x="0" y="17"/>
                      <a:pt x="2" y="9"/>
                    </a:cubicBezTo>
                    <a:cubicBezTo>
                      <a:pt x="3" y="8"/>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7" name="Freeform 1155"/>
              <p:cNvSpPr/>
              <p:nvPr/>
            </p:nvSpPr>
            <p:spPr bwMode="auto">
              <a:xfrm>
                <a:off x="6151" y="1241"/>
                <a:ext cx="27" cy="13"/>
              </a:xfrm>
              <a:custGeom>
                <a:avLst/>
                <a:gdLst>
                  <a:gd name="T0" fmla="*/ 14 w 14"/>
                  <a:gd name="T1" fmla="*/ 0 h 7"/>
                  <a:gd name="T2" fmla="*/ 10 w 14"/>
                  <a:gd name="T3" fmla="*/ 7 h 7"/>
                  <a:gd name="T4" fmla="*/ 0 w 14"/>
                  <a:gd name="T5" fmla="*/ 3 h 7"/>
                  <a:gd name="T6" fmla="*/ 0 w 14"/>
                  <a:gd name="T7" fmla="*/ 1 h 7"/>
                  <a:gd name="T8" fmla="*/ 14 w 14"/>
                  <a:gd name="T9" fmla="*/ 0 h 7"/>
                </a:gdLst>
                <a:ahLst/>
                <a:cxnLst>
                  <a:cxn ang="0">
                    <a:pos x="T0" y="T1"/>
                  </a:cxn>
                  <a:cxn ang="0">
                    <a:pos x="T2" y="T3"/>
                  </a:cxn>
                  <a:cxn ang="0">
                    <a:pos x="T4" y="T5"/>
                  </a:cxn>
                  <a:cxn ang="0">
                    <a:pos x="T6" y="T7"/>
                  </a:cxn>
                  <a:cxn ang="0">
                    <a:pos x="T8" y="T9"/>
                  </a:cxn>
                </a:cxnLst>
                <a:rect l="0" t="0" r="r" b="b"/>
                <a:pathLst>
                  <a:path w="14" h="7">
                    <a:moveTo>
                      <a:pt x="14" y="0"/>
                    </a:moveTo>
                    <a:cubicBezTo>
                      <a:pt x="14" y="3"/>
                      <a:pt x="13" y="6"/>
                      <a:pt x="10" y="7"/>
                    </a:cubicBezTo>
                    <a:cubicBezTo>
                      <a:pt x="7" y="6"/>
                      <a:pt x="3" y="5"/>
                      <a:pt x="0" y="3"/>
                    </a:cubicBezTo>
                    <a:cubicBezTo>
                      <a:pt x="0" y="2"/>
                      <a:pt x="0" y="2"/>
                      <a:pt x="0" y="1"/>
                    </a:cubicBezTo>
                    <a:cubicBezTo>
                      <a:pt x="4" y="1"/>
                      <a:pt x="9"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8" name="Freeform 1156"/>
              <p:cNvSpPr/>
              <p:nvPr/>
            </p:nvSpPr>
            <p:spPr bwMode="auto">
              <a:xfrm>
                <a:off x="5871" y="1195"/>
                <a:ext cx="120" cy="88"/>
              </a:xfrm>
              <a:custGeom>
                <a:avLst/>
                <a:gdLst>
                  <a:gd name="T0" fmla="*/ 11 w 63"/>
                  <a:gd name="T1" fmla="*/ 3 h 46"/>
                  <a:gd name="T2" fmla="*/ 15 w 63"/>
                  <a:gd name="T3" fmla="*/ 3 h 46"/>
                  <a:gd name="T4" fmla="*/ 60 w 63"/>
                  <a:gd name="T5" fmla="*/ 17 h 46"/>
                  <a:gd name="T6" fmla="*/ 63 w 63"/>
                  <a:gd name="T7" fmla="*/ 29 h 46"/>
                  <a:gd name="T8" fmla="*/ 49 w 63"/>
                  <a:gd name="T9" fmla="*/ 35 h 46"/>
                  <a:gd name="T10" fmla="*/ 22 w 63"/>
                  <a:gd name="T11" fmla="*/ 38 h 46"/>
                  <a:gd name="T12" fmla="*/ 11 w 63"/>
                  <a:gd name="T13" fmla="*/ 42 h 46"/>
                  <a:gd name="T14" fmla="*/ 11 w 63"/>
                  <a:gd name="T15" fmla="*/ 42 h 46"/>
                  <a:gd name="T16" fmla="*/ 11 w 63"/>
                  <a:gd name="T17" fmla="*/ 28 h 46"/>
                  <a:gd name="T18" fmla="*/ 3 w 63"/>
                  <a:gd name="T19" fmla="*/ 7 h 46"/>
                  <a:gd name="T20" fmla="*/ 11 w 63"/>
                  <a:gd name="T21"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46">
                    <a:moveTo>
                      <a:pt x="11" y="3"/>
                    </a:moveTo>
                    <a:cubicBezTo>
                      <a:pt x="12" y="3"/>
                      <a:pt x="13" y="3"/>
                      <a:pt x="15" y="3"/>
                    </a:cubicBezTo>
                    <a:cubicBezTo>
                      <a:pt x="32" y="0"/>
                      <a:pt x="45" y="12"/>
                      <a:pt x="60" y="17"/>
                    </a:cubicBezTo>
                    <a:cubicBezTo>
                      <a:pt x="56" y="22"/>
                      <a:pt x="63" y="25"/>
                      <a:pt x="63" y="29"/>
                    </a:cubicBezTo>
                    <a:cubicBezTo>
                      <a:pt x="62" y="37"/>
                      <a:pt x="58" y="41"/>
                      <a:pt x="49" y="35"/>
                    </a:cubicBezTo>
                    <a:cubicBezTo>
                      <a:pt x="39" y="28"/>
                      <a:pt x="30" y="34"/>
                      <a:pt x="22" y="38"/>
                    </a:cubicBezTo>
                    <a:cubicBezTo>
                      <a:pt x="19" y="42"/>
                      <a:pt x="16" y="46"/>
                      <a:pt x="11" y="42"/>
                    </a:cubicBezTo>
                    <a:cubicBezTo>
                      <a:pt x="11" y="42"/>
                      <a:pt x="11" y="42"/>
                      <a:pt x="11" y="42"/>
                    </a:cubicBezTo>
                    <a:cubicBezTo>
                      <a:pt x="9" y="37"/>
                      <a:pt x="12" y="33"/>
                      <a:pt x="11" y="28"/>
                    </a:cubicBezTo>
                    <a:cubicBezTo>
                      <a:pt x="9" y="21"/>
                      <a:pt x="0" y="16"/>
                      <a:pt x="3" y="7"/>
                    </a:cubicBezTo>
                    <a:cubicBezTo>
                      <a:pt x="5" y="4"/>
                      <a:pt x="8" y="3"/>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9" name="Freeform 1157"/>
              <p:cNvSpPr/>
              <p:nvPr/>
            </p:nvSpPr>
            <p:spPr bwMode="auto">
              <a:xfrm>
                <a:off x="5652" y="2978"/>
                <a:ext cx="114" cy="84"/>
              </a:xfrm>
              <a:custGeom>
                <a:avLst/>
                <a:gdLst>
                  <a:gd name="T0" fmla="*/ 1 w 60"/>
                  <a:gd name="T1" fmla="*/ 12 h 44"/>
                  <a:gd name="T2" fmla="*/ 38 w 60"/>
                  <a:gd name="T3" fmla="*/ 19 h 44"/>
                  <a:gd name="T4" fmla="*/ 53 w 60"/>
                  <a:gd name="T5" fmla="*/ 30 h 44"/>
                  <a:gd name="T6" fmla="*/ 60 w 60"/>
                  <a:gd name="T7" fmla="*/ 37 h 44"/>
                  <a:gd name="T8" fmla="*/ 46 w 60"/>
                  <a:gd name="T9" fmla="*/ 43 h 44"/>
                  <a:gd name="T10" fmla="*/ 34 w 60"/>
                  <a:gd name="T11" fmla="*/ 38 h 44"/>
                  <a:gd name="T12" fmla="*/ 15 w 60"/>
                  <a:gd name="T13" fmla="*/ 26 h 44"/>
                  <a:gd name="T14" fmla="*/ 1 w 60"/>
                  <a:gd name="T15" fmla="*/ 12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44">
                    <a:moveTo>
                      <a:pt x="1" y="12"/>
                    </a:moveTo>
                    <a:cubicBezTo>
                      <a:pt x="16" y="0"/>
                      <a:pt x="28" y="10"/>
                      <a:pt x="38" y="19"/>
                    </a:cubicBezTo>
                    <a:cubicBezTo>
                      <a:pt x="43" y="23"/>
                      <a:pt x="56" y="16"/>
                      <a:pt x="53" y="30"/>
                    </a:cubicBezTo>
                    <a:cubicBezTo>
                      <a:pt x="53" y="34"/>
                      <a:pt x="55" y="36"/>
                      <a:pt x="60" y="37"/>
                    </a:cubicBezTo>
                    <a:cubicBezTo>
                      <a:pt x="55" y="39"/>
                      <a:pt x="51" y="41"/>
                      <a:pt x="46" y="43"/>
                    </a:cubicBezTo>
                    <a:cubicBezTo>
                      <a:pt x="47" y="31"/>
                      <a:pt x="39" y="36"/>
                      <a:pt x="34" y="38"/>
                    </a:cubicBezTo>
                    <a:cubicBezTo>
                      <a:pt x="22" y="41"/>
                      <a:pt x="12" y="44"/>
                      <a:pt x="15" y="26"/>
                    </a:cubicBezTo>
                    <a:cubicBezTo>
                      <a:pt x="17" y="13"/>
                      <a:pt x="0" y="23"/>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0" name="Freeform 1158"/>
              <p:cNvSpPr/>
              <p:nvPr/>
            </p:nvSpPr>
            <p:spPr bwMode="auto">
              <a:xfrm>
                <a:off x="3124" y="760"/>
                <a:ext cx="99" cy="127"/>
              </a:xfrm>
              <a:custGeom>
                <a:avLst/>
                <a:gdLst>
                  <a:gd name="T0" fmla="*/ 52 w 52"/>
                  <a:gd name="T1" fmla="*/ 0 h 66"/>
                  <a:gd name="T2" fmla="*/ 45 w 52"/>
                  <a:gd name="T3" fmla="*/ 21 h 66"/>
                  <a:gd name="T4" fmla="*/ 48 w 52"/>
                  <a:gd name="T5" fmla="*/ 44 h 66"/>
                  <a:gd name="T6" fmla="*/ 35 w 52"/>
                  <a:gd name="T7" fmla="*/ 56 h 66"/>
                  <a:gd name="T8" fmla="*/ 35 w 52"/>
                  <a:gd name="T9" fmla="*/ 61 h 66"/>
                  <a:gd name="T10" fmla="*/ 24 w 52"/>
                  <a:gd name="T11" fmla="*/ 64 h 66"/>
                  <a:gd name="T12" fmla="*/ 18 w 52"/>
                  <a:gd name="T13" fmla="*/ 33 h 66"/>
                  <a:gd name="T14" fmla="*/ 3 w 52"/>
                  <a:gd name="T15" fmla="*/ 42 h 66"/>
                  <a:gd name="T16" fmla="*/ 0 w 52"/>
                  <a:gd name="T17" fmla="*/ 25 h 66"/>
                  <a:gd name="T18" fmla="*/ 52 w 52"/>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66">
                    <a:moveTo>
                      <a:pt x="52" y="0"/>
                    </a:moveTo>
                    <a:cubicBezTo>
                      <a:pt x="50" y="7"/>
                      <a:pt x="49" y="15"/>
                      <a:pt x="45" y="21"/>
                    </a:cubicBezTo>
                    <a:cubicBezTo>
                      <a:pt x="37" y="30"/>
                      <a:pt x="35" y="37"/>
                      <a:pt x="48" y="44"/>
                    </a:cubicBezTo>
                    <a:cubicBezTo>
                      <a:pt x="42" y="48"/>
                      <a:pt x="33" y="47"/>
                      <a:pt x="35" y="56"/>
                    </a:cubicBezTo>
                    <a:cubicBezTo>
                      <a:pt x="36" y="58"/>
                      <a:pt x="36" y="59"/>
                      <a:pt x="35" y="61"/>
                    </a:cubicBezTo>
                    <a:cubicBezTo>
                      <a:pt x="32" y="65"/>
                      <a:pt x="28" y="66"/>
                      <a:pt x="24" y="64"/>
                    </a:cubicBezTo>
                    <a:cubicBezTo>
                      <a:pt x="17" y="54"/>
                      <a:pt x="25" y="42"/>
                      <a:pt x="18" y="33"/>
                    </a:cubicBezTo>
                    <a:cubicBezTo>
                      <a:pt x="10" y="32"/>
                      <a:pt x="11" y="44"/>
                      <a:pt x="3" y="42"/>
                    </a:cubicBezTo>
                    <a:cubicBezTo>
                      <a:pt x="2" y="36"/>
                      <a:pt x="1" y="30"/>
                      <a:pt x="0" y="25"/>
                    </a:cubicBezTo>
                    <a:cubicBezTo>
                      <a:pt x="18" y="17"/>
                      <a:pt x="37" y="14"/>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1" name="Freeform 1159"/>
              <p:cNvSpPr/>
              <p:nvPr/>
            </p:nvSpPr>
            <p:spPr bwMode="auto">
              <a:xfrm>
                <a:off x="3004" y="1155"/>
                <a:ext cx="13" cy="17"/>
              </a:xfrm>
              <a:custGeom>
                <a:avLst/>
                <a:gdLst>
                  <a:gd name="T0" fmla="*/ 7 w 7"/>
                  <a:gd name="T1" fmla="*/ 0 h 9"/>
                  <a:gd name="T2" fmla="*/ 7 w 7"/>
                  <a:gd name="T3" fmla="*/ 3 h 9"/>
                  <a:gd name="T4" fmla="*/ 4 w 7"/>
                  <a:gd name="T5" fmla="*/ 8 h 9"/>
                  <a:gd name="T6" fmla="*/ 0 w 7"/>
                  <a:gd name="T7" fmla="*/ 3 h 9"/>
                  <a:gd name="T8" fmla="*/ 7 w 7"/>
                  <a:gd name="T9" fmla="*/ 0 h 9"/>
                </a:gdLst>
                <a:ahLst/>
                <a:cxnLst>
                  <a:cxn ang="0">
                    <a:pos x="T0" y="T1"/>
                  </a:cxn>
                  <a:cxn ang="0">
                    <a:pos x="T2" y="T3"/>
                  </a:cxn>
                  <a:cxn ang="0">
                    <a:pos x="T4" y="T5"/>
                  </a:cxn>
                  <a:cxn ang="0">
                    <a:pos x="T6" y="T7"/>
                  </a:cxn>
                  <a:cxn ang="0">
                    <a:pos x="T8" y="T9"/>
                  </a:cxn>
                </a:cxnLst>
                <a:rect l="0" t="0" r="r" b="b"/>
                <a:pathLst>
                  <a:path w="7" h="9">
                    <a:moveTo>
                      <a:pt x="7" y="0"/>
                    </a:moveTo>
                    <a:cubicBezTo>
                      <a:pt x="7" y="1"/>
                      <a:pt x="7" y="2"/>
                      <a:pt x="7" y="3"/>
                    </a:cubicBezTo>
                    <a:cubicBezTo>
                      <a:pt x="6" y="5"/>
                      <a:pt x="6" y="8"/>
                      <a:pt x="4" y="8"/>
                    </a:cubicBezTo>
                    <a:cubicBezTo>
                      <a:pt x="1" y="9"/>
                      <a:pt x="1" y="6"/>
                      <a:pt x="0" y="3"/>
                    </a:cubicBezTo>
                    <a:cubicBezTo>
                      <a:pt x="2" y="0"/>
                      <a:pt x="4"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2" name="Freeform 1160"/>
              <p:cNvSpPr/>
              <p:nvPr/>
            </p:nvSpPr>
            <p:spPr bwMode="auto">
              <a:xfrm>
                <a:off x="4962" y="1147"/>
                <a:ext cx="181" cy="82"/>
              </a:xfrm>
              <a:custGeom>
                <a:avLst/>
                <a:gdLst>
                  <a:gd name="T0" fmla="*/ 0 w 95"/>
                  <a:gd name="T1" fmla="*/ 32 h 43"/>
                  <a:gd name="T2" fmla="*/ 14 w 95"/>
                  <a:gd name="T3" fmla="*/ 7 h 43"/>
                  <a:gd name="T4" fmla="*/ 18 w 95"/>
                  <a:gd name="T5" fmla="*/ 4 h 43"/>
                  <a:gd name="T6" fmla="*/ 42 w 95"/>
                  <a:gd name="T7" fmla="*/ 6 h 43"/>
                  <a:gd name="T8" fmla="*/ 63 w 95"/>
                  <a:gd name="T9" fmla="*/ 7 h 43"/>
                  <a:gd name="T10" fmla="*/ 91 w 95"/>
                  <a:gd name="T11" fmla="*/ 7 h 43"/>
                  <a:gd name="T12" fmla="*/ 88 w 95"/>
                  <a:gd name="T13" fmla="*/ 22 h 43"/>
                  <a:gd name="T14" fmla="*/ 76 w 95"/>
                  <a:gd name="T15" fmla="*/ 40 h 43"/>
                  <a:gd name="T16" fmla="*/ 39 w 95"/>
                  <a:gd name="T17" fmla="*/ 34 h 43"/>
                  <a:gd name="T18" fmla="*/ 33 w 95"/>
                  <a:gd name="T19" fmla="*/ 32 h 43"/>
                  <a:gd name="T20" fmla="*/ 22 w 95"/>
                  <a:gd name="T21" fmla="*/ 35 h 43"/>
                  <a:gd name="T22" fmla="*/ 12 w 95"/>
                  <a:gd name="T23" fmla="*/ 37 h 43"/>
                  <a:gd name="T24" fmla="*/ 0 w 95"/>
                  <a:gd name="T25" fmla="*/ 3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43">
                    <a:moveTo>
                      <a:pt x="0" y="32"/>
                    </a:moveTo>
                    <a:cubicBezTo>
                      <a:pt x="3" y="22"/>
                      <a:pt x="16" y="19"/>
                      <a:pt x="14" y="7"/>
                    </a:cubicBezTo>
                    <a:cubicBezTo>
                      <a:pt x="15" y="6"/>
                      <a:pt x="16" y="5"/>
                      <a:pt x="18" y="4"/>
                    </a:cubicBezTo>
                    <a:cubicBezTo>
                      <a:pt x="26" y="0"/>
                      <a:pt x="34" y="6"/>
                      <a:pt x="42" y="6"/>
                    </a:cubicBezTo>
                    <a:cubicBezTo>
                      <a:pt x="48" y="21"/>
                      <a:pt x="56" y="10"/>
                      <a:pt x="63" y="7"/>
                    </a:cubicBezTo>
                    <a:cubicBezTo>
                      <a:pt x="73" y="6"/>
                      <a:pt x="82" y="4"/>
                      <a:pt x="91" y="7"/>
                    </a:cubicBezTo>
                    <a:cubicBezTo>
                      <a:pt x="95" y="13"/>
                      <a:pt x="92" y="18"/>
                      <a:pt x="88" y="22"/>
                    </a:cubicBezTo>
                    <a:cubicBezTo>
                      <a:pt x="83" y="27"/>
                      <a:pt x="80" y="34"/>
                      <a:pt x="76" y="40"/>
                    </a:cubicBezTo>
                    <a:cubicBezTo>
                      <a:pt x="63" y="43"/>
                      <a:pt x="51" y="38"/>
                      <a:pt x="39" y="34"/>
                    </a:cubicBezTo>
                    <a:cubicBezTo>
                      <a:pt x="37" y="34"/>
                      <a:pt x="34" y="33"/>
                      <a:pt x="33" y="32"/>
                    </a:cubicBezTo>
                    <a:cubicBezTo>
                      <a:pt x="27" y="24"/>
                      <a:pt x="24" y="29"/>
                      <a:pt x="22" y="35"/>
                    </a:cubicBezTo>
                    <a:cubicBezTo>
                      <a:pt x="19" y="38"/>
                      <a:pt x="15" y="37"/>
                      <a:pt x="12" y="37"/>
                    </a:cubicBezTo>
                    <a:cubicBezTo>
                      <a:pt x="7" y="37"/>
                      <a:pt x="3" y="36"/>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3" name="Freeform 1161"/>
              <p:cNvSpPr/>
              <p:nvPr/>
            </p:nvSpPr>
            <p:spPr bwMode="auto">
              <a:xfrm>
                <a:off x="5046" y="1051"/>
                <a:ext cx="183" cy="96"/>
              </a:xfrm>
              <a:custGeom>
                <a:avLst/>
                <a:gdLst>
                  <a:gd name="T0" fmla="*/ 1 w 96"/>
                  <a:gd name="T1" fmla="*/ 40 h 50"/>
                  <a:gd name="T2" fmla="*/ 8 w 96"/>
                  <a:gd name="T3" fmla="*/ 5 h 50"/>
                  <a:gd name="T4" fmla="*/ 10 w 96"/>
                  <a:gd name="T5" fmla="*/ 3 h 50"/>
                  <a:gd name="T6" fmla="*/ 28 w 96"/>
                  <a:gd name="T7" fmla="*/ 11 h 50"/>
                  <a:gd name="T8" fmla="*/ 93 w 96"/>
                  <a:gd name="T9" fmla="*/ 37 h 50"/>
                  <a:gd name="T10" fmla="*/ 96 w 96"/>
                  <a:gd name="T11" fmla="*/ 42 h 50"/>
                  <a:gd name="T12" fmla="*/ 77 w 96"/>
                  <a:gd name="T13" fmla="*/ 48 h 50"/>
                  <a:gd name="T14" fmla="*/ 41 w 96"/>
                  <a:gd name="T15" fmla="*/ 44 h 50"/>
                  <a:gd name="T16" fmla="*/ 22 w 96"/>
                  <a:gd name="T17" fmla="*/ 40 h 50"/>
                  <a:gd name="T18" fmla="*/ 13 w 96"/>
                  <a:gd name="T19" fmla="*/ 42 h 50"/>
                  <a:gd name="T20" fmla="*/ 1 w 96"/>
                  <a:gd name="T21"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50">
                    <a:moveTo>
                      <a:pt x="1" y="40"/>
                    </a:moveTo>
                    <a:cubicBezTo>
                      <a:pt x="0" y="28"/>
                      <a:pt x="9" y="17"/>
                      <a:pt x="8" y="5"/>
                    </a:cubicBezTo>
                    <a:cubicBezTo>
                      <a:pt x="9" y="4"/>
                      <a:pt x="10" y="4"/>
                      <a:pt x="10" y="3"/>
                    </a:cubicBezTo>
                    <a:cubicBezTo>
                      <a:pt x="18" y="0"/>
                      <a:pt x="24" y="6"/>
                      <a:pt x="28" y="11"/>
                    </a:cubicBezTo>
                    <a:cubicBezTo>
                      <a:pt x="46" y="29"/>
                      <a:pt x="70" y="32"/>
                      <a:pt x="93" y="37"/>
                    </a:cubicBezTo>
                    <a:cubicBezTo>
                      <a:pt x="95" y="38"/>
                      <a:pt x="96" y="40"/>
                      <a:pt x="96" y="42"/>
                    </a:cubicBezTo>
                    <a:cubicBezTo>
                      <a:pt x="92" y="50"/>
                      <a:pt x="84" y="47"/>
                      <a:pt x="77" y="48"/>
                    </a:cubicBezTo>
                    <a:cubicBezTo>
                      <a:pt x="65" y="48"/>
                      <a:pt x="52" y="48"/>
                      <a:pt x="41" y="44"/>
                    </a:cubicBezTo>
                    <a:cubicBezTo>
                      <a:pt x="35" y="40"/>
                      <a:pt x="29" y="37"/>
                      <a:pt x="22" y="40"/>
                    </a:cubicBezTo>
                    <a:cubicBezTo>
                      <a:pt x="19" y="40"/>
                      <a:pt x="16" y="41"/>
                      <a:pt x="13" y="42"/>
                    </a:cubicBezTo>
                    <a:cubicBezTo>
                      <a:pt x="4" y="46"/>
                      <a:pt x="4" y="46"/>
                      <a:pt x="1"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4" name="Freeform 1162"/>
              <p:cNvSpPr/>
              <p:nvPr/>
            </p:nvSpPr>
            <p:spPr bwMode="auto">
              <a:xfrm>
                <a:off x="5035" y="994"/>
                <a:ext cx="125" cy="99"/>
              </a:xfrm>
              <a:custGeom>
                <a:avLst/>
                <a:gdLst>
                  <a:gd name="T0" fmla="*/ 7 w 66"/>
                  <a:gd name="T1" fmla="*/ 35 h 52"/>
                  <a:gd name="T2" fmla="*/ 11 w 66"/>
                  <a:gd name="T3" fmla="*/ 0 h 52"/>
                  <a:gd name="T4" fmla="*/ 39 w 66"/>
                  <a:gd name="T5" fmla="*/ 14 h 52"/>
                  <a:gd name="T6" fmla="*/ 39 w 66"/>
                  <a:gd name="T7" fmla="*/ 14 h 52"/>
                  <a:gd name="T8" fmla="*/ 63 w 66"/>
                  <a:gd name="T9" fmla="*/ 7 h 52"/>
                  <a:gd name="T10" fmla="*/ 65 w 66"/>
                  <a:gd name="T11" fmla="*/ 16 h 52"/>
                  <a:gd name="T12" fmla="*/ 49 w 66"/>
                  <a:gd name="T13" fmla="*/ 36 h 52"/>
                  <a:gd name="T14" fmla="*/ 34 w 66"/>
                  <a:gd name="T15" fmla="*/ 40 h 52"/>
                  <a:gd name="T16" fmla="*/ 23 w 66"/>
                  <a:gd name="T17" fmla="*/ 30 h 52"/>
                  <a:gd name="T18" fmla="*/ 17 w 66"/>
                  <a:gd name="T19" fmla="*/ 32 h 52"/>
                  <a:gd name="T20" fmla="*/ 14 w 66"/>
                  <a:gd name="T21" fmla="*/ 35 h 52"/>
                  <a:gd name="T22" fmla="*/ 14 w 66"/>
                  <a:gd name="T23" fmla="*/ 35 h 52"/>
                  <a:gd name="T24" fmla="*/ 7 w 66"/>
                  <a:gd name="T25"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52">
                    <a:moveTo>
                      <a:pt x="7" y="35"/>
                    </a:moveTo>
                    <a:cubicBezTo>
                      <a:pt x="0" y="23"/>
                      <a:pt x="5" y="11"/>
                      <a:pt x="11" y="0"/>
                    </a:cubicBezTo>
                    <a:cubicBezTo>
                      <a:pt x="22" y="1"/>
                      <a:pt x="29" y="10"/>
                      <a:pt x="39" y="14"/>
                    </a:cubicBezTo>
                    <a:cubicBezTo>
                      <a:pt x="39" y="14"/>
                      <a:pt x="39" y="14"/>
                      <a:pt x="39" y="14"/>
                    </a:cubicBezTo>
                    <a:cubicBezTo>
                      <a:pt x="44" y="1"/>
                      <a:pt x="55" y="10"/>
                      <a:pt x="63" y="7"/>
                    </a:cubicBezTo>
                    <a:cubicBezTo>
                      <a:pt x="66" y="10"/>
                      <a:pt x="66" y="13"/>
                      <a:pt x="65" y="16"/>
                    </a:cubicBezTo>
                    <a:cubicBezTo>
                      <a:pt x="59" y="22"/>
                      <a:pt x="50" y="26"/>
                      <a:pt x="49" y="36"/>
                    </a:cubicBezTo>
                    <a:cubicBezTo>
                      <a:pt x="48" y="52"/>
                      <a:pt x="40" y="44"/>
                      <a:pt x="34" y="40"/>
                    </a:cubicBezTo>
                    <a:cubicBezTo>
                      <a:pt x="30" y="37"/>
                      <a:pt x="30" y="30"/>
                      <a:pt x="23" y="30"/>
                    </a:cubicBezTo>
                    <a:cubicBezTo>
                      <a:pt x="21" y="30"/>
                      <a:pt x="18" y="29"/>
                      <a:pt x="17" y="32"/>
                    </a:cubicBezTo>
                    <a:cubicBezTo>
                      <a:pt x="16" y="33"/>
                      <a:pt x="15" y="34"/>
                      <a:pt x="14" y="35"/>
                    </a:cubicBezTo>
                    <a:cubicBezTo>
                      <a:pt x="14" y="35"/>
                      <a:pt x="14" y="35"/>
                      <a:pt x="14" y="35"/>
                    </a:cubicBezTo>
                    <a:cubicBezTo>
                      <a:pt x="12" y="35"/>
                      <a:pt x="10" y="35"/>
                      <a:pt x="7"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5" name="Freeform 1163"/>
              <p:cNvSpPr/>
              <p:nvPr/>
            </p:nvSpPr>
            <p:spPr bwMode="auto">
              <a:xfrm>
                <a:off x="4997" y="1120"/>
                <a:ext cx="87" cy="52"/>
              </a:xfrm>
              <a:custGeom>
                <a:avLst/>
                <a:gdLst>
                  <a:gd name="T0" fmla="*/ 27 w 46"/>
                  <a:gd name="T1" fmla="*/ 4 h 27"/>
                  <a:gd name="T2" fmla="*/ 38 w 46"/>
                  <a:gd name="T3" fmla="*/ 0 h 27"/>
                  <a:gd name="T4" fmla="*/ 46 w 46"/>
                  <a:gd name="T5" fmla="*/ 11 h 27"/>
                  <a:gd name="T6" fmla="*/ 36 w 46"/>
                  <a:gd name="T7" fmla="*/ 21 h 27"/>
                  <a:gd name="T8" fmla="*/ 24 w 46"/>
                  <a:gd name="T9" fmla="*/ 21 h 27"/>
                  <a:gd name="T10" fmla="*/ 0 w 46"/>
                  <a:gd name="T11" fmla="*/ 18 h 27"/>
                  <a:gd name="T12" fmla="*/ 27 w 46"/>
                  <a:gd name="T13" fmla="*/ 4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27" y="4"/>
                    </a:moveTo>
                    <a:cubicBezTo>
                      <a:pt x="34" y="11"/>
                      <a:pt x="34" y="1"/>
                      <a:pt x="38" y="0"/>
                    </a:cubicBezTo>
                    <a:cubicBezTo>
                      <a:pt x="41" y="4"/>
                      <a:pt x="46" y="5"/>
                      <a:pt x="46" y="11"/>
                    </a:cubicBezTo>
                    <a:cubicBezTo>
                      <a:pt x="44" y="16"/>
                      <a:pt x="40" y="19"/>
                      <a:pt x="36" y="21"/>
                    </a:cubicBezTo>
                    <a:cubicBezTo>
                      <a:pt x="32" y="22"/>
                      <a:pt x="28" y="24"/>
                      <a:pt x="24" y="21"/>
                    </a:cubicBezTo>
                    <a:cubicBezTo>
                      <a:pt x="15" y="27"/>
                      <a:pt x="8" y="20"/>
                      <a:pt x="0" y="18"/>
                    </a:cubicBezTo>
                    <a:cubicBezTo>
                      <a:pt x="6" y="8"/>
                      <a:pt x="18" y="8"/>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6" name="Freeform 1164"/>
              <p:cNvSpPr/>
              <p:nvPr/>
            </p:nvSpPr>
            <p:spPr bwMode="auto">
              <a:xfrm>
                <a:off x="4873" y="1214"/>
                <a:ext cx="101" cy="113"/>
              </a:xfrm>
              <a:custGeom>
                <a:avLst/>
                <a:gdLst>
                  <a:gd name="T0" fmla="*/ 2 w 53"/>
                  <a:gd name="T1" fmla="*/ 32 h 59"/>
                  <a:gd name="T2" fmla="*/ 2 w 53"/>
                  <a:gd name="T3" fmla="*/ 28 h 59"/>
                  <a:gd name="T4" fmla="*/ 16 w 53"/>
                  <a:gd name="T5" fmla="*/ 7 h 59"/>
                  <a:gd name="T6" fmla="*/ 23 w 53"/>
                  <a:gd name="T7" fmla="*/ 4 h 59"/>
                  <a:gd name="T8" fmla="*/ 33 w 53"/>
                  <a:gd name="T9" fmla="*/ 7 h 59"/>
                  <a:gd name="T10" fmla="*/ 33 w 53"/>
                  <a:gd name="T11" fmla="*/ 7 h 59"/>
                  <a:gd name="T12" fmla="*/ 36 w 53"/>
                  <a:gd name="T13" fmla="*/ 24 h 59"/>
                  <a:gd name="T14" fmla="*/ 38 w 53"/>
                  <a:gd name="T15" fmla="*/ 28 h 59"/>
                  <a:gd name="T16" fmla="*/ 48 w 53"/>
                  <a:gd name="T17" fmla="*/ 38 h 59"/>
                  <a:gd name="T18" fmla="*/ 48 w 53"/>
                  <a:gd name="T19" fmla="*/ 51 h 59"/>
                  <a:gd name="T20" fmla="*/ 22 w 53"/>
                  <a:gd name="T21" fmla="*/ 47 h 59"/>
                  <a:gd name="T22" fmla="*/ 10 w 53"/>
                  <a:gd name="T23" fmla="*/ 38 h 59"/>
                  <a:gd name="T24" fmla="*/ 6 w 53"/>
                  <a:gd name="T25" fmla="*/ 37 h 59"/>
                  <a:gd name="T26" fmla="*/ 2 w 53"/>
                  <a:gd name="T27" fmla="*/ 3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59">
                    <a:moveTo>
                      <a:pt x="2" y="32"/>
                    </a:moveTo>
                    <a:cubicBezTo>
                      <a:pt x="2" y="30"/>
                      <a:pt x="2" y="29"/>
                      <a:pt x="2" y="28"/>
                    </a:cubicBezTo>
                    <a:cubicBezTo>
                      <a:pt x="0" y="17"/>
                      <a:pt x="14" y="16"/>
                      <a:pt x="16" y="7"/>
                    </a:cubicBezTo>
                    <a:cubicBezTo>
                      <a:pt x="18" y="6"/>
                      <a:pt x="20" y="5"/>
                      <a:pt x="23" y="4"/>
                    </a:cubicBezTo>
                    <a:cubicBezTo>
                      <a:pt x="28" y="0"/>
                      <a:pt x="28" y="12"/>
                      <a:pt x="33" y="7"/>
                    </a:cubicBezTo>
                    <a:cubicBezTo>
                      <a:pt x="33" y="7"/>
                      <a:pt x="33" y="7"/>
                      <a:pt x="33" y="7"/>
                    </a:cubicBezTo>
                    <a:cubicBezTo>
                      <a:pt x="38" y="12"/>
                      <a:pt x="33" y="18"/>
                      <a:pt x="36" y="24"/>
                    </a:cubicBezTo>
                    <a:cubicBezTo>
                      <a:pt x="37" y="25"/>
                      <a:pt x="37" y="26"/>
                      <a:pt x="38" y="28"/>
                    </a:cubicBezTo>
                    <a:cubicBezTo>
                      <a:pt x="40" y="32"/>
                      <a:pt x="44" y="35"/>
                      <a:pt x="48" y="38"/>
                    </a:cubicBezTo>
                    <a:cubicBezTo>
                      <a:pt x="53" y="43"/>
                      <a:pt x="52" y="47"/>
                      <a:pt x="48" y="51"/>
                    </a:cubicBezTo>
                    <a:cubicBezTo>
                      <a:pt x="38" y="58"/>
                      <a:pt x="30" y="59"/>
                      <a:pt x="22" y="47"/>
                    </a:cubicBezTo>
                    <a:cubicBezTo>
                      <a:pt x="20" y="43"/>
                      <a:pt x="16" y="40"/>
                      <a:pt x="10" y="38"/>
                    </a:cubicBezTo>
                    <a:cubicBezTo>
                      <a:pt x="9" y="38"/>
                      <a:pt x="7" y="38"/>
                      <a:pt x="6" y="37"/>
                    </a:cubicBezTo>
                    <a:cubicBezTo>
                      <a:pt x="4" y="36"/>
                      <a:pt x="2" y="34"/>
                      <a:pt x="2"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7" name="Freeform 1165"/>
              <p:cNvSpPr/>
              <p:nvPr/>
            </p:nvSpPr>
            <p:spPr bwMode="auto">
              <a:xfrm>
                <a:off x="4861" y="1195"/>
                <a:ext cx="44" cy="27"/>
              </a:xfrm>
              <a:custGeom>
                <a:avLst/>
                <a:gdLst>
                  <a:gd name="T0" fmla="*/ 22 w 23"/>
                  <a:gd name="T1" fmla="*/ 0 h 14"/>
                  <a:gd name="T2" fmla="*/ 18 w 23"/>
                  <a:gd name="T3" fmla="*/ 14 h 14"/>
                  <a:gd name="T4" fmla="*/ 0 w 23"/>
                  <a:gd name="T5" fmla="*/ 11 h 14"/>
                  <a:gd name="T6" fmla="*/ 22 w 23"/>
                  <a:gd name="T7" fmla="*/ 0 h 14"/>
                </a:gdLst>
                <a:ahLst/>
                <a:cxnLst>
                  <a:cxn ang="0">
                    <a:pos x="T0" y="T1"/>
                  </a:cxn>
                  <a:cxn ang="0">
                    <a:pos x="T2" y="T3"/>
                  </a:cxn>
                  <a:cxn ang="0">
                    <a:pos x="T4" y="T5"/>
                  </a:cxn>
                  <a:cxn ang="0">
                    <a:pos x="T6" y="T7"/>
                  </a:cxn>
                </a:cxnLst>
                <a:rect l="0" t="0" r="r" b="b"/>
                <a:pathLst>
                  <a:path w="23" h="14">
                    <a:moveTo>
                      <a:pt x="22" y="0"/>
                    </a:moveTo>
                    <a:cubicBezTo>
                      <a:pt x="23" y="5"/>
                      <a:pt x="23" y="10"/>
                      <a:pt x="18" y="14"/>
                    </a:cubicBezTo>
                    <a:cubicBezTo>
                      <a:pt x="15" y="8"/>
                      <a:pt x="9" y="8"/>
                      <a:pt x="0" y="11"/>
                    </a:cubicBezTo>
                    <a:cubicBezTo>
                      <a:pt x="8" y="2"/>
                      <a:pt x="15" y="2"/>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8" name="Freeform 1166"/>
              <p:cNvSpPr/>
              <p:nvPr/>
            </p:nvSpPr>
            <p:spPr bwMode="auto">
              <a:xfrm>
                <a:off x="4922" y="1208"/>
                <a:ext cx="67" cy="54"/>
              </a:xfrm>
              <a:custGeom>
                <a:avLst/>
                <a:gdLst>
                  <a:gd name="T0" fmla="*/ 7 w 35"/>
                  <a:gd name="T1" fmla="*/ 28 h 28"/>
                  <a:gd name="T2" fmla="*/ 7 w 35"/>
                  <a:gd name="T3" fmla="*/ 10 h 28"/>
                  <a:gd name="T4" fmla="*/ 21 w 35"/>
                  <a:gd name="T5" fmla="*/ 0 h 28"/>
                  <a:gd name="T6" fmla="*/ 32 w 35"/>
                  <a:gd name="T7" fmla="*/ 0 h 28"/>
                  <a:gd name="T8" fmla="*/ 34 w 35"/>
                  <a:gd name="T9" fmla="*/ 9 h 28"/>
                  <a:gd name="T10" fmla="*/ 19 w 35"/>
                  <a:gd name="T11" fmla="*/ 25 h 28"/>
                  <a:gd name="T12" fmla="*/ 7 w 35"/>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35" h="28">
                    <a:moveTo>
                      <a:pt x="7" y="28"/>
                    </a:moveTo>
                    <a:cubicBezTo>
                      <a:pt x="0" y="22"/>
                      <a:pt x="8" y="16"/>
                      <a:pt x="7" y="10"/>
                    </a:cubicBezTo>
                    <a:cubicBezTo>
                      <a:pt x="15" y="10"/>
                      <a:pt x="22" y="11"/>
                      <a:pt x="21" y="0"/>
                    </a:cubicBezTo>
                    <a:cubicBezTo>
                      <a:pt x="25" y="2"/>
                      <a:pt x="28" y="2"/>
                      <a:pt x="32" y="0"/>
                    </a:cubicBezTo>
                    <a:cubicBezTo>
                      <a:pt x="34" y="3"/>
                      <a:pt x="35" y="6"/>
                      <a:pt x="34" y="9"/>
                    </a:cubicBezTo>
                    <a:cubicBezTo>
                      <a:pt x="30" y="16"/>
                      <a:pt x="22" y="18"/>
                      <a:pt x="19" y="25"/>
                    </a:cubicBezTo>
                    <a:cubicBezTo>
                      <a:pt x="15" y="28"/>
                      <a:pt x="11" y="28"/>
                      <a:pt x="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9" name="Freeform 1167"/>
              <p:cNvSpPr/>
              <p:nvPr/>
            </p:nvSpPr>
            <p:spPr bwMode="auto">
              <a:xfrm>
                <a:off x="4915" y="1204"/>
                <a:ext cx="21" cy="31"/>
              </a:xfrm>
              <a:custGeom>
                <a:avLst/>
                <a:gdLst>
                  <a:gd name="T0" fmla="*/ 11 w 11"/>
                  <a:gd name="T1" fmla="*/ 12 h 16"/>
                  <a:gd name="T2" fmla="*/ 1 w 11"/>
                  <a:gd name="T3" fmla="*/ 9 h 16"/>
                  <a:gd name="T4" fmla="*/ 4 w 11"/>
                  <a:gd name="T5" fmla="*/ 0 h 16"/>
                  <a:gd name="T6" fmla="*/ 11 w 11"/>
                  <a:gd name="T7" fmla="*/ 12 h 16"/>
                </a:gdLst>
                <a:ahLst/>
                <a:cxnLst>
                  <a:cxn ang="0">
                    <a:pos x="T0" y="T1"/>
                  </a:cxn>
                  <a:cxn ang="0">
                    <a:pos x="T2" y="T3"/>
                  </a:cxn>
                  <a:cxn ang="0">
                    <a:pos x="T4" y="T5"/>
                  </a:cxn>
                  <a:cxn ang="0">
                    <a:pos x="T6" y="T7"/>
                  </a:cxn>
                </a:cxnLst>
                <a:rect l="0" t="0" r="r" b="b"/>
                <a:pathLst>
                  <a:path w="11" h="16">
                    <a:moveTo>
                      <a:pt x="11" y="12"/>
                    </a:moveTo>
                    <a:cubicBezTo>
                      <a:pt x="6" y="16"/>
                      <a:pt x="4" y="11"/>
                      <a:pt x="1" y="9"/>
                    </a:cubicBezTo>
                    <a:cubicBezTo>
                      <a:pt x="1" y="6"/>
                      <a:pt x="0" y="0"/>
                      <a:pt x="4" y="0"/>
                    </a:cubicBezTo>
                    <a:cubicBezTo>
                      <a:pt x="10" y="1"/>
                      <a:pt x="11" y="7"/>
                      <a:pt x="1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0" name="Freeform 1168"/>
              <p:cNvSpPr/>
              <p:nvPr/>
            </p:nvSpPr>
            <p:spPr bwMode="auto">
              <a:xfrm>
                <a:off x="4825" y="1996"/>
                <a:ext cx="212" cy="127"/>
              </a:xfrm>
              <a:custGeom>
                <a:avLst/>
                <a:gdLst>
                  <a:gd name="T0" fmla="*/ 20 w 111"/>
                  <a:gd name="T1" fmla="*/ 58 h 66"/>
                  <a:gd name="T2" fmla="*/ 16 w 111"/>
                  <a:gd name="T3" fmla="*/ 41 h 66"/>
                  <a:gd name="T4" fmla="*/ 6 w 111"/>
                  <a:gd name="T5" fmla="*/ 24 h 66"/>
                  <a:gd name="T6" fmla="*/ 4 w 111"/>
                  <a:gd name="T7" fmla="*/ 7 h 66"/>
                  <a:gd name="T8" fmla="*/ 30 w 111"/>
                  <a:gd name="T9" fmla="*/ 9 h 66"/>
                  <a:gd name="T10" fmla="*/ 41 w 111"/>
                  <a:gd name="T11" fmla="*/ 12 h 66"/>
                  <a:gd name="T12" fmla="*/ 62 w 111"/>
                  <a:gd name="T13" fmla="*/ 17 h 66"/>
                  <a:gd name="T14" fmla="*/ 67 w 111"/>
                  <a:gd name="T15" fmla="*/ 18 h 66"/>
                  <a:gd name="T16" fmla="*/ 84 w 111"/>
                  <a:gd name="T17" fmla="*/ 19 h 66"/>
                  <a:gd name="T18" fmla="*/ 96 w 111"/>
                  <a:gd name="T19" fmla="*/ 19 h 66"/>
                  <a:gd name="T20" fmla="*/ 103 w 111"/>
                  <a:gd name="T21" fmla="*/ 22 h 66"/>
                  <a:gd name="T22" fmla="*/ 104 w 111"/>
                  <a:gd name="T23" fmla="*/ 40 h 66"/>
                  <a:gd name="T24" fmla="*/ 92 w 111"/>
                  <a:gd name="T25" fmla="*/ 54 h 66"/>
                  <a:gd name="T26" fmla="*/ 90 w 111"/>
                  <a:gd name="T27" fmla="*/ 55 h 66"/>
                  <a:gd name="T28" fmla="*/ 76 w 111"/>
                  <a:gd name="T29" fmla="*/ 62 h 66"/>
                  <a:gd name="T30" fmla="*/ 20 w 111"/>
                  <a:gd name="T31"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66">
                    <a:moveTo>
                      <a:pt x="20" y="58"/>
                    </a:moveTo>
                    <a:cubicBezTo>
                      <a:pt x="19" y="52"/>
                      <a:pt x="18" y="47"/>
                      <a:pt x="16" y="41"/>
                    </a:cubicBezTo>
                    <a:cubicBezTo>
                      <a:pt x="13" y="35"/>
                      <a:pt x="16" y="27"/>
                      <a:pt x="6" y="24"/>
                    </a:cubicBezTo>
                    <a:cubicBezTo>
                      <a:pt x="0" y="22"/>
                      <a:pt x="1" y="13"/>
                      <a:pt x="4" y="7"/>
                    </a:cubicBezTo>
                    <a:cubicBezTo>
                      <a:pt x="13" y="0"/>
                      <a:pt x="21" y="7"/>
                      <a:pt x="30" y="9"/>
                    </a:cubicBezTo>
                    <a:cubicBezTo>
                      <a:pt x="34" y="10"/>
                      <a:pt x="37" y="11"/>
                      <a:pt x="41" y="12"/>
                    </a:cubicBezTo>
                    <a:cubicBezTo>
                      <a:pt x="48" y="14"/>
                      <a:pt x="55" y="16"/>
                      <a:pt x="62" y="17"/>
                    </a:cubicBezTo>
                    <a:cubicBezTo>
                      <a:pt x="64" y="17"/>
                      <a:pt x="66" y="17"/>
                      <a:pt x="67" y="18"/>
                    </a:cubicBezTo>
                    <a:cubicBezTo>
                      <a:pt x="73" y="19"/>
                      <a:pt x="78" y="19"/>
                      <a:pt x="84" y="19"/>
                    </a:cubicBezTo>
                    <a:cubicBezTo>
                      <a:pt x="88" y="19"/>
                      <a:pt x="92" y="19"/>
                      <a:pt x="96" y="19"/>
                    </a:cubicBezTo>
                    <a:cubicBezTo>
                      <a:pt x="99" y="20"/>
                      <a:pt x="101" y="20"/>
                      <a:pt x="103" y="22"/>
                    </a:cubicBezTo>
                    <a:cubicBezTo>
                      <a:pt x="107" y="27"/>
                      <a:pt x="98" y="32"/>
                      <a:pt x="104" y="40"/>
                    </a:cubicBezTo>
                    <a:cubicBezTo>
                      <a:pt x="111" y="49"/>
                      <a:pt x="95" y="47"/>
                      <a:pt x="92" y="54"/>
                    </a:cubicBezTo>
                    <a:cubicBezTo>
                      <a:pt x="91" y="54"/>
                      <a:pt x="90" y="54"/>
                      <a:pt x="90" y="55"/>
                    </a:cubicBezTo>
                    <a:cubicBezTo>
                      <a:pt x="84" y="55"/>
                      <a:pt x="79" y="57"/>
                      <a:pt x="76" y="62"/>
                    </a:cubicBezTo>
                    <a:cubicBezTo>
                      <a:pt x="57" y="58"/>
                      <a:pt x="38" y="66"/>
                      <a:pt x="20"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1" name="Freeform 1169"/>
              <p:cNvSpPr/>
              <p:nvPr/>
            </p:nvSpPr>
            <p:spPr bwMode="auto">
              <a:xfrm>
                <a:off x="4997" y="2067"/>
                <a:ext cx="182" cy="96"/>
              </a:xfrm>
              <a:custGeom>
                <a:avLst/>
                <a:gdLst>
                  <a:gd name="T0" fmla="*/ 94 w 96"/>
                  <a:gd name="T1" fmla="*/ 32 h 50"/>
                  <a:gd name="T2" fmla="*/ 80 w 96"/>
                  <a:gd name="T3" fmla="*/ 35 h 50"/>
                  <a:gd name="T4" fmla="*/ 62 w 96"/>
                  <a:gd name="T5" fmla="*/ 46 h 50"/>
                  <a:gd name="T6" fmla="*/ 55 w 96"/>
                  <a:gd name="T7" fmla="*/ 49 h 50"/>
                  <a:gd name="T8" fmla="*/ 55 w 96"/>
                  <a:gd name="T9" fmla="*/ 49 h 50"/>
                  <a:gd name="T10" fmla="*/ 42 w 96"/>
                  <a:gd name="T11" fmla="*/ 33 h 50"/>
                  <a:gd name="T12" fmla="*/ 0 w 96"/>
                  <a:gd name="T13" fmla="*/ 18 h 50"/>
                  <a:gd name="T14" fmla="*/ 0 w 96"/>
                  <a:gd name="T15" fmla="*/ 18 h 50"/>
                  <a:gd name="T16" fmla="*/ 34 w 96"/>
                  <a:gd name="T17" fmla="*/ 13 h 50"/>
                  <a:gd name="T18" fmla="*/ 59 w 96"/>
                  <a:gd name="T19" fmla="*/ 9 h 50"/>
                  <a:gd name="T20" fmla="*/ 75 w 96"/>
                  <a:gd name="T21" fmla="*/ 8 h 50"/>
                  <a:gd name="T22" fmla="*/ 94 w 96"/>
                  <a:gd name="T23" fmla="*/ 20 h 50"/>
                  <a:gd name="T24" fmla="*/ 94 w 96"/>
                  <a:gd name="T2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0">
                    <a:moveTo>
                      <a:pt x="94" y="32"/>
                    </a:moveTo>
                    <a:cubicBezTo>
                      <a:pt x="89" y="33"/>
                      <a:pt x="82" y="23"/>
                      <a:pt x="80" y="35"/>
                    </a:cubicBezTo>
                    <a:cubicBezTo>
                      <a:pt x="71" y="34"/>
                      <a:pt x="63" y="34"/>
                      <a:pt x="62" y="46"/>
                    </a:cubicBezTo>
                    <a:cubicBezTo>
                      <a:pt x="62" y="48"/>
                      <a:pt x="59" y="50"/>
                      <a:pt x="55" y="49"/>
                    </a:cubicBezTo>
                    <a:cubicBezTo>
                      <a:pt x="55" y="49"/>
                      <a:pt x="55" y="49"/>
                      <a:pt x="55" y="49"/>
                    </a:cubicBezTo>
                    <a:cubicBezTo>
                      <a:pt x="55" y="40"/>
                      <a:pt x="51" y="36"/>
                      <a:pt x="42" y="33"/>
                    </a:cubicBezTo>
                    <a:cubicBezTo>
                      <a:pt x="28" y="27"/>
                      <a:pt x="11" y="30"/>
                      <a:pt x="0" y="18"/>
                    </a:cubicBezTo>
                    <a:cubicBezTo>
                      <a:pt x="0" y="18"/>
                      <a:pt x="0" y="18"/>
                      <a:pt x="0" y="18"/>
                    </a:cubicBezTo>
                    <a:cubicBezTo>
                      <a:pt x="11" y="11"/>
                      <a:pt x="22" y="7"/>
                      <a:pt x="34" y="13"/>
                    </a:cubicBezTo>
                    <a:cubicBezTo>
                      <a:pt x="43" y="17"/>
                      <a:pt x="51" y="9"/>
                      <a:pt x="59" y="9"/>
                    </a:cubicBezTo>
                    <a:cubicBezTo>
                      <a:pt x="65" y="12"/>
                      <a:pt x="69" y="11"/>
                      <a:pt x="75" y="8"/>
                    </a:cubicBezTo>
                    <a:cubicBezTo>
                      <a:pt x="90" y="0"/>
                      <a:pt x="95" y="3"/>
                      <a:pt x="94" y="20"/>
                    </a:cubicBezTo>
                    <a:cubicBezTo>
                      <a:pt x="94" y="24"/>
                      <a:pt x="96" y="28"/>
                      <a:pt x="9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2" name="Freeform 1170"/>
              <p:cNvSpPr/>
              <p:nvPr/>
            </p:nvSpPr>
            <p:spPr bwMode="auto">
              <a:xfrm>
                <a:off x="5077" y="2211"/>
                <a:ext cx="89" cy="70"/>
              </a:xfrm>
              <a:custGeom>
                <a:avLst/>
                <a:gdLst>
                  <a:gd name="T0" fmla="*/ 38 w 47"/>
                  <a:gd name="T1" fmla="*/ 19 h 37"/>
                  <a:gd name="T2" fmla="*/ 27 w 47"/>
                  <a:gd name="T3" fmla="*/ 37 h 37"/>
                  <a:gd name="T4" fmla="*/ 0 w 47"/>
                  <a:gd name="T5" fmla="*/ 9 h 37"/>
                  <a:gd name="T6" fmla="*/ 24 w 47"/>
                  <a:gd name="T7" fmla="*/ 5 h 37"/>
                  <a:gd name="T8" fmla="*/ 38 w 47"/>
                  <a:gd name="T9" fmla="*/ 19 h 37"/>
                </a:gdLst>
                <a:ahLst/>
                <a:cxnLst>
                  <a:cxn ang="0">
                    <a:pos x="T0" y="T1"/>
                  </a:cxn>
                  <a:cxn ang="0">
                    <a:pos x="T2" y="T3"/>
                  </a:cxn>
                  <a:cxn ang="0">
                    <a:pos x="T4" y="T5"/>
                  </a:cxn>
                  <a:cxn ang="0">
                    <a:pos x="T6" y="T7"/>
                  </a:cxn>
                  <a:cxn ang="0">
                    <a:pos x="T8" y="T9"/>
                  </a:cxn>
                </a:cxnLst>
                <a:rect l="0" t="0" r="r" b="b"/>
                <a:pathLst>
                  <a:path w="47" h="37">
                    <a:moveTo>
                      <a:pt x="38" y="19"/>
                    </a:moveTo>
                    <a:cubicBezTo>
                      <a:pt x="47" y="33"/>
                      <a:pt x="37" y="35"/>
                      <a:pt x="27" y="37"/>
                    </a:cubicBezTo>
                    <a:cubicBezTo>
                      <a:pt x="17" y="28"/>
                      <a:pt x="6" y="21"/>
                      <a:pt x="0" y="9"/>
                    </a:cubicBezTo>
                    <a:cubicBezTo>
                      <a:pt x="8" y="10"/>
                      <a:pt x="15" y="0"/>
                      <a:pt x="24" y="5"/>
                    </a:cubicBezTo>
                    <a:cubicBezTo>
                      <a:pt x="26" y="12"/>
                      <a:pt x="31" y="17"/>
                      <a:pt x="3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3" name="Freeform 1171"/>
              <p:cNvSpPr/>
              <p:nvPr/>
            </p:nvSpPr>
            <p:spPr bwMode="auto">
              <a:xfrm>
                <a:off x="5101" y="2115"/>
                <a:ext cx="71" cy="73"/>
              </a:xfrm>
              <a:custGeom>
                <a:avLst/>
                <a:gdLst>
                  <a:gd name="T0" fmla="*/ 0 w 37"/>
                  <a:gd name="T1" fmla="*/ 24 h 38"/>
                  <a:gd name="T2" fmla="*/ 5 w 37"/>
                  <a:gd name="T3" fmla="*/ 17 h 38"/>
                  <a:gd name="T4" fmla="*/ 25 w 37"/>
                  <a:gd name="T5" fmla="*/ 10 h 38"/>
                  <a:gd name="T6" fmla="*/ 28 w 37"/>
                  <a:gd name="T7" fmla="*/ 10 h 38"/>
                  <a:gd name="T8" fmla="*/ 28 w 37"/>
                  <a:gd name="T9" fmla="*/ 24 h 38"/>
                  <a:gd name="T10" fmla="*/ 28 w 37"/>
                  <a:gd name="T11" fmla="*/ 24 h 38"/>
                  <a:gd name="T12" fmla="*/ 9 w 37"/>
                  <a:gd name="T13" fmla="*/ 30 h 38"/>
                  <a:gd name="T14" fmla="*/ 0 w 37"/>
                  <a:gd name="T15" fmla="*/ 24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8">
                    <a:moveTo>
                      <a:pt x="0" y="24"/>
                    </a:moveTo>
                    <a:cubicBezTo>
                      <a:pt x="2" y="22"/>
                      <a:pt x="4" y="20"/>
                      <a:pt x="5" y="17"/>
                    </a:cubicBezTo>
                    <a:cubicBezTo>
                      <a:pt x="9" y="0"/>
                      <a:pt x="11" y="0"/>
                      <a:pt x="25" y="10"/>
                    </a:cubicBezTo>
                    <a:cubicBezTo>
                      <a:pt x="26" y="10"/>
                      <a:pt x="27" y="10"/>
                      <a:pt x="28" y="10"/>
                    </a:cubicBezTo>
                    <a:cubicBezTo>
                      <a:pt x="26" y="15"/>
                      <a:pt x="37" y="19"/>
                      <a:pt x="28" y="24"/>
                    </a:cubicBezTo>
                    <a:cubicBezTo>
                      <a:pt x="28" y="24"/>
                      <a:pt x="28" y="24"/>
                      <a:pt x="28" y="24"/>
                    </a:cubicBezTo>
                    <a:cubicBezTo>
                      <a:pt x="21" y="23"/>
                      <a:pt x="15" y="25"/>
                      <a:pt x="9" y="30"/>
                    </a:cubicBezTo>
                    <a:cubicBezTo>
                      <a:pt x="0" y="38"/>
                      <a:pt x="1" y="30"/>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4" name="Freeform 1172"/>
              <p:cNvSpPr/>
              <p:nvPr/>
            </p:nvSpPr>
            <p:spPr bwMode="auto">
              <a:xfrm>
                <a:off x="4875" y="2128"/>
                <a:ext cx="47" cy="60"/>
              </a:xfrm>
              <a:custGeom>
                <a:avLst/>
                <a:gdLst>
                  <a:gd name="T0" fmla="*/ 4 w 25"/>
                  <a:gd name="T1" fmla="*/ 17 h 31"/>
                  <a:gd name="T2" fmla="*/ 18 w 25"/>
                  <a:gd name="T3" fmla="*/ 10 h 31"/>
                  <a:gd name="T4" fmla="*/ 11 w 25"/>
                  <a:gd name="T5" fmla="*/ 31 h 31"/>
                  <a:gd name="T6" fmla="*/ 4 w 25"/>
                  <a:gd name="T7" fmla="*/ 17 h 31"/>
                </a:gdLst>
                <a:ahLst/>
                <a:cxnLst>
                  <a:cxn ang="0">
                    <a:pos x="T0" y="T1"/>
                  </a:cxn>
                  <a:cxn ang="0">
                    <a:pos x="T2" y="T3"/>
                  </a:cxn>
                  <a:cxn ang="0">
                    <a:pos x="T4" y="T5"/>
                  </a:cxn>
                  <a:cxn ang="0">
                    <a:pos x="T6" y="T7"/>
                  </a:cxn>
                </a:cxnLst>
                <a:rect l="0" t="0" r="r" b="b"/>
                <a:pathLst>
                  <a:path w="25" h="31">
                    <a:moveTo>
                      <a:pt x="4" y="17"/>
                    </a:moveTo>
                    <a:cubicBezTo>
                      <a:pt x="7" y="10"/>
                      <a:pt x="8" y="0"/>
                      <a:pt x="18" y="10"/>
                    </a:cubicBezTo>
                    <a:cubicBezTo>
                      <a:pt x="25" y="20"/>
                      <a:pt x="12" y="23"/>
                      <a:pt x="11" y="31"/>
                    </a:cubicBezTo>
                    <a:cubicBezTo>
                      <a:pt x="0" y="31"/>
                      <a:pt x="8" y="21"/>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5" name="Freeform 1173"/>
              <p:cNvSpPr/>
              <p:nvPr/>
            </p:nvSpPr>
            <p:spPr bwMode="auto">
              <a:xfrm>
                <a:off x="4810" y="2155"/>
                <a:ext cx="47" cy="33"/>
              </a:xfrm>
              <a:custGeom>
                <a:avLst/>
                <a:gdLst>
                  <a:gd name="T0" fmla="*/ 14 w 25"/>
                  <a:gd name="T1" fmla="*/ 17 h 17"/>
                  <a:gd name="T2" fmla="*/ 14 w 25"/>
                  <a:gd name="T3" fmla="*/ 0 h 17"/>
                  <a:gd name="T4" fmla="*/ 14 w 25"/>
                  <a:gd name="T5" fmla="*/ 17 h 17"/>
                </a:gdLst>
                <a:ahLst/>
                <a:cxnLst>
                  <a:cxn ang="0">
                    <a:pos x="T0" y="T1"/>
                  </a:cxn>
                  <a:cxn ang="0">
                    <a:pos x="T2" y="T3"/>
                  </a:cxn>
                  <a:cxn ang="0">
                    <a:pos x="T4" y="T5"/>
                  </a:cxn>
                </a:cxnLst>
                <a:rect l="0" t="0" r="r" b="b"/>
                <a:pathLst>
                  <a:path w="25" h="17">
                    <a:moveTo>
                      <a:pt x="14" y="17"/>
                    </a:moveTo>
                    <a:cubicBezTo>
                      <a:pt x="0" y="11"/>
                      <a:pt x="14" y="5"/>
                      <a:pt x="14" y="0"/>
                    </a:cubicBezTo>
                    <a:cubicBezTo>
                      <a:pt x="25" y="5"/>
                      <a:pt x="20" y="11"/>
                      <a:pt x="1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6" name="Freeform 1174"/>
              <p:cNvSpPr/>
              <p:nvPr/>
            </p:nvSpPr>
            <p:spPr bwMode="auto">
              <a:xfrm>
                <a:off x="5134" y="1958"/>
                <a:ext cx="181" cy="80"/>
              </a:xfrm>
              <a:custGeom>
                <a:avLst/>
                <a:gdLst>
                  <a:gd name="T0" fmla="*/ 95 w 95"/>
                  <a:gd name="T1" fmla="*/ 26 h 42"/>
                  <a:gd name="T2" fmla="*/ 95 w 95"/>
                  <a:gd name="T3" fmla="*/ 33 h 42"/>
                  <a:gd name="T4" fmla="*/ 93 w 95"/>
                  <a:gd name="T5" fmla="*/ 35 h 42"/>
                  <a:gd name="T6" fmla="*/ 74 w 95"/>
                  <a:gd name="T7" fmla="*/ 40 h 42"/>
                  <a:gd name="T8" fmla="*/ 36 w 95"/>
                  <a:gd name="T9" fmla="*/ 39 h 42"/>
                  <a:gd name="T10" fmla="*/ 6 w 95"/>
                  <a:gd name="T11" fmla="*/ 21 h 42"/>
                  <a:gd name="T12" fmla="*/ 14 w 95"/>
                  <a:gd name="T13" fmla="*/ 2 h 42"/>
                  <a:gd name="T14" fmla="*/ 53 w 95"/>
                  <a:gd name="T15" fmla="*/ 5 h 42"/>
                  <a:gd name="T16" fmla="*/ 84 w 95"/>
                  <a:gd name="T17" fmla="*/ 5 h 42"/>
                  <a:gd name="T18" fmla="*/ 91 w 95"/>
                  <a:gd name="T19" fmla="*/ 12 h 42"/>
                  <a:gd name="T20" fmla="*/ 95 w 95"/>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42">
                    <a:moveTo>
                      <a:pt x="95" y="26"/>
                    </a:moveTo>
                    <a:cubicBezTo>
                      <a:pt x="95" y="28"/>
                      <a:pt x="95" y="31"/>
                      <a:pt x="95" y="33"/>
                    </a:cubicBezTo>
                    <a:cubicBezTo>
                      <a:pt x="94" y="34"/>
                      <a:pt x="94" y="34"/>
                      <a:pt x="93" y="35"/>
                    </a:cubicBezTo>
                    <a:cubicBezTo>
                      <a:pt x="88" y="40"/>
                      <a:pt x="81" y="42"/>
                      <a:pt x="74" y="40"/>
                    </a:cubicBezTo>
                    <a:cubicBezTo>
                      <a:pt x="61" y="37"/>
                      <a:pt x="49" y="36"/>
                      <a:pt x="36" y="39"/>
                    </a:cubicBezTo>
                    <a:cubicBezTo>
                      <a:pt x="23" y="42"/>
                      <a:pt x="16" y="28"/>
                      <a:pt x="6" y="21"/>
                    </a:cubicBezTo>
                    <a:cubicBezTo>
                      <a:pt x="0" y="11"/>
                      <a:pt x="6" y="6"/>
                      <a:pt x="14" y="2"/>
                    </a:cubicBezTo>
                    <a:cubicBezTo>
                      <a:pt x="27" y="2"/>
                      <a:pt x="40" y="0"/>
                      <a:pt x="53" y="5"/>
                    </a:cubicBezTo>
                    <a:cubicBezTo>
                      <a:pt x="63" y="13"/>
                      <a:pt x="74" y="2"/>
                      <a:pt x="84" y="5"/>
                    </a:cubicBezTo>
                    <a:cubicBezTo>
                      <a:pt x="88" y="6"/>
                      <a:pt x="90" y="9"/>
                      <a:pt x="91" y="12"/>
                    </a:cubicBezTo>
                    <a:cubicBezTo>
                      <a:pt x="93" y="17"/>
                      <a:pt x="94" y="21"/>
                      <a:pt x="95"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7" name="Freeform 1175"/>
              <p:cNvSpPr/>
              <p:nvPr/>
            </p:nvSpPr>
            <p:spPr bwMode="auto">
              <a:xfrm>
                <a:off x="5336" y="1998"/>
                <a:ext cx="72" cy="48"/>
              </a:xfrm>
              <a:custGeom>
                <a:avLst/>
                <a:gdLst>
                  <a:gd name="T0" fmla="*/ 38 w 38"/>
                  <a:gd name="T1" fmla="*/ 15 h 25"/>
                  <a:gd name="T2" fmla="*/ 21 w 38"/>
                  <a:gd name="T3" fmla="*/ 21 h 25"/>
                  <a:gd name="T4" fmla="*/ 3 w 38"/>
                  <a:gd name="T5" fmla="*/ 5 h 25"/>
                  <a:gd name="T6" fmla="*/ 20 w 38"/>
                  <a:gd name="T7" fmla="*/ 2 h 25"/>
                  <a:gd name="T8" fmla="*/ 38 w 38"/>
                  <a:gd name="T9" fmla="*/ 15 h 25"/>
                </a:gdLst>
                <a:ahLst/>
                <a:cxnLst>
                  <a:cxn ang="0">
                    <a:pos x="T0" y="T1"/>
                  </a:cxn>
                  <a:cxn ang="0">
                    <a:pos x="T2" y="T3"/>
                  </a:cxn>
                  <a:cxn ang="0">
                    <a:pos x="T4" y="T5"/>
                  </a:cxn>
                  <a:cxn ang="0">
                    <a:pos x="T6" y="T7"/>
                  </a:cxn>
                  <a:cxn ang="0">
                    <a:pos x="T8" y="T9"/>
                  </a:cxn>
                </a:cxnLst>
                <a:rect l="0" t="0" r="r" b="b"/>
                <a:pathLst>
                  <a:path w="38" h="25">
                    <a:moveTo>
                      <a:pt x="38" y="15"/>
                    </a:moveTo>
                    <a:cubicBezTo>
                      <a:pt x="32" y="17"/>
                      <a:pt x="27" y="19"/>
                      <a:pt x="21" y="21"/>
                    </a:cubicBezTo>
                    <a:cubicBezTo>
                      <a:pt x="7" y="25"/>
                      <a:pt x="0" y="20"/>
                      <a:pt x="3" y="5"/>
                    </a:cubicBezTo>
                    <a:cubicBezTo>
                      <a:pt x="9" y="5"/>
                      <a:pt x="14" y="4"/>
                      <a:pt x="20" y="2"/>
                    </a:cubicBezTo>
                    <a:cubicBezTo>
                      <a:pt x="30" y="0"/>
                      <a:pt x="36" y="5"/>
                      <a:pt x="3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8" name="Freeform 1176"/>
              <p:cNvSpPr/>
              <p:nvPr/>
            </p:nvSpPr>
            <p:spPr bwMode="auto">
              <a:xfrm>
                <a:off x="5290" y="1933"/>
                <a:ext cx="91" cy="48"/>
              </a:xfrm>
              <a:custGeom>
                <a:avLst/>
                <a:gdLst>
                  <a:gd name="T0" fmla="*/ 9 w 48"/>
                  <a:gd name="T1" fmla="*/ 25 h 25"/>
                  <a:gd name="T2" fmla="*/ 2 w 48"/>
                  <a:gd name="T3" fmla="*/ 21 h 25"/>
                  <a:gd name="T4" fmla="*/ 0 w 48"/>
                  <a:gd name="T5" fmla="*/ 16 h 25"/>
                  <a:gd name="T6" fmla="*/ 23 w 48"/>
                  <a:gd name="T7" fmla="*/ 8 h 25"/>
                  <a:gd name="T8" fmla="*/ 48 w 48"/>
                  <a:gd name="T9" fmla="*/ 8 h 25"/>
                  <a:gd name="T10" fmla="*/ 44 w 48"/>
                  <a:gd name="T11" fmla="*/ 21 h 25"/>
                  <a:gd name="T12" fmla="*/ 9 w 48"/>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8" h="25">
                    <a:moveTo>
                      <a:pt x="9" y="25"/>
                    </a:moveTo>
                    <a:cubicBezTo>
                      <a:pt x="7" y="24"/>
                      <a:pt x="5" y="23"/>
                      <a:pt x="2" y="21"/>
                    </a:cubicBezTo>
                    <a:cubicBezTo>
                      <a:pt x="1" y="20"/>
                      <a:pt x="0" y="18"/>
                      <a:pt x="0" y="16"/>
                    </a:cubicBezTo>
                    <a:cubicBezTo>
                      <a:pt x="5" y="0"/>
                      <a:pt x="6" y="0"/>
                      <a:pt x="23" y="8"/>
                    </a:cubicBezTo>
                    <a:cubicBezTo>
                      <a:pt x="31" y="11"/>
                      <a:pt x="40" y="11"/>
                      <a:pt x="48" y="8"/>
                    </a:cubicBezTo>
                    <a:cubicBezTo>
                      <a:pt x="47" y="12"/>
                      <a:pt x="45" y="17"/>
                      <a:pt x="44" y="21"/>
                    </a:cubicBezTo>
                    <a:cubicBezTo>
                      <a:pt x="31" y="11"/>
                      <a:pt x="20" y="14"/>
                      <a:pt x="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9" name="Freeform 1177"/>
              <p:cNvSpPr/>
              <p:nvPr/>
            </p:nvSpPr>
            <p:spPr bwMode="auto">
              <a:xfrm>
                <a:off x="5273" y="2021"/>
                <a:ext cx="74" cy="60"/>
              </a:xfrm>
              <a:custGeom>
                <a:avLst/>
                <a:gdLst>
                  <a:gd name="T0" fmla="*/ 39 w 39"/>
                  <a:gd name="T1" fmla="*/ 21 h 31"/>
                  <a:gd name="T2" fmla="*/ 4 w 39"/>
                  <a:gd name="T3" fmla="*/ 24 h 31"/>
                  <a:gd name="T4" fmla="*/ 4 w 39"/>
                  <a:gd name="T5" fmla="*/ 9 h 31"/>
                  <a:gd name="T6" fmla="*/ 22 w 39"/>
                  <a:gd name="T7" fmla="*/ 0 h 31"/>
                  <a:gd name="T8" fmla="*/ 22 w 39"/>
                  <a:gd name="T9" fmla="*/ 0 h 31"/>
                  <a:gd name="T10" fmla="*/ 39 w 39"/>
                  <a:gd name="T11" fmla="*/ 21 h 31"/>
                </a:gdLst>
                <a:ahLst/>
                <a:cxnLst>
                  <a:cxn ang="0">
                    <a:pos x="T0" y="T1"/>
                  </a:cxn>
                  <a:cxn ang="0">
                    <a:pos x="T2" y="T3"/>
                  </a:cxn>
                  <a:cxn ang="0">
                    <a:pos x="T4" y="T5"/>
                  </a:cxn>
                  <a:cxn ang="0">
                    <a:pos x="T6" y="T7"/>
                  </a:cxn>
                  <a:cxn ang="0">
                    <a:pos x="T8" y="T9"/>
                  </a:cxn>
                  <a:cxn ang="0">
                    <a:pos x="T10" y="T11"/>
                  </a:cxn>
                </a:cxnLst>
                <a:rect l="0" t="0" r="r" b="b"/>
                <a:pathLst>
                  <a:path w="39" h="31">
                    <a:moveTo>
                      <a:pt x="39" y="21"/>
                    </a:moveTo>
                    <a:cubicBezTo>
                      <a:pt x="29" y="31"/>
                      <a:pt x="16" y="18"/>
                      <a:pt x="4" y="24"/>
                    </a:cubicBezTo>
                    <a:cubicBezTo>
                      <a:pt x="0" y="19"/>
                      <a:pt x="3" y="14"/>
                      <a:pt x="4" y="9"/>
                    </a:cubicBezTo>
                    <a:cubicBezTo>
                      <a:pt x="9" y="4"/>
                      <a:pt x="17" y="6"/>
                      <a:pt x="22" y="0"/>
                    </a:cubicBezTo>
                    <a:cubicBezTo>
                      <a:pt x="22" y="0"/>
                      <a:pt x="22" y="0"/>
                      <a:pt x="22" y="0"/>
                    </a:cubicBezTo>
                    <a:cubicBezTo>
                      <a:pt x="28" y="7"/>
                      <a:pt x="33" y="14"/>
                      <a:pt x="3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0" name="Freeform 1178"/>
              <p:cNvSpPr/>
              <p:nvPr/>
            </p:nvSpPr>
            <p:spPr bwMode="auto">
              <a:xfrm>
                <a:off x="5212" y="1876"/>
                <a:ext cx="129" cy="99"/>
              </a:xfrm>
              <a:custGeom>
                <a:avLst/>
                <a:gdLst>
                  <a:gd name="T0" fmla="*/ 64 w 68"/>
                  <a:gd name="T1" fmla="*/ 38 h 52"/>
                  <a:gd name="T2" fmla="*/ 43 w 68"/>
                  <a:gd name="T3" fmla="*/ 48 h 52"/>
                  <a:gd name="T4" fmla="*/ 22 w 68"/>
                  <a:gd name="T5" fmla="*/ 38 h 52"/>
                  <a:gd name="T6" fmla="*/ 3 w 68"/>
                  <a:gd name="T7" fmla="*/ 22 h 52"/>
                  <a:gd name="T8" fmla="*/ 1 w 68"/>
                  <a:gd name="T9" fmla="*/ 12 h 52"/>
                  <a:gd name="T10" fmla="*/ 44 w 68"/>
                  <a:gd name="T11" fmla="*/ 8 h 52"/>
                  <a:gd name="T12" fmla="*/ 68 w 68"/>
                  <a:gd name="T13" fmla="*/ 13 h 52"/>
                  <a:gd name="T14" fmla="*/ 56 w 68"/>
                  <a:gd name="T15" fmla="*/ 26 h 52"/>
                  <a:gd name="T16" fmla="*/ 64 w 68"/>
                  <a:gd name="T17" fmla="*/ 3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52">
                    <a:moveTo>
                      <a:pt x="64" y="38"/>
                    </a:moveTo>
                    <a:cubicBezTo>
                      <a:pt x="54" y="35"/>
                      <a:pt x="45" y="34"/>
                      <a:pt x="43" y="48"/>
                    </a:cubicBezTo>
                    <a:cubicBezTo>
                      <a:pt x="33" y="52"/>
                      <a:pt x="29" y="43"/>
                      <a:pt x="22" y="38"/>
                    </a:cubicBezTo>
                    <a:cubicBezTo>
                      <a:pt x="16" y="33"/>
                      <a:pt x="8" y="29"/>
                      <a:pt x="3" y="22"/>
                    </a:cubicBezTo>
                    <a:cubicBezTo>
                      <a:pt x="1" y="19"/>
                      <a:pt x="0" y="16"/>
                      <a:pt x="1" y="12"/>
                    </a:cubicBezTo>
                    <a:cubicBezTo>
                      <a:pt x="15" y="4"/>
                      <a:pt x="30" y="8"/>
                      <a:pt x="44" y="8"/>
                    </a:cubicBezTo>
                    <a:cubicBezTo>
                      <a:pt x="54" y="0"/>
                      <a:pt x="61" y="7"/>
                      <a:pt x="68" y="13"/>
                    </a:cubicBezTo>
                    <a:cubicBezTo>
                      <a:pt x="67" y="22"/>
                      <a:pt x="67" y="22"/>
                      <a:pt x="56" y="26"/>
                    </a:cubicBezTo>
                    <a:cubicBezTo>
                      <a:pt x="55" y="32"/>
                      <a:pt x="64" y="32"/>
                      <a:pt x="64"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1" name="Freeform 1179"/>
              <p:cNvSpPr/>
              <p:nvPr/>
            </p:nvSpPr>
            <p:spPr bwMode="auto">
              <a:xfrm>
                <a:off x="5252" y="1824"/>
                <a:ext cx="122" cy="82"/>
              </a:xfrm>
              <a:custGeom>
                <a:avLst/>
                <a:gdLst>
                  <a:gd name="T0" fmla="*/ 47 w 64"/>
                  <a:gd name="T1" fmla="*/ 40 h 43"/>
                  <a:gd name="T2" fmla="*/ 26 w 64"/>
                  <a:gd name="T3" fmla="*/ 37 h 43"/>
                  <a:gd name="T4" fmla="*/ 1 w 64"/>
                  <a:gd name="T5" fmla="*/ 15 h 43"/>
                  <a:gd name="T6" fmla="*/ 12 w 64"/>
                  <a:gd name="T7" fmla="*/ 3 h 43"/>
                  <a:gd name="T8" fmla="*/ 22 w 64"/>
                  <a:gd name="T9" fmla="*/ 2 h 43"/>
                  <a:gd name="T10" fmla="*/ 49 w 64"/>
                  <a:gd name="T11" fmla="*/ 2 h 43"/>
                  <a:gd name="T12" fmla="*/ 61 w 64"/>
                  <a:gd name="T13" fmla="*/ 16 h 43"/>
                  <a:gd name="T14" fmla="*/ 61 w 64"/>
                  <a:gd name="T15" fmla="*/ 26 h 43"/>
                  <a:gd name="T16" fmla="*/ 57 w 64"/>
                  <a:gd name="T17" fmla="*/ 33 h 43"/>
                  <a:gd name="T18" fmla="*/ 47 w 64"/>
                  <a:gd name="T19" fmla="*/ 4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43">
                    <a:moveTo>
                      <a:pt x="47" y="40"/>
                    </a:moveTo>
                    <a:cubicBezTo>
                      <a:pt x="39" y="43"/>
                      <a:pt x="35" y="28"/>
                      <a:pt x="26" y="37"/>
                    </a:cubicBezTo>
                    <a:cubicBezTo>
                      <a:pt x="9" y="34"/>
                      <a:pt x="3" y="29"/>
                      <a:pt x="1" y="15"/>
                    </a:cubicBezTo>
                    <a:cubicBezTo>
                      <a:pt x="0" y="5"/>
                      <a:pt x="7" y="5"/>
                      <a:pt x="12" y="3"/>
                    </a:cubicBezTo>
                    <a:cubicBezTo>
                      <a:pt x="16" y="2"/>
                      <a:pt x="19" y="2"/>
                      <a:pt x="22" y="2"/>
                    </a:cubicBezTo>
                    <a:cubicBezTo>
                      <a:pt x="32" y="5"/>
                      <a:pt x="40" y="5"/>
                      <a:pt x="49" y="2"/>
                    </a:cubicBezTo>
                    <a:cubicBezTo>
                      <a:pt x="61" y="0"/>
                      <a:pt x="64" y="5"/>
                      <a:pt x="61" y="16"/>
                    </a:cubicBezTo>
                    <a:cubicBezTo>
                      <a:pt x="60" y="19"/>
                      <a:pt x="55" y="23"/>
                      <a:pt x="61" y="26"/>
                    </a:cubicBezTo>
                    <a:cubicBezTo>
                      <a:pt x="60" y="29"/>
                      <a:pt x="58" y="31"/>
                      <a:pt x="57" y="33"/>
                    </a:cubicBezTo>
                    <a:cubicBezTo>
                      <a:pt x="52" y="33"/>
                      <a:pt x="47" y="33"/>
                      <a:pt x="47"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2" name="Freeform 1180"/>
              <p:cNvSpPr/>
              <p:nvPr/>
            </p:nvSpPr>
            <p:spPr bwMode="auto">
              <a:xfrm>
                <a:off x="5141" y="2019"/>
                <a:ext cx="166" cy="102"/>
              </a:xfrm>
              <a:custGeom>
                <a:avLst/>
                <a:gdLst>
                  <a:gd name="T0" fmla="*/ 73 w 87"/>
                  <a:gd name="T1" fmla="*/ 11 h 53"/>
                  <a:gd name="T2" fmla="*/ 73 w 87"/>
                  <a:gd name="T3" fmla="*/ 25 h 53"/>
                  <a:gd name="T4" fmla="*/ 87 w 87"/>
                  <a:gd name="T5" fmla="*/ 36 h 53"/>
                  <a:gd name="T6" fmla="*/ 56 w 87"/>
                  <a:gd name="T7" fmla="*/ 53 h 53"/>
                  <a:gd name="T8" fmla="*/ 52 w 87"/>
                  <a:gd name="T9" fmla="*/ 46 h 53"/>
                  <a:gd name="T10" fmla="*/ 13 w 87"/>
                  <a:gd name="T11" fmla="*/ 23 h 53"/>
                  <a:gd name="T12" fmla="*/ 13 w 87"/>
                  <a:gd name="T13" fmla="*/ 8 h 53"/>
                  <a:gd name="T14" fmla="*/ 73 w 87"/>
                  <a:gd name="T15" fmla="*/ 11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53">
                    <a:moveTo>
                      <a:pt x="73" y="11"/>
                    </a:moveTo>
                    <a:cubicBezTo>
                      <a:pt x="77" y="16"/>
                      <a:pt x="74" y="21"/>
                      <a:pt x="73" y="25"/>
                    </a:cubicBezTo>
                    <a:cubicBezTo>
                      <a:pt x="74" y="34"/>
                      <a:pt x="80" y="36"/>
                      <a:pt x="87" y="36"/>
                    </a:cubicBezTo>
                    <a:cubicBezTo>
                      <a:pt x="81" y="49"/>
                      <a:pt x="68" y="51"/>
                      <a:pt x="56" y="53"/>
                    </a:cubicBezTo>
                    <a:cubicBezTo>
                      <a:pt x="54" y="51"/>
                      <a:pt x="54" y="46"/>
                      <a:pt x="52" y="46"/>
                    </a:cubicBezTo>
                    <a:cubicBezTo>
                      <a:pt x="34" y="47"/>
                      <a:pt x="26" y="30"/>
                      <a:pt x="13" y="23"/>
                    </a:cubicBezTo>
                    <a:cubicBezTo>
                      <a:pt x="5" y="19"/>
                      <a:pt x="0" y="13"/>
                      <a:pt x="13" y="8"/>
                    </a:cubicBezTo>
                    <a:cubicBezTo>
                      <a:pt x="33" y="10"/>
                      <a:pt x="54" y="0"/>
                      <a:pt x="7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3" name="Freeform 1181"/>
              <p:cNvSpPr/>
              <p:nvPr/>
            </p:nvSpPr>
            <p:spPr bwMode="auto">
              <a:xfrm>
                <a:off x="2977" y="841"/>
                <a:ext cx="107" cy="71"/>
              </a:xfrm>
              <a:custGeom>
                <a:avLst/>
                <a:gdLst>
                  <a:gd name="T0" fmla="*/ 0 w 56"/>
                  <a:gd name="T1" fmla="*/ 24 h 37"/>
                  <a:gd name="T2" fmla="*/ 21 w 56"/>
                  <a:gd name="T3" fmla="*/ 10 h 37"/>
                  <a:gd name="T4" fmla="*/ 35 w 56"/>
                  <a:gd name="T5" fmla="*/ 0 h 37"/>
                  <a:gd name="T6" fmla="*/ 56 w 56"/>
                  <a:gd name="T7" fmla="*/ 21 h 37"/>
                  <a:gd name="T8" fmla="*/ 41 w 56"/>
                  <a:gd name="T9" fmla="*/ 33 h 37"/>
                  <a:gd name="T10" fmla="*/ 15 w 56"/>
                  <a:gd name="T11" fmla="*/ 37 h 37"/>
                  <a:gd name="T12" fmla="*/ 4 w 56"/>
                  <a:gd name="T13" fmla="*/ 28 h 37"/>
                  <a:gd name="T14" fmla="*/ 0 w 56"/>
                  <a:gd name="T15" fmla="*/ 24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37">
                    <a:moveTo>
                      <a:pt x="0" y="24"/>
                    </a:moveTo>
                    <a:cubicBezTo>
                      <a:pt x="12" y="28"/>
                      <a:pt x="15" y="17"/>
                      <a:pt x="21" y="10"/>
                    </a:cubicBezTo>
                    <a:cubicBezTo>
                      <a:pt x="27" y="8"/>
                      <a:pt x="28" y="1"/>
                      <a:pt x="35" y="0"/>
                    </a:cubicBezTo>
                    <a:cubicBezTo>
                      <a:pt x="42" y="7"/>
                      <a:pt x="47" y="16"/>
                      <a:pt x="56" y="21"/>
                    </a:cubicBezTo>
                    <a:cubicBezTo>
                      <a:pt x="56" y="31"/>
                      <a:pt x="51" y="35"/>
                      <a:pt x="41" y="33"/>
                    </a:cubicBezTo>
                    <a:cubicBezTo>
                      <a:pt x="32" y="32"/>
                      <a:pt x="23" y="34"/>
                      <a:pt x="15" y="37"/>
                    </a:cubicBezTo>
                    <a:cubicBezTo>
                      <a:pt x="8" y="37"/>
                      <a:pt x="7" y="32"/>
                      <a:pt x="4" y="28"/>
                    </a:cubicBezTo>
                    <a:cubicBezTo>
                      <a:pt x="2" y="27"/>
                      <a:pt x="1" y="26"/>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4" name="Freeform 1182"/>
              <p:cNvSpPr/>
              <p:nvPr/>
            </p:nvSpPr>
            <p:spPr bwMode="auto">
              <a:xfrm>
                <a:off x="3093" y="810"/>
                <a:ext cx="86" cy="94"/>
              </a:xfrm>
              <a:custGeom>
                <a:avLst/>
                <a:gdLst>
                  <a:gd name="T0" fmla="*/ 19 w 45"/>
                  <a:gd name="T1" fmla="*/ 16 h 49"/>
                  <a:gd name="T2" fmla="*/ 23 w 45"/>
                  <a:gd name="T3" fmla="*/ 9 h 49"/>
                  <a:gd name="T4" fmla="*/ 38 w 45"/>
                  <a:gd name="T5" fmla="*/ 0 h 49"/>
                  <a:gd name="T6" fmla="*/ 40 w 45"/>
                  <a:gd name="T7" fmla="*/ 11 h 49"/>
                  <a:gd name="T8" fmla="*/ 40 w 45"/>
                  <a:gd name="T9" fmla="*/ 37 h 49"/>
                  <a:gd name="T10" fmla="*/ 1 w 45"/>
                  <a:gd name="T11" fmla="*/ 43 h 49"/>
                  <a:gd name="T12" fmla="*/ 2 w 45"/>
                  <a:gd name="T13" fmla="*/ 37 h 49"/>
                  <a:gd name="T14" fmla="*/ 19 w 45"/>
                  <a:gd name="T15" fmla="*/ 1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49">
                    <a:moveTo>
                      <a:pt x="19" y="16"/>
                    </a:moveTo>
                    <a:cubicBezTo>
                      <a:pt x="21" y="14"/>
                      <a:pt x="22" y="11"/>
                      <a:pt x="23" y="9"/>
                    </a:cubicBezTo>
                    <a:cubicBezTo>
                      <a:pt x="25" y="0"/>
                      <a:pt x="32" y="0"/>
                      <a:pt x="38" y="0"/>
                    </a:cubicBezTo>
                    <a:cubicBezTo>
                      <a:pt x="45" y="1"/>
                      <a:pt x="40" y="7"/>
                      <a:pt x="40" y="11"/>
                    </a:cubicBezTo>
                    <a:cubicBezTo>
                      <a:pt x="40" y="20"/>
                      <a:pt x="40" y="28"/>
                      <a:pt x="40" y="37"/>
                    </a:cubicBezTo>
                    <a:cubicBezTo>
                      <a:pt x="29" y="49"/>
                      <a:pt x="14" y="42"/>
                      <a:pt x="1" y="43"/>
                    </a:cubicBezTo>
                    <a:cubicBezTo>
                      <a:pt x="0" y="41"/>
                      <a:pt x="0" y="39"/>
                      <a:pt x="2" y="37"/>
                    </a:cubicBezTo>
                    <a:cubicBezTo>
                      <a:pt x="8" y="30"/>
                      <a:pt x="9" y="19"/>
                      <a:pt x="1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5" name="Freeform 1183"/>
              <p:cNvSpPr/>
              <p:nvPr/>
            </p:nvSpPr>
            <p:spPr bwMode="auto">
              <a:xfrm>
                <a:off x="3004" y="873"/>
                <a:ext cx="101" cy="69"/>
              </a:xfrm>
              <a:custGeom>
                <a:avLst/>
                <a:gdLst>
                  <a:gd name="T0" fmla="*/ 49 w 53"/>
                  <a:gd name="T1" fmla="*/ 4 h 36"/>
                  <a:gd name="T2" fmla="*/ 49 w 53"/>
                  <a:gd name="T3" fmla="*/ 11 h 36"/>
                  <a:gd name="T4" fmla="*/ 47 w 53"/>
                  <a:gd name="T5" fmla="*/ 23 h 36"/>
                  <a:gd name="T6" fmla="*/ 12 w 53"/>
                  <a:gd name="T7" fmla="*/ 24 h 36"/>
                  <a:gd name="T8" fmla="*/ 9 w 53"/>
                  <a:gd name="T9" fmla="*/ 22 h 36"/>
                  <a:gd name="T10" fmla="*/ 0 w 53"/>
                  <a:gd name="T11" fmla="*/ 18 h 36"/>
                  <a:gd name="T12" fmla="*/ 22 w 53"/>
                  <a:gd name="T13" fmla="*/ 13 h 36"/>
                  <a:gd name="T14" fmla="*/ 42 w 53"/>
                  <a:gd name="T15" fmla="*/ 4 h 36"/>
                  <a:gd name="T16" fmla="*/ 49 w 53"/>
                  <a:gd name="T17"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36">
                    <a:moveTo>
                      <a:pt x="49" y="4"/>
                    </a:moveTo>
                    <a:cubicBezTo>
                      <a:pt x="49" y="6"/>
                      <a:pt x="49" y="9"/>
                      <a:pt x="49" y="11"/>
                    </a:cubicBezTo>
                    <a:cubicBezTo>
                      <a:pt x="53" y="16"/>
                      <a:pt x="50" y="19"/>
                      <a:pt x="47" y="23"/>
                    </a:cubicBezTo>
                    <a:cubicBezTo>
                      <a:pt x="36" y="36"/>
                      <a:pt x="24" y="28"/>
                      <a:pt x="12" y="24"/>
                    </a:cubicBezTo>
                    <a:cubicBezTo>
                      <a:pt x="11" y="24"/>
                      <a:pt x="10" y="21"/>
                      <a:pt x="9" y="22"/>
                    </a:cubicBezTo>
                    <a:cubicBezTo>
                      <a:pt x="2" y="28"/>
                      <a:pt x="0" y="25"/>
                      <a:pt x="0" y="18"/>
                    </a:cubicBezTo>
                    <a:cubicBezTo>
                      <a:pt x="7" y="13"/>
                      <a:pt x="13" y="9"/>
                      <a:pt x="22" y="13"/>
                    </a:cubicBezTo>
                    <a:cubicBezTo>
                      <a:pt x="31" y="17"/>
                      <a:pt x="37" y="12"/>
                      <a:pt x="42" y="4"/>
                    </a:cubicBezTo>
                    <a:cubicBezTo>
                      <a:pt x="44" y="0"/>
                      <a:pt x="47" y="4"/>
                      <a:pt x="4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6" name="Freeform 1184"/>
              <p:cNvSpPr/>
              <p:nvPr/>
            </p:nvSpPr>
            <p:spPr bwMode="auto">
              <a:xfrm>
                <a:off x="2533" y="1606"/>
                <a:ext cx="53" cy="61"/>
              </a:xfrm>
              <a:custGeom>
                <a:avLst/>
                <a:gdLst>
                  <a:gd name="T0" fmla="*/ 13 w 28"/>
                  <a:gd name="T1" fmla="*/ 4 h 32"/>
                  <a:gd name="T2" fmla="*/ 28 w 28"/>
                  <a:gd name="T3" fmla="*/ 1 h 32"/>
                  <a:gd name="T4" fmla="*/ 28 w 28"/>
                  <a:gd name="T5" fmla="*/ 11 h 32"/>
                  <a:gd name="T6" fmla="*/ 7 w 28"/>
                  <a:gd name="T7" fmla="*/ 30 h 32"/>
                  <a:gd name="T8" fmla="*/ 0 w 28"/>
                  <a:gd name="T9" fmla="*/ 25 h 32"/>
                  <a:gd name="T10" fmla="*/ 13 w 28"/>
                  <a:gd name="T11" fmla="*/ 4 h 32"/>
                </a:gdLst>
                <a:ahLst/>
                <a:cxnLst>
                  <a:cxn ang="0">
                    <a:pos x="T0" y="T1"/>
                  </a:cxn>
                  <a:cxn ang="0">
                    <a:pos x="T2" y="T3"/>
                  </a:cxn>
                  <a:cxn ang="0">
                    <a:pos x="T4" y="T5"/>
                  </a:cxn>
                  <a:cxn ang="0">
                    <a:pos x="T6" y="T7"/>
                  </a:cxn>
                  <a:cxn ang="0">
                    <a:pos x="T8" y="T9"/>
                  </a:cxn>
                  <a:cxn ang="0">
                    <a:pos x="T10" y="T11"/>
                  </a:cxn>
                </a:cxnLst>
                <a:rect l="0" t="0" r="r" b="b"/>
                <a:pathLst>
                  <a:path w="28" h="32">
                    <a:moveTo>
                      <a:pt x="13" y="4"/>
                    </a:moveTo>
                    <a:cubicBezTo>
                      <a:pt x="19" y="7"/>
                      <a:pt x="22" y="0"/>
                      <a:pt x="28" y="1"/>
                    </a:cubicBezTo>
                    <a:cubicBezTo>
                      <a:pt x="28" y="4"/>
                      <a:pt x="28" y="8"/>
                      <a:pt x="28" y="11"/>
                    </a:cubicBezTo>
                    <a:cubicBezTo>
                      <a:pt x="24" y="21"/>
                      <a:pt x="16" y="26"/>
                      <a:pt x="7" y="30"/>
                    </a:cubicBezTo>
                    <a:cubicBezTo>
                      <a:pt x="2" y="32"/>
                      <a:pt x="0" y="30"/>
                      <a:pt x="0" y="25"/>
                    </a:cubicBezTo>
                    <a:cubicBezTo>
                      <a:pt x="4" y="18"/>
                      <a:pt x="14" y="15"/>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7" name="Freeform 1185"/>
              <p:cNvSpPr/>
              <p:nvPr/>
            </p:nvSpPr>
            <p:spPr bwMode="auto">
              <a:xfrm>
                <a:off x="2445" y="1696"/>
                <a:ext cx="84" cy="52"/>
              </a:xfrm>
              <a:custGeom>
                <a:avLst/>
                <a:gdLst>
                  <a:gd name="T0" fmla="*/ 15 w 44"/>
                  <a:gd name="T1" fmla="*/ 23 h 27"/>
                  <a:gd name="T2" fmla="*/ 13 w 44"/>
                  <a:gd name="T3" fmla="*/ 0 h 27"/>
                  <a:gd name="T4" fmla="*/ 28 w 44"/>
                  <a:gd name="T5" fmla="*/ 3 h 27"/>
                  <a:gd name="T6" fmla="*/ 25 w 44"/>
                  <a:gd name="T7" fmla="*/ 27 h 27"/>
                  <a:gd name="T8" fmla="*/ 15 w 44"/>
                  <a:gd name="T9" fmla="*/ 23 h 27"/>
                </a:gdLst>
                <a:ahLst/>
                <a:cxnLst>
                  <a:cxn ang="0">
                    <a:pos x="T0" y="T1"/>
                  </a:cxn>
                  <a:cxn ang="0">
                    <a:pos x="T2" y="T3"/>
                  </a:cxn>
                  <a:cxn ang="0">
                    <a:pos x="T4" y="T5"/>
                  </a:cxn>
                  <a:cxn ang="0">
                    <a:pos x="T6" y="T7"/>
                  </a:cxn>
                  <a:cxn ang="0">
                    <a:pos x="T8" y="T9"/>
                  </a:cxn>
                </a:cxnLst>
                <a:rect l="0" t="0" r="r" b="b"/>
                <a:pathLst>
                  <a:path w="44" h="27">
                    <a:moveTo>
                      <a:pt x="15" y="23"/>
                    </a:moveTo>
                    <a:cubicBezTo>
                      <a:pt x="18" y="15"/>
                      <a:pt x="0" y="9"/>
                      <a:pt x="13" y="0"/>
                    </a:cubicBezTo>
                    <a:cubicBezTo>
                      <a:pt x="16" y="7"/>
                      <a:pt x="20" y="13"/>
                      <a:pt x="28" y="3"/>
                    </a:cubicBezTo>
                    <a:cubicBezTo>
                      <a:pt x="44" y="13"/>
                      <a:pt x="33" y="20"/>
                      <a:pt x="25" y="27"/>
                    </a:cubicBezTo>
                    <a:cubicBezTo>
                      <a:pt x="21" y="26"/>
                      <a:pt x="17" y="26"/>
                      <a:pt x="1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8" name="Freeform 1186"/>
              <p:cNvSpPr/>
              <p:nvPr/>
            </p:nvSpPr>
            <p:spPr bwMode="auto">
              <a:xfrm>
                <a:off x="2449" y="1730"/>
                <a:ext cx="61" cy="73"/>
              </a:xfrm>
              <a:custGeom>
                <a:avLst/>
                <a:gdLst>
                  <a:gd name="T0" fmla="*/ 13 w 32"/>
                  <a:gd name="T1" fmla="*/ 5 h 38"/>
                  <a:gd name="T2" fmla="*/ 23 w 32"/>
                  <a:gd name="T3" fmla="*/ 9 h 38"/>
                  <a:gd name="T4" fmla="*/ 25 w 32"/>
                  <a:gd name="T5" fmla="*/ 24 h 38"/>
                  <a:gd name="T6" fmla="*/ 27 w 32"/>
                  <a:gd name="T7" fmla="*/ 30 h 38"/>
                  <a:gd name="T8" fmla="*/ 24 w 32"/>
                  <a:gd name="T9" fmla="*/ 37 h 38"/>
                  <a:gd name="T10" fmla="*/ 5 w 32"/>
                  <a:gd name="T11" fmla="*/ 27 h 38"/>
                  <a:gd name="T12" fmla="*/ 12 w 32"/>
                  <a:gd name="T13" fmla="*/ 6 h 38"/>
                  <a:gd name="T14" fmla="*/ 13 w 32"/>
                  <a:gd name="T15" fmla="*/ 5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8">
                    <a:moveTo>
                      <a:pt x="13" y="5"/>
                    </a:moveTo>
                    <a:cubicBezTo>
                      <a:pt x="16" y="7"/>
                      <a:pt x="22" y="0"/>
                      <a:pt x="23" y="9"/>
                    </a:cubicBezTo>
                    <a:cubicBezTo>
                      <a:pt x="28" y="13"/>
                      <a:pt x="32" y="17"/>
                      <a:pt x="25" y="24"/>
                    </a:cubicBezTo>
                    <a:cubicBezTo>
                      <a:pt x="22" y="26"/>
                      <a:pt x="25" y="29"/>
                      <a:pt x="27" y="30"/>
                    </a:cubicBezTo>
                    <a:cubicBezTo>
                      <a:pt x="26" y="32"/>
                      <a:pt x="25" y="35"/>
                      <a:pt x="24" y="37"/>
                    </a:cubicBezTo>
                    <a:cubicBezTo>
                      <a:pt x="15" y="38"/>
                      <a:pt x="13" y="27"/>
                      <a:pt x="5" y="27"/>
                    </a:cubicBezTo>
                    <a:cubicBezTo>
                      <a:pt x="0" y="18"/>
                      <a:pt x="15" y="15"/>
                      <a:pt x="12" y="6"/>
                    </a:cubicBezTo>
                    <a:lnTo>
                      <a:pt x="1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9" name="Freeform 1187"/>
              <p:cNvSpPr/>
              <p:nvPr/>
            </p:nvSpPr>
            <p:spPr bwMode="auto">
              <a:xfrm>
                <a:off x="2379" y="1761"/>
                <a:ext cx="137" cy="94"/>
              </a:xfrm>
              <a:custGeom>
                <a:avLst/>
                <a:gdLst>
                  <a:gd name="T0" fmla="*/ 43 w 72"/>
                  <a:gd name="T1" fmla="*/ 10 h 49"/>
                  <a:gd name="T2" fmla="*/ 61 w 72"/>
                  <a:gd name="T3" fmla="*/ 21 h 49"/>
                  <a:gd name="T4" fmla="*/ 70 w 72"/>
                  <a:gd name="T5" fmla="*/ 21 h 49"/>
                  <a:gd name="T6" fmla="*/ 60 w 72"/>
                  <a:gd name="T7" fmla="*/ 49 h 49"/>
                  <a:gd name="T8" fmla="*/ 43 w 72"/>
                  <a:gd name="T9" fmla="*/ 39 h 49"/>
                  <a:gd name="T10" fmla="*/ 36 w 72"/>
                  <a:gd name="T11" fmla="*/ 36 h 49"/>
                  <a:gd name="T12" fmla="*/ 2 w 72"/>
                  <a:gd name="T13" fmla="*/ 37 h 49"/>
                  <a:gd name="T14" fmla="*/ 3 w 72"/>
                  <a:gd name="T15" fmla="*/ 21 h 49"/>
                  <a:gd name="T16" fmla="*/ 9 w 72"/>
                  <a:gd name="T17" fmla="*/ 16 h 49"/>
                  <a:gd name="T18" fmla="*/ 32 w 72"/>
                  <a:gd name="T19" fmla="*/ 15 h 49"/>
                  <a:gd name="T20" fmla="*/ 43 w 72"/>
                  <a:gd name="T21"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49">
                    <a:moveTo>
                      <a:pt x="43" y="10"/>
                    </a:moveTo>
                    <a:cubicBezTo>
                      <a:pt x="57" y="0"/>
                      <a:pt x="54" y="18"/>
                      <a:pt x="61" y="21"/>
                    </a:cubicBezTo>
                    <a:cubicBezTo>
                      <a:pt x="64" y="21"/>
                      <a:pt x="67" y="21"/>
                      <a:pt x="70" y="21"/>
                    </a:cubicBezTo>
                    <a:cubicBezTo>
                      <a:pt x="72" y="32"/>
                      <a:pt x="64" y="40"/>
                      <a:pt x="60" y="49"/>
                    </a:cubicBezTo>
                    <a:cubicBezTo>
                      <a:pt x="52" y="49"/>
                      <a:pt x="45" y="48"/>
                      <a:pt x="43" y="39"/>
                    </a:cubicBezTo>
                    <a:cubicBezTo>
                      <a:pt x="44" y="30"/>
                      <a:pt x="39" y="37"/>
                      <a:pt x="36" y="36"/>
                    </a:cubicBezTo>
                    <a:cubicBezTo>
                      <a:pt x="25" y="41"/>
                      <a:pt x="14" y="48"/>
                      <a:pt x="2" y="37"/>
                    </a:cubicBezTo>
                    <a:cubicBezTo>
                      <a:pt x="0" y="31"/>
                      <a:pt x="1" y="26"/>
                      <a:pt x="3" y="21"/>
                    </a:cubicBezTo>
                    <a:cubicBezTo>
                      <a:pt x="5" y="19"/>
                      <a:pt x="7" y="17"/>
                      <a:pt x="9" y="16"/>
                    </a:cubicBezTo>
                    <a:cubicBezTo>
                      <a:pt x="17" y="15"/>
                      <a:pt x="25" y="22"/>
                      <a:pt x="32" y="15"/>
                    </a:cubicBezTo>
                    <a:cubicBezTo>
                      <a:pt x="36" y="13"/>
                      <a:pt x="39" y="10"/>
                      <a:pt x="4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30" name="Freeform 1188"/>
              <p:cNvSpPr/>
              <p:nvPr/>
            </p:nvSpPr>
            <p:spPr bwMode="auto">
              <a:xfrm>
                <a:off x="2377" y="1820"/>
                <a:ext cx="116" cy="88"/>
              </a:xfrm>
              <a:custGeom>
                <a:avLst/>
                <a:gdLst>
                  <a:gd name="T0" fmla="*/ 46 w 61"/>
                  <a:gd name="T1" fmla="*/ 6 h 46"/>
                  <a:gd name="T2" fmla="*/ 61 w 61"/>
                  <a:gd name="T3" fmla="*/ 18 h 46"/>
                  <a:gd name="T4" fmla="*/ 54 w 61"/>
                  <a:gd name="T5" fmla="*/ 35 h 46"/>
                  <a:gd name="T6" fmla="*/ 36 w 61"/>
                  <a:gd name="T7" fmla="*/ 46 h 46"/>
                  <a:gd name="T8" fmla="*/ 30 w 61"/>
                  <a:gd name="T9" fmla="*/ 20 h 46"/>
                  <a:gd name="T10" fmla="*/ 3 w 61"/>
                  <a:gd name="T11" fmla="*/ 14 h 46"/>
                  <a:gd name="T12" fmla="*/ 0 w 61"/>
                  <a:gd name="T13" fmla="*/ 7 h 46"/>
                  <a:gd name="T14" fmla="*/ 5 w 61"/>
                  <a:gd name="T15" fmla="*/ 4 h 46"/>
                  <a:gd name="T16" fmla="*/ 40 w 61"/>
                  <a:gd name="T17" fmla="*/ 0 h 46"/>
                  <a:gd name="T18" fmla="*/ 46 w 61"/>
                  <a:gd name="T19"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6">
                    <a:moveTo>
                      <a:pt x="46" y="6"/>
                    </a:moveTo>
                    <a:cubicBezTo>
                      <a:pt x="47" y="15"/>
                      <a:pt x="57" y="12"/>
                      <a:pt x="61" y="18"/>
                    </a:cubicBezTo>
                    <a:cubicBezTo>
                      <a:pt x="58" y="24"/>
                      <a:pt x="56" y="29"/>
                      <a:pt x="54" y="35"/>
                    </a:cubicBezTo>
                    <a:cubicBezTo>
                      <a:pt x="46" y="35"/>
                      <a:pt x="43" y="43"/>
                      <a:pt x="36" y="46"/>
                    </a:cubicBezTo>
                    <a:cubicBezTo>
                      <a:pt x="18" y="42"/>
                      <a:pt x="25" y="30"/>
                      <a:pt x="30" y="20"/>
                    </a:cubicBezTo>
                    <a:cubicBezTo>
                      <a:pt x="21" y="15"/>
                      <a:pt x="10" y="22"/>
                      <a:pt x="3" y="14"/>
                    </a:cubicBezTo>
                    <a:cubicBezTo>
                      <a:pt x="1" y="12"/>
                      <a:pt x="0" y="10"/>
                      <a:pt x="0" y="7"/>
                    </a:cubicBezTo>
                    <a:cubicBezTo>
                      <a:pt x="1" y="5"/>
                      <a:pt x="2" y="2"/>
                      <a:pt x="5" y="4"/>
                    </a:cubicBezTo>
                    <a:cubicBezTo>
                      <a:pt x="18" y="14"/>
                      <a:pt x="28" y="1"/>
                      <a:pt x="40" y="0"/>
                    </a:cubicBezTo>
                    <a:cubicBezTo>
                      <a:pt x="35" y="10"/>
                      <a:pt x="46" y="2"/>
                      <a:pt x="4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31" name="Freeform 1189"/>
              <p:cNvSpPr/>
              <p:nvPr/>
            </p:nvSpPr>
            <p:spPr bwMode="auto">
              <a:xfrm>
                <a:off x="2771" y="3131"/>
                <a:ext cx="34" cy="15"/>
              </a:xfrm>
              <a:custGeom>
                <a:avLst/>
                <a:gdLst>
                  <a:gd name="T0" fmla="*/ 0 w 18"/>
                  <a:gd name="T1" fmla="*/ 2 h 8"/>
                  <a:gd name="T2" fmla="*/ 18 w 18"/>
                  <a:gd name="T3" fmla="*/ 5 h 8"/>
                  <a:gd name="T4" fmla="*/ 0 w 18"/>
                  <a:gd name="T5" fmla="*/ 2 h 8"/>
                </a:gdLst>
                <a:ahLst/>
                <a:cxnLst>
                  <a:cxn ang="0">
                    <a:pos x="T0" y="T1"/>
                  </a:cxn>
                  <a:cxn ang="0">
                    <a:pos x="T2" y="T3"/>
                  </a:cxn>
                  <a:cxn ang="0">
                    <a:pos x="T4" y="T5"/>
                  </a:cxn>
                </a:cxnLst>
                <a:rect l="0" t="0" r="r" b="b"/>
                <a:pathLst>
                  <a:path w="18" h="8">
                    <a:moveTo>
                      <a:pt x="0" y="2"/>
                    </a:moveTo>
                    <a:cubicBezTo>
                      <a:pt x="6" y="3"/>
                      <a:pt x="13" y="0"/>
                      <a:pt x="18" y="5"/>
                    </a:cubicBezTo>
                    <a:cubicBezTo>
                      <a:pt x="12" y="4"/>
                      <a:pt x="5" y="8"/>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32" name="Freeform 1190"/>
              <p:cNvSpPr/>
              <p:nvPr/>
            </p:nvSpPr>
            <p:spPr bwMode="auto">
              <a:xfrm>
                <a:off x="2765" y="2976"/>
                <a:ext cx="99" cy="84"/>
              </a:xfrm>
              <a:custGeom>
                <a:avLst/>
                <a:gdLst>
                  <a:gd name="T0" fmla="*/ 52 w 52"/>
                  <a:gd name="T1" fmla="*/ 17 h 44"/>
                  <a:gd name="T2" fmla="*/ 48 w 52"/>
                  <a:gd name="T3" fmla="*/ 34 h 44"/>
                  <a:gd name="T4" fmla="*/ 0 w 52"/>
                  <a:gd name="T5" fmla="*/ 20 h 44"/>
                  <a:gd name="T6" fmla="*/ 17 w 52"/>
                  <a:gd name="T7" fmla="*/ 3 h 44"/>
                  <a:gd name="T8" fmla="*/ 45 w 52"/>
                  <a:gd name="T9" fmla="*/ 13 h 44"/>
                  <a:gd name="T10" fmla="*/ 52 w 52"/>
                  <a:gd name="T11" fmla="*/ 17 h 44"/>
                </a:gdLst>
                <a:ahLst/>
                <a:cxnLst>
                  <a:cxn ang="0">
                    <a:pos x="T0" y="T1"/>
                  </a:cxn>
                  <a:cxn ang="0">
                    <a:pos x="T2" y="T3"/>
                  </a:cxn>
                  <a:cxn ang="0">
                    <a:pos x="T4" y="T5"/>
                  </a:cxn>
                  <a:cxn ang="0">
                    <a:pos x="T6" y="T7"/>
                  </a:cxn>
                  <a:cxn ang="0">
                    <a:pos x="T8" y="T9"/>
                  </a:cxn>
                  <a:cxn ang="0">
                    <a:pos x="T10" y="T11"/>
                  </a:cxn>
                </a:cxnLst>
                <a:rect l="0" t="0" r="r" b="b"/>
                <a:pathLst>
                  <a:path w="52" h="44">
                    <a:moveTo>
                      <a:pt x="52" y="17"/>
                    </a:moveTo>
                    <a:cubicBezTo>
                      <a:pt x="47" y="22"/>
                      <a:pt x="52" y="29"/>
                      <a:pt x="48" y="34"/>
                    </a:cubicBezTo>
                    <a:cubicBezTo>
                      <a:pt x="30" y="44"/>
                      <a:pt x="13" y="39"/>
                      <a:pt x="0" y="20"/>
                    </a:cubicBezTo>
                    <a:cubicBezTo>
                      <a:pt x="8" y="16"/>
                      <a:pt x="11" y="8"/>
                      <a:pt x="17" y="3"/>
                    </a:cubicBezTo>
                    <a:cubicBezTo>
                      <a:pt x="29" y="0"/>
                      <a:pt x="36" y="10"/>
                      <a:pt x="45" y="13"/>
                    </a:cubicBezTo>
                    <a:cubicBezTo>
                      <a:pt x="47" y="14"/>
                      <a:pt x="50" y="15"/>
                      <a:pt x="52"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33" name="Freeform 1191"/>
              <p:cNvSpPr/>
              <p:nvPr/>
            </p:nvSpPr>
            <p:spPr bwMode="auto">
              <a:xfrm>
                <a:off x="2798" y="2901"/>
                <a:ext cx="66" cy="106"/>
              </a:xfrm>
              <a:custGeom>
                <a:avLst/>
                <a:gdLst>
                  <a:gd name="T0" fmla="*/ 28 w 35"/>
                  <a:gd name="T1" fmla="*/ 52 h 55"/>
                  <a:gd name="T2" fmla="*/ 0 w 35"/>
                  <a:gd name="T3" fmla="*/ 42 h 55"/>
                  <a:gd name="T4" fmla="*/ 7 w 35"/>
                  <a:gd name="T5" fmla="*/ 17 h 55"/>
                  <a:gd name="T6" fmla="*/ 14 w 35"/>
                  <a:gd name="T7" fmla="*/ 9 h 55"/>
                  <a:gd name="T8" fmla="*/ 28 w 35"/>
                  <a:gd name="T9" fmla="*/ 7 h 55"/>
                  <a:gd name="T10" fmla="*/ 32 w 35"/>
                  <a:gd name="T11" fmla="*/ 33 h 55"/>
                  <a:gd name="T12" fmla="*/ 28 w 35"/>
                  <a:gd name="T13" fmla="*/ 52 h 55"/>
                </a:gdLst>
                <a:ahLst/>
                <a:cxnLst>
                  <a:cxn ang="0">
                    <a:pos x="T0" y="T1"/>
                  </a:cxn>
                  <a:cxn ang="0">
                    <a:pos x="T2" y="T3"/>
                  </a:cxn>
                  <a:cxn ang="0">
                    <a:pos x="T4" y="T5"/>
                  </a:cxn>
                  <a:cxn ang="0">
                    <a:pos x="T6" y="T7"/>
                  </a:cxn>
                  <a:cxn ang="0">
                    <a:pos x="T8" y="T9"/>
                  </a:cxn>
                  <a:cxn ang="0">
                    <a:pos x="T10" y="T11"/>
                  </a:cxn>
                  <a:cxn ang="0">
                    <a:pos x="T12" y="T13"/>
                  </a:cxn>
                </a:cxnLst>
                <a:rect l="0" t="0" r="r" b="b"/>
                <a:pathLst>
                  <a:path w="35" h="55">
                    <a:moveTo>
                      <a:pt x="28" y="52"/>
                    </a:moveTo>
                    <a:cubicBezTo>
                      <a:pt x="16" y="55"/>
                      <a:pt x="9" y="47"/>
                      <a:pt x="0" y="42"/>
                    </a:cubicBezTo>
                    <a:cubicBezTo>
                      <a:pt x="2" y="34"/>
                      <a:pt x="5" y="25"/>
                      <a:pt x="7" y="17"/>
                    </a:cubicBezTo>
                    <a:cubicBezTo>
                      <a:pt x="9" y="14"/>
                      <a:pt x="13" y="14"/>
                      <a:pt x="14" y="9"/>
                    </a:cubicBezTo>
                    <a:cubicBezTo>
                      <a:pt x="17" y="0"/>
                      <a:pt x="22" y="2"/>
                      <a:pt x="28" y="7"/>
                    </a:cubicBezTo>
                    <a:cubicBezTo>
                      <a:pt x="21" y="18"/>
                      <a:pt x="22" y="17"/>
                      <a:pt x="32" y="33"/>
                    </a:cubicBezTo>
                    <a:cubicBezTo>
                      <a:pt x="35" y="39"/>
                      <a:pt x="26" y="45"/>
                      <a:pt x="28"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34" name="Freeform 1192"/>
              <p:cNvSpPr/>
              <p:nvPr/>
            </p:nvSpPr>
            <p:spPr bwMode="auto">
              <a:xfrm>
                <a:off x="2779" y="2878"/>
                <a:ext cx="85" cy="60"/>
              </a:xfrm>
              <a:custGeom>
                <a:avLst/>
                <a:gdLst>
                  <a:gd name="T0" fmla="*/ 38 w 45"/>
                  <a:gd name="T1" fmla="*/ 19 h 31"/>
                  <a:gd name="T2" fmla="*/ 26 w 45"/>
                  <a:gd name="T3" fmla="*/ 25 h 31"/>
                  <a:gd name="T4" fmla="*/ 17 w 45"/>
                  <a:gd name="T5" fmla="*/ 29 h 31"/>
                  <a:gd name="T6" fmla="*/ 7 w 45"/>
                  <a:gd name="T7" fmla="*/ 29 h 31"/>
                  <a:gd name="T8" fmla="*/ 0 w 45"/>
                  <a:gd name="T9" fmla="*/ 15 h 31"/>
                  <a:gd name="T10" fmla="*/ 3 w 45"/>
                  <a:gd name="T11" fmla="*/ 5 h 31"/>
                  <a:gd name="T12" fmla="*/ 34 w 45"/>
                  <a:gd name="T13" fmla="*/ 5 h 31"/>
                  <a:gd name="T14" fmla="*/ 45 w 45"/>
                  <a:gd name="T15" fmla="*/ 5 h 31"/>
                  <a:gd name="T16" fmla="*/ 38 w 45"/>
                  <a:gd name="T17" fmla="*/ 1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1">
                    <a:moveTo>
                      <a:pt x="38" y="19"/>
                    </a:moveTo>
                    <a:cubicBezTo>
                      <a:pt x="33" y="18"/>
                      <a:pt x="26" y="15"/>
                      <a:pt x="26" y="25"/>
                    </a:cubicBezTo>
                    <a:cubicBezTo>
                      <a:pt x="25" y="31"/>
                      <a:pt x="20" y="29"/>
                      <a:pt x="17" y="29"/>
                    </a:cubicBezTo>
                    <a:cubicBezTo>
                      <a:pt x="14" y="29"/>
                      <a:pt x="10" y="29"/>
                      <a:pt x="7" y="29"/>
                    </a:cubicBezTo>
                    <a:cubicBezTo>
                      <a:pt x="6" y="24"/>
                      <a:pt x="9" y="16"/>
                      <a:pt x="0" y="15"/>
                    </a:cubicBezTo>
                    <a:cubicBezTo>
                      <a:pt x="1" y="12"/>
                      <a:pt x="2" y="8"/>
                      <a:pt x="3" y="5"/>
                    </a:cubicBezTo>
                    <a:cubicBezTo>
                      <a:pt x="14" y="1"/>
                      <a:pt x="24" y="0"/>
                      <a:pt x="34" y="5"/>
                    </a:cubicBezTo>
                    <a:cubicBezTo>
                      <a:pt x="38" y="5"/>
                      <a:pt x="41" y="5"/>
                      <a:pt x="45" y="5"/>
                    </a:cubicBezTo>
                    <a:cubicBezTo>
                      <a:pt x="43" y="10"/>
                      <a:pt x="37" y="13"/>
                      <a:pt x="3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35" name="Freeform 1193"/>
              <p:cNvSpPr/>
              <p:nvPr/>
            </p:nvSpPr>
            <p:spPr bwMode="auto">
              <a:xfrm>
                <a:off x="2758" y="2880"/>
                <a:ext cx="21" cy="42"/>
              </a:xfrm>
              <a:custGeom>
                <a:avLst/>
                <a:gdLst>
                  <a:gd name="T0" fmla="*/ 0 w 11"/>
                  <a:gd name="T1" fmla="*/ 4 h 22"/>
                  <a:gd name="T2" fmla="*/ 11 w 11"/>
                  <a:gd name="T3" fmla="*/ 14 h 22"/>
                  <a:gd name="T4" fmla="*/ 4 w 11"/>
                  <a:gd name="T5" fmla="*/ 15 h 22"/>
                  <a:gd name="T6" fmla="*/ 0 w 11"/>
                  <a:gd name="T7" fmla="*/ 4 h 22"/>
                </a:gdLst>
                <a:ahLst/>
                <a:cxnLst>
                  <a:cxn ang="0">
                    <a:pos x="T0" y="T1"/>
                  </a:cxn>
                  <a:cxn ang="0">
                    <a:pos x="T2" y="T3"/>
                  </a:cxn>
                  <a:cxn ang="0">
                    <a:pos x="T4" y="T5"/>
                  </a:cxn>
                  <a:cxn ang="0">
                    <a:pos x="T6" y="T7"/>
                  </a:cxn>
                </a:cxnLst>
                <a:rect l="0" t="0" r="r" b="b"/>
                <a:pathLst>
                  <a:path w="11" h="22">
                    <a:moveTo>
                      <a:pt x="0" y="4"/>
                    </a:moveTo>
                    <a:cubicBezTo>
                      <a:pt x="11" y="0"/>
                      <a:pt x="6" y="12"/>
                      <a:pt x="11" y="14"/>
                    </a:cubicBezTo>
                    <a:cubicBezTo>
                      <a:pt x="9" y="18"/>
                      <a:pt x="7" y="22"/>
                      <a:pt x="4" y="15"/>
                    </a:cubicBezTo>
                    <a:cubicBezTo>
                      <a:pt x="2" y="11"/>
                      <a:pt x="1" y="8"/>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36" name="Freeform 1194"/>
              <p:cNvSpPr/>
              <p:nvPr/>
            </p:nvSpPr>
            <p:spPr bwMode="auto">
              <a:xfrm>
                <a:off x="4065" y="2500"/>
                <a:ext cx="95" cy="103"/>
              </a:xfrm>
              <a:custGeom>
                <a:avLst/>
                <a:gdLst>
                  <a:gd name="T0" fmla="*/ 22 w 50"/>
                  <a:gd name="T1" fmla="*/ 1 h 54"/>
                  <a:gd name="T2" fmla="*/ 32 w 50"/>
                  <a:gd name="T3" fmla="*/ 1 h 54"/>
                  <a:gd name="T4" fmla="*/ 46 w 50"/>
                  <a:gd name="T5" fmla="*/ 4 h 54"/>
                  <a:gd name="T6" fmla="*/ 46 w 50"/>
                  <a:gd name="T7" fmla="*/ 8 h 54"/>
                  <a:gd name="T8" fmla="*/ 49 w 50"/>
                  <a:gd name="T9" fmla="*/ 15 h 54"/>
                  <a:gd name="T10" fmla="*/ 46 w 50"/>
                  <a:gd name="T11" fmla="*/ 29 h 54"/>
                  <a:gd name="T12" fmla="*/ 42 w 50"/>
                  <a:gd name="T13" fmla="*/ 50 h 54"/>
                  <a:gd name="T14" fmla="*/ 25 w 50"/>
                  <a:gd name="T15" fmla="*/ 43 h 54"/>
                  <a:gd name="T16" fmla="*/ 2 w 50"/>
                  <a:gd name="T17" fmla="*/ 20 h 54"/>
                  <a:gd name="T18" fmla="*/ 22 w 50"/>
                  <a:gd name="T19"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4">
                    <a:moveTo>
                      <a:pt x="22" y="1"/>
                    </a:moveTo>
                    <a:cubicBezTo>
                      <a:pt x="25" y="1"/>
                      <a:pt x="29" y="1"/>
                      <a:pt x="32" y="1"/>
                    </a:cubicBezTo>
                    <a:cubicBezTo>
                      <a:pt x="37" y="0"/>
                      <a:pt x="42" y="1"/>
                      <a:pt x="46" y="4"/>
                    </a:cubicBezTo>
                    <a:cubicBezTo>
                      <a:pt x="46" y="5"/>
                      <a:pt x="46" y="7"/>
                      <a:pt x="46" y="8"/>
                    </a:cubicBezTo>
                    <a:cubicBezTo>
                      <a:pt x="46" y="11"/>
                      <a:pt x="48" y="13"/>
                      <a:pt x="49" y="15"/>
                    </a:cubicBezTo>
                    <a:cubicBezTo>
                      <a:pt x="48" y="19"/>
                      <a:pt x="33" y="20"/>
                      <a:pt x="46" y="29"/>
                    </a:cubicBezTo>
                    <a:cubicBezTo>
                      <a:pt x="50" y="36"/>
                      <a:pt x="47" y="43"/>
                      <a:pt x="42" y="50"/>
                    </a:cubicBezTo>
                    <a:cubicBezTo>
                      <a:pt x="36" y="48"/>
                      <a:pt x="27" y="54"/>
                      <a:pt x="25" y="43"/>
                    </a:cubicBezTo>
                    <a:cubicBezTo>
                      <a:pt x="14" y="39"/>
                      <a:pt x="0" y="37"/>
                      <a:pt x="2" y="20"/>
                    </a:cubicBezTo>
                    <a:cubicBezTo>
                      <a:pt x="3" y="8"/>
                      <a:pt x="10" y="1"/>
                      <a:pt x="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37" name="Freeform 1195"/>
              <p:cNvSpPr/>
              <p:nvPr/>
            </p:nvSpPr>
            <p:spPr bwMode="auto">
              <a:xfrm>
                <a:off x="4124" y="2471"/>
                <a:ext cx="30" cy="40"/>
              </a:xfrm>
              <a:custGeom>
                <a:avLst/>
                <a:gdLst>
                  <a:gd name="T0" fmla="*/ 15 w 16"/>
                  <a:gd name="T1" fmla="*/ 19 h 21"/>
                  <a:gd name="T2" fmla="*/ 1 w 16"/>
                  <a:gd name="T3" fmla="*/ 16 h 21"/>
                  <a:gd name="T4" fmla="*/ 3 w 16"/>
                  <a:gd name="T5" fmla="*/ 7 h 21"/>
                  <a:gd name="T6" fmla="*/ 6 w 16"/>
                  <a:gd name="T7" fmla="*/ 0 h 21"/>
                  <a:gd name="T8" fmla="*/ 12 w 16"/>
                  <a:gd name="T9" fmla="*/ 5 h 21"/>
                  <a:gd name="T10" fmla="*/ 15 w 16"/>
                  <a:gd name="T11" fmla="*/ 19 h 21"/>
                </a:gdLst>
                <a:ahLst/>
                <a:cxnLst>
                  <a:cxn ang="0">
                    <a:pos x="T0" y="T1"/>
                  </a:cxn>
                  <a:cxn ang="0">
                    <a:pos x="T2" y="T3"/>
                  </a:cxn>
                  <a:cxn ang="0">
                    <a:pos x="T4" y="T5"/>
                  </a:cxn>
                  <a:cxn ang="0">
                    <a:pos x="T6" y="T7"/>
                  </a:cxn>
                  <a:cxn ang="0">
                    <a:pos x="T8" y="T9"/>
                  </a:cxn>
                  <a:cxn ang="0">
                    <a:pos x="T10" y="T11"/>
                  </a:cxn>
                </a:cxnLst>
                <a:rect l="0" t="0" r="r" b="b"/>
                <a:pathLst>
                  <a:path w="16" h="21">
                    <a:moveTo>
                      <a:pt x="15" y="19"/>
                    </a:moveTo>
                    <a:cubicBezTo>
                      <a:pt x="10" y="19"/>
                      <a:pt x="5" y="21"/>
                      <a:pt x="1" y="16"/>
                    </a:cubicBezTo>
                    <a:cubicBezTo>
                      <a:pt x="2" y="13"/>
                      <a:pt x="2" y="10"/>
                      <a:pt x="3" y="7"/>
                    </a:cubicBezTo>
                    <a:cubicBezTo>
                      <a:pt x="3" y="4"/>
                      <a:pt x="0" y="0"/>
                      <a:pt x="6" y="0"/>
                    </a:cubicBezTo>
                    <a:cubicBezTo>
                      <a:pt x="8" y="0"/>
                      <a:pt x="10" y="3"/>
                      <a:pt x="12" y="5"/>
                    </a:cubicBezTo>
                    <a:cubicBezTo>
                      <a:pt x="9" y="11"/>
                      <a:pt x="16" y="14"/>
                      <a:pt x="15"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38" name="Freeform 1196"/>
              <p:cNvSpPr/>
              <p:nvPr/>
            </p:nvSpPr>
            <p:spPr bwMode="auto">
              <a:xfrm>
                <a:off x="4172" y="2523"/>
                <a:ext cx="15" cy="23"/>
              </a:xfrm>
              <a:custGeom>
                <a:avLst/>
                <a:gdLst>
                  <a:gd name="T0" fmla="*/ 7 w 8"/>
                  <a:gd name="T1" fmla="*/ 10 h 12"/>
                  <a:gd name="T2" fmla="*/ 0 w 8"/>
                  <a:gd name="T3" fmla="*/ 6 h 12"/>
                  <a:gd name="T4" fmla="*/ 5 w 8"/>
                  <a:gd name="T5" fmla="*/ 1 h 12"/>
                  <a:gd name="T6" fmla="*/ 7 w 8"/>
                  <a:gd name="T7" fmla="*/ 10 h 12"/>
                </a:gdLst>
                <a:ahLst/>
                <a:cxnLst>
                  <a:cxn ang="0">
                    <a:pos x="T0" y="T1"/>
                  </a:cxn>
                  <a:cxn ang="0">
                    <a:pos x="T2" y="T3"/>
                  </a:cxn>
                  <a:cxn ang="0">
                    <a:pos x="T4" y="T5"/>
                  </a:cxn>
                  <a:cxn ang="0">
                    <a:pos x="T6" y="T7"/>
                  </a:cxn>
                </a:cxnLst>
                <a:rect l="0" t="0" r="r" b="b"/>
                <a:pathLst>
                  <a:path w="8" h="12">
                    <a:moveTo>
                      <a:pt x="7" y="10"/>
                    </a:moveTo>
                    <a:cubicBezTo>
                      <a:pt x="4" y="11"/>
                      <a:pt x="0" y="12"/>
                      <a:pt x="0" y="6"/>
                    </a:cubicBezTo>
                    <a:cubicBezTo>
                      <a:pt x="1" y="4"/>
                      <a:pt x="1" y="0"/>
                      <a:pt x="5" y="1"/>
                    </a:cubicBezTo>
                    <a:cubicBezTo>
                      <a:pt x="8" y="2"/>
                      <a:pt x="7" y="7"/>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39" name="Freeform 1197"/>
              <p:cNvSpPr/>
              <p:nvPr/>
            </p:nvSpPr>
            <p:spPr bwMode="auto">
              <a:xfrm>
                <a:off x="4143" y="2515"/>
                <a:ext cx="25" cy="13"/>
              </a:xfrm>
              <a:custGeom>
                <a:avLst/>
                <a:gdLst>
                  <a:gd name="T0" fmla="*/ 8 w 13"/>
                  <a:gd name="T1" fmla="*/ 7 h 7"/>
                  <a:gd name="T2" fmla="*/ 1 w 13"/>
                  <a:gd name="T3" fmla="*/ 3 h 7"/>
                  <a:gd name="T4" fmla="*/ 5 w 13"/>
                  <a:gd name="T5" fmla="*/ 0 h 7"/>
                  <a:gd name="T6" fmla="*/ 8 w 13"/>
                  <a:gd name="T7" fmla="*/ 7 h 7"/>
                </a:gdLst>
                <a:ahLst/>
                <a:cxnLst>
                  <a:cxn ang="0">
                    <a:pos x="T0" y="T1"/>
                  </a:cxn>
                  <a:cxn ang="0">
                    <a:pos x="T2" y="T3"/>
                  </a:cxn>
                  <a:cxn ang="0">
                    <a:pos x="T4" y="T5"/>
                  </a:cxn>
                  <a:cxn ang="0">
                    <a:pos x="T6" y="T7"/>
                  </a:cxn>
                </a:cxnLst>
                <a:rect l="0" t="0" r="r" b="b"/>
                <a:pathLst>
                  <a:path w="13" h="7">
                    <a:moveTo>
                      <a:pt x="8" y="7"/>
                    </a:moveTo>
                    <a:cubicBezTo>
                      <a:pt x="5" y="6"/>
                      <a:pt x="1" y="6"/>
                      <a:pt x="1" y="3"/>
                    </a:cubicBezTo>
                    <a:cubicBezTo>
                      <a:pt x="0" y="0"/>
                      <a:pt x="3" y="0"/>
                      <a:pt x="5" y="0"/>
                    </a:cubicBezTo>
                    <a:cubicBezTo>
                      <a:pt x="7" y="2"/>
                      <a:pt x="13" y="2"/>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40" name="Freeform 1198"/>
              <p:cNvSpPr/>
              <p:nvPr/>
            </p:nvSpPr>
            <p:spPr bwMode="auto">
              <a:xfrm>
                <a:off x="4029" y="2570"/>
                <a:ext cx="87" cy="176"/>
              </a:xfrm>
              <a:custGeom>
                <a:avLst/>
                <a:gdLst>
                  <a:gd name="T0" fmla="*/ 34 w 46"/>
                  <a:gd name="T1" fmla="*/ 61 h 92"/>
                  <a:gd name="T2" fmla="*/ 34 w 46"/>
                  <a:gd name="T3" fmla="*/ 82 h 92"/>
                  <a:gd name="T4" fmla="*/ 27 w 46"/>
                  <a:gd name="T5" fmla="*/ 87 h 92"/>
                  <a:gd name="T6" fmla="*/ 13 w 46"/>
                  <a:gd name="T7" fmla="*/ 89 h 92"/>
                  <a:gd name="T8" fmla="*/ 10 w 46"/>
                  <a:gd name="T9" fmla="*/ 75 h 92"/>
                  <a:gd name="T10" fmla="*/ 6 w 46"/>
                  <a:gd name="T11" fmla="*/ 52 h 92"/>
                  <a:gd name="T12" fmla="*/ 3 w 46"/>
                  <a:gd name="T13" fmla="*/ 48 h 92"/>
                  <a:gd name="T14" fmla="*/ 2 w 46"/>
                  <a:gd name="T15" fmla="*/ 40 h 92"/>
                  <a:gd name="T16" fmla="*/ 18 w 46"/>
                  <a:gd name="T17" fmla="*/ 3 h 92"/>
                  <a:gd name="T18" fmla="*/ 37 w 46"/>
                  <a:gd name="T19" fmla="*/ 13 h 92"/>
                  <a:gd name="T20" fmla="*/ 41 w 46"/>
                  <a:gd name="T21" fmla="*/ 33 h 92"/>
                  <a:gd name="T22" fmla="*/ 34 w 46"/>
                  <a:gd name="T23"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92">
                    <a:moveTo>
                      <a:pt x="34" y="61"/>
                    </a:moveTo>
                    <a:cubicBezTo>
                      <a:pt x="30" y="68"/>
                      <a:pt x="19" y="75"/>
                      <a:pt x="34" y="82"/>
                    </a:cubicBezTo>
                    <a:cubicBezTo>
                      <a:pt x="31" y="84"/>
                      <a:pt x="29" y="85"/>
                      <a:pt x="27" y="87"/>
                    </a:cubicBezTo>
                    <a:cubicBezTo>
                      <a:pt x="23" y="92"/>
                      <a:pt x="18" y="92"/>
                      <a:pt x="13" y="89"/>
                    </a:cubicBezTo>
                    <a:cubicBezTo>
                      <a:pt x="7" y="85"/>
                      <a:pt x="9" y="80"/>
                      <a:pt x="10" y="75"/>
                    </a:cubicBezTo>
                    <a:cubicBezTo>
                      <a:pt x="12" y="67"/>
                      <a:pt x="22" y="57"/>
                      <a:pt x="6" y="52"/>
                    </a:cubicBezTo>
                    <a:cubicBezTo>
                      <a:pt x="4" y="51"/>
                      <a:pt x="3" y="49"/>
                      <a:pt x="3" y="48"/>
                    </a:cubicBezTo>
                    <a:cubicBezTo>
                      <a:pt x="2" y="45"/>
                      <a:pt x="0" y="41"/>
                      <a:pt x="2" y="40"/>
                    </a:cubicBezTo>
                    <a:cubicBezTo>
                      <a:pt x="17" y="32"/>
                      <a:pt x="11" y="15"/>
                      <a:pt x="18" y="3"/>
                    </a:cubicBezTo>
                    <a:cubicBezTo>
                      <a:pt x="28" y="0"/>
                      <a:pt x="34" y="3"/>
                      <a:pt x="37" y="13"/>
                    </a:cubicBezTo>
                    <a:cubicBezTo>
                      <a:pt x="46" y="18"/>
                      <a:pt x="33" y="28"/>
                      <a:pt x="41" y="33"/>
                    </a:cubicBezTo>
                    <a:cubicBezTo>
                      <a:pt x="28" y="40"/>
                      <a:pt x="34" y="52"/>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41" name="Freeform 1199"/>
              <p:cNvSpPr/>
              <p:nvPr/>
            </p:nvSpPr>
            <p:spPr bwMode="auto">
              <a:xfrm>
                <a:off x="4050" y="2538"/>
                <a:ext cx="62" cy="57"/>
              </a:xfrm>
              <a:custGeom>
                <a:avLst/>
                <a:gdLst>
                  <a:gd name="T0" fmla="*/ 26 w 33"/>
                  <a:gd name="T1" fmla="*/ 30 h 30"/>
                  <a:gd name="T2" fmla="*/ 5 w 33"/>
                  <a:gd name="T3" fmla="*/ 23 h 30"/>
                  <a:gd name="T4" fmla="*/ 7 w 33"/>
                  <a:gd name="T5" fmla="*/ 2 h 30"/>
                  <a:gd name="T6" fmla="*/ 12 w 33"/>
                  <a:gd name="T7" fmla="*/ 2 h 30"/>
                  <a:gd name="T8" fmla="*/ 33 w 33"/>
                  <a:gd name="T9" fmla="*/ 23 h 30"/>
                  <a:gd name="T10" fmla="*/ 26 w 33"/>
                  <a:gd name="T11" fmla="*/ 30 h 30"/>
                </a:gdLst>
                <a:ahLst/>
                <a:cxnLst>
                  <a:cxn ang="0">
                    <a:pos x="T0" y="T1"/>
                  </a:cxn>
                  <a:cxn ang="0">
                    <a:pos x="T2" y="T3"/>
                  </a:cxn>
                  <a:cxn ang="0">
                    <a:pos x="T4" y="T5"/>
                  </a:cxn>
                  <a:cxn ang="0">
                    <a:pos x="T6" y="T7"/>
                  </a:cxn>
                  <a:cxn ang="0">
                    <a:pos x="T8" y="T9"/>
                  </a:cxn>
                  <a:cxn ang="0">
                    <a:pos x="T10" y="T11"/>
                  </a:cxn>
                </a:cxnLst>
                <a:rect l="0" t="0" r="r" b="b"/>
                <a:pathLst>
                  <a:path w="33" h="30">
                    <a:moveTo>
                      <a:pt x="26" y="30"/>
                    </a:moveTo>
                    <a:cubicBezTo>
                      <a:pt x="21" y="22"/>
                      <a:pt x="13" y="22"/>
                      <a:pt x="5" y="23"/>
                    </a:cubicBezTo>
                    <a:cubicBezTo>
                      <a:pt x="0" y="15"/>
                      <a:pt x="3" y="9"/>
                      <a:pt x="7" y="2"/>
                    </a:cubicBezTo>
                    <a:cubicBezTo>
                      <a:pt x="9" y="1"/>
                      <a:pt x="10" y="0"/>
                      <a:pt x="12" y="2"/>
                    </a:cubicBezTo>
                    <a:cubicBezTo>
                      <a:pt x="14" y="14"/>
                      <a:pt x="27" y="15"/>
                      <a:pt x="33" y="23"/>
                    </a:cubicBezTo>
                    <a:cubicBezTo>
                      <a:pt x="29" y="23"/>
                      <a:pt x="26" y="25"/>
                      <a:pt x="26"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42" name="Freeform 1200"/>
              <p:cNvSpPr/>
              <p:nvPr/>
            </p:nvSpPr>
            <p:spPr bwMode="auto">
              <a:xfrm>
                <a:off x="4690" y="1759"/>
                <a:ext cx="152" cy="193"/>
              </a:xfrm>
              <a:custGeom>
                <a:avLst/>
                <a:gdLst>
                  <a:gd name="T0" fmla="*/ 7 w 80"/>
                  <a:gd name="T1" fmla="*/ 50 h 101"/>
                  <a:gd name="T2" fmla="*/ 17 w 80"/>
                  <a:gd name="T3" fmla="*/ 17 h 101"/>
                  <a:gd name="T4" fmla="*/ 28 w 80"/>
                  <a:gd name="T5" fmla="*/ 1 h 101"/>
                  <a:gd name="T6" fmla="*/ 49 w 80"/>
                  <a:gd name="T7" fmla="*/ 5 h 101"/>
                  <a:gd name="T8" fmla="*/ 68 w 80"/>
                  <a:gd name="T9" fmla="*/ 16 h 101"/>
                  <a:gd name="T10" fmla="*/ 68 w 80"/>
                  <a:gd name="T11" fmla="*/ 31 h 101"/>
                  <a:gd name="T12" fmla="*/ 61 w 80"/>
                  <a:gd name="T13" fmla="*/ 34 h 101"/>
                  <a:gd name="T14" fmla="*/ 36 w 80"/>
                  <a:gd name="T15" fmla="*/ 26 h 101"/>
                  <a:gd name="T16" fmla="*/ 40 w 80"/>
                  <a:gd name="T17" fmla="*/ 39 h 101"/>
                  <a:gd name="T18" fmla="*/ 37 w 80"/>
                  <a:gd name="T19" fmla="*/ 54 h 101"/>
                  <a:gd name="T20" fmla="*/ 34 w 80"/>
                  <a:gd name="T21" fmla="*/ 77 h 101"/>
                  <a:gd name="T22" fmla="*/ 35 w 80"/>
                  <a:gd name="T23" fmla="*/ 84 h 101"/>
                  <a:gd name="T24" fmla="*/ 25 w 80"/>
                  <a:gd name="T25" fmla="*/ 101 h 101"/>
                  <a:gd name="T26" fmla="*/ 21 w 80"/>
                  <a:gd name="T27" fmla="*/ 99 h 101"/>
                  <a:gd name="T28" fmla="*/ 18 w 80"/>
                  <a:gd name="T29" fmla="*/ 95 h 101"/>
                  <a:gd name="T30" fmla="*/ 7 w 80"/>
                  <a:gd name="T31" fmla="*/ 5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101">
                    <a:moveTo>
                      <a:pt x="7" y="50"/>
                    </a:moveTo>
                    <a:cubicBezTo>
                      <a:pt x="15" y="40"/>
                      <a:pt x="13" y="28"/>
                      <a:pt x="17" y="17"/>
                    </a:cubicBezTo>
                    <a:cubicBezTo>
                      <a:pt x="19" y="11"/>
                      <a:pt x="21" y="4"/>
                      <a:pt x="28" y="1"/>
                    </a:cubicBezTo>
                    <a:cubicBezTo>
                      <a:pt x="36" y="0"/>
                      <a:pt x="42" y="3"/>
                      <a:pt x="49" y="5"/>
                    </a:cubicBezTo>
                    <a:cubicBezTo>
                      <a:pt x="57" y="7"/>
                      <a:pt x="62" y="12"/>
                      <a:pt x="68" y="16"/>
                    </a:cubicBezTo>
                    <a:cubicBezTo>
                      <a:pt x="80" y="21"/>
                      <a:pt x="76" y="26"/>
                      <a:pt x="68" y="31"/>
                    </a:cubicBezTo>
                    <a:cubicBezTo>
                      <a:pt x="66" y="32"/>
                      <a:pt x="63" y="33"/>
                      <a:pt x="61" y="34"/>
                    </a:cubicBezTo>
                    <a:cubicBezTo>
                      <a:pt x="51" y="39"/>
                      <a:pt x="42" y="37"/>
                      <a:pt x="36" y="26"/>
                    </a:cubicBezTo>
                    <a:cubicBezTo>
                      <a:pt x="34" y="33"/>
                      <a:pt x="38" y="36"/>
                      <a:pt x="40" y="39"/>
                    </a:cubicBezTo>
                    <a:cubicBezTo>
                      <a:pt x="44" y="45"/>
                      <a:pt x="44" y="50"/>
                      <a:pt x="37" y="54"/>
                    </a:cubicBezTo>
                    <a:cubicBezTo>
                      <a:pt x="24" y="60"/>
                      <a:pt x="21" y="67"/>
                      <a:pt x="34" y="77"/>
                    </a:cubicBezTo>
                    <a:cubicBezTo>
                      <a:pt x="35" y="78"/>
                      <a:pt x="35" y="82"/>
                      <a:pt x="35" y="84"/>
                    </a:cubicBezTo>
                    <a:cubicBezTo>
                      <a:pt x="33" y="90"/>
                      <a:pt x="37" y="100"/>
                      <a:pt x="25" y="101"/>
                    </a:cubicBezTo>
                    <a:cubicBezTo>
                      <a:pt x="24" y="100"/>
                      <a:pt x="22" y="100"/>
                      <a:pt x="21" y="99"/>
                    </a:cubicBezTo>
                    <a:cubicBezTo>
                      <a:pt x="20" y="97"/>
                      <a:pt x="19" y="96"/>
                      <a:pt x="18" y="95"/>
                    </a:cubicBezTo>
                    <a:cubicBezTo>
                      <a:pt x="0" y="87"/>
                      <a:pt x="1" y="71"/>
                      <a:pt x="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43" name="Freeform 1201"/>
              <p:cNvSpPr/>
              <p:nvPr/>
            </p:nvSpPr>
            <p:spPr bwMode="auto">
              <a:xfrm>
                <a:off x="4720" y="1952"/>
                <a:ext cx="147" cy="131"/>
              </a:xfrm>
              <a:custGeom>
                <a:avLst/>
                <a:gdLst>
                  <a:gd name="T0" fmla="*/ 61 w 77"/>
                  <a:gd name="T1" fmla="*/ 29 h 68"/>
                  <a:gd name="T2" fmla="*/ 69 w 77"/>
                  <a:gd name="T3" fmla="*/ 49 h 68"/>
                  <a:gd name="T4" fmla="*/ 71 w 77"/>
                  <a:gd name="T5" fmla="*/ 64 h 68"/>
                  <a:gd name="T6" fmla="*/ 57 w 77"/>
                  <a:gd name="T7" fmla="*/ 65 h 68"/>
                  <a:gd name="T8" fmla="*/ 37 w 77"/>
                  <a:gd name="T9" fmla="*/ 64 h 68"/>
                  <a:gd name="T10" fmla="*/ 33 w 77"/>
                  <a:gd name="T11" fmla="*/ 61 h 68"/>
                  <a:gd name="T12" fmla="*/ 5 w 77"/>
                  <a:gd name="T13" fmla="*/ 39 h 68"/>
                  <a:gd name="T14" fmla="*/ 2 w 77"/>
                  <a:gd name="T15" fmla="*/ 18 h 68"/>
                  <a:gd name="T16" fmla="*/ 5 w 77"/>
                  <a:gd name="T17" fmla="*/ 11 h 68"/>
                  <a:gd name="T18" fmla="*/ 37 w 77"/>
                  <a:gd name="T19" fmla="*/ 15 h 68"/>
                  <a:gd name="T20" fmla="*/ 42 w 77"/>
                  <a:gd name="T21" fmla="*/ 20 h 68"/>
                  <a:gd name="T22" fmla="*/ 57 w 77"/>
                  <a:gd name="T23" fmla="*/ 27 h 68"/>
                  <a:gd name="T24" fmla="*/ 61 w 77"/>
                  <a:gd name="T25" fmla="*/ 2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68">
                    <a:moveTo>
                      <a:pt x="61" y="29"/>
                    </a:moveTo>
                    <a:cubicBezTo>
                      <a:pt x="61" y="37"/>
                      <a:pt x="59" y="45"/>
                      <a:pt x="69" y="49"/>
                    </a:cubicBezTo>
                    <a:cubicBezTo>
                      <a:pt x="77" y="52"/>
                      <a:pt x="70" y="59"/>
                      <a:pt x="71" y="64"/>
                    </a:cubicBezTo>
                    <a:cubicBezTo>
                      <a:pt x="67" y="67"/>
                      <a:pt x="63" y="68"/>
                      <a:pt x="57" y="65"/>
                    </a:cubicBezTo>
                    <a:cubicBezTo>
                      <a:pt x="52" y="63"/>
                      <a:pt x="44" y="56"/>
                      <a:pt x="37" y="64"/>
                    </a:cubicBezTo>
                    <a:cubicBezTo>
                      <a:pt x="35" y="63"/>
                      <a:pt x="33" y="62"/>
                      <a:pt x="33" y="61"/>
                    </a:cubicBezTo>
                    <a:cubicBezTo>
                      <a:pt x="35" y="38"/>
                      <a:pt x="22" y="37"/>
                      <a:pt x="5" y="39"/>
                    </a:cubicBezTo>
                    <a:cubicBezTo>
                      <a:pt x="4" y="32"/>
                      <a:pt x="0" y="26"/>
                      <a:pt x="2" y="18"/>
                    </a:cubicBezTo>
                    <a:cubicBezTo>
                      <a:pt x="3" y="16"/>
                      <a:pt x="4" y="14"/>
                      <a:pt x="5" y="11"/>
                    </a:cubicBezTo>
                    <a:cubicBezTo>
                      <a:pt x="17" y="0"/>
                      <a:pt x="27" y="13"/>
                      <a:pt x="37" y="15"/>
                    </a:cubicBezTo>
                    <a:cubicBezTo>
                      <a:pt x="39" y="16"/>
                      <a:pt x="41" y="18"/>
                      <a:pt x="42" y="20"/>
                    </a:cubicBezTo>
                    <a:cubicBezTo>
                      <a:pt x="45" y="26"/>
                      <a:pt x="50" y="29"/>
                      <a:pt x="57" y="27"/>
                    </a:cubicBezTo>
                    <a:cubicBezTo>
                      <a:pt x="58" y="27"/>
                      <a:pt x="60" y="28"/>
                      <a:pt x="6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44" name="Freeform 1202"/>
              <p:cNvSpPr/>
              <p:nvPr/>
            </p:nvSpPr>
            <p:spPr bwMode="auto">
              <a:xfrm>
                <a:off x="4623" y="1855"/>
                <a:ext cx="101" cy="113"/>
              </a:xfrm>
              <a:custGeom>
                <a:avLst/>
                <a:gdLst>
                  <a:gd name="T0" fmla="*/ 42 w 53"/>
                  <a:gd name="T1" fmla="*/ 0 h 59"/>
                  <a:gd name="T2" fmla="*/ 53 w 53"/>
                  <a:gd name="T3" fmla="*/ 45 h 59"/>
                  <a:gd name="T4" fmla="*/ 0 w 53"/>
                  <a:gd name="T5" fmla="*/ 52 h 59"/>
                  <a:gd name="T6" fmla="*/ 24 w 53"/>
                  <a:gd name="T7" fmla="*/ 35 h 59"/>
                  <a:gd name="T8" fmla="*/ 34 w 53"/>
                  <a:gd name="T9" fmla="*/ 7 h 59"/>
                  <a:gd name="T10" fmla="*/ 42 w 53"/>
                  <a:gd name="T11" fmla="*/ 0 h 59"/>
                </a:gdLst>
                <a:ahLst/>
                <a:cxnLst>
                  <a:cxn ang="0">
                    <a:pos x="T0" y="T1"/>
                  </a:cxn>
                  <a:cxn ang="0">
                    <a:pos x="T2" y="T3"/>
                  </a:cxn>
                  <a:cxn ang="0">
                    <a:pos x="T4" y="T5"/>
                  </a:cxn>
                  <a:cxn ang="0">
                    <a:pos x="T6" y="T7"/>
                  </a:cxn>
                  <a:cxn ang="0">
                    <a:pos x="T8" y="T9"/>
                  </a:cxn>
                  <a:cxn ang="0">
                    <a:pos x="T10" y="T11"/>
                  </a:cxn>
                </a:cxnLst>
                <a:rect l="0" t="0" r="r" b="b"/>
                <a:pathLst>
                  <a:path w="53" h="59">
                    <a:moveTo>
                      <a:pt x="42" y="0"/>
                    </a:moveTo>
                    <a:cubicBezTo>
                      <a:pt x="42" y="16"/>
                      <a:pt x="40" y="32"/>
                      <a:pt x="53" y="45"/>
                    </a:cubicBezTo>
                    <a:cubicBezTo>
                      <a:pt x="36" y="56"/>
                      <a:pt x="19" y="59"/>
                      <a:pt x="0" y="52"/>
                    </a:cubicBezTo>
                    <a:cubicBezTo>
                      <a:pt x="8" y="46"/>
                      <a:pt x="17" y="45"/>
                      <a:pt x="24" y="35"/>
                    </a:cubicBezTo>
                    <a:cubicBezTo>
                      <a:pt x="31" y="26"/>
                      <a:pt x="31" y="16"/>
                      <a:pt x="34" y="7"/>
                    </a:cubicBezTo>
                    <a:cubicBezTo>
                      <a:pt x="36" y="1"/>
                      <a:pt x="38" y="1"/>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45" name="Freeform 1203"/>
              <p:cNvSpPr/>
              <p:nvPr/>
            </p:nvSpPr>
            <p:spPr bwMode="auto">
              <a:xfrm>
                <a:off x="4730" y="1916"/>
                <a:ext cx="126" cy="71"/>
              </a:xfrm>
              <a:custGeom>
                <a:avLst/>
                <a:gdLst>
                  <a:gd name="T0" fmla="*/ 32 w 66"/>
                  <a:gd name="T1" fmla="*/ 37 h 37"/>
                  <a:gd name="T2" fmla="*/ 0 w 66"/>
                  <a:gd name="T3" fmla="*/ 30 h 37"/>
                  <a:gd name="T4" fmla="*/ 0 w 66"/>
                  <a:gd name="T5" fmla="*/ 17 h 37"/>
                  <a:gd name="T6" fmla="*/ 4 w 66"/>
                  <a:gd name="T7" fmla="*/ 17 h 37"/>
                  <a:gd name="T8" fmla="*/ 41 w 66"/>
                  <a:gd name="T9" fmla="*/ 14 h 37"/>
                  <a:gd name="T10" fmla="*/ 65 w 66"/>
                  <a:gd name="T11" fmla="*/ 9 h 37"/>
                  <a:gd name="T12" fmla="*/ 64 w 66"/>
                  <a:gd name="T13" fmla="*/ 26 h 37"/>
                  <a:gd name="T14" fmla="*/ 45 w 66"/>
                  <a:gd name="T15" fmla="*/ 31 h 37"/>
                  <a:gd name="T16" fmla="*/ 32 w 66"/>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37">
                    <a:moveTo>
                      <a:pt x="32" y="37"/>
                    </a:moveTo>
                    <a:cubicBezTo>
                      <a:pt x="21" y="37"/>
                      <a:pt x="12" y="25"/>
                      <a:pt x="0" y="30"/>
                    </a:cubicBezTo>
                    <a:cubicBezTo>
                      <a:pt x="0" y="26"/>
                      <a:pt x="0" y="21"/>
                      <a:pt x="0" y="17"/>
                    </a:cubicBezTo>
                    <a:cubicBezTo>
                      <a:pt x="1" y="17"/>
                      <a:pt x="2" y="17"/>
                      <a:pt x="4" y="17"/>
                    </a:cubicBezTo>
                    <a:cubicBezTo>
                      <a:pt x="16" y="19"/>
                      <a:pt x="28" y="8"/>
                      <a:pt x="41" y="14"/>
                    </a:cubicBezTo>
                    <a:cubicBezTo>
                      <a:pt x="50" y="15"/>
                      <a:pt x="55" y="0"/>
                      <a:pt x="65" y="9"/>
                    </a:cubicBezTo>
                    <a:cubicBezTo>
                      <a:pt x="66" y="15"/>
                      <a:pt x="65" y="20"/>
                      <a:pt x="64" y="26"/>
                    </a:cubicBezTo>
                    <a:cubicBezTo>
                      <a:pt x="59" y="32"/>
                      <a:pt x="52" y="31"/>
                      <a:pt x="45" y="31"/>
                    </a:cubicBezTo>
                    <a:cubicBezTo>
                      <a:pt x="39" y="30"/>
                      <a:pt x="34" y="31"/>
                      <a:pt x="32"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46" name="Freeform 1204"/>
              <p:cNvSpPr/>
              <p:nvPr/>
            </p:nvSpPr>
            <p:spPr bwMode="auto">
              <a:xfrm>
                <a:off x="2931" y="894"/>
                <a:ext cx="107" cy="65"/>
              </a:xfrm>
              <a:custGeom>
                <a:avLst/>
                <a:gdLst>
                  <a:gd name="T0" fmla="*/ 38 w 56"/>
                  <a:gd name="T1" fmla="*/ 7 h 34"/>
                  <a:gd name="T2" fmla="*/ 49 w 56"/>
                  <a:gd name="T3" fmla="*/ 10 h 34"/>
                  <a:gd name="T4" fmla="*/ 53 w 56"/>
                  <a:gd name="T5" fmla="*/ 26 h 34"/>
                  <a:gd name="T6" fmla="*/ 28 w 56"/>
                  <a:gd name="T7" fmla="*/ 28 h 34"/>
                  <a:gd name="T8" fmla="*/ 10 w 56"/>
                  <a:gd name="T9" fmla="*/ 21 h 34"/>
                  <a:gd name="T10" fmla="*/ 17 w 56"/>
                  <a:gd name="T11" fmla="*/ 10 h 34"/>
                  <a:gd name="T12" fmla="*/ 28 w 56"/>
                  <a:gd name="T13" fmla="*/ 0 h 34"/>
                  <a:gd name="T14" fmla="*/ 38 w 56"/>
                  <a:gd name="T15" fmla="*/ 7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34">
                    <a:moveTo>
                      <a:pt x="38" y="7"/>
                    </a:moveTo>
                    <a:cubicBezTo>
                      <a:pt x="39" y="15"/>
                      <a:pt x="45" y="9"/>
                      <a:pt x="49" y="10"/>
                    </a:cubicBezTo>
                    <a:cubicBezTo>
                      <a:pt x="55" y="14"/>
                      <a:pt x="56" y="19"/>
                      <a:pt x="53" y="26"/>
                    </a:cubicBezTo>
                    <a:cubicBezTo>
                      <a:pt x="45" y="34"/>
                      <a:pt x="37" y="34"/>
                      <a:pt x="28" y="28"/>
                    </a:cubicBezTo>
                    <a:cubicBezTo>
                      <a:pt x="21" y="27"/>
                      <a:pt x="13" y="31"/>
                      <a:pt x="10" y="21"/>
                    </a:cubicBezTo>
                    <a:cubicBezTo>
                      <a:pt x="0" y="9"/>
                      <a:pt x="13" y="13"/>
                      <a:pt x="17" y="10"/>
                    </a:cubicBezTo>
                    <a:cubicBezTo>
                      <a:pt x="31" y="17"/>
                      <a:pt x="27" y="6"/>
                      <a:pt x="28" y="0"/>
                    </a:cubicBezTo>
                    <a:cubicBezTo>
                      <a:pt x="31" y="2"/>
                      <a:pt x="35" y="5"/>
                      <a:pt x="3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47" name="Freeform 1205"/>
              <p:cNvSpPr/>
              <p:nvPr/>
            </p:nvSpPr>
            <p:spPr bwMode="auto">
              <a:xfrm>
                <a:off x="2720" y="2647"/>
                <a:ext cx="177" cy="113"/>
              </a:xfrm>
              <a:custGeom>
                <a:avLst/>
                <a:gdLst>
                  <a:gd name="T0" fmla="*/ 10 w 93"/>
                  <a:gd name="T1" fmla="*/ 4 h 59"/>
                  <a:gd name="T2" fmla="*/ 22 w 93"/>
                  <a:gd name="T3" fmla="*/ 7 h 59"/>
                  <a:gd name="T4" fmla="*/ 41 w 93"/>
                  <a:gd name="T5" fmla="*/ 14 h 59"/>
                  <a:gd name="T6" fmla="*/ 26 w 93"/>
                  <a:gd name="T7" fmla="*/ 36 h 59"/>
                  <a:gd name="T8" fmla="*/ 60 w 93"/>
                  <a:gd name="T9" fmla="*/ 19 h 59"/>
                  <a:gd name="T10" fmla="*/ 93 w 93"/>
                  <a:gd name="T11" fmla="*/ 18 h 59"/>
                  <a:gd name="T12" fmla="*/ 83 w 93"/>
                  <a:gd name="T13" fmla="*/ 28 h 59"/>
                  <a:gd name="T14" fmla="*/ 31 w 93"/>
                  <a:gd name="T15" fmla="*/ 59 h 59"/>
                  <a:gd name="T16" fmla="*/ 13 w 93"/>
                  <a:gd name="T17" fmla="*/ 51 h 59"/>
                  <a:gd name="T18" fmla="*/ 1 w 93"/>
                  <a:gd name="T19" fmla="*/ 17 h 59"/>
                  <a:gd name="T20" fmla="*/ 1 w 93"/>
                  <a:gd name="T21" fmla="*/ 7 h 59"/>
                  <a:gd name="T22" fmla="*/ 10 w 93"/>
                  <a:gd name="T23"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59">
                    <a:moveTo>
                      <a:pt x="10" y="4"/>
                    </a:moveTo>
                    <a:cubicBezTo>
                      <a:pt x="11" y="13"/>
                      <a:pt x="17" y="11"/>
                      <a:pt x="22" y="7"/>
                    </a:cubicBezTo>
                    <a:cubicBezTo>
                      <a:pt x="32" y="0"/>
                      <a:pt x="38" y="3"/>
                      <a:pt x="41" y="14"/>
                    </a:cubicBezTo>
                    <a:cubicBezTo>
                      <a:pt x="25" y="14"/>
                      <a:pt x="32" y="28"/>
                      <a:pt x="26" y="36"/>
                    </a:cubicBezTo>
                    <a:cubicBezTo>
                      <a:pt x="41" y="34"/>
                      <a:pt x="53" y="34"/>
                      <a:pt x="60" y="19"/>
                    </a:cubicBezTo>
                    <a:cubicBezTo>
                      <a:pt x="62" y="13"/>
                      <a:pt x="88" y="13"/>
                      <a:pt x="93" y="18"/>
                    </a:cubicBezTo>
                    <a:cubicBezTo>
                      <a:pt x="93" y="25"/>
                      <a:pt x="90" y="28"/>
                      <a:pt x="83" y="28"/>
                    </a:cubicBezTo>
                    <a:cubicBezTo>
                      <a:pt x="64" y="35"/>
                      <a:pt x="52" y="55"/>
                      <a:pt x="31" y="59"/>
                    </a:cubicBezTo>
                    <a:cubicBezTo>
                      <a:pt x="24" y="58"/>
                      <a:pt x="18" y="55"/>
                      <a:pt x="13" y="51"/>
                    </a:cubicBezTo>
                    <a:cubicBezTo>
                      <a:pt x="0" y="43"/>
                      <a:pt x="9" y="27"/>
                      <a:pt x="1" y="17"/>
                    </a:cubicBezTo>
                    <a:cubicBezTo>
                      <a:pt x="0" y="14"/>
                      <a:pt x="0" y="11"/>
                      <a:pt x="1" y="7"/>
                    </a:cubicBezTo>
                    <a:cubicBezTo>
                      <a:pt x="3" y="4"/>
                      <a:pt x="6" y="2"/>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48" name="Freeform 1206"/>
              <p:cNvSpPr/>
              <p:nvPr/>
            </p:nvSpPr>
            <p:spPr bwMode="auto">
              <a:xfrm>
                <a:off x="5334" y="1721"/>
                <a:ext cx="139" cy="111"/>
              </a:xfrm>
              <a:custGeom>
                <a:avLst/>
                <a:gdLst>
                  <a:gd name="T0" fmla="*/ 49 w 73"/>
                  <a:gd name="T1" fmla="*/ 52 h 58"/>
                  <a:gd name="T2" fmla="*/ 39 w 73"/>
                  <a:gd name="T3" fmla="*/ 52 h 58"/>
                  <a:gd name="T4" fmla="*/ 18 w 73"/>
                  <a:gd name="T5" fmla="*/ 52 h 58"/>
                  <a:gd name="T6" fmla="*/ 0 w 73"/>
                  <a:gd name="T7" fmla="*/ 36 h 58"/>
                  <a:gd name="T8" fmla="*/ 18 w 73"/>
                  <a:gd name="T9" fmla="*/ 33 h 58"/>
                  <a:gd name="T10" fmla="*/ 25 w 73"/>
                  <a:gd name="T11" fmla="*/ 20 h 58"/>
                  <a:gd name="T12" fmla="*/ 47 w 73"/>
                  <a:gd name="T13" fmla="*/ 3 h 58"/>
                  <a:gd name="T14" fmla="*/ 55 w 73"/>
                  <a:gd name="T15" fmla="*/ 1 h 58"/>
                  <a:gd name="T16" fmla="*/ 66 w 73"/>
                  <a:gd name="T17" fmla="*/ 11 h 58"/>
                  <a:gd name="T18" fmla="*/ 73 w 73"/>
                  <a:gd name="T19" fmla="*/ 28 h 58"/>
                  <a:gd name="T20" fmla="*/ 73 w 73"/>
                  <a:gd name="T21" fmla="*/ 35 h 58"/>
                  <a:gd name="T22" fmla="*/ 49 w 73"/>
                  <a:gd name="T23" fmla="*/ 5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8">
                    <a:moveTo>
                      <a:pt x="49" y="52"/>
                    </a:moveTo>
                    <a:cubicBezTo>
                      <a:pt x="46" y="52"/>
                      <a:pt x="42" y="52"/>
                      <a:pt x="39" y="52"/>
                    </a:cubicBezTo>
                    <a:cubicBezTo>
                      <a:pt x="32" y="58"/>
                      <a:pt x="25" y="55"/>
                      <a:pt x="18" y="52"/>
                    </a:cubicBezTo>
                    <a:cubicBezTo>
                      <a:pt x="12" y="47"/>
                      <a:pt x="4" y="44"/>
                      <a:pt x="0" y="36"/>
                    </a:cubicBezTo>
                    <a:cubicBezTo>
                      <a:pt x="4" y="23"/>
                      <a:pt x="12" y="34"/>
                      <a:pt x="18" y="33"/>
                    </a:cubicBezTo>
                    <a:cubicBezTo>
                      <a:pt x="34" y="36"/>
                      <a:pt x="23" y="25"/>
                      <a:pt x="25" y="20"/>
                    </a:cubicBezTo>
                    <a:cubicBezTo>
                      <a:pt x="27" y="0"/>
                      <a:pt x="27" y="0"/>
                      <a:pt x="47" y="3"/>
                    </a:cubicBezTo>
                    <a:cubicBezTo>
                      <a:pt x="49" y="3"/>
                      <a:pt x="52" y="1"/>
                      <a:pt x="55" y="1"/>
                    </a:cubicBezTo>
                    <a:cubicBezTo>
                      <a:pt x="62" y="0"/>
                      <a:pt x="66" y="4"/>
                      <a:pt x="66" y="11"/>
                    </a:cubicBezTo>
                    <a:cubicBezTo>
                      <a:pt x="61" y="20"/>
                      <a:pt x="67" y="24"/>
                      <a:pt x="73" y="28"/>
                    </a:cubicBezTo>
                    <a:cubicBezTo>
                      <a:pt x="73" y="30"/>
                      <a:pt x="73" y="33"/>
                      <a:pt x="73" y="35"/>
                    </a:cubicBezTo>
                    <a:cubicBezTo>
                      <a:pt x="64" y="39"/>
                      <a:pt x="51" y="38"/>
                      <a:pt x="49"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49" name="Freeform 1207"/>
              <p:cNvSpPr/>
              <p:nvPr/>
            </p:nvSpPr>
            <p:spPr bwMode="auto">
              <a:xfrm>
                <a:off x="5475" y="1631"/>
                <a:ext cx="93" cy="105"/>
              </a:xfrm>
              <a:custGeom>
                <a:avLst/>
                <a:gdLst>
                  <a:gd name="T0" fmla="*/ 38 w 49"/>
                  <a:gd name="T1" fmla="*/ 37 h 55"/>
                  <a:gd name="T2" fmla="*/ 27 w 49"/>
                  <a:gd name="T3" fmla="*/ 54 h 55"/>
                  <a:gd name="T4" fmla="*/ 25 w 49"/>
                  <a:gd name="T5" fmla="*/ 52 h 55"/>
                  <a:gd name="T6" fmla="*/ 27 w 49"/>
                  <a:gd name="T7" fmla="*/ 37 h 55"/>
                  <a:gd name="T8" fmla="*/ 10 w 49"/>
                  <a:gd name="T9" fmla="*/ 44 h 55"/>
                  <a:gd name="T10" fmla="*/ 0 w 49"/>
                  <a:gd name="T11" fmla="*/ 30 h 55"/>
                  <a:gd name="T12" fmla="*/ 23 w 49"/>
                  <a:gd name="T13" fmla="*/ 22 h 55"/>
                  <a:gd name="T14" fmla="*/ 22 w 49"/>
                  <a:gd name="T15" fmla="*/ 2 h 55"/>
                  <a:gd name="T16" fmla="*/ 27 w 49"/>
                  <a:gd name="T17" fmla="*/ 0 h 55"/>
                  <a:gd name="T18" fmla="*/ 44 w 49"/>
                  <a:gd name="T19" fmla="*/ 27 h 55"/>
                  <a:gd name="T20" fmla="*/ 38 w 49"/>
                  <a:gd name="T21"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55">
                    <a:moveTo>
                      <a:pt x="38" y="37"/>
                    </a:moveTo>
                    <a:cubicBezTo>
                      <a:pt x="37" y="44"/>
                      <a:pt x="42" y="55"/>
                      <a:pt x="27" y="54"/>
                    </a:cubicBezTo>
                    <a:cubicBezTo>
                      <a:pt x="27" y="53"/>
                      <a:pt x="26" y="52"/>
                      <a:pt x="25" y="52"/>
                    </a:cubicBezTo>
                    <a:cubicBezTo>
                      <a:pt x="23" y="46"/>
                      <a:pt x="35" y="43"/>
                      <a:pt x="27" y="37"/>
                    </a:cubicBezTo>
                    <a:cubicBezTo>
                      <a:pt x="19" y="31"/>
                      <a:pt x="16" y="42"/>
                      <a:pt x="10" y="44"/>
                    </a:cubicBezTo>
                    <a:cubicBezTo>
                      <a:pt x="3" y="42"/>
                      <a:pt x="0" y="37"/>
                      <a:pt x="0" y="30"/>
                    </a:cubicBezTo>
                    <a:cubicBezTo>
                      <a:pt x="2" y="13"/>
                      <a:pt x="12" y="17"/>
                      <a:pt x="23" y="22"/>
                    </a:cubicBezTo>
                    <a:cubicBezTo>
                      <a:pt x="16" y="15"/>
                      <a:pt x="17" y="8"/>
                      <a:pt x="22" y="2"/>
                    </a:cubicBezTo>
                    <a:cubicBezTo>
                      <a:pt x="24" y="1"/>
                      <a:pt x="25" y="0"/>
                      <a:pt x="27" y="0"/>
                    </a:cubicBezTo>
                    <a:cubicBezTo>
                      <a:pt x="41" y="3"/>
                      <a:pt x="37" y="19"/>
                      <a:pt x="44" y="27"/>
                    </a:cubicBezTo>
                    <a:cubicBezTo>
                      <a:pt x="49" y="32"/>
                      <a:pt x="34" y="29"/>
                      <a:pt x="3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50" name="Freeform 1208"/>
              <p:cNvSpPr/>
              <p:nvPr/>
            </p:nvSpPr>
            <p:spPr bwMode="auto">
              <a:xfrm>
                <a:off x="5433" y="1685"/>
                <a:ext cx="61" cy="67"/>
              </a:xfrm>
              <a:custGeom>
                <a:avLst/>
                <a:gdLst>
                  <a:gd name="T0" fmla="*/ 25 w 32"/>
                  <a:gd name="T1" fmla="*/ 2 h 35"/>
                  <a:gd name="T2" fmla="*/ 32 w 32"/>
                  <a:gd name="T3" fmla="*/ 16 h 35"/>
                  <a:gd name="T4" fmla="*/ 28 w 32"/>
                  <a:gd name="T5" fmla="*/ 19 h 35"/>
                  <a:gd name="T6" fmla="*/ 18 w 32"/>
                  <a:gd name="T7" fmla="*/ 26 h 35"/>
                  <a:gd name="T8" fmla="*/ 18 w 32"/>
                  <a:gd name="T9" fmla="*/ 26 h 35"/>
                  <a:gd name="T10" fmla="*/ 11 w 32"/>
                  <a:gd name="T11" fmla="*/ 33 h 35"/>
                  <a:gd name="T12" fmla="*/ 1 w 32"/>
                  <a:gd name="T13" fmla="*/ 23 h 35"/>
                  <a:gd name="T14" fmla="*/ 0 w 32"/>
                  <a:gd name="T15" fmla="*/ 20 h 35"/>
                  <a:gd name="T16" fmla="*/ 15 w 32"/>
                  <a:gd name="T17" fmla="*/ 7 h 35"/>
                  <a:gd name="T18" fmla="*/ 21 w 32"/>
                  <a:gd name="T19" fmla="*/ 1 h 35"/>
                  <a:gd name="T20" fmla="*/ 25 w 32"/>
                  <a:gd name="T2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5">
                    <a:moveTo>
                      <a:pt x="25" y="2"/>
                    </a:moveTo>
                    <a:cubicBezTo>
                      <a:pt x="24" y="8"/>
                      <a:pt x="30" y="11"/>
                      <a:pt x="32" y="16"/>
                    </a:cubicBezTo>
                    <a:cubicBezTo>
                      <a:pt x="31" y="17"/>
                      <a:pt x="30" y="18"/>
                      <a:pt x="28" y="19"/>
                    </a:cubicBezTo>
                    <a:cubicBezTo>
                      <a:pt x="19" y="12"/>
                      <a:pt x="24" y="28"/>
                      <a:pt x="18" y="26"/>
                    </a:cubicBezTo>
                    <a:cubicBezTo>
                      <a:pt x="18" y="26"/>
                      <a:pt x="18" y="26"/>
                      <a:pt x="18" y="26"/>
                    </a:cubicBezTo>
                    <a:cubicBezTo>
                      <a:pt x="15" y="28"/>
                      <a:pt x="18" y="35"/>
                      <a:pt x="11" y="33"/>
                    </a:cubicBezTo>
                    <a:cubicBezTo>
                      <a:pt x="12" y="25"/>
                      <a:pt x="8" y="22"/>
                      <a:pt x="1" y="23"/>
                    </a:cubicBezTo>
                    <a:cubicBezTo>
                      <a:pt x="0" y="22"/>
                      <a:pt x="0" y="21"/>
                      <a:pt x="0" y="20"/>
                    </a:cubicBezTo>
                    <a:cubicBezTo>
                      <a:pt x="3" y="14"/>
                      <a:pt x="11" y="13"/>
                      <a:pt x="15" y="7"/>
                    </a:cubicBezTo>
                    <a:cubicBezTo>
                      <a:pt x="17" y="5"/>
                      <a:pt x="19" y="3"/>
                      <a:pt x="21" y="1"/>
                    </a:cubicBezTo>
                    <a:cubicBezTo>
                      <a:pt x="23" y="0"/>
                      <a:pt x="24" y="0"/>
                      <a:pt x="2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51" name="Freeform 1209"/>
              <p:cNvSpPr/>
              <p:nvPr/>
            </p:nvSpPr>
            <p:spPr bwMode="auto">
              <a:xfrm>
                <a:off x="5437" y="1734"/>
                <a:ext cx="51" cy="40"/>
              </a:xfrm>
              <a:custGeom>
                <a:avLst/>
                <a:gdLst>
                  <a:gd name="T0" fmla="*/ 9 w 27"/>
                  <a:gd name="T1" fmla="*/ 7 h 21"/>
                  <a:gd name="T2" fmla="*/ 16 w 27"/>
                  <a:gd name="T3" fmla="*/ 0 h 21"/>
                  <a:gd name="T4" fmla="*/ 23 w 27"/>
                  <a:gd name="T5" fmla="*/ 9 h 21"/>
                  <a:gd name="T6" fmla="*/ 19 w 27"/>
                  <a:gd name="T7" fmla="*/ 21 h 21"/>
                  <a:gd name="T8" fmla="*/ 9 w 27"/>
                  <a:gd name="T9" fmla="*/ 7 h 21"/>
                </a:gdLst>
                <a:ahLst/>
                <a:cxnLst>
                  <a:cxn ang="0">
                    <a:pos x="T0" y="T1"/>
                  </a:cxn>
                  <a:cxn ang="0">
                    <a:pos x="T2" y="T3"/>
                  </a:cxn>
                  <a:cxn ang="0">
                    <a:pos x="T4" y="T5"/>
                  </a:cxn>
                  <a:cxn ang="0">
                    <a:pos x="T6" y="T7"/>
                  </a:cxn>
                  <a:cxn ang="0">
                    <a:pos x="T8" y="T9"/>
                  </a:cxn>
                </a:cxnLst>
                <a:rect l="0" t="0" r="r" b="b"/>
                <a:pathLst>
                  <a:path w="27" h="21">
                    <a:moveTo>
                      <a:pt x="9" y="7"/>
                    </a:moveTo>
                    <a:cubicBezTo>
                      <a:pt x="11" y="5"/>
                      <a:pt x="14" y="2"/>
                      <a:pt x="16" y="0"/>
                    </a:cubicBezTo>
                    <a:cubicBezTo>
                      <a:pt x="21" y="1"/>
                      <a:pt x="6" y="16"/>
                      <a:pt x="23" y="9"/>
                    </a:cubicBezTo>
                    <a:cubicBezTo>
                      <a:pt x="27" y="7"/>
                      <a:pt x="27" y="12"/>
                      <a:pt x="19" y="21"/>
                    </a:cubicBezTo>
                    <a:cubicBezTo>
                      <a:pt x="10" y="21"/>
                      <a:pt x="0" y="21"/>
                      <a:pt x="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4" name="Group 1411"/>
            <p:cNvGrpSpPr/>
            <p:nvPr/>
          </p:nvGrpSpPr>
          <p:grpSpPr bwMode="auto">
            <a:xfrm>
              <a:off x="3049635" y="1312867"/>
              <a:ext cx="6421535" cy="3271842"/>
              <a:chOff x="1921" y="827"/>
              <a:chExt cx="4045" cy="2061"/>
            </a:xfrm>
            <a:solidFill>
              <a:schemeClr val="bg1">
                <a:lumMod val="75000"/>
              </a:schemeClr>
            </a:solidFill>
          </p:grpSpPr>
          <p:sp>
            <p:nvSpPr>
              <p:cNvPr id="352" name="Freeform 1211"/>
              <p:cNvSpPr/>
              <p:nvPr/>
            </p:nvSpPr>
            <p:spPr bwMode="auto">
              <a:xfrm>
                <a:off x="5465" y="1702"/>
                <a:ext cx="21" cy="40"/>
              </a:xfrm>
              <a:custGeom>
                <a:avLst/>
                <a:gdLst>
                  <a:gd name="T0" fmla="*/ 1 w 11"/>
                  <a:gd name="T1" fmla="*/ 17 h 21"/>
                  <a:gd name="T2" fmla="*/ 11 w 11"/>
                  <a:gd name="T3" fmla="*/ 10 h 21"/>
                  <a:gd name="T4" fmla="*/ 1 w 11"/>
                  <a:gd name="T5" fmla="*/ 17 h 21"/>
                </a:gdLst>
                <a:ahLst/>
                <a:cxnLst>
                  <a:cxn ang="0">
                    <a:pos x="T0" y="T1"/>
                  </a:cxn>
                  <a:cxn ang="0">
                    <a:pos x="T2" y="T3"/>
                  </a:cxn>
                  <a:cxn ang="0">
                    <a:pos x="T4" y="T5"/>
                  </a:cxn>
                </a:cxnLst>
                <a:rect l="0" t="0" r="r" b="b"/>
                <a:pathLst>
                  <a:path w="11" h="21">
                    <a:moveTo>
                      <a:pt x="1" y="17"/>
                    </a:moveTo>
                    <a:cubicBezTo>
                      <a:pt x="3" y="13"/>
                      <a:pt x="0" y="0"/>
                      <a:pt x="11" y="10"/>
                    </a:cubicBezTo>
                    <a:cubicBezTo>
                      <a:pt x="11" y="17"/>
                      <a:pt x="9" y="21"/>
                      <a:pt x="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3" name="Freeform 1212"/>
              <p:cNvSpPr/>
              <p:nvPr/>
            </p:nvSpPr>
            <p:spPr bwMode="auto">
              <a:xfrm>
                <a:off x="5526" y="1606"/>
                <a:ext cx="71" cy="96"/>
              </a:xfrm>
              <a:custGeom>
                <a:avLst/>
                <a:gdLst>
                  <a:gd name="T0" fmla="*/ 11 w 37"/>
                  <a:gd name="T1" fmla="*/ 50 h 50"/>
                  <a:gd name="T2" fmla="*/ 0 w 37"/>
                  <a:gd name="T3" fmla="*/ 15 h 50"/>
                  <a:gd name="T4" fmla="*/ 25 w 37"/>
                  <a:gd name="T5" fmla="*/ 10 h 50"/>
                  <a:gd name="T6" fmla="*/ 37 w 37"/>
                  <a:gd name="T7" fmla="*/ 45 h 50"/>
                  <a:gd name="T8" fmla="*/ 32 w 37"/>
                  <a:gd name="T9" fmla="*/ 50 h 50"/>
                  <a:gd name="T10" fmla="*/ 11 w 37"/>
                  <a:gd name="T11" fmla="*/ 50 h 50"/>
                </a:gdLst>
                <a:ahLst/>
                <a:cxnLst>
                  <a:cxn ang="0">
                    <a:pos x="T0" y="T1"/>
                  </a:cxn>
                  <a:cxn ang="0">
                    <a:pos x="T2" y="T3"/>
                  </a:cxn>
                  <a:cxn ang="0">
                    <a:pos x="T4" y="T5"/>
                  </a:cxn>
                  <a:cxn ang="0">
                    <a:pos x="T6" y="T7"/>
                  </a:cxn>
                  <a:cxn ang="0">
                    <a:pos x="T8" y="T9"/>
                  </a:cxn>
                  <a:cxn ang="0">
                    <a:pos x="T10" y="T11"/>
                  </a:cxn>
                </a:cxnLst>
                <a:rect l="0" t="0" r="r" b="b"/>
                <a:pathLst>
                  <a:path w="37" h="50">
                    <a:moveTo>
                      <a:pt x="11" y="50"/>
                    </a:moveTo>
                    <a:cubicBezTo>
                      <a:pt x="11" y="37"/>
                      <a:pt x="9" y="25"/>
                      <a:pt x="0" y="15"/>
                    </a:cubicBezTo>
                    <a:cubicBezTo>
                      <a:pt x="6" y="1"/>
                      <a:pt x="9" y="0"/>
                      <a:pt x="25" y="10"/>
                    </a:cubicBezTo>
                    <a:cubicBezTo>
                      <a:pt x="37" y="19"/>
                      <a:pt x="33" y="33"/>
                      <a:pt x="37" y="45"/>
                    </a:cubicBezTo>
                    <a:cubicBezTo>
                      <a:pt x="36" y="47"/>
                      <a:pt x="34" y="49"/>
                      <a:pt x="32" y="50"/>
                    </a:cubicBezTo>
                    <a:cubicBezTo>
                      <a:pt x="25" y="47"/>
                      <a:pt x="18" y="43"/>
                      <a:pt x="1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4" name="Freeform 1213"/>
              <p:cNvSpPr/>
              <p:nvPr/>
            </p:nvSpPr>
            <p:spPr bwMode="auto">
              <a:xfrm>
                <a:off x="5587" y="1658"/>
                <a:ext cx="67" cy="67"/>
              </a:xfrm>
              <a:custGeom>
                <a:avLst/>
                <a:gdLst>
                  <a:gd name="T0" fmla="*/ 0 w 35"/>
                  <a:gd name="T1" fmla="*/ 23 h 35"/>
                  <a:gd name="T2" fmla="*/ 3 w 35"/>
                  <a:gd name="T3" fmla="*/ 19 h 35"/>
                  <a:gd name="T4" fmla="*/ 14 w 35"/>
                  <a:gd name="T5" fmla="*/ 5 h 35"/>
                  <a:gd name="T6" fmla="*/ 30 w 35"/>
                  <a:gd name="T7" fmla="*/ 9 h 35"/>
                  <a:gd name="T8" fmla="*/ 21 w 35"/>
                  <a:gd name="T9" fmla="*/ 26 h 35"/>
                  <a:gd name="T10" fmla="*/ 0 w 35"/>
                  <a:gd name="T11" fmla="*/ 23 h 35"/>
                </a:gdLst>
                <a:ahLst/>
                <a:cxnLst>
                  <a:cxn ang="0">
                    <a:pos x="T0" y="T1"/>
                  </a:cxn>
                  <a:cxn ang="0">
                    <a:pos x="T2" y="T3"/>
                  </a:cxn>
                  <a:cxn ang="0">
                    <a:pos x="T4" y="T5"/>
                  </a:cxn>
                  <a:cxn ang="0">
                    <a:pos x="T6" y="T7"/>
                  </a:cxn>
                  <a:cxn ang="0">
                    <a:pos x="T8" y="T9"/>
                  </a:cxn>
                  <a:cxn ang="0">
                    <a:pos x="T10" y="T11"/>
                  </a:cxn>
                </a:cxnLst>
                <a:rect l="0" t="0" r="r" b="b"/>
                <a:pathLst>
                  <a:path w="35" h="35">
                    <a:moveTo>
                      <a:pt x="0" y="23"/>
                    </a:moveTo>
                    <a:cubicBezTo>
                      <a:pt x="1" y="21"/>
                      <a:pt x="2" y="20"/>
                      <a:pt x="3" y="19"/>
                    </a:cubicBezTo>
                    <a:cubicBezTo>
                      <a:pt x="7" y="14"/>
                      <a:pt x="10" y="10"/>
                      <a:pt x="14" y="5"/>
                    </a:cubicBezTo>
                    <a:cubicBezTo>
                      <a:pt x="19" y="7"/>
                      <a:pt x="25" y="0"/>
                      <a:pt x="30" y="9"/>
                    </a:cubicBezTo>
                    <a:cubicBezTo>
                      <a:pt x="35" y="20"/>
                      <a:pt x="22" y="20"/>
                      <a:pt x="21" y="26"/>
                    </a:cubicBezTo>
                    <a:cubicBezTo>
                      <a:pt x="12" y="35"/>
                      <a:pt x="5" y="35"/>
                      <a:pt x="0"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5" name="Freeform 1214"/>
              <p:cNvSpPr/>
              <p:nvPr/>
            </p:nvSpPr>
            <p:spPr bwMode="auto">
              <a:xfrm>
                <a:off x="5341" y="1809"/>
                <a:ext cx="80" cy="61"/>
              </a:xfrm>
              <a:custGeom>
                <a:avLst/>
                <a:gdLst>
                  <a:gd name="T0" fmla="*/ 14 w 42"/>
                  <a:gd name="T1" fmla="*/ 3 h 32"/>
                  <a:gd name="T2" fmla="*/ 35 w 42"/>
                  <a:gd name="T3" fmla="*/ 6 h 32"/>
                  <a:gd name="T4" fmla="*/ 42 w 42"/>
                  <a:gd name="T5" fmla="*/ 20 h 32"/>
                  <a:gd name="T6" fmla="*/ 14 w 42"/>
                  <a:gd name="T7" fmla="*/ 24 h 32"/>
                  <a:gd name="T8" fmla="*/ 3 w 42"/>
                  <a:gd name="T9" fmla="*/ 13 h 32"/>
                  <a:gd name="T10" fmla="*/ 6 w 42"/>
                  <a:gd name="T11" fmla="*/ 1 h 32"/>
                  <a:gd name="T12" fmla="*/ 14 w 42"/>
                  <a:gd name="T13" fmla="*/ 3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14" y="3"/>
                    </a:moveTo>
                    <a:cubicBezTo>
                      <a:pt x="21" y="4"/>
                      <a:pt x="28" y="5"/>
                      <a:pt x="35" y="6"/>
                    </a:cubicBezTo>
                    <a:cubicBezTo>
                      <a:pt x="37" y="11"/>
                      <a:pt x="39" y="16"/>
                      <a:pt x="42" y="20"/>
                    </a:cubicBezTo>
                    <a:cubicBezTo>
                      <a:pt x="34" y="32"/>
                      <a:pt x="23" y="19"/>
                      <a:pt x="14" y="24"/>
                    </a:cubicBezTo>
                    <a:cubicBezTo>
                      <a:pt x="12" y="19"/>
                      <a:pt x="14" y="9"/>
                      <a:pt x="3" y="13"/>
                    </a:cubicBezTo>
                    <a:cubicBezTo>
                      <a:pt x="0" y="8"/>
                      <a:pt x="0" y="4"/>
                      <a:pt x="6" y="1"/>
                    </a:cubicBezTo>
                    <a:cubicBezTo>
                      <a:pt x="9" y="0"/>
                      <a:pt x="11" y="1"/>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6" name="Freeform 1215"/>
              <p:cNvSpPr/>
              <p:nvPr/>
            </p:nvSpPr>
            <p:spPr bwMode="auto">
              <a:xfrm>
                <a:off x="2108" y="1950"/>
                <a:ext cx="48" cy="58"/>
              </a:xfrm>
              <a:custGeom>
                <a:avLst/>
                <a:gdLst>
                  <a:gd name="T0" fmla="*/ 21 w 25"/>
                  <a:gd name="T1" fmla="*/ 23 h 30"/>
                  <a:gd name="T2" fmla="*/ 14 w 25"/>
                  <a:gd name="T3" fmla="*/ 30 h 30"/>
                  <a:gd name="T4" fmla="*/ 0 w 25"/>
                  <a:gd name="T5" fmla="*/ 23 h 30"/>
                  <a:gd name="T6" fmla="*/ 7 w 25"/>
                  <a:gd name="T7" fmla="*/ 9 h 30"/>
                  <a:gd name="T8" fmla="*/ 17 w 25"/>
                  <a:gd name="T9" fmla="*/ 1 h 30"/>
                  <a:gd name="T10" fmla="*/ 24 w 25"/>
                  <a:gd name="T11" fmla="*/ 14 h 30"/>
                  <a:gd name="T12" fmla="*/ 21 w 25"/>
                  <a:gd name="T13" fmla="*/ 23 h 30"/>
                </a:gdLst>
                <a:ahLst/>
                <a:cxnLst>
                  <a:cxn ang="0">
                    <a:pos x="T0" y="T1"/>
                  </a:cxn>
                  <a:cxn ang="0">
                    <a:pos x="T2" y="T3"/>
                  </a:cxn>
                  <a:cxn ang="0">
                    <a:pos x="T4" y="T5"/>
                  </a:cxn>
                  <a:cxn ang="0">
                    <a:pos x="T6" y="T7"/>
                  </a:cxn>
                  <a:cxn ang="0">
                    <a:pos x="T8" y="T9"/>
                  </a:cxn>
                  <a:cxn ang="0">
                    <a:pos x="T10" y="T11"/>
                  </a:cxn>
                  <a:cxn ang="0">
                    <a:pos x="T12" y="T13"/>
                  </a:cxn>
                </a:cxnLst>
                <a:rect l="0" t="0" r="r" b="b"/>
                <a:pathLst>
                  <a:path w="25" h="30">
                    <a:moveTo>
                      <a:pt x="21" y="23"/>
                    </a:moveTo>
                    <a:cubicBezTo>
                      <a:pt x="18" y="25"/>
                      <a:pt x="16" y="28"/>
                      <a:pt x="14" y="30"/>
                    </a:cubicBezTo>
                    <a:cubicBezTo>
                      <a:pt x="9" y="28"/>
                      <a:pt x="4" y="25"/>
                      <a:pt x="0" y="23"/>
                    </a:cubicBezTo>
                    <a:cubicBezTo>
                      <a:pt x="2" y="18"/>
                      <a:pt x="4" y="14"/>
                      <a:pt x="7" y="9"/>
                    </a:cubicBezTo>
                    <a:cubicBezTo>
                      <a:pt x="8" y="3"/>
                      <a:pt x="12" y="0"/>
                      <a:pt x="17" y="1"/>
                    </a:cubicBezTo>
                    <a:cubicBezTo>
                      <a:pt x="25" y="2"/>
                      <a:pt x="24" y="9"/>
                      <a:pt x="24" y="14"/>
                    </a:cubicBezTo>
                    <a:cubicBezTo>
                      <a:pt x="24" y="17"/>
                      <a:pt x="21" y="20"/>
                      <a:pt x="21"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7" name="Freeform 1216"/>
              <p:cNvSpPr/>
              <p:nvPr/>
            </p:nvSpPr>
            <p:spPr bwMode="auto">
              <a:xfrm>
                <a:off x="2081" y="1908"/>
                <a:ext cx="162" cy="85"/>
              </a:xfrm>
              <a:custGeom>
                <a:avLst/>
                <a:gdLst>
                  <a:gd name="T0" fmla="*/ 34 w 85"/>
                  <a:gd name="T1" fmla="*/ 41 h 44"/>
                  <a:gd name="T2" fmla="*/ 21 w 85"/>
                  <a:gd name="T3" fmla="*/ 31 h 44"/>
                  <a:gd name="T4" fmla="*/ 21 w 85"/>
                  <a:gd name="T5" fmla="*/ 31 h 44"/>
                  <a:gd name="T6" fmla="*/ 0 w 85"/>
                  <a:gd name="T7" fmla="*/ 17 h 44"/>
                  <a:gd name="T8" fmla="*/ 0 w 85"/>
                  <a:gd name="T9" fmla="*/ 17 h 44"/>
                  <a:gd name="T10" fmla="*/ 7 w 85"/>
                  <a:gd name="T11" fmla="*/ 10 h 44"/>
                  <a:gd name="T12" fmla="*/ 11 w 85"/>
                  <a:gd name="T13" fmla="*/ 9 h 44"/>
                  <a:gd name="T14" fmla="*/ 47 w 85"/>
                  <a:gd name="T15" fmla="*/ 1 h 44"/>
                  <a:gd name="T16" fmla="*/ 70 w 85"/>
                  <a:gd name="T17" fmla="*/ 1 h 44"/>
                  <a:gd name="T18" fmla="*/ 74 w 85"/>
                  <a:gd name="T19" fmla="*/ 1 h 44"/>
                  <a:gd name="T20" fmla="*/ 85 w 85"/>
                  <a:gd name="T21" fmla="*/ 6 h 44"/>
                  <a:gd name="T22" fmla="*/ 71 w 85"/>
                  <a:gd name="T23" fmla="*/ 27 h 44"/>
                  <a:gd name="T24" fmla="*/ 47 w 85"/>
                  <a:gd name="T25" fmla="*/ 37 h 44"/>
                  <a:gd name="T26" fmla="*/ 34 w 85"/>
                  <a:gd name="T2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44">
                    <a:moveTo>
                      <a:pt x="34" y="41"/>
                    </a:moveTo>
                    <a:cubicBezTo>
                      <a:pt x="34" y="32"/>
                      <a:pt x="38" y="18"/>
                      <a:pt x="21" y="31"/>
                    </a:cubicBezTo>
                    <a:cubicBezTo>
                      <a:pt x="21" y="31"/>
                      <a:pt x="21" y="31"/>
                      <a:pt x="21" y="31"/>
                    </a:cubicBezTo>
                    <a:cubicBezTo>
                      <a:pt x="13" y="27"/>
                      <a:pt x="9" y="19"/>
                      <a:pt x="0" y="17"/>
                    </a:cubicBezTo>
                    <a:cubicBezTo>
                      <a:pt x="0" y="17"/>
                      <a:pt x="0" y="17"/>
                      <a:pt x="0" y="17"/>
                    </a:cubicBezTo>
                    <a:cubicBezTo>
                      <a:pt x="2" y="15"/>
                      <a:pt x="4" y="12"/>
                      <a:pt x="7" y="10"/>
                    </a:cubicBezTo>
                    <a:cubicBezTo>
                      <a:pt x="8" y="9"/>
                      <a:pt x="9" y="8"/>
                      <a:pt x="11" y="9"/>
                    </a:cubicBezTo>
                    <a:cubicBezTo>
                      <a:pt x="25" y="15"/>
                      <a:pt x="36" y="6"/>
                      <a:pt x="47" y="1"/>
                    </a:cubicBezTo>
                    <a:cubicBezTo>
                      <a:pt x="55" y="1"/>
                      <a:pt x="62" y="0"/>
                      <a:pt x="70" y="1"/>
                    </a:cubicBezTo>
                    <a:cubicBezTo>
                      <a:pt x="71" y="1"/>
                      <a:pt x="73" y="1"/>
                      <a:pt x="74" y="1"/>
                    </a:cubicBezTo>
                    <a:cubicBezTo>
                      <a:pt x="78" y="2"/>
                      <a:pt x="84" y="0"/>
                      <a:pt x="85" y="6"/>
                    </a:cubicBezTo>
                    <a:cubicBezTo>
                      <a:pt x="85" y="16"/>
                      <a:pt x="78" y="22"/>
                      <a:pt x="71" y="27"/>
                    </a:cubicBezTo>
                    <a:cubicBezTo>
                      <a:pt x="62" y="29"/>
                      <a:pt x="54" y="32"/>
                      <a:pt x="47" y="37"/>
                    </a:cubicBezTo>
                    <a:cubicBezTo>
                      <a:pt x="43" y="39"/>
                      <a:pt x="40" y="44"/>
                      <a:pt x="3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8" name="Freeform 1217"/>
              <p:cNvSpPr/>
              <p:nvPr/>
            </p:nvSpPr>
            <p:spPr bwMode="auto">
              <a:xfrm>
                <a:off x="2053" y="1857"/>
                <a:ext cx="65" cy="71"/>
              </a:xfrm>
              <a:custGeom>
                <a:avLst/>
                <a:gdLst>
                  <a:gd name="T0" fmla="*/ 25 w 34"/>
                  <a:gd name="T1" fmla="*/ 37 h 37"/>
                  <a:gd name="T2" fmla="*/ 22 w 34"/>
                  <a:gd name="T3" fmla="*/ 37 h 37"/>
                  <a:gd name="T4" fmla="*/ 4 w 34"/>
                  <a:gd name="T5" fmla="*/ 30 h 37"/>
                  <a:gd name="T6" fmla="*/ 4 w 34"/>
                  <a:gd name="T7" fmla="*/ 20 h 37"/>
                  <a:gd name="T8" fmla="*/ 6 w 34"/>
                  <a:gd name="T9" fmla="*/ 4 h 37"/>
                  <a:gd name="T10" fmla="*/ 34 w 34"/>
                  <a:gd name="T11" fmla="*/ 27 h 37"/>
                  <a:gd name="T12" fmla="*/ 32 w 34"/>
                  <a:gd name="T13" fmla="*/ 34 h 37"/>
                  <a:gd name="T14" fmla="*/ 25 w 34"/>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7">
                    <a:moveTo>
                      <a:pt x="25" y="37"/>
                    </a:moveTo>
                    <a:cubicBezTo>
                      <a:pt x="24" y="37"/>
                      <a:pt x="23" y="37"/>
                      <a:pt x="22" y="37"/>
                    </a:cubicBezTo>
                    <a:cubicBezTo>
                      <a:pt x="21" y="21"/>
                      <a:pt x="9" y="34"/>
                      <a:pt x="4" y="30"/>
                    </a:cubicBezTo>
                    <a:cubicBezTo>
                      <a:pt x="4" y="27"/>
                      <a:pt x="4" y="23"/>
                      <a:pt x="4" y="20"/>
                    </a:cubicBezTo>
                    <a:cubicBezTo>
                      <a:pt x="2" y="14"/>
                      <a:pt x="0" y="8"/>
                      <a:pt x="6" y="4"/>
                    </a:cubicBezTo>
                    <a:cubicBezTo>
                      <a:pt x="31" y="0"/>
                      <a:pt x="31" y="1"/>
                      <a:pt x="34" y="27"/>
                    </a:cubicBezTo>
                    <a:cubicBezTo>
                      <a:pt x="34" y="30"/>
                      <a:pt x="34" y="32"/>
                      <a:pt x="32" y="34"/>
                    </a:cubicBezTo>
                    <a:cubicBezTo>
                      <a:pt x="30" y="36"/>
                      <a:pt x="28" y="37"/>
                      <a:pt x="2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9" name="Freeform 1218"/>
              <p:cNvSpPr/>
              <p:nvPr/>
            </p:nvSpPr>
            <p:spPr bwMode="auto">
              <a:xfrm>
                <a:off x="2081" y="1937"/>
                <a:ext cx="40" cy="38"/>
              </a:xfrm>
              <a:custGeom>
                <a:avLst/>
                <a:gdLst>
                  <a:gd name="T0" fmla="*/ 0 w 21"/>
                  <a:gd name="T1" fmla="*/ 2 h 20"/>
                  <a:gd name="T2" fmla="*/ 21 w 21"/>
                  <a:gd name="T3" fmla="*/ 16 h 20"/>
                  <a:gd name="T4" fmla="*/ 0 w 21"/>
                  <a:gd name="T5" fmla="*/ 2 h 20"/>
                </a:gdLst>
                <a:ahLst/>
                <a:cxnLst>
                  <a:cxn ang="0">
                    <a:pos x="T0" y="T1"/>
                  </a:cxn>
                  <a:cxn ang="0">
                    <a:pos x="T2" y="T3"/>
                  </a:cxn>
                  <a:cxn ang="0">
                    <a:pos x="T4" y="T5"/>
                  </a:cxn>
                </a:cxnLst>
                <a:rect l="0" t="0" r="r" b="b"/>
                <a:pathLst>
                  <a:path w="21" h="20">
                    <a:moveTo>
                      <a:pt x="0" y="2"/>
                    </a:moveTo>
                    <a:cubicBezTo>
                      <a:pt x="11" y="0"/>
                      <a:pt x="17" y="6"/>
                      <a:pt x="21" y="16"/>
                    </a:cubicBezTo>
                    <a:cubicBezTo>
                      <a:pt x="8" y="20"/>
                      <a:pt x="4" y="1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0" name="Freeform 1219"/>
              <p:cNvSpPr/>
              <p:nvPr/>
            </p:nvSpPr>
            <p:spPr bwMode="auto">
              <a:xfrm>
                <a:off x="2659" y="2697"/>
                <a:ext cx="230" cy="168"/>
              </a:xfrm>
              <a:custGeom>
                <a:avLst/>
                <a:gdLst>
                  <a:gd name="T0" fmla="*/ 63 w 121"/>
                  <a:gd name="T1" fmla="*/ 30 h 88"/>
                  <a:gd name="T2" fmla="*/ 95 w 121"/>
                  <a:gd name="T3" fmla="*/ 7 h 88"/>
                  <a:gd name="T4" fmla="*/ 115 w 121"/>
                  <a:gd name="T5" fmla="*/ 2 h 88"/>
                  <a:gd name="T6" fmla="*/ 104 w 121"/>
                  <a:gd name="T7" fmla="*/ 37 h 88"/>
                  <a:gd name="T8" fmla="*/ 59 w 121"/>
                  <a:gd name="T9" fmla="*/ 70 h 88"/>
                  <a:gd name="T10" fmla="*/ 52 w 121"/>
                  <a:gd name="T11" fmla="*/ 83 h 88"/>
                  <a:gd name="T12" fmla="*/ 45 w 121"/>
                  <a:gd name="T13" fmla="*/ 83 h 88"/>
                  <a:gd name="T14" fmla="*/ 10 w 121"/>
                  <a:gd name="T15" fmla="*/ 82 h 88"/>
                  <a:gd name="T16" fmla="*/ 3 w 121"/>
                  <a:gd name="T17" fmla="*/ 55 h 88"/>
                  <a:gd name="T18" fmla="*/ 6 w 121"/>
                  <a:gd name="T19" fmla="*/ 48 h 88"/>
                  <a:gd name="T20" fmla="*/ 56 w 121"/>
                  <a:gd name="T21" fmla="*/ 33 h 88"/>
                  <a:gd name="T22" fmla="*/ 63 w 121"/>
                  <a:gd name="T23" fmla="*/ 3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88">
                    <a:moveTo>
                      <a:pt x="63" y="30"/>
                    </a:moveTo>
                    <a:cubicBezTo>
                      <a:pt x="74" y="23"/>
                      <a:pt x="88" y="19"/>
                      <a:pt x="95" y="7"/>
                    </a:cubicBezTo>
                    <a:cubicBezTo>
                      <a:pt x="100" y="0"/>
                      <a:pt x="108" y="3"/>
                      <a:pt x="115" y="2"/>
                    </a:cubicBezTo>
                    <a:cubicBezTo>
                      <a:pt x="121" y="17"/>
                      <a:pt x="114" y="27"/>
                      <a:pt x="104" y="37"/>
                    </a:cubicBezTo>
                    <a:cubicBezTo>
                      <a:pt x="91" y="51"/>
                      <a:pt x="77" y="62"/>
                      <a:pt x="59" y="70"/>
                    </a:cubicBezTo>
                    <a:cubicBezTo>
                      <a:pt x="56" y="71"/>
                      <a:pt x="57" y="80"/>
                      <a:pt x="52" y="83"/>
                    </a:cubicBezTo>
                    <a:cubicBezTo>
                      <a:pt x="50" y="83"/>
                      <a:pt x="48" y="83"/>
                      <a:pt x="45" y="83"/>
                    </a:cubicBezTo>
                    <a:cubicBezTo>
                      <a:pt x="34" y="88"/>
                      <a:pt x="21" y="83"/>
                      <a:pt x="10" y="82"/>
                    </a:cubicBezTo>
                    <a:cubicBezTo>
                      <a:pt x="0" y="81"/>
                      <a:pt x="5" y="64"/>
                      <a:pt x="3" y="55"/>
                    </a:cubicBezTo>
                    <a:cubicBezTo>
                      <a:pt x="2" y="52"/>
                      <a:pt x="4" y="50"/>
                      <a:pt x="6" y="48"/>
                    </a:cubicBezTo>
                    <a:cubicBezTo>
                      <a:pt x="20" y="36"/>
                      <a:pt x="39" y="38"/>
                      <a:pt x="56" y="33"/>
                    </a:cubicBezTo>
                    <a:cubicBezTo>
                      <a:pt x="58" y="32"/>
                      <a:pt x="61" y="32"/>
                      <a:pt x="6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1" name="Freeform 1220"/>
              <p:cNvSpPr/>
              <p:nvPr/>
            </p:nvSpPr>
            <p:spPr bwMode="auto">
              <a:xfrm>
                <a:off x="2632" y="2773"/>
                <a:ext cx="44" cy="38"/>
              </a:xfrm>
              <a:custGeom>
                <a:avLst/>
                <a:gdLst>
                  <a:gd name="T0" fmla="*/ 21 w 23"/>
                  <a:gd name="T1" fmla="*/ 11 h 20"/>
                  <a:gd name="T2" fmla="*/ 17 w 23"/>
                  <a:gd name="T3" fmla="*/ 15 h 20"/>
                  <a:gd name="T4" fmla="*/ 0 w 23"/>
                  <a:gd name="T5" fmla="*/ 11 h 20"/>
                  <a:gd name="T6" fmla="*/ 0 w 23"/>
                  <a:gd name="T7" fmla="*/ 11 h 20"/>
                  <a:gd name="T8" fmla="*/ 11 w 23"/>
                  <a:gd name="T9" fmla="*/ 0 h 20"/>
                  <a:gd name="T10" fmla="*/ 15 w 23"/>
                  <a:gd name="T11" fmla="*/ 0 h 20"/>
                  <a:gd name="T12" fmla="*/ 21 w 23"/>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3" h="20">
                    <a:moveTo>
                      <a:pt x="21" y="11"/>
                    </a:moveTo>
                    <a:cubicBezTo>
                      <a:pt x="20" y="12"/>
                      <a:pt x="18" y="13"/>
                      <a:pt x="17" y="15"/>
                    </a:cubicBezTo>
                    <a:cubicBezTo>
                      <a:pt x="11" y="18"/>
                      <a:pt x="4" y="20"/>
                      <a:pt x="0" y="11"/>
                    </a:cubicBezTo>
                    <a:cubicBezTo>
                      <a:pt x="0" y="11"/>
                      <a:pt x="0" y="11"/>
                      <a:pt x="0" y="11"/>
                    </a:cubicBezTo>
                    <a:cubicBezTo>
                      <a:pt x="4" y="8"/>
                      <a:pt x="7" y="3"/>
                      <a:pt x="11" y="0"/>
                    </a:cubicBezTo>
                    <a:cubicBezTo>
                      <a:pt x="12" y="0"/>
                      <a:pt x="14" y="0"/>
                      <a:pt x="15" y="0"/>
                    </a:cubicBezTo>
                    <a:cubicBezTo>
                      <a:pt x="19" y="3"/>
                      <a:pt x="23" y="5"/>
                      <a:pt x="2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2" name="Freeform 1221"/>
              <p:cNvSpPr/>
              <p:nvPr/>
            </p:nvSpPr>
            <p:spPr bwMode="auto">
              <a:xfrm>
                <a:off x="2758" y="2758"/>
                <a:ext cx="99" cy="128"/>
              </a:xfrm>
              <a:custGeom>
                <a:avLst/>
                <a:gdLst>
                  <a:gd name="T0" fmla="*/ 0 w 52"/>
                  <a:gd name="T1" fmla="*/ 51 h 67"/>
                  <a:gd name="T2" fmla="*/ 3 w 52"/>
                  <a:gd name="T3" fmla="*/ 36 h 67"/>
                  <a:gd name="T4" fmla="*/ 6 w 52"/>
                  <a:gd name="T5" fmla="*/ 29 h 67"/>
                  <a:gd name="T6" fmla="*/ 37 w 52"/>
                  <a:gd name="T7" fmla="*/ 15 h 67"/>
                  <a:gd name="T8" fmla="*/ 52 w 52"/>
                  <a:gd name="T9" fmla="*/ 5 h 67"/>
                  <a:gd name="T10" fmla="*/ 50 w 52"/>
                  <a:gd name="T11" fmla="*/ 23 h 67"/>
                  <a:gd name="T12" fmla="*/ 42 w 52"/>
                  <a:gd name="T13" fmla="*/ 47 h 67"/>
                  <a:gd name="T14" fmla="*/ 42 w 52"/>
                  <a:gd name="T15" fmla="*/ 47 h 67"/>
                  <a:gd name="T16" fmla="*/ 14 w 52"/>
                  <a:gd name="T17" fmla="*/ 61 h 67"/>
                  <a:gd name="T18" fmla="*/ 0 w 52"/>
                  <a:gd name="T19"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67">
                    <a:moveTo>
                      <a:pt x="0" y="51"/>
                    </a:moveTo>
                    <a:cubicBezTo>
                      <a:pt x="1" y="46"/>
                      <a:pt x="3" y="41"/>
                      <a:pt x="3" y="36"/>
                    </a:cubicBezTo>
                    <a:cubicBezTo>
                      <a:pt x="3" y="32"/>
                      <a:pt x="3" y="28"/>
                      <a:pt x="6" y="29"/>
                    </a:cubicBezTo>
                    <a:cubicBezTo>
                      <a:pt x="21" y="34"/>
                      <a:pt x="26" y="18"/>
                      <a:pt x="37" y="15"/>
                    </a:cubicBezTo>
                    <a:cubicBezTo>
                      <a:pt x="43" y="13"/>
                      <a:pt x="42" y="0"/>
                      <a:pt x="52" y="5"/>
                    </a:cubicBezTo>
                    <a:cubicBezTo>
                      <a:pt x="49" y="11"/>
                      <a:pt x="49" y="16"/>
                      <a:pt x="50" y="23"/>
                    </a:cubicBezTo>
                    <a:cubicBezTo>
                      <a:pt x="52" y="32"/>
                      <a:pt x="50" y="41"/>
                      <a:pt x="42" y="47"/>
                    </a:cubicBezTo>
                    <a:cubicBezTo>
                      <a:pt x="42" y="47"/>
                      <a:pt x="42" y="47"/>
                      <a:pt x="42" y="47"/>
                    </a:cubicBezTo>
                    <a:cubicBezTo>
                      <a:pt x="34" y="54"/>
                      <a:pt x="28" y="67"/>
                      <a:pt x="14" y="61"/>
                    </a:cubicBezTo>
                    <a:cubicBezTo>
                      <a:pt x="9" y="57"/>
                      <a:pt x="5" y="54"/>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3" name="Freeform 1222"/>
              <p:cNvSpPr/>
              <p:nvPr/>
            </p:nvSpPr>
            <p:spPr bwMode="auto">
              <a:xfrm>
                <a:off x="2784" y="2844"/>
                <a:ext cx="59" cy="44"/>
              </a:xfrm>
              <a:custGeom>
                <a:avLst/>
                <a:gdLst>
                  <a:gd name="T0" fmla="*/ 0 w 31"/>
                  <a:gd name="T1" fmla="*/ 16 h 23"/>
                  <a:gd name="T2" fmla="*/ 28 w 31"/>
                  <a:gd name="T3" fmla="*/ 2 h 23"/>
                  <a:gd name="T4" fmla="*/ 31 w 31"/>
                  <a:gd name="T5" fmla="*/ 23 h 23"/>
                  <a:gd name="T6" fmla="*/ 0 w 31"/>
                  <a:gd name="T7" fmla="*/ 23 h 23"/>
                  <a:gd name="T8" fmla="*/ 0 w 31"/>
                  <a:gd name="T9" fmla="*/ 16 h 23"/>
                </a:gdLst>
                <a:ahLst/>
                <a:cxnLst>
                  <a:cxn ang="0">
                    <a:pos x="T0" y="T1"/>
                  </a:cxn>
                  <a:cxn ang="0">
                    <a:pos x="T2" y="T3"/>
                  </a:cxn>
                  <a:cxn ang="0">
                    <a:pos x="T4" y="T5"/>
                  </a:cxn>
                  <a:cxn ang="0">
                    <a:pos x="T6" y="T7"/>
                  </a:cxn>
                  <a:cxn ang="0">
                    <a:pos x="T8" y="T9"/>
                  </a:cxn>
                </a:cxnLst>
                <a:rect l="0" t="0" r="r" b="b"/>
                <a:pathLst>
                  <a:path w="31" h="23">
                    <a:moveTo>
                      <a:pt x="0" y="16"/>
                    </a:moveTo>
                    <a:cubicBezTo>
                      <a:pt x="13" y="18"/>
                      <a:pt x="15" y="0"/>
                      <a:pt x="28" y="2"/>
                    </a:cubicBezTo>
                    <a:cubicBezTo>
                      <a:pt x="29" y="9"/>
                      <a:pt x="30" y="16"/>
                      <a:pt x="31" y="23"/>
                    </a:cubicBezTo>
                    <a:cubicBezTo>
                      <a:pt x="21" y="23"/>
                      <a:pt x="11" y="23"/>
                      <a:pt x="0" y="23"/>
                    </a:cubicBezTo>
                    <a:cubicBezTo>
                      <a:pt x="0" y="21"/>
                      <a:pt x="4" y="18"/>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4" name="Freeform 1223"/>
              <p:cNvSpPr/>
              <p:nvPr/>
            </p:nvSpPr>
            <p:spPr bwMode="auto">
              <a:xfrm>
                <a:off x="4272" y="2092"/>
                <a:ext cx="50" cy="40"/>
              </a:xfrm>
              <a:custGeom>
                <a:avLst/>
                <a:gdLst>
                  <a:gd name="T0" fmla="*/ 0 w 26"/>
                  <a:gd name="T1" fmla="*/ 12 h 21"/>
                  <a:gd name="T2" fmla="*/ 17 w 26"/>
                  <a:gd name="T3" fmla="*/ 5 h 21"/>
                  <a:gd name="T4" fmla="*/ 21 w 26"/>
                  <a:gd name="T5" fmla="*/ 17 h 21"/>
                  <a:gd name="T6" fmla="*/ 9 w 26"/>
                  <a:gd name="T7" fmla="*/ 14 h 21"/>
                  <a:gd name="T8" fmla="*/ 0 w 26"/>
                  <a:gd name="T9" fmla="*/ 12 h 21"/>
                </a:gdLst>
                <a:ahLst/>
                <a:cxnLst>
                  <a:cxn ang="0">
                    <a:pos x="T0" y="T1"/>
                  </a:cxn>
                  <a:cxn ang="0">
                    <a:pos x="T2" y="T3"/>
                  </a:cxn>
                  <a:cxn ang="0">
                    <a:pos x="T4" y="T5"/>
                  </a:cxn>
                  <a:cxn ang="0">
                    <a:pos x="T6" y="T7"/>
                  </a:cxn>
                  <a:cxn ang="0">
                    <a:pos x="T8" y="T9"/>
                  </a:cxn>
                </a:cxnLst>
                <a:rect l="0" t="0" r="r" b="b"/>
                <a:pathLst>
                  <a:path w="26" h="21">
                    <a:moveTo>
                      <a:pt x="0" y="12"/>
                    </a:moveTo>
                    <a:cubicBezTo>
                      <a:pt x="2" y="0"/>
                      <a:pt x="11" y="6"/>
                      <a:pt x="17" y="5"/>
                    </a:cubicBezTo>
                    <a:cubicBezTo>
                      <a:pt x="21" y="8"/>
                      <a:pt x="26" y="12"/>
                      <a:pt x="21" y="17"/>
                    </a:cubicBezTo>
                    <a:cubicBezTo>
                      <a:pt x="18" y="21"/>
                      <a:pt x="13" y="18"/>
                      <a:pt x="9" y="14"/>
                    </a:cubicBezTo>
                    <a:cubicBezTo>
                      <a:pt x="7" y="12"/>
                      <a:pt x="3" y="13"/>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5" name="Freeform 1224"/>
              <p:cNvSpPr/>
              <p:nvPr/>
            </p:nvSpPr>
            <p:spPr bwMode="auto">
              <a:xfrm>
                <a:off x="4090" y="2270"/>
                <a:ext cx="104" cy="77"/>
              </a:xfrm>
              <a:custGeom>
                <a:avLst/>
                <a:gdLst>
                  <a:gd name="T0" fmla="*/ 23 w 55"/>
                  <a:gd name="T1" fmla="*/ 2 h 40"/>
                  <a:gd name="T2" fmla="*/ 26 w 55"/>
                  <a:gd name="T3" fmla="*/ 2 h 40"/>
                  <a:gd name="T4" fmla="*/ 38 w 55"/>
                  <a:gd name="T5" fmla="*/ 12 h 40"/>
                  <a:gd name="T6" fmla="*/ 40 w 55"/>
                  <a:gd name="T7" fmla="*/ 13 h 40"/>
                  <a:gd name="T8" fmla="*/ 33 w 55"/>
                  <a:gd name="T9" fmla="*/ 37 h 40"/>
                  <a:gd name="T10" fmla="*/ 14 w 55"/>
                  <a:gd name="T11" fmla="*/ 38 h 40"/>
                  <a:gd name="T12" fmla="*/ 12 w 55"/>
                  <a:gd name="T13" fmla="*/ 7 h 40"/>
                  <a:gd name="T14" fmla="*/ 23 w 55"/>
                  <a:gd name="T15" fmla="*/ 2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40">
                    <a:moveTo>
                      <a:pt x="23" y="2"/>
                    </a:moveTo>
                    <a:cubicBezTo>
                      <a:pt x="24" y="2"/>
                      <a:pt x="25" y="2"/>
                      <a:pt x="26" y="2"/>
                    </a:cubicBezTo>
                    <a:cubicBezTo>
                      <a:pt x="30" y="6"/>
                      <a:pt x="30" y="13"/>
                      <a:pt x="38" y="12"/>
                    </a:cubicBezTo>
                    <a:cubicBezTo>
                      <a:pt x="39" y="12"/>
                      <a:pt x="39" y="12"/>
                      <a:pt x="40" y="13"/>
                    </a:cubicBezTo>
                    <a:cubicBezTo>
                      <a:pt x="41" y="22"/>
                      <a:pt x="55" y="35"/>
                      <a:pt x="33" y="37"/>
                    </a:cubicBezTo>
                    <a:cubicBezTo>
                      <a:pt x="27" y="33"/>
                      <a:pt x="20" y="40"/>
                      <a:pt x="14" y="38"/>
                    </a:cubicBezTo>
                    <a:cubicBezTo>
                      <a:pt x="0" y="23"/>
                      <a:pt x="0" y="21"/>
                      <a:pt x="12" y="7"/>
                    </a:cubicBezTo>
                    <a:cubicBezTo>
                      <a:pt x="15" y="5"/>
                      <a:pt x="17"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6" name="Freeform 1225"/>
              <p:cNvSpPr/>
              <p:nvPr/>
            </p:nvSpPr>
            <p:spPr bwMode="auto">
              <a:xfrm>
                <a:off x="4031" y="2325"/>
                <a:ext cx="87" cy="87"/>
              </a:xfrm>
              <a:custGeom>
                <a:avLst/>
                <a:gdLst>
                  <a:gd name="T0" fmla="*/ 43 w 46"/>
                  <a:gd name="T1" fmla="*/ 19 h 45"/>
                  <a:gd name="T2" fmla="*/ 19 w 46"/>
                  <a:gd name="T3" fmla="*/ 40 h 45"/>
                  <a:gd name="T4" fmla="*/ 9 w 46"/>
                  <a:gd name="T5" fmla="*/ 44 h 45"/>
                  <a:gd name="T6" fmla="*/ 0 w 46"/>
                  <a:gd name="T7" fmla="*/ 29 h 45"/>
                  <a:gd name="T8" fmla="*/ 1 w 46"/>
                  <a:gd name="T9" fmla="*/ 24 h 45"/>
                  <a:gd name="T10" fmla="*/ 24 w 46"/>
                  <a:gd name="T11" fmla="*/ 6 h 45"/>
                  <a:gd name="T12" fmla="*/ 45 w 46"/>
                  <a:gd name="T13" fmla="*/ 9 h 45"/>
                  <a:gd name="T14" fmla="*/ 43 w 46"/>
                  <a:gd name="T15" fmla="*/ 1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5">
                    <a:moveTo>
                      <a:pt x="43" y="19"/>
                    </a:moveTo>
                    <a:cubicBezTo>
                      <a:pt x="29" y="19"/>
                      <a:pt x="24" y="30"/>
                      <a:pt x="19" y="40"/>
                    </a:cubicBezTo>
                    <a:cubicBezTo>
                      <a:pt x="16" y="43"/>
                      <a:pt x="13" y="45"/>
                      <a:pt x="9" y="44"/>
                    </a:cubicBezTo>
                    <a:cubicBezTo>
                      <a:pt x="5" y="39"/>
                      <a:pt x="4" y="33"/>
                      <a:pt x="0" y="29"/>
                    </a:cubicBezTo>
                    <a:cubicBezTo>
                      <a:pt x="0" y="27"/>
                      <a:pt x="0" y="25"/>
                      <a:pt x="1" y="24"/>
                    </a:cubicBezTo>
                    <a:cubicBezTo>
                      <a:pt x="9" y="18"/>
                      <a:pt x="16" y="11"/>
                      <a:pt x="24" y="6"/>
                    </a:cubicBezTo>
                    <a:cubicBezTo>
                      <a:pt x="32" y="1"/>
                      <a:pt x="39" y="0"/>
                      <a:pt x="45" y="9"/>
                    </a:cubicBezTo>
                    <a:cubicBezTo>
                      <a:pt x="46" y="13"/>
                      <a:pt x="46" y="16"/>
                      <a:pt x="4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7" name="Freeform 1226"/>
              <p:cNvSpPr/>
              <p:nvPr/>
            </p:nvSpPr>
            <p:spPr bwMode="auto">
              <a:xfrm>
                <a:off x="4143" y="2259"/>
                <a:ext cx="76" cy="66"/>
              </a:xfrm>
              <a:custGeom>
                <a:avLst/>
                <a:gdLst>
                  <a:gd name="T0" fmla="*/ 2 w 40"/>
                  <a:gd name="T1" fmla="*/ 8 h 35"/>
                  <a:gd name="T2" fmla="*/ 5 w 40"/>
                  <a:gd name="T3" fmla="*/ 5 h 35"/>
                  <a:gd name="T4" fmla="*/ 19 w 40"/>
                  <a:gd name="T5" fmla="*/ 8 h 35"/>
                  <a:gd name="T6" fmla="*/ 40 w 40"/>
                  <a:gd name="T7" fmla="*/ 19 h 35"/>
                  <a:gd name="T8" fmla="*/ 30 w 40"/>
                  <a:gd name="T9" fmla="*/ 35 h 35"/>
                  <a:gd name="T10" fmla="*/ 12 w 40"/>
                  <a:gd name="T11" fmla="*/ 19 h 35"/>
                  <a:gd name="T12" fmla="*/ 12 w 40"/>
                  <a:gd name="T13" fmla="*/ 19 h 35"/>
                  <a:gd name="T14" fmla="*/ 2 w 40"/>
                  <a:gd name="T15" fmla="*/ 8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35">
                    <a:moveTo>
                      <a:pt x="2" y="8"/>
                    </a:moveTo>
                    <a:cubicBezTo>
                      <a:pt x="3" y="7"/>
                      <a:pt x="4" y="6"/>
                      <a:pt x="5" y="5"/>
                    </a:cubicBezTo>
                    <a:cubicBezTo>
                      <a:pt x="11" y="0"/>
                      <a:pt x="15" y="5"/>
                      <a:pt x="19" y="8"/>
                    </a:cubicBezTo>
                    <a:cubicBezTo>
                      <a:pt x="24" y="16"/>
                      <a:pt x="33" y="15"/>
                      <a:pt x="40" y="19"/>
                    </a:cubicBezTo>
                    <a:cubicBezTo>
                      <a:pt x="36" y="23"/>
                      <a:pt x="26" y="23"/>
                      <a:pt x="30" y="35"/>
                    </a:cubicBezTo>
                    <a:cubicBezTo>
                      <a:pt x="20" y="31"/>
                      <a:pt x="23" y="17"/>
                      <a:pt x="12" y="19"/>
                    </a:cubicBezTo>
                    <a:cubicBezTo>
                      <a:pt x="12" y="19"/>
                      <a:pt x="12" y="19"/>
                      <a:pt x="12" y="19"/>
                    </a:cubicBezTo>
                    <a:cubicBezTo>
                      <a:pt x="8" y="16"/>
                      <a:pt x="0" y="17"/>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8" name="Freeform 1227"/>
              <p:cNvSpPr/>
              <p:nvPr/>
            </p:nvSpPr>
            <p:spPr bwMode="auto">
              <a:xfrm>
                <a:off x="4025" y="2398"/>
                <a:ext cx="59" cy="54"/>
              </a:xfrm>
              <a:custGeom>
                <a:avLst/>
                <a:gdLst>
                  <a:gd name="T0" fmla="*/ 11 w 31"/>
                  <a:gd name="T1" fmla="*/ 5 h 28"/>
                  <a:gd name="T2" fmla="*/ 22 w 31"/>
                  <a:gd name="T3" fmla="*/ 2 h 28"/>
                  <a:gd name="T4" fmla="*/ 25 w 31"/>
                  <a:gd name="T5" fmla="*/ 12 h 28"/>
                  <a:gd name="T6" fmla="*/ 15 w 31"/>
                  <a:gd name="T7" fmla="*/ 26 h 28"/>
                  <a:gd name="T8" fmla="*/ 10 w 31"/>
                  <a:gd name="T9" fmla="*/ 28 h 28"/>
                  <a:gd name="T10" fmla="*/ 2 w 31"/>
                  <a:gd name="T11" fmla="*/ 21 h 28"/>
                  <a:gd name="T12" fmla="*/ 1 w 31"/>
                  <a:gd name="T13" fmla="*/ 5 h 28"/>
                  <a:gd name="T14" fmla="*/ 11 w 31"/>
                  <a:gd name="T15" fmla="*/ 5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8">
                    <a:moveTo>
                      <a:pt x="11" y="5"/>
                    </a:moveTo>
                    <a:cubicBezTo>
                      <a:pt x="15" y="4"/>
                      <a:pt x="18" y="3"/>
                      <a:pt x="22" y="2"/>
                    </a:cubicBezTo>
                    <a:cubicBezTo>
                      <a:pt x="31" y="2"/>
                      <a:pt x="27" y="7"/>
                      <a:pt x="25" y="12"/>
                    </a:cubicBezTo>
                    <a:cubicBezTo>
                      <a:pt x="20" y="15"/>
                      <a:pt x="15" y="19"/>
                      <a:pt x="15" y="26"/>
                    </a:cubicBezTo>
                    <a:cubicBezTo>
                      <a:pt x="13" y="27"/>
                      <a:pt x="12" y="28"/>
                      <a:pt x="10" y="28"/>
                    </a:cubicBezTo>
                    <a:cubicBezTo>
                      <a:pt x="6" y="27"/>
                      <a:pt x="4" y="25"/>
                      <a:pt x="2" y="21"/>
                    </a:cubicBezTo>
                    <a:cubicBezTo>
                      <a:pt x="0" y="16"/>
                      <a:pt x="0" y="11"/>
                      <a:pt x="1" y="5"/>
                    </a:cubicBezTo>
                    <a:cubicBezTo>
                      <a:pt x="4" y="0"/>
                      <a:pt x="8"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9" name="Freeform 1228"/>
              <p:cNvSpPr/>
              <p:nvPr/>
            </p:nvSpPr>
            <p:spPr bwMode="auto">
              <a:xfrm>
                <a:off x="4112" y="2316"/>
                <a:ext cx="40" cy="50"/>
              </a:xfrm>
              <a:custGeom>
                <a:avLst/>
                <a:gdLst>
                  <a:gd name="T0" fmla="*/ 0 w 21"/>
                  <a:gd name="T1" fmla="*/ 24 h 26"/>
                  <a:gd name="T2" fmla="*/ 0 w 21"/>
                  <a:gd name="T3" fmla="*/ 13 h 26"/>
                  <a:gd name="T4" fmla="*/ 4 w 21"/>
                  <a:gd name="T5" fmla="*/ 13 h 26"/>
                  <a:gd name="T6" fmla="*/ 21 w 21"/>
                  <a:gd name="T7" fmla="*/ 13 h 26"/>
                  <a:gd name="T8" fmla="*/ 14 w 21"/>
                  <a:gd name="T9" fmla="*/ 20 h 26"/>
                  <a:gd name="T10" fmla="*/ 4 w 21"/>
                  <a:gd name="T11" fmla="*/ 24 h 26"/>
                  <a:gd name="T12" fmla="*/ 0 w 21"/>
                  <a:gd name="T13" fmla="*/ 24 h 26"/>
                </a:gdLst>
                <a:ahLst/>
                <a:cxnLst>
                  <a:cxn ang="0">
                    <a:pos x="T0" y="T1"/>
                  </a:cxn>
                  <a:cxn ang="0">
                    <a:pos x="T2" y="T3"/>
                  </a:cxn>
                  <a:cxn ang="0">
                    <a:pos x="T4" y="T5"/>
                  </a:cxn>
                  <a:cxn ang="0">
                    <a:pos x="T6" y="T7"/>
                  </a:cxn>
                  <a:cxn ang="0">
                    <a:pos x="T8" y="T9"/>
                  </a:cxn>
                  <a:cxn ang="0">
                    <a:pos x="T10" y="T11"/>
                  </a:cxn>
                  <a:cxn ang="0">
                    <a:pos x="T12" y="T13"/>
                  </a:cxn>
                </a:cxnLst>
                <a:rect l="0" t="0" r="r" b="b"/>
                <a:pathLst>
                  <a:path w="21" h="26">
                    <a:moveTo>
                      <a:pt x="0" y="24"/>
                    </a:moveTo>
                    <a:cubicBezTo>
                      <a:pt x="0" y="20"/>
                      <a:pt x="0" y="17"/>
                      <a:pt x="0" y="13"/>
                    </a:cubicBezTo>
                    <a:cubicBezTo>
                      <a:pt x="1" y="12"/>
                      <a:pt x="2" y="12"/>
                      <a:pt x="4" y="13"/>
                    </a:cubicBezTo>
                    <a:cubicBezTo>
                      <a:pt x="9" y="11"/>
                      <a:pt x="15" y="0"/>
                      <a:pt x="21" y="13"/>
                    </a:cubicBezTo>
                    <a:cubicBezTo>
                      <a:pt x="19" y="16"/>
                      <a:pt x="16" y="18"/>
                      <a:pt x="14" y="20"/>
                    </a:cubicBezTo>
                    <a:cubicBezTo>
                      <a:pt x="11" y="23"/>
                      <a:pt x="8" y="26"/>
                      <a:pt x="4" y="24"/>
                    </a:cubicBezTo>
                    <a:cubicBezTo>
                      <a:pt x="2" y="24"/>
                      <a:pt x="1" y="24"/>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0" name="Freeform 1229"/>
              <p:cNvSpPr/>
              <p:nvPr/>
            </p:nvSpPr>
            <p:spPr bwMode="auto">
              <a:xfrm>
                <a:off x="4120" y="2354"/>
                <a:ext cx="19" cy="23"/>
              </a:xfrm>
              <a:custGeom>
                <a:avLst/>
                <a:gdLst>
                  <a:gd name="T0" fmla="*/ 0 w 10"/>
                  <a:gd name="T1" fmla="*/ 4 h 12"/>
                  <a:gd name="T2" fmla="*/ 10 w 10"/>
                  <a:gd name="T3" fmla="*/ 0 h 12"/>
                  <a:gd name="T4" fmla="*/ 4 w 10"/>
                  <a:gd name="T5" fmla="*/ 11 h 12"/>
                  <a:gd name="T6" fmla="*/ 0 w 10"/>
                  <a:gd name="T7" fmla="*/ 4 h 12"/>
                </a:gdLst>
                <a:ahLst/>
                <a:cxnLst>
                  <a:cxn ang="0">
                    <a:pos x="T0" y="T1"/>
                  </a:cxn>
                  <a:cxn ang="0">
                    <a:pos x="T2" y="T3"/>
                  </a:cxn>
                  <a:cxn ang="0">
                    <a:pos x="T4" y="T5"/>
                  </a:cxn>
                  <a:cxn ang="0">
                    <a:pos x="T6" y="T7"/>
                  </a:cxn>
                </a:cxnLst>
                <a:rect l="0" t="0" r="r" b="b"/>
                <a:pathLst>
                  <a:path w="10" h="12">
                    <a:moveTo>
                      <a:pt x="0" y="4"/>
                    </a:moveTo>
                    <a:cubicBezTo>
                      <a:pt x="3" y="2"/>
                      <a:pt x="7" y="1"/>
                      <a:pt x="10" y="0"/>
                    </a:cubicBezTo>
                    <a:cubicBezTo>
                      <a:pt x="9" y="5"/>
                      <a:pt x="9" y="10"/>
                      <a:pt x="4" y="11"/>
                    </a:cubicBezTo>
                    <a:cubicBezTo>
                      <a:pt x="0" y="12"/>
                      <a:pt x="0" y="7"/>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1" name="Freeform 1230"/>
              <p:cNvSpPr/>
              <p:nvPr/>
            </p:nvSpPr>
            <p:spPr bwMode="auto">
              <a:xfrm>
                <a:off x="4192" y="2023"/>
                <a:ext cx="96" cy="92"/>
              </a:xfrm>
              <a:custGeom>
                <a:avLst/>
                <a:gdLst>
                  <a:gd name="T0" fmla="*/ 3 w 50"/>
                  <a:gd name="T1" fmla="*/ 16 h 48"/>
                  <a:gd name="T2" fmla="*/ 14 w 50"/>
                  <a:gd name="T3" fmla="*/ 16 h 48"/>
                  <a:gd name="T4" fmla="*/ 25 w 50"/>
                  <a:gd name="T5" fmla="*/ 6 h 48"/>
                  <a:gd name="T6" fmla="*/ 49 w 50"/>
                  <a:gd name="T7" fmla="*/ 13 h 48"/>
                  <a:gd name="T8" fmla="*/ 50 w 50"/>
                  <a:gd name="T9" fmla="*/ 20 h 48"/>
                  <a:gd name="T10" fmla="*/ 7 w 50"/>
                  <a:gd name="T11" fmla="*/ 34 h 48"/>
                  <a:gd name="T12" fmla="*/ 0 w 50"/>
                  <a:gd name="T13" fmla="*/ 34 h 48"/>
                  <a:gd name="T14" fmla="*/ 3 w 50"/>
                  <a:gd name="T15" fmla="*/ 16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48">
                    <a:moveTo>
                      <a:pt x="3" y="16"/>
                    </a:moveTo>
                    <a:cubicBezTo>
                      <a:pt x="7" y="16"/>
                      <a:pt x="10" y="16"/>
                      <a:pt x="14" y="16"/>
                    </a:cubicBezTo>
                    <a:cubicBezTo>
                      <a:pt x="19" y="14"/>
                      <a:pt x="21" y="8"/>
                      <a:pt x="25" y="6"/>
                    </a:cubicBezTo>
                    <a:cubicBezTo>
                      <a:pt x="35" y="0"/>
                      <a:pt x="43" y="1"/>
                      <a:pt x="49" y="13"/>
                    </a:cubicBezTo>
                    <a:cubicBezTo>
                      <a:pt x="49" y="15"/>
                      <a:pt x="49" y="17"/>
                      <a:pt x="50" y="20"/>
                    </a:cubicBezTo>
                    <a:cubicBezTo>
                      <a:pt x="34" y="20"/>
                      <a:pt x="28" y="48"/>
                      <a:pt x="7" y="34"/>
                    </a:cubicBezTo>
                    <a:cubicBezTo>
                      <a:pt x="5" y="33"/>
                      <a:pt x="2" y="34"/>
                      <a:pt x="0" y="34"/>
                    </a:cubicBezTo>
                    <a:cubicBezTo>
                      <a:pt x="4" y="28"/>
                      <a:pt x="6" y="23"/>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2" name="Freeform 1231"/>
              <p:cNvSpPr/>
              <p:nvPr/>
            </p:nvSpPr>
            <p:spPr bwMode="auto">
              <a:xfrm>
                <a:off x="4286" y="1983"/>
                <a:ext cx="80" cy="71"/>
              </a:xfrm>
              <a:custGeom>
                <a:avLst/>
                <a:gdLst>
                  <a:gd name="T0" fmla="*/ 42 w 42"/>
                  <a:gd name="T1" fmla="*/ 13 h 37"/>
                  <a:gd name="T2" fmla="*/ 21 w 42"/>
                  <a:gd name="T3" fmla="*/ 37 h 37"/>
                  <a:gd name="T4" fmla="*/ 10 w 42"/>
                  <a:gd name="T5" fmla="*/ 30 h 37"/>
                  <a:gd name="T6" fmla="*/ 9 w 42"/>
                  <a:gd name="T7" fmla="*/ 28 h 37"/>
                  <a:gd name="T8" fmla="*/ 10 w 42"/>
                  <a:gd name="T9" fmla="*/ 27 h 37"/>
                  <a:gd name="T10" fmla="*/ 8 w 42"/>
                  <a:gd name="T11" fmla="*/ 3 h 37"/>
                  <a:gd name="T12" fmla="*/ 42 w 42"/>
                  <a:gd name="T13" fmla="*/ 13 h 37"/>
                </a:gdLst>
                <a:ahLst/>
                <a:cxnLst>
                  <a:cxn ang="0">
                    <a:pos x="T0" y="T1"/>
                  </a:cxn>
                  <a:cxn ang="0">
                    <a:pos x="T2" y="T3"/>
                  </a:cxn>
                  <a:cxn ang="0">
                    <a:pos x="T4" y="T5"/>
                  </a:cxn>
                  <a:cxn ang="0">
                    <a:pos x="T6" y="T7"/>
                  </a:cxn>
                  <a:cxn ang="0">
                    <a:pos x="T8" y="T9"/>
                  </a:cxn>
                  <a:cxn ang="0">
                    <a:pos x="T10" y="T11"/>
                  </a:cxn>
                  <a:cxn ang="0">
                    <a:pos x="T12" y="T13"/>
                  </a:cxn>
                </a:cxnLst>
                <a:rect l="0" t="0" r="r" b="b"/>
                <a:pathLst>
                  <a:path w="42" h="37">
                    <a:moveTo>
                      <a:pt x="42" y="13"/>
                    </a:moveTo>
                    <a:cubicBezTo>
                      <a:pt x="26" y="14"/>
                      <a:pt x="30" y="31"/>
                      <a:pt x="21" y="37"/>
                    </a:cubicBezTo>
                    <a:cubicBezTo>
                      <a:pt x="16" y="37"/>
                      <a:pt x="10" y="37"/>
                      <a:pt x="10" y="30"/>
                    </a:cubicBezTo>
                    <a:cubicBezTo>
                      <a:pt x="9" y="30"/>
                      <a:pt x="9" y="29"/>
                      <a:pt x="9" y="28"/>
                    </a:cubicBezTo>
                    <a:cubicBezTo>
                      <a:pt x="9" y="27"/>
                      <a:pt x="10" y="27"/>
                      <a:pt x="10" y="27"/>
                    </a:cubicBezTo>
                    <a:cubicBezTo>
                      <a:pt x="17" y="18"/>
                      <a:pt x="0" y="13"/>
                      <a:pt x="8" y="3"/>
                    </a:cubicBezTo>
                    <a:cubicBezTo>
                      <a:pt x="19" y="2"/>
                      <a:pt x="32" y="0"/>
                      <a:pt x="4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3" name="Freeform 1232"/>
              <p:cNvSpPr/>
              <p:nvPr/>
            </p:nvSpPr>
            <p:spPr bwMode="auto">
              <a:xfrm>
                <a:off x="4219" y="2004"/>
                <a:ext cx="86" cy="50"/>
              </a:xfrm>
              <a:custGeom>
                <a:avLst/>
                <a:gdLst>
                  <a:gd name="T0" fmla="*/ 45 w 45"/>
                  <a:gd name="T1" fmla="*/ 16 h 26"/>
                  <a:gd name="T2" fmla="*/ 45 w 45"/>
                  <a:gd name="T3" fmla="*/ 19 h 26"/>
                  <a:gd name="T4" fmla="*/ 35 w 45"/>
                  <a:gd name="T5" fmla="*/ 23 h 26"/>
                  <a:gd name="T6" fmla="*/ 0 w 45"/>
                  <a:gd name="T7" fmla="*/ 26 h 26"/>
                  <a:gd name="T8" fmla="*/ 36 w 45"/>
                  <a:gd name="T9" fmla="*/ 11 h 26"/>
                  <a:gd name="T10" fmla="*/ 45 w 45"/>
                  <a:gd name="T11" fmla="*/ 16 h 26"/>
                </a:gdLst>
                <a:ahLst/>
                <a:cxnLst>
                  <a:cxn ang="0">
                    <a:pos x="T0" y="T1"/>
                  </a:cxn>
                  <a:cxn ang="0">
                    <a:pos x="T2" y="T3"/>
                  </a:cxn>
                  <a:cxn ang="0">
                    <a:pos x="T4" y="T5"/>
                  </a:cxn>
                  <a:cxn ang="0">
                    <a:pos x="T6" y="T7"/>
                  </a:cxn>
                  <a:cxn ang="0">
                    <a:pos x="T8" y="T9"/>
                  </a:cxn>
                  <a:cxn ang="0">
                    <a:pos x="T10" y="T11"/>
                  </a:cxn>
                </a:cxnLst>
                <a:rect l="0" t="0" r="r" b="b"/>
                <a:pathLst>
                  <a:path w="45" h="26">
                    <a:moveTo>
                      <a:pt x="45" y="16"/>
                    </a:moveTo>
                    <a:cubicBezTo>
                      <a:pt x="45" y="17"/>
                      <a:pt x="45" y="18"/>
                      <a:pt x="45" y="19"/>
                    </a:cubicBezTo>
                    <a:cubicBezTo>
                      <a:pt x="41" y="19"/>
                      <a:pt x="37" y="19"/>
                      <a:pt x="35" y="23"/>
                    </a:cubicBezTo>
                    <a:cubicBezTo>
                      <a:pt x="21" y="8"/>
                      <a:pt x="11" y="23"/>
                      <a:pt x="0" y="26"/>
                    </a:cubicBezTo>
                    <a:cubicBezTo>
                      <a:pt x="3" y="7"/>
                      <a:pt x="19" y="0"/>
                      <a:pt x="36" y="11"/>
                    </a:cubicBezTo>
                    <a:cubicBezTo>
                      <a:pt x="39" y="13"/>
                      <a:pt x="41" y="16"/>
                      <a:pt x="4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4" name="Freeform 1233"/>
              <p:cNvSpPr/>
              <p:nvPr/>
            </p:nvSpPr>
            <p:spPr bwMode="auto">
              <a:xfrm>
                <a:off x="4337" y="2193"/>
                <a:ext cx="54" cy="62"/>
              </a:xfrm>
              <a:custGeom>
                <a:avLst/>
                <a:gdLst>
                  <a:gd name="T0" fmla="*/ 28 w 28"/>
                  <a:gd name="T1" fmla="*/ 0 h 32"/>
                  <a:gd name="T2" fmla="*/ 15 w 28"/>
                  <a:gd name="T3" fmla="*/ 25 h 32"/>
                  <a:gd name="T4" fmla="*/ 4 w 28"/>
                  <a:gd name="T5" fmla="*/ 32 h 32"/>
                  <a:gd name="T6" fmla="*/ 28 w 28"/>
                  <a:gd name="T7" fmla="*/ 0 h 32"/>
                </a:gdLst>
                <a:ahLst/>
                <a:cxnLst>
                  <a:cxn ang="0">
                    <a:pos x="T0" y="T1"/>
                  </a:cxn>
                  <a:cxn ang="0">
                    <a:pos x="T2" y="T3"/>
                  </a:cxn>
                  <a:cxn ang="0">
                    <a:pos x="T4" y="T5"/>
                  </a:cxn>
                  <a:cxn ang="0">
                    <a:pos x="T6" y="T7"/>
                  </a:cxn>
                </a:cxnLst>
                <a:rect l="0" t="0" r="r" b="b"/>
                <a:pathLst>
                  <a:path w="28" h="32">
                    <a:moveTo>
                      <a:pt x="28" y="0"/>
                    </a:moveTo>
                    <a:cubicBezTo>
                      <a:pt x="27" y="10"/>
                      <a:pt x="19" y="16"/>
                      <a:pt x="15" y="25"/>
                    </a:cubicBezTo>
                    <a:cubicBezTo>
                      <a:pt x="13" y="29"/>
                      <a:pt x="9" y="32"/>
                      <a:pt x="4" y="32"/>
                    </a:cubicBezTo>
                    <a:cubicBezTo>
                      <a:pt x="0" y="13"/>
                      <a:pt x="3" y="9"/>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5" name="Freeform 1234"/>
              <p:cNvSpPr/>
              <p:nvPr/>
            </p:nvSpPr>
            <p:spPr bwMode="auto">
              <a:xfrm>
                <a:off x="4031" y="2161"/>
                <a:ext cx="135" cy="126"/>
              </a:xfrm>
              <a:custGeom>
                <a:avLst/>
                <a:gdLst>
                  <a:gd name="T0" fmla="*/ 61 w 71"/>
                  <a:gd name="T1" fmla="*/ 0 h 66"/>
                  <a:gd name="T2" fmla="*/ 71 w 71"/>
                  <a:gd name="T3" fmla="*/ 24 h 66"/>
                  <a:gd name="T4" fmla="*/ 71 w 71"/>
                  <a:gd name="T5" fmla="*/ 28 h 66"/>
                  <a:gd name="T6" fmla="*/ 54 w 71"/>
                  <a:gd name="T7" fmla="*/ 44 h 66"/>
                  <a:gd name="T8" fmla="*/ 40 w 71"/>
                  <a:gd name="T9" fmla="*/ 56 h 66"/>
                  <a:gd name="T10" fmla="*/ 0 w 71"/>
                  <a:gd name="T11" fmla="*/ 38 h 66"/>
                  <a:gd name="T12" fmla="*/ 3 w 71"/>
                  <a:gd name="T13" fmla="*/ 22 h 66"/>
                  <a:gd name="T14" fmla="*/ 12 w 71"/>
                  <a:gd name="T15" fmla="*/ 21 h 66"/>
                  <a:gd name="T16" fmla="*/ 31 w 71"/>
                  <a:gd name="T17" fmla="*/ 31 h 66"/>
                  <a:gd name="T18" fmla="*/ 31 w 71"/>
                  <a:gd name="T19" fmla="*/ 23 h 66"/>
                  <a:gd name="T20" fmla="*/ 36 w 71"/>
                  <a:gd name="T21" fmla="*/ 17 h 66"/>
                  <a:gd name="T22" fmla="*/ 61 w 71"/>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66">
                    <a:moveTo>
                      <a:pt x="61" y="0"/>
                    </a:moveTo>
                    <a:cubicBezTo>
                      <a:pt x="59" y="10"/>
                      <a:pt x="63" y="18"/>
                      <a:pt x="71" y="24"/>
                    </a:cubicBezTo>
                    <a:cubicBezTo>
                      <a:pt x="71" y="26"/>
                      <a:pt x="71" y="27"/>
                      <a:pt x="71" y="28"/>
                    </a:cubicBezTo>
                    <a:cubicBezTo>
                      <a:pt x="63" y="31"/>
                      <a:pt x="55" y="34"/>
                      <a:pt x="54" y="44"/>
                    </a:cubicBezTo>
                    <a:cubicBezTo>
                      <a:pt x="54" y="54"/>
                      <a:pt x="43" y="50"/>
                      <a:pt x="40" y="56"/>
                    </a:cubicBezTo>
                    <a:cubicBezTo>
                      <a:pt x="19" y="66"/>
                      <a:pt x="5" y="60"/>
                      <a:pt x="0" y="38"/>
                    </a:cubicBezTo>
                    <a:cubicBezTo>
                      <a:pt x="0" y="33"/>
                      <a:pt x="0" y="27"/>
                      <a:pt x="3" y="22"/>
                    </a:cubicBezTo>
                    <a:cubicBezTo>
                      <a:pt x="6" y="19"/>
                      <a:pt x="9" y="20"/>
                      <a:pt x="12" y="21"/>
                    </a:cubicBezTo>
                    <a:cubicBezTo>
                      <a:pt x="19" y="24"/>
                      <a:pt x="17" y="43"/>
                      <a:pt x="31" y="31"/>
                    </a:cubicBezTo>
                    <a:cubicBezTo>
                      <a:pt x="34" y="29"/>
                      <a:pt x="31" y="26"/>
                      <a:pt x="31" y="23"/>
                    </a:cubicBezTo>
                    <a:cubicBezTo>
                      <a:pt x="31" y="20"/>
                      <a:pt x="31" y="16"/>
                      <a:pt x="36" y="17"/>
                    </a:cubicBezTo>
                    <a:cubicBezTo>
                      <a:pt x="45" y="13"/>
                      <a:pt x="49" y="1"/>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6" name="Freeform 1235"/>
              <p:cNvSpPr/>
              <p:nvPr/>
            </p:nvSpPr>
            <p:spPr bwMode="auto">
              <a:xfrm>
                <a:off x="4017" y="2090"/>
                <a:ext cx="92" cy="123"/>
              </a:xfrm>
              <a:custGeom>
                <a:avLst/>
                <a:gdLst>
                  <a:gd name="T0" fmla="*/ 43 w 48"/>
                  <a:gd name="T1" fmla="*/ 54 h 64"/>
                  <a:gd name="T2" fmla="*/ 40 w 48"/>
                  <a:gd name="T3" fmla="*/ 61 h 64"/>
                  <a:gd name="T4" fmla="*/ 19 w 48"/>
                  <a:gd name="T5" fmla="*/ 61 h 64"/>
                  <a:gd name="T6" fmla="*/ 12 w 48"/>
                  <a:gd name="T7" fmla="*/ 58 h 64"/>
                  <a:gd name="T8" fmla="*/ 3 w 48"/>
                  <a:gd name="T9" fmla="*/ 34 h 64"/>
                  <a:gd name="T10" fmla="*/ 19 w 48"/>
                  <a:gd name="T11" fmla="*/ 9 h 64"/>
                  <a:gd name="T12" fmla="*/ 32 w 48"/>
                  <a:gd name="T13" fmla="*/ 6 h 64"/>
                  <a:gd name="T14" fmla="*/ 47 w 48"/>
                  <a:gd name="T15" fmla="*/ 2 h 64"/>
                  <a:gd name="T16" fmla="*/ 44 w 48"/>
                  <a:gd name="T17" fmla="*/ 31 h 64"/>
                  <a:gd name="T18" fmla="*/ 43 w 48"/>
                  <a:gd name="T19"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64">
                    <a:moveTo>
                      <a:pt x="43" y="54"/>
                    </a:moveTo>
                    <a:cubicBezTo>
                      <a:pt x="40" y="56"/>
                      <a:pt x="40" y="59"/>
                      <a:pt x="40" y="61"/>
                    </a:cubicBezTo>
                    <a:cubicBezTo>
                      <a:pt x="33" y="64"/>
                      <a:pt x="26" y="58"/>
                      <a:pt x="19" y="61"/>
                    </a:cubicBezTo>
                    <a:cubicBezTo>
                      <a:pt x="16" y="60"/>
                      <a:pt x="14" y="59"/>
                      <a:pt x="12" y="58"/>
                    </a:cubicBezTo>
                    <a:cubicBezTo>
                      <a:pt x="15" y="48"/>
                      <a:pt x="11" y="40"/>
                      <a:pt x="3" y="34"/>
                    </a:cubicBezTo>
                    <a:cubicBezTo>
                      <a:pt x="0" y="20"/>
                      <a:pt x="8" y="14"/>
                      <a:pt x="19" y="9"/>
                    </a:cubicBezTo>
                    <a:cubicBezTo>
                      <a:pt x="24" y="13"/>
                      <a:pt x="28" y="9"/>
                      <a:pt x="32" y="6"/>
                    </a:cubicBezTo>
                    <a:cubicBezTo>
                      <a:pt x="36" y="2"/>
                      <a:pt x="41" y="0"/>
                      <a:pt x="47" y="2"/>
                    </a:cubicBezTo>
                    <a:cubicBezTo>
                      <a:pt x="37" y="11"/>
                      <a:pt x="48" y="21"/>
                      <a:pt x="44" y="31"/>
                    </a:cubicBezTo>
                    <a:cubicBezTo>
                      <a:pt x="42" y="37"/>
                      <a:pt x="42" y="47"/>
                      <a:pt x="43"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7" name="Freeform 1236"/>
              <p:cNvSpPr/>
              <p:nvPr/>
            </p:nvSpPr>
            <p:spPr bwMode="auto">
              <a:xfrm>
                <a:off x="4002" y="2228"/>
                <a:ext cx="131" cy="96"/>
              </a:xfrm>
              <a:custGeom>
                <a:avLst/>
                <a:gdLst>
                  <a:gd name="T0" fmla="*/ 20 w 69"/>
                  <a:gd name="T1" fmla="*/ 3 h 50"/>
                  <a:gd name="T2" fmla="*/ 55 w 69"/>
                  <a:gd name="T3" fmla="*/ 21 h 50"/>
                  <a:gd name="T4" fmla="*/ 69 w 69"/>
                  <a:gd name="T5" fmla="*/ 24 h 50"/>
                  <a:gd name="T6" fmla="*/ 62 w 69"/>
                  <a:gd name="T7" fmla="*/ 31 h 50"/>
                  <a:gd name="T8" fmla="*/ 43 w 69"/>
                  <a:gd name="T9" fmla="*/ 45 h 50"/>
                  <a:gd name="T10" fmla="*/ 30 w 69"/>
                  <a:gd name="T11" fmla="*/ 46 h 50"/>
                  <a:gd name="T12" fmla="*/ 14 w 69"/>
                  <a:gd name="T13" fmla="*/ 41 h 50"/>
                  <a:gd name="T14" fmla="*/ 5 w 69"/>
                  <a:gd name="T15" fmla="*/ 30 h 50"/>
                  <a:gd name="T16" fmla="*/ 1 w 69"/>
                  <a:gd name="T17" fmla="*/ 8 h 50"/>
                  <a:gd name="T18" fmla="*/ 13 w 69"/>
                  <a:gd name="T19" fmla="*/ 0 h 50"/>
                  <a:gd name="T20" fmla="*/ 20 w 69"/>
                  <a:gd name="T21" fmla="*/ 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50">
                    <a:moveTo>
                      <a:pt x="20" y="3"/>
                    </a:moveTo>
                    <a:cubicBezTo>
                      <a:pt x="23" y="19"/>
                      <a:pt x="30" y="23"/>
                      <a:pt x="55" y="21"/>
                    </a:cubicBezTo>
                    <a:cubicBezTo>
                      <a:pt x="59" y="21"/>
                      <a:pt x="65" y="19"/>
                      <a:pt x="69" y="24"/>
                    </a:cubicBezTo>
                    <a:cubicBezTo>
                      <a:pt x="66" y="27"/>
                      <a:pt x="64" y="29"/>
                      <a:pt x="62" y="31"/>
                    </a:cubicBezTo>
                    <a:cubicBezTo>
                      <a:pt x="55" y="36"/>
                      <a:pt x="47" y="38"/>
                      <a:pt x="43" y="45"/>
                    </a:cubicBezTo>
                    <a:cubicBezTo>
                      <a:pt x="39" y="50"/>
                      <a:pt x="35" y="50"/>
                      <a:pt x="30" y="46"/>
                    </a:cubicBezTo>
                    <a:cubicBezTo>
                      <a:pt x="25" y="42"/>
                      <a:pt x="19" y="43"/>
                      <a:pt x="14" y="41"/>
                    </a:cubicBezTo>
                    <a:cubicBezTo>
                      <a:pt x="9" y="39"/>
                      <a:pt x="6" y="35"/>
                      <a:pt x="5" y="30"/>
                    </a:cubicBezTo>
                    <a:cubicBezTo>
                      <a:pt x="7" y="22"/>
                      <a:pt x="0" y="16"/>
                      <a:pt x="1" y="8"/>
                    </a:cubicBezTo>
                    <a:cubicBezTo>
                      <a:pt x="3" y="3"/>
                      <a:pt x="7" y="0"/>
                      <a:pt x="13" y="0"/>
                    </a:cubicBezTo>
                    <a:cubicBezTo>
                      <a:pt x="15" y="0"/>
                      <a:pt x="18" y="2"/>
                      <a:pt x="2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8" name="Freeform 1237"/>
              <p:cNvSpPr/>
              <p:nvPr/>
            </p:nvSpPr>
            <p:spPr bwMode="auto">
              <a:xfrm>
                <a:off x="4147" y="2232"/>
                <a:ext cx="66" cy="42"/>
              </a:xfrm>
              <a:custGeom>
                <a:avLst/>
                <a:gdLst>
                  <a:gd name="T0" fmla="*/ 17 w 35"/>
                  <a:gd name="T1" fmla="*/ 22 h 22"/>
                  <a:gd name="T2" fmla="*/ 3 w 35"/>
                  <a:gd name="T3" fmla="*/ 19 h 22"/>
                  <a:gd name="T4" fmla="*/ 4 w 35"/>
                  <a:gd name="T5" fmla="*/ 0 h 22"/>
                  <a:gd name="T6" fmla="*/ 23 w 35"/>
                  <a:gd name="T7" fmla="*/ 7 h 22"/>
                  <a:gd name="T8" fmla="*/ 32 w 35"/>
                  <a:gd name="T9" fmla="*/ 9 h 22"/>
                  <a:gd name="T10" fmla="*/ 33 w 35"/>
                  <a:gd name="T11" fmla="*/ 17 h 22"/>
                  <a:gd name="T12" fmla="*/ 25 w 35"/>
                  <a:gd name="T13" fmla="*/ 18 h 22"/>
                  <a:gd name="T14" fmla="*/ 17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17" y="22"/>
                    </a:moveTo>
                    <a:cubicBezTo>
                      <a:pt x="12" y="21"/>
                      <a:pt x="8" y="20"/>
                      <a:pt x="3" y="19"/>
                    </a:cubicBezTo>
                    <a:cubicBezTo>
                      <a:pt x="0" y="13"/>
                      <a:pt x="4" y="7"/>
                      <a:pt x="4" y="0"/>
                    </a:cubicBezTo>
                    <a:cubicBezTo>
                      <a:pt x="9" y="8"/>
                      <a:pt x="14" y="15"/>
                      <a:pt x="23" y="7"/>
                    </a:cubicBezTo>
                    <a:cubicBezTo>
                      <a:pt x="27" y="5"/>
                      <a:pt x="30" y="6"/>
                      <a:pt x="32" y="9"/>
                    </a:cubicBezTo>
                    <a:cubicBezTo>
                      <a:pt x="34" y="11"/>
                      <a:pt x="35" y="14"/>
                      <a:pt x="33" y="17"/>
                    </a:cubicBezTo>
                    <a:cubicBezTo>
                      <a:pt x="31" y="21"/>
                      <a:pt x="28" y="21"/>
                      <a:pt x="25" y="18"/>
                    </a:cubicBezTo>
                    <a:cubicBezTo>
                      <a:pt x="20" y="14"/>
                      <a:pt x="18" y="17"/>
                      <a:pt x="1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9" name="Freeform 1238"/>
              <p:cNvSpPr/>
              <p:nvPr/>
            </p:nvSpPr>
            <p:spPr bwMode="auto">
              <a:xfrm>
                <a:off x="4135" y="2274"/>
                <a:ext cx="31" cy="36"/>
              </a:xfrm>
              <a:custGeom>
                <a:avLst/>
                <a:gdLst>
                  <a:gd name="T0" fmla="*/ 6 w 16"/>
                  <a:gd name="T1" fmla="*/ 0 h 19"/>
                  <a:gd name="T2" fmla="*/ 16 w 16"/>
                  <a:gd name="T3" fmla="*/ 11 h 19"/>
                  <a:gd name="T4" fmla="*/ 6 w 16"/>
                  <a:gd name="T5" fmla="*/ 16 h 19"/>
                  <a:gd name="T6" fmla="*/ 2 w 16"/>
                  <a:gd name="T7" fmla="*/ 0 h 19"/>
                  <a:gd name="T8" fmla="*/ 6 w 16"/>
                  <a:gd name="T9" fmla="*/ 0 h 19"/>
                </a:gdLst>
                <a:ahLst/>
                <a:cxnLst>
                  <a:cxn ang="0">
                    <a:pos x="T0" y="T1"/>
                  </a:cxn>
                  <a:cxn ang="0">
                    <a:pos x="T2" y="T3"/>
                  </a:cxn>
                  <a:cxn ang="0">
                    <a:pos x="T4" y="T5"/>
                  </a:cxn>
                  <a:cxn ang="0">
                    <a:pos x="T6" y="T7"/>
                  </a:cxn>
                  <a:cxn ang="0">
                    <a:pos x="T8" y="T9"/>
                  </a:cxn>
                </a:cxnLst>
                <a:rect l="0" t="0" r="r" b="b"/>
                <a:pathLst>
                  <a:path w="16" h="19">
                    <a:moveTo>
                      <a:pt x="6" y="0"/>
                    </a:moveTo>
                    <a:cubicBezTo>
                      <a:pt x="9" y="4"/>
                      <a:pt x="12" y="7"/>
                      <a:pt x="16" y="11"/>
                    </a:cubicBezTo>
                    <a:cubicBezTo>
                      <a:pt x="13" y="12"/>
                      <a:pt x="12" y="19"/>
                      <a:pt x="6" y="16"/>
                    </a:cubicBezTo>
                    <a:cubicBezTo>
                      <a:pt x="0" y="12"/>
                      <a:pt x="2" y="6"/>
                      <a:pt x="2" y="0"/>
                    </a:cubicBezTo>
                    <a:cubicBezTo>
                      <a:pt x="3" y="0"/>
                      <a:pt x="4"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0" name="Freeform 1239"/>
              <p:cNvSpPr/>
              <p:nvPr/>
            </p:nvSpPr>
            <p:spPr bwMode="auto">
              <a:xfrm>
                <a:off x="5532" y="1451"/>
                <a:ext cx="91" cy="88"/>
              </a:xfrm>
              <a:custGeom>
                <a:avLst/>
                <a:gdLst>
                  <a:gd name="T0" fmla="*/ 43 w 48"/>
                  <a:gd name="T1" fmla="*/ 2 h 46"/>
                  <a:gd name="T2" fmla="*/ 45 w 48"/>
                  <a:gd name="T3" fmla="*/ 14 h 46"/>
                  <a:gd name="T4" fmla="*/ 48 w 48"/>
                  <a:gd name="T5" fmla="*/ 19 h 46"/>
                  <a:gd name="T6" fmla="*/ 34 w 48"/>
                  <a:gd name="T7" fmla="*/ 24 h 46"/>
                  <a:gd name="T8" fmla="*/ 43 w 48"/>
                  <a:gd name="T9" fmla="*/ 36 h 46"/>
                  <a:gd name="T10" fmla="*/ 22 w 48"/>
                  <a:gd name="T11" fmla="*/ 43 h 46"/>
                  <a:gd name="T12" fmla="*/ 4 w 48"/>
                  <a:gd name="T13" fmla="*/ 44 h 46"/>
                  <a:gd name="T14" fmla="*/ 4 w 48"/>
                  <a:gd name="T15" fmla="*/ 30 h 46"/>
                  <a:gd name="T16" fmla="*/ 19 w 48"/>
                  <a:gd name="T17" fmla="*/ 17 h 46"/>
                  <a:gd name="T18" fmla="*/ 11 w 48"/>
                  <a:gd name="T19" fmla="*/ 16 h 46"/>
                  <a:gd name="T20" fmla="*/ 1 w 48"/>
                  <a:gd name="T21" fmla="*/ 12 h 46"/>
                  <a:gd name="T22" fmla="*/ 10 w 48"/>
                  <a:gd name="T23" fmla="*/ 2 h 46"/>
                  <a:gd name="T24" fmla="*/ 43 w 48"/>
                  <a:gd name="T25"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43" y="2"/>
                    </a:moveTo>
                    <a:cubicBezTo>
                      <a:pt x="44" y="6"/>
                      <a:pt x="27" y="12"/>
                      <a:pt x="45" y="14"/>
                    </a:cubicBezTo>
                    <a:cubicBezTo>
                      <a:pt x="46" y="14"/>
                      <a:pt x="48" y="18"/>
                      <a:pt x="48" y="19"/>
                    </a:cubicBezTo>
                    <a:cubicBezTo>
                      <a:pt x="46" y="26"/>
                      <a:pt x="39" y="23"/>
                      <a:pt x="34" y="24"/>
                    </a:cubicBezTo>
                    <a:cubicBezTo>
                      <a:pt x="34" y="31"/>
                      <a:pt x="42" y="31"/>
                      <a:pt x="43" y="36"/>
                    </a:cubicBezTo>
                    <a:cubicBezTo>
                      <a:pt x="36" y="39"/>
                      <a:pt x="29" y="41"/>
                      <a:pt x="22" y="43"/>
                    </a:cubicBezTo>
                    <a:cubicBezTo>
                      <a:pt x="16" y="44"/>
                      <a:pt x="10" y="46"/>
                      <a:pt x="4" y="44"/>
                    </a:cubicBezTo>
                    <a:cubicBezTo>
                      <a:pt x="0" y="39"/>
                      <a:pt x="1" y="34"/>
                      <a:pt x="4" y="30"/>
                    </a:cubicBezTo>
                    <a:cubicBezTo>
                      <a:pt x="9" y="25"/>
                      <a:pt x="14" y="21"/>
                      <a:pt x="19" y="17"/>
                    </a:cubicBezTo>
                    <a:cubicBezTo>
                      <a:pt x="16" y="14"/>
                      <a:pt x="14" y="16"/>
                      <a:pt x="11" y="16"/>
                    </a:cubicBezTo>
                    <a:cubicBezTo>
                      <a:pt x="7" y="17"/>
                      <a:pt x="2" y="20"/>
                      <a:pt x="1" y="12"/>
                    </a:cubicBezTo>
                    <a:cubicBezTo>
                      <a:pt x="1" y="6"/>
                      <a:pt x="5" y="0"/>
                      <a:pt x="10" y="2"/>
                    </a:cubicBezTo>
                    <a:cubicBezTo>
                      <a:pt x="22" y="8"/>
                      <a:pt x="32" y="1"/>
                      <a:pt x="4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1" name="Freeform 1240"/>
              <p:cNvSpPr/>
              <p:nvPr/>
            </p:nvSpPr>
            <p:spPr bwMode="auto">
              <a:xfrm>
                <a:off x="5524" y="1549"/>
                <a:ext cx="103" cy="72"/>
              </a:xfrm>
              <a:custGeom>
                <a:avLst/>
                <a:gdLst>
                  <a:gd name="T0" fmla="*/ 50 w 54"/>
                  <a:gd name="T1" fmla="*/ 20 h 38"/>
                  <a:gd name="T2" fmla="*/ 54 w 54"/>
                  <a:gd name="T3" fmla="*/ 31 h 38"/>
                  <a:gd name="T4" fmla="*/ 40 w 54"/>
                  <a:gd name="T5" fmla="*/ 37 h 38"/>
                  <a:gd name="T6" fmla="*/ 13 w 54"/>
                  <a:gd name="T7" fmla="*/ 23 h 38"/>
                  <a:gd name="T8" fmla="*/ 8 w 54"/>
                  <a:gd name="T9" fmla="*/ 2 h 38"/>
                  <a:gd name="T10" fmla="*/ 22 w 54"/>
                  <a:gd name="T11" fmla="*/ 6 h 38"/>
                  <a:gd name="T12" fmla="*/ 50 w 54"/>
                  <a:gd name="T13" fmla="*/ 20 h 38"/>
                </a:gdLst>
                <a:ahLst/>
                <a:cxnLst>
                  <a:cxn ang="0">
                    <a:pos x="T0" y="T1"/>
                  </a:cxn>
                  <a:cxn ang="0">
                    <a:pos x="T2" y="T3"/>
                  </a:cxn>
                  <a:cxn ang="0">
                    <a:pos x="T4" y="T5"/>
                  </a:cxn>
                  <a:cxn ang="0">
                    <a:pos x="T6" y="T7"/>
                  </a:cxn>
                  <a:cxn ang="0">
                    <a:pos x="T8" y="T9"/>
                  </a:cxn>
                  <a:cxn ang="0">
                    <a:pos x="T10" y="T11"/>
                  </a:cxn>
                  <a:cxn ang="0">
                    <a:pos x="T12" y="T13"/>
                  </a:cxn>
                </a:cxnLst>
                <a:rect l="0" t="0" r="r" b="b"/>
                <a:pathLst>
                  <a:path w="54" h="38">
                    <a:moveTo>
                      <a:pt x="50" y="20"/>
                    </a:moveTo>
                    <a:cubicBezTo>
                      <a:pt x="51" y="24"/>
                      <a:pt x="52" y="27"/>
                      <a:pt x="54" y="31"/>
                    </a:cubicBezTo>
                    <a:cubicBezTo>
                      <a:pt x="51" y="36"/>
                      <a:pt x="46" y="38"/>
                      <a:pt x="40" y="37"/>
                    </a:cubicBezTo>
                    <a:cubicBezTo>
                      <a:pt x="31" y="31"/>
                      <a:pt x="25" y="24"/>
                      <a:pt x="13" y="23"/>
                    </a:cubicBezTo>
                    <a:cubicBezTo>
                      <a:pt x="1" y="22"/>
                      <a:pt x="0" y="12"/>
                      <a:pt x="8" y="2"/>
                    </a:cubicBezTo>
                    <a:cubicBezTo>
                      <a:pt x="14" y="0"/>
                      <a:pt x="18" y="3"/>
                      <a:pt x="22" y="6"/>
                    </a:cubicBezTo>
                    <a:cubicBezTo>
                      <a:pt x="29" y="16"/>
                      <a:pt x="41" y="15"/>
                      <a:pt x="5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2" name="Freeform 1241"/>
              <p:cNvSpPr/>
              <p:nvPr/>
            </p:nvSpPr>
            <p:spPr bwMode="auto">
              <a:xfrm>
                <a:off x="5536" y="1522"/>
                <a:ext cx="38" cy="40"/>
              </a:xfrm>
              <a:custGeom>
                <a:avLst/>
                <a:gdLst>
                  <a:gd name="T0" fmla="*/ 16 w 20"/>
                  <a:gd name="T1" fmla="*/ 20 h 21"/>
                  <a:gd name="T2" fmla="*/ 2 w 20"/>
                  <a:gd name="T3" fmla="*/ 17 h 21"/>
                  <a:gd name="T4" fmla="*/ 6 w 20"/>
                  <a:gd name="T5" fmla="*/ 6 h 21"/>
                  <a:gd name="T6" fmla="*/ 20 w 20"/>
                  <a:gd name="T7" fmla="*/ 6 h 21"/>
                  <a:gd name="T8" fmla="*/ 16 w 20"/>
                  <a:gd name="T9" fmla="*/ 20 h 21"/>
                </a:gdLst>
                <a:ahLst/>
                <a:cxnLst>
                  <a:cxn ang="0">
                    <a:pos x="T0" y="T1"/>
                  </a:cxn>
                  <a:cxn ang="0">
                    <a:pos x="T2" y="T3"/>
                  </a:cxn>
                  <a:cxn ang="0">
                    <a:pos x="T4" y="T5"/>
                  </a:cxn>
                  <a:cxn ang="0">
                    <a:pos x="T6" y="T7"/>
                  </a:cxn>
                  <a:cxn ang="0">
                    <a:pos x="T8" y="T9"/>
                  </a:cxn>
                </a:cxnLst>
                <a:rect l="0" t="0" r="r" b="b"/>
                <a:pathLst>
                  <a:path w="20" h="21">
                    <a:moveTo>
                      <a:pt x="16" y="20"/>
                    </a:moveTo>
                    <a:cubicBezTo>
                      <a:pt x="11" y="21"/>
                      <a:pt x="7" y="19"/>
                      <a:pt x="2" y="17"/>
                    </a:cubicBezTo>
                    <a:cubicBezTo>
                      <a:pt x="0" y="12"/>
                      <a:pt x="3" y="9"/>
                      <a:pt x="6" y="6"/>
                    </a:cubicBezTo>
                    <a:cubicBezTo>
                      <a:pt x="10" y="0"/>
                      <a:pt x="15" y="0"/>
                      <a:pt x="20" y="6"/>
                    </a:cubicBezTo>
                    <a:cubicBezTo>
                      <a:pt x="19" y="11"/>
                      <a:pt x="17" y="16"/>
                      <a:pt x="16"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3" name="Freeform 1242"/>
              <p:cNvSpPr/>
              <p:nvPr/>
            </p:nvSpPr>
            <p:spPr bwMode="auto">
              <a:xfrm>
                <a:off x="5574" y="1608"/>
                <a:ext cx="53" cy="86"/>
              </a:xfrm>
              <a:custGeom>
                <a:avLst/>
                <a:gdLst>
                  <a:gd name="T0" fmla="*/ 14 w 28"/>
                  <a:gd name="T1" fmla="*/ 3 h 45"/>
                  <a:gd name="T2" fmla="*/ 28 w 28"/>
                  <a:gd name="T3" fmla="*/ 0 h 45"/>
                  <a:gd name="T4" fmla="*/ 28 w 28"/>
                  <a:gd name="T5" fmla="*/ 10 h 45"/>
                  <a:gd name="T6" fmla="*/ 24 w 28"/>
                  <a:gd name="T7" fmla="*/ 14 h 45"/>
                  <a:gd name="T8" fmla="*/ 21 w 28"/>
                  <a:gd name="T9" fmla="*/ 28 h 45"/>
                  <a:gd name="T10" fmla="*/ 21 w 28"/>
                  <a:gd name="T11" fmla="*/ 31 h 45"/>
                  <a:gd name="T12" fmla="*/ 10 w 28"/>
                  <a:gd name="T13" fmla="*/ 45 h 45"/>
                  <a:gd name="T14" fmla="*/ 0 w 28"/>
                  <a:gd name="T15" fmla="*/ 10 h 45"/>
                  <a:gd name="T16" fmla="*/ 14 w 28"/>
                  <a:gd name="T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5">
                    <a:moveTo>
                      <a:pt x="14" y="3"/>
                    </a:moveTo>
                    <a:cubicBezTo>
                      <a:pt x="19" y="4"/>
                      <a:pt x="23" y="2"/>
                      <a:pt x="28" y="0"/>
                    </a:cubicBezTo>
                    <a:cubicBezTo>
                      <a:pt x="28" y="3"/>
                      <a:pt x="28" y="7"/>
                      <a:pt x="28" y="10"/>
                    </a:cubicBezTo>
                    <a:cubicBezTo>
                      <a:pt x="26" y="11"/>
                      <a:pt x="25" y="13"/>
                      <a:pt x="24" y="14"/>
                    </a:cubicBezTo>
                    <a:cubicBezTo>
                      <a:pt x="19" y="17"/>
                      <a:pt x="14" y="21"/>
                      <a:pt x="21" y="28"/>
                    </a:cubicBezTo>
                    <a:cubicBezTo>
                      <a:pt x="21" y="29"/>
                      <a:pt x="21" y="30"/>
                      <a:pt x="21" y="31"/>
                    </a:cubicBezTo>
                    <a:cubicBezTo>
                      <a:pt x="26" y="42"/>
                      <a:pt x="15" y="41"/>
                      <a:pt x="10" y="45"/>
                    </a:cubicBezTo>
                    <a:cubicBezTo>
                      <a:pt x="0" y="36"/>
                      <a:pt x="8" y="20"/>
                      <a:pt x="0" y="10"/>
                    </a:cubicBezTo>
                    <a:cubicBezTo>
                      <a:pt x="2" y="3"/>
                      <a:pt x="9"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4" name="Freeform 1243"/>
              <p:cNvSpPr/>
              <p:nvPr/>
            </p:nvSpPr>
            <p:spPr bwMode="auto">
              <a:xfrm>
                <a:off x="5595" y="1623"/>
                <a:ext cx="25" cy="46"/>
              </a:xfrm>
              <a:custGeom>
                <a:avLst/>
                <a:gdLst>
                  <a:gd name="T0" fmla="*/ 10 w 13"/>
                  <a:gd name="T1" fmla="*/ 20 h 24"/>
                  <a:gd name="T2" fmla="*/ 1 w 13"/>
                  <a:gd name="T3" fmla="*/ 17 h 24"/>
                  <a:gd name="T4" fmla="*/ 13 w 13"/>
                  <a:gd name="T5" fmla="*/ 6 h 24"/>
                  <a:gd name="T6" fmla="*/ 10 w 13"/>
                  <a:gd name="T7" fmla="*/ 20 h 24"/>
                </a:gdLst>
                <a:ahLst/>
                <a:cxnLst>
                  <a:cxn ang="0">
                    <a:pos x="T0" y="T1"/>
                  </a:cxn>
                  <a:cxn ang="0">
                    <a:pos x="T2" y="T3"/>
                  </a:cxn>
                  <a:cxn ang="0">
                    <a:pos x="T4" y="T5"/>
                  </a:cxn>
                  <a:cxn ang="0">
                    <a:pos x="T6" y="T7"/>
                  </a:cxn>
                </a:cxnLst>
                <a:rect l="0" t="0" r="r" b="b"/>
                <a:pathLst>
                  <a:path w="13" h="24">
                    <a:moveTo>
                      <a:pt x="10" y="20"/>
                    </a:moveTo>
                    <a:cubicBezTo>
                      <a:pt x="6" y="21"/>
                      <a:pt x="0" y="24"/>
                      <a:pt x="1" y="17"/>
                    </a:cubicBezTo>
                    <a:cubicBezTo>
                      <a:pt x="2" y="12"/>
                      <a:pt x="1" y="0"/>
                      <a:pt x="13" y="6"/>
                    </a:cubicBezTo>
                    <a:cubicBezTo>
                      <a:pt x="12" y="10"/>
                      <a:pt x="11" y="15"/>
                      <a:pt x="1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5" name="Freeform 1244"/>
              <p:cNvSpPr/>
              <p:nvPr/>
            </p:nvSpPr>
            <p:spPr bwMode="auto">
              <a:xfrm>
                <a:off x="5326" y="1419"/>
                <a:ext cx="151" cy="176"/>
              </a:xfrm>
              <a:custGeom>
                <a:avLst/>
                <a:gdLst>
                  <a:gd name="T0" fmla="*/ 57 w 79"/>
                  <a:gd name="T1" fmla="*/ 12 h 92"/>
                  <a:gd name="T2" fmla="*/ 48 w 79"/>
                  <a:gd name="T3" fmla="*/ 15 h 92"/>
                  <a:gd name="T4" fmla="*/ 47 w 79"/>
                  <a:gd name="T5" fmla="*/ 25 h 92"/>
                  <a:gd name="T6" fmla="*/ 60 w 79"/>
                  <a:gd name="T7" fmla="*/ 47 h 92"/>
                  <a:gd name="T8" fmla="*/ 67 w 79"/>
                  <a:gd name="T9" fmla="*/ 53 h 92"/>
                  <a:gd name="T10" fmla="*/ 61 w 79"/>
                  <a:gd name="T11" fmla="*/ 81 h 92"/>
                  <a:gd name="T12" fmla="*/ 51 w 79"/>
                  <a:gd name="T13" fmla="*/ 79 h 92"/>
                  <a:gd name="T14" fmla="*/ 36 w 79"/>
                  <a:gd name="T15" fmla="*/ 77 h 92"/>
                  <a:gd name="T16" fmla="*/ 30 w 79"/>
                  <a:gd name="T17" fmla="*/ 90 h 92"/>
                  <a:gd name="T18" fmla="*/ 20 w 79"/>
                  <a:gd name="T19" fmla="*/ 86 h 92"/>
                  <a:gd name="T20" fmla="*/ 4 w 79"/>
                  <a:gd name="T21" fmla="*/ 75 h 92"/>
                  <a:gd name="T22" fmla="*/ 9 w 79"/>
                  <a:gd name="T23" fmla="*/ 59 h 92"/>
                  <a:gd name="T24" fmla="*/ 12 w 79"/>
                  <a:gd name="T25" fmla="*/ 56 h 92"/>
                  <a:gd name="T26" fmla="*/ 25 w 79"/>
                  <a:gd name="T27" fmla="*/ 51 h 92"/>
                  <a:gd name="T28" fmla="*/ 7 w 79"/>
                  <a:gd name="T29" fmla="*/ 32 h 92"/>
                  <a:gd name="T30" fmla="*/ 29 w 79"/>
                  <a:gd name="T31" fmla="*/ 6 h 92"/>
                  <a:gd name="T32" fmla="*/ 57 w 79"/>
                  <a:gd name="T33" fmla="*/ 7 h 92"/>
                  <a:gd name="T34" fmla="*/ 57 w 79"/>
                  <a:gd name="T35"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92">
                    <a:moveTo>
                      <a:pt x="57" y="12"/>
                    </a:moveTo>
                    <a:cubicBezTo>
                      <a:pt x="54" y="12"/>
                      <a:pt x="49" y="10"/>
                      <a:pt x="48" y="15"/>
                    </a:cubicBezTo>
                    <a:cubicBezTo>
                      <a:pt x="48" y="18"/>
                      <a:pt x="48" y="22"/>
                      <a:pt x="47" y="25"/>
                    </a:cubicBezTo>
                    <a:cubicBezTo>
                      <a:pt x="39" y="46"/>
                      <a:pt x="39" y="46"/>
                      <a:pt x="60" y="47"/>
                    </a:cubicBezTo>
                    <a:cubicBezTo>
                      <a:pt x="63" y="48"/>
                      <a:pt x="65" y="50"/>
                      <a:pt x="67" y="53"/>
                    </a:cubicBezTo>
                    <a:cubicBezTo>
                      <a:pt x="79" y="65"/>
                      <a:pt x="68" y="73"/>
                      <a:pt x="61" y="81"/>
                    </a:cubicBezTo>
                    <a:cubicBezTo>
                      <a:pt x="58" y="85"/>
                      <a:pt x="54" y="82"/>
                      <a:pt x="51" y="79"/>
                    </a:cubicBezTo>
                    <a:cubicBezTo>
                      <a:pt x="47" y="75"/>
                      <a:pt x="42" y="72"/>
                      <a:pt x="36" y="77"/>
                    </a:cubicBezTo>
                    <a:cubicBezTo>
                      <a:pt x="34" y="81"/>
                      <a:pt x="36" y="87"/>
                      <a:pt x="30" y="90"/>
                    </a:cubicBezTo>
                    <a:cubicBezTo>
                      <a:pt x="26" y="92"/>
                      <a:pt x="24" y="84"/>
                      <a:pt x="20" y="86"/>
                    </a:cubicBezTo>
                    <a:cubicBezTo>
                      <a:pt x="13" y="84"/>
                      <a:pt x="9" y="79"/>
                      <a:pt x="4" y="75"/>
                    </a:cubicBezTo>
                    <a:cubicBezTo>
                      <a:pt x="0" y="68"/>
                      <a:pt x="6" y="64"/>
                      <a:pt x="9" y="59"/>
                    </a:cubicBezTo>
                    <a:cubicBezTo>
                      <a:pt x="9" y="57"/>
                      <a:pt x="11" y="56"/>
                      <a:pt x="12" y="56"/>
                    </a:cubicBezTo>
                    <a:cubicBezTo>
                      <a:pt x="17" y="55"/>
                      <a:pt x="22" y="56"/>
                      <a:pt x="25" y="51"/>
                    </a:cubicBezTo>
                    <a:cubicBezTo>
                      <a:pt x="22" y="41"/>
                      <a:pt x="9" y="42"/>
                      <a:pt x="7" y="32"/>
                    </a:cubicBezTo>
                    <a:cubicBezTo>
                      <a:pt x="9" y="19"/>
                      <a:pt x="20" y="13"/>
                      <a:pt x="29" y="6"/>
                    </a:cubicBezTo>
                    <a:cubicBezTo>
                      <a:pt x="38" y="4"/>
                      <a:pt x="48" y="0"/>
                      <a:pt x="57" y="7"/>
                    </a:cubicBezTo>
                    <a:cubicBezTo>
                      <a:pt x="58" y="8"/>
                      <a:pt x="58" y="10"/>
                      <a:pt x="57"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6" name="Freeform 1245"/>
              <p:cNvSpPr/>
              <p:nvPr/>
            </p:nvSpPr>
            <p:spPr bwMode="auto">
              <a:xfrm>
                <a:off x="5461" y="1509"/>
                <a:ext cx="140" cy="126"/>
              </a:xfrm>
              <a:custGeom>
                <a:avLst/>
                <a:gdLst>
                  <a:gd name="T0" fmla="*/ 73 w 73"/>
                  <a:gd name="T1" fmla="*/ 55 h 66"/>
                  <a:gd name="T2" fmla="*/ 59 w 73"/>
                  <a:gd name="T3" fmla="*/ 62 h 66"/>
                  <a:gd name="T4" fmla="*/ 34 w 73"/>
                  <a:gd name="T5" fmla="*/ 66 h 66"/>
                  <a:gd name="T6" fmla="*/ 31 w 73"/>
                  <a:gd name="T7" fmla="*/ 66 h 66"/>
                  <a:gd name="T8" fmla="*/ 13 w 73"/>
                  <a:gd name="T9" fmla="*/ 55 h 66"/>
                  <a:gd name="T10" fmla="*/ 21 w 73"/>
                  <a:gd name="T11" fmla="*/ 28 h 66"/>
                  <a:gd name="T12" fmla="*/ 1 w 73"/>
                  <a:gd name="T13" fmla="*/ 8 h 66"/>
                  <a:gd name="T14" fmla="*/ 7 w 73"/>
                  <a:gd name="T15" fmla="*/ 0 h 66"/>
                  <a:gd name="T16" fmla="*/ 41 w 73"/>
                  <a:gd name="T17" fmla="*/ 0 h 66"/>
                  <a:gd name="T18" fmla="*/ 45 w 73"/>
                  <a:gd name="T19" fmla="*/ 13 h 66"/>
                  <a:gd name="T20" fmla="*/ 41 w 73"/>
                  <a:gd name="T21" fmla="*/ 24 h 66"/>
                  <a:gd name="T22" fmla="*/ 54 w 73"/>
                  <a:gd name="T23" fmla="*/ 40 h 66"/>
                  <a:gd name="T24" fmla="*/ 73 w 73"/>
                  <a:gd name="T25" fmla="*/ 5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66">
                    <a:moveTo>
                      <a:pt x="73" y="55"/>
                    </a:moveTo>
                    <a:cubicBezTo>
                      <a:pt x="68" y="58"/>
                      <a:pt x="63" y="60"/>
                      <a:pt x="59" y="62"/>
                    </a:cubicBezTo>
                    <a:cubicBezTo>
                      <a:pt x="50" y="60"/>
                      <a:pt x="41" y="52"/>
                      <a:pt x="34" y="66"/>
                    </a:cubicBezTo>
                    <a:cubicBezTo>
                      <a:pt x="33" y="66"/>
                      <a:pt x="32" y="66"/>
                      <a:pt x="31" y="66"/>
                    </a:cubicBezTo>
                    <a:cubicBezTo>
                      <a:pt x="23" y="66"/>
                      <a:pt x="19" y="59"/>
                      <a:pt x="13" y="55"/>
                    </a:cubicBezTo>
                    <a:cubicBezTo>
                      <a:pt x="0" y="41"/>
                      <a:pt x="16" y="36"/>
                      <a:pt x="21" y="28"/>
                    </a:cubicBezTo>
                    <a:cubicBezTo>
                      <a:pt x="15" y="21"/>
                      <a:pt x="3" y="20"/>
                      <a:pt x="1" y="8"/>
                    </a:cubicBezTo>
                    <a:cubicBezTo>
                      <a:pt x="2" y="4"/>
                      <a:pt x="3" y="1"/>
                      <a:pt x="7" y="0"/>
                    </a:cubicBezTo>
                    <a:cubicBezTo>
                      <a:pt x="18" y="5"/>
                      <a:pt x="30" y="10"/>
                      <a:pt x="41" y="0"/>
                    </a:cubicBezTo>
                    <a:cubicBezTo>
                      <a:pt x="42" y="4"/>
                      <a:pt x="40" y="10"/>
                      <a:pt x="45" y="13"/>
                    </a:cubicBezTo>
                    <a:cubicBezTo>
                      <a:pt x="44" y="17"/>
                      <a:pt x="43" y="20"/>
                      <a:pt x="41" y="24"/>
                    </a:cubicBezTo>
                    <a:cubicBezTo>
                      <a:pt x="38" y="35"/>
                      <a:pt x="37" y="44"/>
                      <a:pt x="54" y="40"/>
                    </a:cubicBezTo>
                    <a:cubicBezTo>
                      <a:pt x="67" y="37"/>
                      <a:pt x="67" y="50"/>
                      <a:pt x="7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7" name="Freeform 1246"/>
              <p:cNvSpPr/>
              <p:nvPr/>
            </p:nvSpPr>
            <p:spPr bwMode="auto">
              <a:xfrm>
                <a:off x="5435" y="1350"/>
                <a:ext cx="108" cy="113"/>
              </a:xfrm>
              <a:custGeom>
                <a:avLst/>
                <a:gdLst>
                  <a:gd name="T0" fmla="*/ 0 w 57"/>
                  <a:gd name="T1" fmla="*/ 48 h 59"/>
                  <a:gd name="T2" fmla="*/ 0 w 57"/>
                  <a:gd name="T3" fmla="*/ 44 h 59"/>
                  <a:gd name="T4" fmla="*/ 11 w 57"/>
                  <a:gd name="T5" fmla="*/ 39 h 59"/>
                  <a:gd name="T6" fmla="*/ 18 w 57"/>
                  <a:gd name="T7" fmla="*/ 19 h 59"/>
                  <a:gd name="T8" fmla="*/ 22 w 57"/>
                  <a:gd name="T9" fmla="*/ 4 h 59"/>
                  <a:gd name="T10" fmla="*/ 39 w 57"/>
                  <a:gd name="T11" fmla="*/ 7 h 59"/>
                  <a:gd name="T12" fmla="*/ 52 w 57"/>
                  <a:gd name="T13" fmla="*/ 15 h 59"/>
                  <a:gd name="T14" fmla="*/ 55 w 57"/>
                  <a:gd name="T15" fmla="*/ 37 h 59"/>
                  <a:gd name="T16" fmla="*/ 32 w 57"/>
                  <a:gd name="T17" fmla="*/ 47 h 59"/>
                  <a:gd name="T18" fmla="*/ 21 w 57"/>
                  <a:gd name="T19" fmla="*/ 48 h 59"/>
                  <a:gd name="T20" fmla="*/ 0 w 57"/>
                  <a:gd name="T21"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59">
                    <a:moveTo>
                      <a:pt x="0" y="48"/>
                    </a:moveTo>
                    <a:cubicBezTo>
                      <a:pt x="0" y="46"/>
                      <a:pt x="0" y="45"/>
                      <a:pt x="0" y="44"/>
                    </a:cubicBezTo>
                    <a:cubicBezTo>
                      <a:pt x="2" y="41"/>
                      <a:pt x="9" y="46"/>
                      <a:pt x="11" y="39"/>
                    </a:cubicBezTo>
                    <a:cubicBezTo>
                      <a:pt x="20" y="35"/>
                      <a:pt x="18" y="26"/>
                      <a:pt x="18" y="19"/>
                    </a:cubicBezTo>
                    <a:cubicBezTo>
                      <a:pt x="17" y="13"/>
                      <a:pt x="16" y="8"/>
                      <a:pt x="22" y="4"/>
                    </a:cubicBezTo>
                    <a:cubicBezTo>
                      <a:pt x="29" y="0"/>
                      <a:pt x="34" y="3"/>
                      <a:pt x="39" y="7"/>
                    </a:cubicBezTo>
                    <a:cubicBezTo>
                      <a:pt x="43" y="10"/>
                      <a:pt x="47" y="14"/>
                      <a:pt x="52" y="15"/>
                    </a:cubicBezTo>
                    <a:cubicBezTo>
                      <a:pt x="57" y="22"/>
                      <a:pt x="54" y="30"/>
                      <a:pt x="55" y="37"/>
                    </a:cubicBezTo>
                    <a:cubicBezTo>
                      <a:pt x="50" y="47"/>
                      <a:pt x="45" y="56"/>
                      <a:pt x="32" y="47"/>
                    </a:cubicBezTo>
                    <a:cubicBezTo>
                      <a:pt x="28" y="44"/>
                      <a:pt x="23" y="45"/>
                      <a:pt x="21" y="48"/>
                    </a:cubicBezTo>
                    <a:cubicBezTo>
                      <a:pt x="13" y="59"/>
                      <a:pt x="7" y="54"/>
                      <a:pt x="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8" name="Freeform 1247"/>
              <p:cNvSpPr/>
              <p:nvPr/>
            </p:nvSpPr>
            <p:spPr bwMode="auto">
              <a:xfrm>
                <a:off x="5418" y="1461"/>
                <a:ext cx="57" cy="65"/>
              </a:xfrm>
              <a:custGeom>
                <a:avLst/>
                <a:gdLst>
                  <a:gd name="T0" fmla="*/ 30 w 30"/>
                  <a:gd name="T1" fmla="*/ 25 h 34"/>
                  <a:gd name="T2" fmla="*/ 26 w 30"/>
                  <a:gd name="T3" fmla="*/ 31 h 34"/>
                  <a:gd name="T4" fmla="*/ 16 w 30"/>
                  <a:gd name="T5" fmla="*/ 32 h 34"/>
                  <a:gd name="T6" fmla="*/ 12 w 30"/>
                  <a:gd name="T7" fmla="*/ 25 h 34"/>
                  <a:gd name="T8" fmla="*/ 5 w 30"/>
                  <a:gd name="T9" fmla="*/ 12 h 34"/>
                  <a:gd name="T10" fmla="*/ 7 w 30"/>
                  <a:gd name="T11" fmla="*/ 4 h 34"/>
                  <a:gd name="T12" fmla="*/ 29 w 30"/>
                  <a:gd name="T13" fmla="*/ 18 h 34"/>
                  <a:gd name="T14" fmla="*/ 30 w 30"/>
                  <a:gd name="T15" fmla="*/ 25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4">
                    <a:moveTo>
                      <a:pt x="30" y="25"/>
                    </a:moveTo>
                    <a:cubicBezTo>
                      <a:pt x="29" y="27"/>
                      <a:pt x="29" y="30"/>
                      <a:pt x="26" y="31"/>
                    </a:cubicBezTo>
                    <a:cubicBezTo>
                      <a:pt x="23" y="34"/>
                      <a:pt x="19" y="34"/>
                      <a:pt x="16" y="32"/>
                    </a:cubicBezTo>
                    <a:cubicBezTo>
                      <a:pt x="13" y="30"/>
                      <a:pt x="12" y="27"/>
                      <a:pt x="12" y="25"/>
                    </a:cubicBezTo>
                    <a:cubicBezTo>
                      <a:pt x="9" y="21"/>
                      <a:pt x="21" y="10"/>
                      <a:pt x="5" y="12"/>
                    </a:cubicBezTo>
                    <a:cubicBezTo>
                      <a:pt x="0" y="13"/>
                      <a:pt x="5" y="5"/>
                      <a:pt x="7" y="4"/>
                    </a:cubicBezTo>
                    <a:cubicBezTo>
                      <a:pt x="14" y="0"/>
                      <a:pt x="29" y="9"/>
                      <a:pt x="29" y="18"/>
                    </a:cubicBezTo>
                    <a:cubicBezTo>
                      <a:pt x="30" y="20"/>
                      <a:pt x="30" y="22"/>
                      <a:pt x="3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9" name="Freeform 1248"/>
              <p:cNvSpPr/>
              <p:nvPr/>
            </p:nvSpPr>
            <p:spPr bwMode="auto">
              <a:xfrm>
                <a:off x="5517" y="1348"/>
                <a:ext cx="57" cy="73"/>
              </a:xfrm>
              <a:custGeom>
                <a:avLst/>
                <a:gdLst>
                  <a:gd name="T0" fmla="*/ 12 w 30"/>
                  <a:gd name="T1" fmla="*/ 38 h 38"/>
                  <a:gd name="T2" fmla="*/ 9 w 30"/>
                  <a:gd name="T3" fmla="*/ 17 h 38"/>
                  <a:gd name="T4" fmla="*/ 10 w 30"/>
                  <a:gd name="T5" fmla="*/ 5 h 38"/>
                  <a:gd name="T6" fmla="*/ 23 w 30"/>
                  <a:gd name="T7" fmla="*/ 2 h 38"/>
                  <a:gd name="T8" fmla="*/ 26 w 30"/>
                  <a:gd name="T9" fmla="*/ 17 h 38"/>
                  <a:gd name="T10" fmla="*/ 12 w 30"/>
                  <a:gd name="T11" fmla="*/ 38 h 38"/>
                </a:gdLst>
                <a:ahLst/>
                <a:cxnLst>
                  <a:cxn ang="0">
                    <a:pos x="T0" y="T1"/>
                  </a:cxn>
                  <a:cxn ang="0">
                    <a:pos x="T2" y="T3"/>
                  </a:cxn>
                  <a:cxn ang="0">
                    <a:pos x="T4" y="T5"/>
                  </a:cxn>
                  <a:cxn ang="0">
                    <a:pos x="T6" y="T7"/>
                  </a:cxn>
                  <a:cxn ang="0">
                    <a:pos x="T8" y="T9"/>
                  </a:cxn>
                  <a:cxn ang="0">
                    <a:pos x="T10" y="T11"/>
                  </a:cxn>
                </a:cxnLst>
                <a:rect l="0" t="0" r="r" b="b"/>
                <a:pathLst>
                  <a:path w="30" h="38">
                    <a:moveTo>
                      <a:pt x="12" y="38"/>
                    </a:moveTo>
                    <a:cubicBezTo>
                      <a:pt x="0" y="33"/>
                      <a:pt x="11" y="24"/>
                      <a:pt x="9" y="17"/>
                    </a:cubicBezTo>
                    <a:cubicBezTo>
                      <a:pt x="5" y="13"/>
                      <a:pt x="6" y="9"/>
                      <a:pt x="10" y="5"/>
                    </a:cubicBezTo>
                    <a:cubicBezTo>
                      <a:pt x="14" y="2"/>
                      <a:pt x="18" y="0"/>
                      <a:pt x="23" y="2"/>
                    </a:cubicBezTo>
                    <a:cubicBezTo>
                      <a:pt x="27" y="7"/>
                      <a:pt x="30" y="11"/>
                      <a:pt x="26" y="17"/>
                    </a:cubicBezTo>
                    <a:cubicBezTo>
                      <a:pt x="29" y="29"/>
                      <a:pt x="20" y="33"/>
                      <a:pt x="12"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0" name="Freeform 1249"/>
              <p:cNvSpPr/>
              <p:nvPr/>
            </p:nvSpPr>
            <p:spPr bwMode="auto">
              <a:xfrm>
                <a:off x="5578" y="1327"/>
                <a:ext cx="63" cy="48"/>
              </a:xfrm>
              <a:custGeom>
                <a:avLst/>
                <a:gdLst>
                  <a:gd name="T0" fmla="*/ 15 w 33"/>
                  <a:gd name="T1" fmla="*/ 4 h 25"/>
                  <a:gd name="T2" fmla="*/ 27 w 33"/>
                  <a:gd name="T3" fmla="*/ 3 h 25"/>
                  <a:gd name="T4" fmla="*/ 33 w 33"/>
                  <a:gd name="T5" fmla="*/ 7 h 25"/>
                  <a:gd name="T6" fmla="*/ 5 w 33"/>
                  <a:gd name="T7" fmla="*/ 25 h 25"/>
                  <a:gd name="T8" fmla="*/ 4 w 33"/>
                  <a:gd name="T9" fmla="*/ 6 h 25"/>
                  <a:gd name="T10" fmla="*/ 15 w 33"/>
                  <a:gd name="T11" fmla="*/ 4 h 25"/>
                </a:gdLst>
                <a:ahLst/>
                <a:cxnLst>
                  <a:cxn ang="0">
                    <a:pos x="T0" y="T1"/>
                  </a:cxn>
                  <a:cxn ang="0">
                    <a:pos x="T2" y="T3"/>
                  </a:cxn>
                  <a:cxn ang="0">
                    <a:pos x="T4" y="T5"/>
                  </a:cxn>
                  <a:cxn ang="0">
                    <a:pos x="T6" y="T7"/>
                  </a:cxn>
                  <a:cxn ang="0">
                    <a:pos x="T8" y="T9"/>
                  </a:cxn>
                  <a:cxn ang="0">
                    <a:pos x="T10" y="T11"/>
                  </a:cxn>
                </a:cxnLst>
                <a:rect l="0" t="0" r="r" b="b"/>
                <a:pathLst>
                  <a:path w="33" h="25">
                    <a:moveTo>
                      <a:pt x="15" y="4"/>
                    </a:moveTo>
                    <a:cubicBezTo>
                      <a:pt x="19" y="9"/>
                      <a:pt x="22" y="7"/>
                      <a:pt x="27" y="3"/>
                    </a:cubicBezTo>
                    <a:cubicBezTo>
                      <a:pt x="31" y="0"/>
                      <a:pt x="32" y="4"/>
                      <a:pt x="33" y="7"/>
                    </a:cubicBezTo>
                    <a:cubicBezTo>
                      <a:pt x="20" y="8"/>
                      <a:pt x="16" y="22"/>
                      <a:pt x="5" y="25"/>
                    </a:cubicBezTo>
                    <a:cubicBezTo>
                      <a:pt x="0" y="19"/>
                      <a:pt x="3" y="12"/>
                      <a:pt x="4" y="6"/>
                    </a:cubicBezTo>
                    <a:cubicBezTo>
                      <a:pt x="7" y="3"/>
                      <a:pt x="11" y="0"/>
                      <a:pt x="1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1" name="Freeform 1250"/>
              <p:cNvSpPr/>
              <p:nvPr/>
            </p:nvSpPr>
            <p:spPr bwMode="auto">
              <a:xfrm>
                <a:off x="5561" y="1331"/>
                <a:ext cx="36" cy="49"/>
              </a:xfrm>
              <a:custGeom>
                <a:avLst/>
                <a:gdLst>
                  <a:gd name="T0" fmla="*/ 14 w 19"/>
                  <a:gd name="T1" fmla="*/ 5 h 26"/>
                  <a:gd name="T2" fmla="*/ 14 w 19"/>
                  <a:gd name="T3" fmla="*/ 23 h 26"/>
                  <a:gd name="T4" fmla="*/ 3 w 19"/>
                  <a:gd name="T5" fmla="*/ 26 h 26"/>
                  <a:gd name="T6" fmla="*/ 0 w 19"/>
                  <a:gd name="T7" fmla="*/ 12 h 26"/>
                  <a:gd name="T8" fmla="*/ 7 w 19"/>
                  <a:gd name="T9" fmla="*/ 1 h 26"/>
                  <a:gd name="T10" fmla="*/ 14 w 19"/>
                  <a:gd name="T11" fmla="*/ 5 h 26"/>
                </a:gdLst>
                <a:ahLst/>
                <a:cxnLst>
                  <a:cxn ang="0">
                    <a:pos x="T0" y="T1"/>
                  </a:cxn>
                  <a:cxn ang="0">
                    <a:pos x="T2" y="T3"/>
                  </a:cxn>
                  <a:cxn ang="0">
                    <a:pos x="T4" y="T5"/>
                  </a:cxn>
                  <a:cxn ang="0">
                    <a:pos x="T6" y="T7"/>
                  </a:cxn>
                  <a:cxn ang="0">
                    <a:pos x="T8" y="T9"/>
                  </a:cxn>
                  <a:cxn ang="0">
                    <a:pos x="T10" y="T11"/>
                  </a:cxn>
                </a:cxnLst>
                <a:rect l="0" t="0" r="r" b="b"/>
                <a:pathLst>
                  <a:path w="19" h="26">
                    <a:moveTo>
                      <a:pt x="14" y="5"/>
                    </a:moveTo>
                    <a:cubicBezTo>
                      <a:pt x="19" y="11"/>
                      <a:pt x="14" y="17"/>
                      <a:pt x="14" y="23"/>
                    </a:cubicBezTo>
                    <a:cubicBezTo>
                      <a:pt x="10" y="24"/>
                      <a:pt x="7" y="25"/>
                      <a:pt x="3" y="26"/>
                    </a:cubicBezTo>
                    <a:cubicBezTo>
                      <a:pt x="2" y="22"/>
                      <a:pt x="1" y="17"/>
                      <a:pt x="0" y="12"/>
                    </a:cubicBezTo>
                    <a:cubicBezTo>
                      <a:pt x="0" y="7"/>
                      <a:pt x="2" y="3"/>
                      <a:pt x="7" y="1"/>
                    </a:cubicBezTo>
                    <a:cubicBezTo>
                      <a:pt x="11" y="0"/>
                      <a:pt x="14" y="0"/>
                      <a:pt x="1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2" name="Freeform 1251"/>
              <p:cNvSpPr/>
              <p:nvPr/>
            </p:nvSpPr>
            <p:spPr bwMode="auto">
              <a:xfrm>
                <a:off x="5646" y="1380"/>
                <a:ext cx="35" cy="33"/>
              </a:xfrm>
              <a:custGeom>
                <a:avLst/>
                <a:gdLst>
                  <a:gd name="T0" fmla="*/ 7 w 18"/>
                  <a:gd name="T1" fmla="*/ 0 h 17"/>
                  <a:gd name="T2" fmla="*/ 18 w 18"/>
                  <a:gd name="T3" fmla="*/ 11 h 17"/>
                  <a:gd name="T4" fmla="*/ 4 w 18"/>
                  <a:gd name="T5" fmla="*/ 12 h 17"/>
                  <a:gd name="T6" fmla="*/ 7 w 18"/>
                  <a:gd name="T7" fmla="*/ 0 h 17"/>
                </a:gdLst>
                <a:ahLst/>
                <a:cxnLst>
                  <a:cxn ang="0">
                    <a:pos x="T0" y="T1"/>
                  </a:cxn>
                  <a:cxn ang="0">
                    <a:pos x="T2" y="T3"/>
                  </a:cxn>
                  <a:cxn ang="0">
                    <a:pos x="T4" y="T5"/>
                  </a:cxn>
                  <a:cxn ang="0">
                    <a:pos x="T6" y="T7"/>
                  </a:cxn>
                </a:cxnLst>
                <a:rect l="0" t="0" r="r" b="b"/>
                <a:pathLst>
                  <a:path w="18" h="17">
                    <a:moveTo>
                      <a:pt x="7" y="0"/>
                    </a:moveTo>
                    <a:cubicBezTo>
                      <a:pt x="12" y="3"/>
                      <a:pt x="15" y="6"/>
                      <a:pt x="18" y="11"/>
                    </a:cubicBezTo>
                    <a:cubicBezTo>
                      <a:pt x="13" y="10"/>
                      <a:pt x="8" y="17"/>
                      <a:pt x="4" y="12"/>
                    </a:cubicBezTo>
                    <a:cubicBezTo>
                      <a:pt x="0" y="7"/>
                      <a:pt x="9" y="5"/>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3" name="Freeform 1252"/>
              <p:cNvSpPr/>
              <p:nvPr/>
            </p:nvSpPr>
            <p:spPr bwMode="auto">
              <a:xfrm>
                <a:off x="5688" y="1206"/>
                <a:ext cx="160" cy="115"/>
              </a:xfrm>
              <a:custGeom>
                <a:avLst/>
                <a:gdLst>
                  <a:gd name="T0" fmla="*/ 34 w 84"/>
                  <a:gd name="T1" fmla="*/ 39 h 60"/>
                  <a:gd name="T2" fmla="*/ 30 w 84"/>
                  <a:gd name="T3" fmla="*/ 56 h 60"/>
                  <a:gd name="T4" fmla="*/ 16 w 84"/>
                  <a:gd name="T5" fmla="*/ 60 h 60"/>
                  <a:gd name="T6" fmla="*/ 16 w 84"/>
                  <a:gd name="T7" fmla="*/ 43 h 60"/>
                  <a:gd name="T8" fmla="*/ 1 w 84"/>
                  <a:gd name="T9" fmla="*/ 6 h 60"/>
                  <a:gd name="T10" fmla="*/ 12 w 84"/>
                  <a:gd name="T11" fmla="*/ 1 h 60"/>
                  <a:gd name="T12" fmla="*/ 63 w 84"/>
                  <a:gd name="T13" fmla="*/ 0 h 60"/>
                  <a:gd name="T14" fmla="*/ 78 w 84"/>
                  <a:gd name="T15" fmla="*/ 5 h 60"/>
                  <a:gd name="T16" fmla="*/ 83 w 84"/>
                  <a:gd name="T17" fmla="*/ 11 h 60"/>
                  <a:gd name="T18" fmla="*/ 82 w 84"/>
                  <a:gd name="T19" fmla="*/ 16 h 60"/>
                  <a:gd name="T20" fmla="*/ 63 w 84"/>
                  <a:gd name="T21" fmla="*/ 19 h 60"/>
                  <a:gd name="T22" fmla="*/ 54 w 84"/>
                  <a:gd name="T23" fmla="*/ 18 h 60"/>
                  <a:gd name="T24" fmla="*/ 19 w 84"/>
                  <a:gd name="T25" fmla="*/ 23 h 60"/>
                  <a:gd name="T26" fmla="*/ 34 w 84"/>
                  <a:gd name="T27" fmla="*/ 3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60">
                    <a:moveTo>
                      <a:pt x="34" y="39"/>
                    </a:moveTo>
                    <a:cubicBezTo>
                      <a:pt x="46" y="47"/>
                      <a:pt x="35" y="51"/>
                      <a:pt x="30" y="56"/>
                    </a:cubicBezTo>
                    <a:cubicBezTo>
                      <a:pt x="26" y="59"/>
                      <a:pt x="20" y="56"/>
                      <a:pt x="16" y="60"/>
                    </a:cubicBezTo>
                    <a:cubicBezTo>
                      <a:pt x="12" y="54"/>
                      <a:pt x="32" y="48"/>
                      <a:pt x="16" y="43"/>
                    </a:cubicBezTo>
                    <a:cubicBezTo>
                      <a:pt x="3" y="34"/>
                      <a:pt x="0" y="21"/>
                      <a:pt x="1" y="6"/>
                    </a:cubicBezTo>
                    <a:cubicBezTo>
                      <a:pt x="4" y="2"/>
                      <a:pt x="8" y="1"/>
                      <a:pt x="12" y="1"/>
                    </a:cubicBezTo>
                    <a:cubicBezTo>
                      <a:pt x="29" y="4"/>
                      <a:pt x="46" y="2"/>
                      <a:pt x="63" y="0"/>
                    </a:cubicBezTo>
                    <a:cubicBezTo>
                      <a:pt x="68" y="0"/>
                      <a:pt x="74" y="2"/>
                      <a:pt x="78" y="5"/>
                    </a:cubicBezTo>
                    <a:cubicBezTo>
                      <a:pt x="81" y="6"/>
                      <a:pt x="82" y="8"/>
                      <a:pt x="83" y="11"/>
                    </a:cubicBezTo>
                    <a:cubicBezTo>
                      <a:pt x="84" y="13"/>
                      <a:pt x="83" y="14"/>
                      <a:pt x="82" y="16"/>
                    </a:cubicBezTo>
                    <a:cubicBezTo>
                      <a:pt x="77" y="20"/>
                      <a:pt x="70" y="20"/>
                      <a:pt x="63" y="19"/>
                    </a:cubicBezTo>
                    <a:cubicBezTo>
                      <a:pt x="60" y="19"/>
                      <a:pt x="57" y="18"/>
                      <a:pt x="54" y="18"/>
                    </a:cubicBezTo>
                    <a:cubicBezTo>
                      <a:pt x="41" y="11"/>
                      <a:pt x="31" y="24"/>
                      <a:pt x="19" y="23"/>
                    </a:cubicBezTo>
                    <a:cubicBezTo>
                      <a:pt x="21" y="30"/>
                      <a:pt x="48" y="18"/>
                      <a:pt x="3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4" name="Freeform 1253"/>
              <p:cNvSpPr/>
              <p:nvPr/>
            </p:nvSpPr>
            <p:spPr bwMode="auto">
              <a:xfrm>
                <a:off x="5519" y="1187"/>
                <a:ext cx="127" cy="174"/>
              </a:xfrm>
              <a:custGeom>
                <a:avLst/>
                <a:gdLst>
                  <a:gd name="T0" fmla="*/ 36 w 67"/>
                  <a:gd name="T1" fmla="*/ 80 h 91"/>
                  <a:gd name="T2" fmla="*/ 22 w 67"/>
                  <a:gd name="T3" fmla="*/ 87 h 91"/>
                  <a:gd name="T4" fmla="*/ 11 w 67"/>
                  <a:gd name="T5" fmla="*/ 91 h 91"/>
                  <a:gd name="T6" fmla="*/ 16 w 67"/>
                  <a:gd name="T7" fmla="*/ 60 h 91"/>
                  <a:gd name="T8" fmla="*/ 33 w 67"/>
                  <a:gd name="T9" fmla="*/ 61 h 91"/>
                  <a:gd name="T10" fmla="*/ 31 w 67"/>
                  <a:gd name="T11" fmla="*/ 37 h 91"/>
                  <a:gd name="T12" fmla="*/ 36 w 67"/>
                  <a:gd name="T13" fmla="*/ 20 h 91"/>
                  <a:gd name="T14" fmla="*/ 49 w 67"/>
                  <a:gd name="T15" fmla="*/ 2 h 91"/>
                  <a:gd name="T16" fmla="*/ 59 w 67"/>
                  <a:gd name="T17" fmla="*/ 33 h 91"/>
                  <a:gd name="T18" fmla="*/ 66 w 67"/>
                  <a:gd name="T19" fmla="*/ 57 h 91"/>
                  <a:gd name="T20" fmla="*/ 67 w 67"/>
                  <a:gd name="T21" fmla="*/ 59 h 91"/>
                  <a:gd name="T22" fmla="*/ 46 w 67"/>
                  <a:gd name="T23" fmla="*/ 77 h 91"/>
                  <a:gd name="T24" fmla="*/ 36 w 67"/>
                  <a:gd name="T25" fmla="*/ 8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91">
                    <a:moveTo>
                      <a:pt x="36" y="80"/>
                    </a:moveTo>
                    <a:cubicBezTo>
                      <a:pt x="26" y="73"/>
                      <a:pt x="27" y="86"/>
                      <a:pt x="22" y="87"/>
                    </a:cubicBezTo>
                    <a:cubicBezTo>
                      <a:pt x="18" y="89"/>
                      <a:pt x="15" y="90"/>
                      <a:pt x="11" y="91"/>
                    </a:cubicBezTo>
                    <a:cubicBezTo>
                      <a:pt x="0" y="73"/>
                      <a:pt x="0" y="73"/>
                      <a:pt x="16" y="60"/>
                    </a:cubicBezTo>
                    <a:cubicBezTo>
                      <a:pt x="22" y="55"/>
                      <a:pt x="27" y="58"/>
                      <a:pt x="33" y="61"/>
                    </a:cubicBezTo>
                    <a:cubicBezTo>
                      <a:pt x="16" y="49"/>
                      <a:pt x="16" y="43"/>
                      <a:pt x="31" y="37"/>
                    </a:cubicBezTo>
                    <a:cubicBezTo>
                      <a:pt x="43" y="33"/>
                      <a:pt x="36" y="26"/>
                      <a:pt x="36" y="20"/>
                    </a:cubicBezTo>
                    <a:cubicBezTo>
                      <a:pt x="37" y="11"/>
                      <a:pt x="33" y="0"/>
                      <a:pt x="49" y="2"/>
                    </a:cubicBezTo>
                    <a:cubicBezTo>
                      <a:pt x="61" y="10"/>
                      <a:pt x="67" y="18"/>
                      <a:pt x="59" y="33"/>
                    </a:cubicBezTo>
                    <a:cubicBezTo>
                      <a:pt x="55" y="41"/>
                      <a:pt x="57" y="51"/>
                      <a:pt x="66" y="57"/>
                    </a:cubicBezTo>
                    <a:cubicBezTo>
                      <a:pt x="66" y="58"/>
                      <a:pt x="67" y="59"/>
                      <a:pt x="67" y="59"/>
                    </a:cubicBezTo>
                    <a:cubicBezTo>
                      <a:pt x="60" y="65"/>
                      <a:pt x="49" y="66"/>
                      <a:pt x="46" y="77"/>
                    </a:cubicBezTo>
                    <a:cubicBezTo>
                      <a:pt x="43" y="78"/>
                      <a:pt x="39" y="79"/>
                      <a:pt x="36"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5" name="Freeform 1254"/>
              <p:cNvSpPr/>
              <p:nvPr/>
            </p:nvSpPr>
            <p:spPr bwMode="auto">
              <a:xfrm>
                <a:off x="5633" y="1273"/>
                <a:ext cx="27" cy="27"/>
              </a:xfrm>
              <a:custGeom>
                <a:avLst/>
                <a:gdLst>
                  <a:gd name="T0" fmla="*/ 11 w 14"/>
                  <a:gd name="T1" fmla="*/ 1 h 14"/>
                  <a:gd name="T2" fmla="*/ 14 w 14"/>
                  <a:gd name="T3" fmla="*/ 14 h 14"/>
                  <a:gd name="T4" fmla="*/ 7 w 14"/>
                  <a:gd name="T5" fmla="*/ 14 h 14"/>
                  <a:gd name="T6" fmla="*/ 7 w 14"/>
                  <a:gd name="T7" fmla="*/ 14 h 14"/>
                  <a:gd name="T8" fmla="*/ 8 w 14"/>
                  <a:gd name="T9" fmla="*/ 0 h 14"/>
                  <a:gd name="T10" fmla="*/ 11 w 14"/>
                  <a:gd name="T11" fmla="*/ 1 h 14"/>
                </a:gdLst>
                <a:ahLst/>
                <a:cxnLst>
                  <a:cxn ang="0">
                    <a:pos x="T0" y="T1"/>
                  </a:cxn>
                  <a:cxn ang="0">
                    <a:pos x="T2" y="T3"/>
                  </a:cxn>
                  <a:cxn ang="0">
                    <a:pos x="T4" y="T5"/>
                  </a:cxn>
                  <a:cxn ang="0">
                    <a:pos x="T6" y="T7"/>
                  </a:cxn>
                  <a:cxn ang="0">
                    <a:pos x="T8" y="T9"/>
                  </a:cxn>
                  <a:cxn ang="0">
                    <a:pos x="T10" y="T11"/>
                  </a:cxn>
                </a:cxnLst>
                <a:rect l="0" t="0" r="r" b="b"/>
                <a:pathLst>
                  <a:path w="14" h="14">
                    <a:moveTo>
                      <a:pt x="11" y="1"/>
                    </a:moveTo>
                    <a:cubicBezTo>
                      <a:pt x="12" y="5"/>
                      <a:pt x="13" y="10"/>
                      <a:pt x="14" y="14"/>
                    </a:cubicBezTo>
                    <a:cubicBezTo>
                      <a:pt x="12" y="14"/>
                      <a:pt x="9" y="14"/>
                      <a:pt x="7" y="14"/>
                    </a:cubicBezTo>
                    <a:cubicBezTo>
                      <a:pt x="7" y="14"/>
                      <a:pt x="7" y="14"/>
                      <a:pt x="7" y="14"/>
                    </a:cubicBezTo>
                    <a:cubicBezTo>
                      <a:pt x="0" y="9"/>
                      <a:pt x="2" y="5"/>
                      <a:pt x="8" y="0"/>
                    </a:cubicBezTo>
                    <a:cubicBezTo>
                      <a:pt x="9" y="0"/>
                      <a:pt x="10" y="0"/>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6" name="Freeform 1255"/>
              <p:cNvSpPr/>
              <p:nvPr/>
            </p:nvSpPr>
            <p:spPr bwMode="auto">
              <a:xfrm>
                <a:off x="5641" y="1199"/>
                <a:ext cx="78" cy="93"/>
              </a:xfrm>
              <a:custGeom>
                <a:avLst/>
                <a:gdLst>
                  <a:gd name="T0" fmla="*/ 27 w 41"/>
                  <a:gd name="T1" fmla="*/ 12 h 49"/>
                  <a:gd name="T2" fmla="*/ 41 w 41"/>
                  <a:gd name="T3" fmla="*/ 47 h 49"/>
                  <a:gd name="T4" fmla="*/ 7 w 41"/>
                  <a:gd name="T5" fmla="*/ 40 h 49"/>
                  <a:gd name="T6" fmla="*/ 7 w 41"/>
                  <a:gd name="T7" fmla="*/ 40 h 49"/>
                  <a:gd name="T8" fmla="*/ 5 w 41"/>
                  <a:gd name="T9" fmla="*/ 30 h 49"/>
                  <a:gd name="T10" fmla="*/ 24 w 41"/>
                  <a:gd name="T11" fmla="*/ 0 h 49"/>
                  <a:gd name="T12" fmla="*/ 27 w 41"/>
                  <a:gd name="T13" fmla="*/ 12 h 49"/>
                </a:gdLst>
                <a:ahLst/>
                <a:cxnLst>
                  <a:cxn ang="0">
                    <a:pos x="T0" y="T1"/>
                  </a:cxn>
                  <a:cxn ang="0">
                    <a:pos x="T2" y="T3"/>
                  </a:cxn>
                  <a:cxn ang="0">
                    <a:pos x="T4" y="T5"/>
                  </a:cxn>
                  <a:cxn ang="0">
                    <a:pos x="T6" y="T7"/>
                  </a:cxn>
                  <a:cxn ang="0">
                    <a:pos x="T8" y="T9"/>
                  </a:cxn>
                  <a:cxn ang="0">
                    <a:pos x="T10" y="T11"/>
                  </a:cxn>
                  <a:cxn ang="0">
                    <a:pos x="T12" y="T13"/>
                  </a:cxn>
                </a:cxnLst>
                <a:rect l="0" t="0" r="r" b="b"/>
                <a:pathLst>
                  <a:path w="41" h="49">
                    <a:moveTo>
                      <a:pt x="27" y="12"/>
                    </a:moveTo>
                    <a:cubicBezTo>
                      <a:pt x="32" y="23"/>
                      <a:pt x="33" y="36"/>
                      <a:pt x="41" y="47"/>
                    </a:cubicBezTo>
                    <a:cubicBezTo>
                      <a:pt x="29" y="49"/>
                      <a:pt x="19" y="37"/>
                      <a:pt x="7" y="40"/>
                    </a:cubicBezTo>
                    <a:cubicBezTo>
                      <a:pt x="7" y="40"/>
                      <a:pt x="7" y="40"/>
                      <a:pt x="7" y="40"/>
                    </a:cubicBezTo>
                    <a:cubicBezTo>
                      <a:pt x="4" y="37"/>
                      <a:pt x="5" y="33"/>
                      <a:pt x="5" y="30"/>
                    </a:cubicBezTo>
                    <a:cubicBezTo>
                      <a:pt x="0" y="8"/>
                      <a:pt x="0" y="8"/>
                      <a:pt x="24" y="0"/>
                    </a:cubicBezTo>
                    <a:cubicBezTo>
                      <a:pt x="28" y="3"/>
                      <a:pt x="25" y="8"/>
                      <a:pt x="27"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7" name="Freeform 1256"/>
              <p:cNvSpPr/>
              <p:nvPr/>
            </p:nvSpPr>
            <p:spPr bwMode="auto">
              <a:xfrm>
                <a:off x="3581" y="2299"/>
                <a:ext cx="116" cy="92"/>
              </a:xfrm>
              <a:custGeom>
                <a:avLst/>
                <a:gdLst>
                  <a:gd name="T0" fmla="*/ 49 w 61"/>
                  <a:gd name="T1" fmla="*/ 36 h 48"/>
                  <a:gd name="T2" fmla="*/ 32 w 61"/>
                  <a:gd name="T3" fmla="*/ 47 h 48"/>
                  <a:gd name="T4" fmla="*/ 0 w 61"/>
                  <a:gd name="T5" fmla="*/ 22 h 48"/>
                  <a:gd name="T6" fmla="*/ 0 w 61"/>
                  <a:gd name="T7" fmla="*/ 22 h 48"/>
                  <a:gd name="T8" fmla="*/ 27 w 61"/>
                  <a:gd name="T9" fmla="*/ 0 h 48"/>
                  <a:gd name="T10" fmla="*/ 43 w 61"/>
                  <a:gd name="T11" fmla="*/ 1 h 48"/>
                  <a:gd name="T12" fmla="*/ 55 w 61"/>
                  <a:gd name="T13" fmla="*/ 19 h 48"/>
                  <a:gd name="T14" fmla="*/ 50 w 61"/>
                  <a:gd name="T15" fmla="*/ 32 h 48"/>
                  <a:gd name="T16" fmla="*/ 49 w 61"/>
                  <a:gd name="T1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48">
                    <a:moveTo>
                      <a:pt x="49" y="36"/>
                    </a:moveTo>
                    <a:cubicBezTo>
                      <a:pt x="40" y="34"/>
                      <a:pt x="37" y="41"/>
                      <a:pt x="32" y="47"/>
                    </a:cubicBezTo>
                    <a:cubicBezTo>
                      <a:pt x="17" y="48"/>
                      <a:pt x="4" y="38"/>
                      <a:pt x="0" y="22"/>
                    </a:cubicBezTo>
                    <a:cubicBezTo>
                      <a:pt x="0" y="22"/>
                      <a:pt x="0" y="22"/>
                      <a:pt x="0" y="22"/>
                    </a:cubicBezTo>
                    <a:cubicBezTo>
                      <a:pt x="5" y="9"/>
                      <a:pt x="19" y="8"/>
                      <a:pt x="27" y="0"/>
                    </a:cubicBezTo>
                    <a:cubicBezTo>
                      <a:pt x="32" y="1"/>
                      <a:pt x="37" y="3"/>
                      <a:pt x="43" y="1"/>
                    </a:cubicBezTo>
                    <a:cubicBezTo>
                      <a:pt x="57" y="0"/>
                      <a:pt x="61" y="6"/>
                      <a:pt x="55" y="19"/>
                    </a:cubicBezTo>
                    <a:cubicBezTo>
                      <a:pt x="53" y="23"/>
                      <a:pt x="49" y="27"/>
                      <a:pt x="50" y="32"/>
                    </a:cubicBezTo>
                    <a:cubicBezTo>
                      <a:pt x="51" y="34"/>
                      <a:pt x="50" y="35"/>
                      <a:pt x="49"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8" name="Freeform 1257"/>
              <p:cNvSpPr/>
              <p:nvPr/>
            </p:nvSpPr>
            <p:spPr bwMode="auto">
              <a:xfrm>
                <a:off x="3680" y="2347"/>
                <a:ext cx="67" cy="101"/>
              </a:xfrm>
              <a:custGeom>
                <a:avLst/>
                <a:gdLst>
                  <a:gd name="T0" fmla="*/ 14 w 35"/>
                  <a:gd name="T1" fmla="*/ 49 h 53"/>
                  <a:gd name="T2" fmla="*/ 8 w 35"/>
                  <a:gd name="T3" fmla="*/ 42 h 53"/>
                  <a:gd name="T4" fmla="*/ 8 w 35"/>
                  <a:gd name="T5" fmla="*/ 53 h 53"/>
                  <a:gd name="T6" fmla="*/ 1 w 35"/>
                  <a:gd name="T7" fmla="*/ 36 h 53"/>
                  <a:gd name="T8" fmla="*/ 14 w 35"/>
                  <a:gd name="T9" fmla="*/ 4 h 53"/>
                  <a:gd name="T10" fmla="*/ 16 w 35"/>
                  <a:gd name="T11" fmla="*/ 2 h 53"/>
                  <a:gd name="T12" fmla="*/ 33 w 35"/>
                  <a:gd name="T13" fmla="*/ 12 h 53"/>
                  <a:gd name="T14" fmla="*/ 19 w 35"/>
                  <a:gd name="T15" fmla="*/ 39 h 53"/>
                  <a:gd name="T16" fmla="*/ 14 w 35"/>
                  <a:gd name="T17"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3">
                    <a:moveTo>
                      <a:pt x="14" y="49"/>
                    </a:moveTo>
                    <a:cubicBezTo>
                      <a:pt x="8" y="51"/>
                      <a:pt x="13" y="43"/>
                      <a:pt x="8" y="42"/>
                    </a:cubicBezTo>
                    <a:cubicBezTo>
                      <a:pt x="8" y="46"/>
                      <a:pt x="8" y="49"/>
                      <a:pt x="8" y="53"/>
                    </a:cubicBezTo>
                    <a:cubicBezTo>
                      <a:pt x="0" y="49"/>
                      <a:pt x="6" y="40"/>
                      <a:pt x="1" y="36"/>
                    </a:cubicBezTo>
                    <a:cubicBezTo>
                      <a:pt x="1" y="23"/>
                      <a:pt x="14" y="16"/>
                      <a:pt x="14" y="4"/>
                    </a:cubicBezTo>
                    <a:cubicBezTo>
                      <a:pt x="15" y="4"/>
                      <a:pt x="16" y="3"/>
                      <a:pt x="16" y="2"/>
                    </a:cubicBezTo>
                    <a:cubicBezTo>
                      <a:pt x="25" y="0"/>
                      <a:pt x="29" y="6"/>
                      <a:pt x="33" y="12"/>
                    </a:cubicBezTo>
                    <a:cubicBezTo>
                      <a:pt x="32" y="23"/>
                      <a:pt x="35" y="36"/>
                      <a:pt x="19" y="39"/>
                    </a:cubicBezTo>
                    <a:cubicBezTo>
                      <a:pt x="17" y="40"/>
                      <a:pt x="18" y="47"/>
                      <a:pt x="14"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9" name="Freeform 1258"/>
              <p:cNvSpPr/>
              <p:nvPr/>
            </p:nvSpPr>
            <p:spPr bwMode="auto">
              <a:xfrm>
                <a:off x="3674" y="2345"/>
                <a:ext cx="36" cy="34"/>
              </a:xfrm>
              <a:custGeom>
                <a:avLst/>
                <a:gdLst>
                  <a:gd name="T0" fmla="*/ 0 w 19"/>
                  <a:gd name="T1" fmla="*/ 12 h 18"/>
                  <a:gd name="T2" fmla="*/ 0 w 19"/>
                  <a:gd name="T3" fmla="*/ 9 h 18"/>
                  <a:gd name="T4" fmla="*/ 10 w 19"/>
                  <a:gd name="T5" fmla="*/ 0 h 18"/>
                  <a:gd name="T6" fmla="*/ 15 w 19"/>
                  <a:gd name="T7" fmla="*/ 0 h 18"/>
                  <a:gd name="T8" fmla="*/ 17 w 19"/>
                  <a:gd name="T9" fmla="*/ 5 h 18"/>
                  <a:gd name="T10" fmla="*/ 17 w 19"/>
                  <a:gd name="T11" fmla="*/ 5 h 18"/>
                  <a:gd name="T12" fmla="*/ 0 w 19"/>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19" h="18">
                    <a:moveTo>
                      <a:pt x="0" y="12"/>
                    </a:moveTo>
                    <a:cubicBezTo>
                      <a:pt x="0" y="11"/>
                      <a:pt x="0" y="10"/>
                      <a:pt x="0" y="9"/>
                    </a:cubicBezTo>
                    <a:cubicBezTo>
                      <a:pt x="2" y="4"/>
                      <a:pt x="6" y="2"/>
                      <a:pt x="10" y="0"/>
                    </a:cubicBezTo>
                    <a:cubicBezTo>
                      <a:pt x="12" y="0"/>
                      <a:pt x="13" y="0"/>
                      <a:pt x="15" y="0"/>
                    </a:cubicBezTo>
                    <a:cubicBezTo>
                      <a:pt x="17" y="1"/>
                      <a:pt x="19" y="2"/>
                      <a:pt x="17" y="5"/>
                    </a:cubicBezTo>
                    <a:cubicBezTo>
                      <a:pt x="17" y="5"/>
                      <a:pt x="17" y="5"/>
                      <a:pt x="17" y="5"/>
                    </a:cubicBezTo>
                    <a:cubicBezTo>
                      <a:pt x="11" y="7"/>
                      <a:pt x="9" y="18"/>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0" name="Freeform 1259"/>
              <p:cNvSpPr/>
              <p:nvPr/>
            </p:nvSpPr>
            <p:spPr bwMode="auto">
              <a:xfrm>
                <a:off x="4814" y="1281"/>
                <a:ext cx="118" cy="128"/>
              </a:xfrm>
              <a:custGeom>
                <a:avLst/>
                <a:gdLst>
                  <a:gd name="T0" fmla="*/ 36 w 62"/>
                  <a:gd name="T1" fmla="*/ 0 h 67"/>
                  <a:gd name="T2" fmla="*/ 40 w 62"/>
                  <a:gd name="T3" fmla="*/ 0 h 67"/>
                  <a:gd name="T4" fmla="*/ 62 w 62"/>
                  <a:gd name="T5" fmla="*/ 43 h 67"/>
                  <a:gd name="T6" fmla="*/ 37 w 62"/>
                  <a:gd name="T7" fmla="*/ 53 h 67"/>
                  <a:gd name="T8" fmla="*/ 23 w 62"/>
                  <a:gd name="T9" fmla="*/ 36 h 67"/>
                  <a:gd name="T10" fmla="*/ 19 w 62"/>
                  <a:gd name="T11" fmla="*/ 24 h 67"/>
                  <a:gd name="T12" fmla="*/ 8 w 62"/>
                  <a:gd name="T13" fmla="*/ 10 h 67"/>
                  <a:gd name="T14" fmla="*/ 36 w 62"/>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67">
                    <a:moveTo>
                      <a:pt x="36" y="0"/>
                    </a:moveTo>
                    <a:cubicBezTo>
                      <a:pt x="38" y="0"/>
                      <a:pt x="39" y="0"/>
                      <a:pt x="40" y="0"/>
                    </a:cubicBezTo>
                    <a:cubicBezTo>
                      <a:pt x="47" y="14"/>
                      <a:pt x="54" y="29"/>
                      <a:pt x="62" y="43"/>
                    </a:cubicBezTo>
                    <a:cubicBezTo>
                      <a:pt x="53" y="65"/>
                      <a:pt x="49" y="67"/>
                      <a:pt x="37" y="53"/>
                    </a:cubicBezTo>
                    <a:cubicBezTo>
                      <a:pt x="35" y="45"/>
                      <a:pt x="37" y="35"/>
                      <a:pt x="23" y="36"/>
                    </a:cubicBezTo>
                    <a:cubicBezTo>
                      <a:pt x="15" y="37"/>
                      <a:pt x="18" y="29"/>
                      <a:pt x="19" y="24"/>
                    </a:cubicBezTo>
                    <a:cubicBezTo>
                      <a:pt x="14" y="21"/>
                      <a:pt x="0" y="24"/>
                      <a:pt x="8" y="10"/>
                    </a:cubicBezTo>
                    <a:cubicBezTo>
                      <a:pt x="15" y="0"/>
                      <a:pt x="30" y="11"/>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1" name="Freeform 1260"/>
              <p:cNvSpPr/>
              <p:nvPr/>
            </p:nvSpPr>
            <p:spPr bwMode="auto">
              <a:xfrm>
                <a:off x="4777" y="1331"/>
                <a:ext cx="75" cy="51"/>
              </a:xfrm>
              <a:custGeom>
                <a:avLst/>
                <a:gdLst>
                  <a:gd name="T0" fmla="*/ 0 w 39"/>
                  <a:gd name="T1" fmla="*/ 2 h 27"/>
                  <a:gd name="T2" fmla="*/ 3 w 39"/>
                  <a:gd name="T3" fmla="*/ 2 h 27"/>
                  <a:gd name="T4" fmla="*/ 31 w 39"/>
                  <a:gd name="T5" fmla="*/ 5 h 27"/>
                  <a:gd name="T6" fmla="*/ 29 w 39"/>
                  <a:gd name="T7" fmla="*/ 20 h 27"/>
                  <a:gd name="T8" fmla="*/ 3 w 39"/>
                  <a:gd name="T9" fmla="*/ 19 h 27"/>
                  <a:gd name="T10" fmla="*/ 3 w 39"/>
                  <a:gd name="T11" fmla="*/ 19 h 27"/>
                  <a:gd name="T12" fmla="*/ 0 w 39"/>
                  <a:gd name="T13" fmla="*/ 2 h 27"/>
                </a:gdLst>
                <a:ahLst/>
                <a:cxnLst>
                  <a:cxn ang="0">
                    <a:pos x="T0" y="T1"/>
                  </a:cxn>
                  <a:cxn ang="0">
                    <a:pos x="T2" y="T3"/>
                  </a:cxn>
                  <a:cxn ang="0">
                    <a:pos x="T4" y="T5"/>
                  </a:cxn>
                  <a:cxn ang="0">
                    <a:pos x="T6" y="T7"/>
                  </a:cxn>
                  <a:cxn ang="0">
                    <a:pos x="T8" y="T9"/>
                  </a:cxn>
                  <a:cxn ang="0">
                    <a:pos x="T10" y="T11"/>
                  </a:cxn>
                  <a:cxn ang="0">
                    <a:pos x="T12" y="T13"/>
                  </a:cxn>
                </a:cxnLst>
                <a:rect l="0" t="0" r="r" b="b"/>
                <a:pathLst>
                  <a:path w="39" h="27">
                    <a:moveTo>
                      <a:pt x="0" y="2"/>
                    </a:moveTo>
                    <a:cubicBezTo>
                      <a:pt x="1" y="2"/>
                      <a:pt x="2" y="2"/>
                      <a:pt x="3" y="2"/>
                    </a:cubicBezTo>
                    <a:cubicBezTo>
                      <a:pt x="12" y="2"/>
                      <a:pt x="22" y="0"/>
                      <a:pt x="31" y="5"/>
                    </a:cubicBezTo>
                    <a:cubicBezTo>
                      <a:pt x="39" y="11"/>
                      <a:pt x="33" y="15"/>
                      <a:pt x="29" y="20"/>
                    </a:cubicBezTo>
                    <a:cubicBezTo>
                      <a:pt x="21" y="27"/>
                      <a:pt x="12" y="25"/>
                      <a:pt x="3" y="19"/>
                    </a:cubicBezTo>
                    <a:cubicBezTo>
                      <a:pt x="3" y="19"/>
                      <a:pt x="3" y="19"/>
                      <a:pt x="3" y="19"/>
                    </a:cubicBezTo>
                    <a:cubicBezTo>
                      <a:pt x="1" y="14"/>
                      <a:pt x="0" y="8"/>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2" name="Freeform 1261"/>
              <p:cNvSpPr/>
              <p:nvPr/>
            </p:nvSpPr>
            <p:spPr bwMode="auto">
              <a:xfrm>
                <a:off x="4829" y="1327"/>
                <a:ext cx="70" cy="61"/>
              </a:xfrm>
              <a:custGeom>
                <a:avLst/>
                <a:gdLst>
                  <a:gd name="T0" fmla="*/ 0 w 37"/>
                  <a:gd name="T1" fmla="*/ 18 h 32"/>
                  <a:gd name="T2" fmla="*/ 4 w 37"/>
                  <a:gd name="T3" fmla="*/ 7 h 32"/>
                  <a:gd name="T4" fmla="*/ 11 w 37"/>
                  <a:gd name="T5" fmla="*/ 0 h 32"/>
                  <a:gd name="T6" fmla="*/ 15 w 37"/>
                  <a:gd name="T7" fmla="*/ 9 h 32"/>
                  <a:gd name="T8" fmla="*/ 32 w 37"/>
                  <a:gd name="T9" fmla="*/ 28 h 32"/>
                  <a:gd name="T10" fmla="*/ 25 w 37"/>
                  <a:gd name="T11" fmla="*/ 32 h 32"/>
                  <a:gd name="T12" fmla="*/ 7 w 37"/>
                  <a:gd name="T13" fmla="*/ 23 h 32"/>
                  <a:gd name="T14" fmla="*/ 25 w 37"/>
                  <a:gd name="T15" fmla="*/ 19 h 32"/>
                  <a:gd name="T16" fmla="*/ 22 w 37"/>
                  <a:gd name="T17" fmla="*/ 18 h 32"/>
                  <a:gd name="T18" fmla="*/ 8 w 37"/>
                  <a:gd name="T19" fmla="*/ 21 h 32"/>
                  <a:gd name="T20" fmla="*/ 0 w 37"/>
                  <a:gd name="T21"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2">
                    <a:moveTo>
                      <a:pt x="0" y="18"/>
                    </a:moveTo>
                    <a:cubicBezTo>
                      <a:pt x="3" y="15"/>
                      <a:pt x="8" y="13"/>
                      <a:pt x="4" y="7"/>
                    </a:cubicBezTo>
                    <a:cubicBezTo>
                      <a:pt x="6" y="5"/>
                      <a:pt x="9" y="3"/>
                      <a:pt x="11" y="0"/>
                    </a:cubicBezTo>
                    <a:cubicBezTo>
                      <a:pt x="15" y="2"/>
                      <a:pt x="9" y="11"/>
                      <a:pt x="15" y="9"/>
                    </a:cubicBezTo>
                    <a:cubicBezTo>
                      <a:pt x="37" y="2"/>
                      <a:pt x="31" y="18"/>
                      <a:pt x="32" y="28"/>
                    </a:cubicBezTo>
                    <a:cubicBezTo>
                      <a:pt x="30" y="30"/>
                      <a:pt x="27" y="31"/>
                      <a:pt x="25" y="32"/>
                    </a:cubicBezTo>
                    <a:cubicBezTo>
                      <a:pt x="18" y="31"/>
                      <a:pt x="11" y="30"/>
                      <a:pt x="7" y="23"/>
                    </a:cubicBezTo>
                    <a:cubicBezTo>
                      <a:pt x="10" y="17"/>
                      <a:pt x="16" y="19"/>
                      <a:pt x="25" y="19"/>
                    </a:cubicBezTo>
                    <a:cubicBezTo>
                      <a:pt x="24" y="19"/>
                      <a:pt x="22" y="18"/>
                      <a:pt x="22" y="18"/>
                    </a:cubicBezTo>
                    <a:cubicBezTo>
                      <a:pt x="17" y="20"/>
                      <a:pt x="12" y="17"/>
                      <a:pt x="8" y="21"/>
                    </a:cubicBezTo>
                    <a:cubicBezTo>
                      <a:pt x="4" y="23"/>
                      <a:pt x="2" y="21"/>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3" name="Freeform 1262"/>
              <p:cNvSpPr/>
              <p:nvPr/>
            </p:nvSpPr>
            <p:spPr bwMode="auto">
              <a:xfrm>
                <a:off x="4823" y="1275"/>
                <a:ext cx="59" cy="36"/>
              </a:xfrm>
              <a:custGeom>
                <a:avLst/>
                <a:gdLst>
                  <a:gd name="T0" fmla="*/ 31 w 31"/>
                  <a:gd name="T1" fmla="*/ 3 h 19"/>
                  <a:gd name="T2" fmla="*/ 11 w 31"/>
                  <a:gd name="T3" fmla="*/ 11 h 19"/>
                  <a:gd name="T4" fmla="*/ 3 w 31"/>
                  <a:gd name="T5" fmla="*/ 13 h 19"/>
                  <a:gd name="T6" fmla="*/ 11 w 31"/>
                  <a:gd name="T7" fmla="*/ 4 h 19"/>
                  <a:gd name="T8" fmla="*/ 28 w 31"/>
                  <a:gd name="T9" fmla="*/ 0 h 19"/>
                  <a:gd name="T10" fmla="*/ 31 w 31"/>
                  <a:gd name="T11" fmla="*/ 3 h 19"/>
                </a:gdLst>
                <a:ahLst/>
                <a:cxnLst>
                  <a:cxn ang="0">
                    <a:pos x="T0" y="T1"/>
                  </a:cxn>
                  <a:cxn ang="0">
                    <a:pos x="T2" y="T3"/>
                  </a:cxn>
                  <a:cxn ang="0">
                    <a:pos x="T4" y="T5"/>
                  </a:cxn>
                  <a:cxn ang="0">
                    <a:pos x="T6" y="T7"/>
                  </a:cxn>
                  <a:cxn ang="0">
                    <a:pos x="T8" y="T9"/>
                  </a:cxn>
                  <a:cxn ang="0">
                    <a:pos x="T10" y="T11"/>
                  </a:cxn>
                </a:cxnLst>
                <a:rect l="0" t="0" r="r" b="b"/>
                <a:pathLst>
                  <a:path w="31" h="19">
                    <a:moveTo>
                      <a:pt x="31" y="3"/>
                    </a:moveTo>
                    <a:cubicBezTo>
                      <a:pt x="27" y="12"/>
                      <a:pt x="23" y="19"/>
                      <a:pt x="11" y="11"/>
                    </a:cubicBezTo>
                    <a:cubicBezTo>
                      <a:pt x="10" y="10"/>
                      <a:pt x="6" y="13"/>
                      <a:pt x="3" y="13"/>
                    </a:cubicBezTo>
                    <a:cubicBezTo>
                      <a:pt x="0" y="6"/>
                      <a:pt x="4" y="2"/>
                      <a:pt x="11" y="4"/>
                    </a:cubicBezTo>
                    <a:cubicBezTo>
                      <a:pt x="18" y="6"/>
                      <a:pt x="22" y="2"/>
                      <a:pt x="28" y="0"/>
                    </a:cubicBezTo>
                    <a:cubicBezTo>
                      <a:pt x="29" y="1"/>
                      <a:pt x="30" y="2"/>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4" name="Freeform 1263"/>
              <p:cNvSpPr/>
              <p:nvPr/>
            </p:nvSpPr>
            <p:spPr bwMode="auto">
              <a:xfrm>
                <a:off x="4770" y="1334"/>
                <a:ext cx="13" cy="33"/>
              </a:xfrm>
              <a:custGeom>
                <a:avLst/>
                <a:gdLst>
                  <a:gd name="T0" fmla="*/ 4 w 7"/>
                  <a:gd name="T1" fmla="*/ 0 h 17"/>
                  <a:gd name="T2" fmla="*/ 7 w 7"/>
                  <a:gd name="T3" fmla="*/ 17 h 17"/>
                  <a:gd name="T4" fmla="*/ 0 w 7"/>
                  <a:gd name="T5" fmla="*/ 3 h 17"/>
                  <a:gd name="T6" fmla="*/ 4 w 7"/>
                  <a:gd name="T7" fmla="*/ 0 h 17"/>
                </a:gdLst>
                <a:ahLst/>
                <a:cxnLst>
                  <a:cxn ang="0">
                    <a:pos x="T0" y="T1"/>
                  </a:cxn>
                  <a:cxn ang="0">
                    <a:pos x="T2" y="T3"/>
                  </a:cxn>
                  <a:cxn ang="0">
                    <a:pos x="T4" y="T5"/>
                  </a:cxn>
                  <a:cxn ang="0">
                    <a:pos x="T6" y="T7"/>
                  </a:cxn>
                </a:cxnLst>
                <a:rect l="0" t="0" r="r" b="b"/>
                <a:pathLst>
                  <a:path w="7" h="17">
                    <a:moveTo>
                      <a:pt x="4" y="0"/>
                    </a:moveTo>
                    <a:cubicBezTo>
                      <a:pt x="7" y="5"/>
                      <a:pt x="7" y="11"/>
                      <a:pt x="7" y="17"/>
                    </a:cubicBezTo>
                    <a:cubicBezTo>
                      <a:pt x="5" y="13"/>
                      <a:pt x="2" y="8"/>
                      <a:pt x="0" y="3"/>
                    </a:cubicBezTo>
                    <a:cubicBezTo>
                      <a:pt x="1" y="2"/>
                      <a:pt x="2"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5" name="Freeform 1264"/>
              <p:cNvSpPr/>
              <p:nvPr/>
            </p:nvSpPr>
            <p:spPr bwMode="auto">
              <a:xfrm>
                <a:off x="4417" y="1235"/>
                <a:ext cx="90" cy="65"/>
              </a:xfrm>
              <a:custGeom>
                <a:avLst/>
                <a:gdLst>
                  <a:gd name="T0" fmla="*/ 4 w 47"/>
                  <a:gd name="T1" fmla="*/ 10 h 34"/>
                  <a:gd name="T2" fmla="*/ 28 w 47"/>
                  <a:gd name="T3" fmla="*/ 0 h 34"/>
                  <a:gd name="T4" fmla="*/ 35 w 47"/>
                  <a:gd name="T5" fmla="*/ 3 h 34"/>
                  <a:gd name="T6" fmla="*/ 47 w 47"/>
                  <a:gd name="T7" fmla="*/ 13 h 34"/>
                  <a:gd name="T8" fmla="*/ 23 w 47"/>
                  <a:gd name="T9" fmla="*/ 25 h 34"/>
                  <a:gd name="T10" fmla="*/ 14 w 47"/>
                  <a:gd name="T11" fmla="*/ 28 h 34"/>
                  <a:gd name="T12" fmla="*/ 0 w 47"/>
                  <a:gd name="T13" fmla="*/ 24 h 34"/>
                  <a:gd name="T14" fmla="*/ 4 w 47"/>
                  <a:gd name="T15" fmla="*/ 1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4">
                    <a:moveTo>
                      <a:pt x="4" y="10"/>
                    </a:moveTo>
                    <a:cubicBezTo>
                      <a:pt x="10" y="2"/>
                      <a:pt x="23" y="11"/>
                      <a:pt x="28" y="0"/>
                    </a:cubicBezTo>
                    <a:cubicBezTo>
                      <a:pt x="31" y="1"/>
                      <a:pt x="33" y="2"/>
                      <a:pt x="35" y="3"/>
                    </a:cubicBezTo>
                    <a:cubicBezTo>
                      <a:pt x="42" y="4"/>
                      <a:pt x="44" y="8"/>
                      <a:pt x="47" y="13"/>
                    </a:cubicBezTo>
                    <a:cubicBezTo>
                      <a:pt x="41" y="21"/>
                      <a:pt x="32" y="23"/>
                      <a:pt x="23" y="25"/>
                    </a:cubicBezTo>
                    <a:cubicBezTo>
                      <a:pt x="19" y="22"/>
                      <a:pt x="17" y="27"/>
                      <a:pt x="14" y="28"/>
                    </a:cubicBezTo>
                    <a:cubicBezTo>
                      <a:pt x="9" y="30"/>
                      <a:pt x="2" y="34"/>
                      <a:pt x="0" y="24"/>
                    </a:cubicBezTo>
                    <a:cubicBezTo>
                      <a:pt x="5" y="20"/>
                      <a:pt x="3" y="15"/>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6" name="Freeform 1265"/>
              <p:cNvSpPr/>
              <p:nvPr/>
            </p:nvSpPr>
            <p:spPr bwMode="auto">
              <a:xfrm>
                <a:off x="4484" y="1216"/>
                <a:ext cx="90" cy="69"/>
              </a:xfrm>
              <a:custGeom>
                <a:avLst/>
                <a:gdLst>
                  <a:gd name="T0" fmla="*/ 11 w 47"/>
                  <a:gd name="T1" fmla="*/ 24 h 36"/>
                  <a:gd name="T2" fmla="*/ 0 w 47"/>
                  <a:gd name="T3" fmla="*/ 13 h 36"/>
                  <a:gd name="T4" fmla="*/ 21 w 47"/>
                  <a:gd name="T5" fmla="*/ 8 h 36"/>
                  <a:gd name="T6" fmla="*/ 46 w 47"/>
                  <a:gd name="T7" fmla="*/ 17 h 36"/>
                  <a:gd name="T8" fmla="*/ 46 w 47"/>
                  <a:gd name="T9" fmla="*/ 20 h 36"/>
                  <a:gd name="T10" fmla="*/ 41 w 47"/>
                  <a:gd name="T11" fmla="*/ 27 h 36"/>
                  <a:gd name="T12" fmla="*/ 18 w 47"/>
                  <a:gd name="T13" fmla="*/ 34 h 36"/>
                  <a:gd name="T14" fmla="*/ 8 w 47"/>
                  <a:gd name="T15" fmla="*/ 32 h 36"/>
                  <a:gd name="T16" fmla="*/ 11 w 47"/>
                  <a:gd name="T1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6">
                    <a:moveTo>
                      <a:pt x="11" y="24"/>
                    </a:moveTo>
                    <a:cubicBezTo>
                      <a:pt x="7" y="20"/>
                      <a:pt x="4" y="17"/>
                      <a:pt x="0" y="13"/>
                    </a:cubicBezTo>
                    <a:cubicBezTo>
                      <a:pt x="7" y="11"/>
                      <a:pt x="14" y="14"/>
                      <a:pt x="21" y="8"/>
                    </a:cubicBezTo>
                    <a:cubicBezTo>
                      <a:pt x="31" y="0"/>
                      <a:pt x="37" y="14"/>
                      <a:pt x="46" y="17"/>
                    </a:cubicBezTo>
                    <a:cubicBezTo>
                      <a:pt x="46" y="18"/>
                      <a:pt x="46" y="19"/>
                      <a:pt x="46" y="20"/>
                    </a:cubicBezTo>
                    <a:cubicBezTo>
                      <a:pt x="47" y="24"/>
                      <a:pt x="44" y="28"/>
                      <a:pt x="41" y="27"/>
                    </a:cubicBezTo>
                    <a:cubicBezTo>
                      <a:pt x="32" y="26"/>
                      <a:pt x="24" y="26"/>
                      <a:pt x="18" y="34"/>
                    </a:cubicBezTo>
                    <a:cubicBezTo>
                      <a:pt x="15" y="36"/>
                      <a:pt x="11" y="34"/>
                      <a:pt x="8" y="32"/>
                    </a:cubicBezTo>
                    <a:cubicBezTo>
                      <a:pt x="5" y="28"/>
                      <a:pt x="8" y="26"/>
                      <a:pt x="1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7" name="Freeform 1266"/>
              <p:cNvSpPr/>
              <p:nvPr/>
            </p:nvSpPr>
            <p:spPr bwMode="auto">
              <a:xfrm>
                <a:off x="4688" y="1373"/>
                <a:ext cx="145" cy="178"/>
              </a:xfrm>
              <a:custGeom>
                <a:avLst/>
                <a:gdLst>
                  <a:gd name="T0" fmla="*/ 36 w 76"/>
                  <a:gd name="T1" fmla="*/ 8 h 93"/>
                  <a:gd name="T2" fmla="*/ 50 w 76"/>
                  <a:gd name="T3" fmla="*/ 1 h 93"/>
                  <a:gd name="T4" fmla="*/ 66 w 76"/>
                  <a:gd name="T5" fmla="*/ 13 h 93"/>
                  <a:gd name="T6" fmla="*/ 66 w 76"/>
                  <a:gd name="T7" fmla="*/ 23 h 93"/>
                  <a:gd name="T8" fmla="*/ 49 w 76"/>
                  <a:gd name="T9" fmla="*/ 41 h 93"/>
                  <a:gd name="T10" fmla="*/ 38 w 76"/>
                  <a:gd name="T11" fmla="*/ 46 h 93"/>
                  <a:gd name="T12" fmla="*/ 57 w 76"/>
                  <a:gd name="T13" fmla="*/ 48 h 93"/>
                  <a:gd name="T14" fmla="*/ 70 w 76"/>
                  <a:gd name="T15" fmla="*/ 57 h 93"/>
                  <a:gd name="T16" fmla="*/ 74 w 76"/>
                  <a:gd name="T17" fmla="*/ 64 h 93"/>
                  <a:gd name="T18" fmla="*/ 73 w 76"/>
                  <a:gd name="T19" fmla="*/ 73 h 93"/>
                  <a:gd name="T20" fmla="*/ 62 w 76"/>
                  <a:gd name="T21" fmla="*/ 71 h 93"/>
                  <a:gd name="T22" fmla="*/ 51 w 76"/>
                  <a:gd name="T23" fmla="*/ 65 h 93"/>
                  <a:gd name="T24" fmla="*/ 52 w 76"/>
                  <a:gd name="T25" fmla="*/ 70 h 93"/>
                  <a:gd name="T26" fmla="*/ 55 w 76"/>
                  <a:gd name="T27" fmla="*/ 81 h 93"/>
                  <a:gd name="T28" fmla="*/ 33 w 76"/>
                  <a:gd name="T29" fmla="*/ 83 h 93"/>
                  <a:gd name="T30" fmla="*/ 30 w 76"/>
                  <a:gd name="T31" fmla="*/ 73 h 93"/>
                  <a:gd name="T32" fmla="*/ 20 w 76"/>
                  <a:gd name="T33" fmla="*/ 53 h 93"/>
                  <a:gd name="T34" fmla="*/ 7 w 76"/>
                  <a:gd name="T35" fmla="*/ 61 h 93"/>
                  <a:gd name="T36" fmla="*/ 5 w 76"/>
                  <a:gd name="T37" fmla="*/ 45 h 93"/>
                  <a:gd name="T38" fmla="*/ 19 w 76"/>
                  <a:gd name="T39" fmla="*/ 29 h 93"/>
                  <a:gd name="T40" fmla="*/ 28 w 76"/>
                  <a:gd name="T41" fmla="*/ 14 h 93"/>
                  <a:gd name="T42" fmla="*/ 43 w 76"/>
                  <a:gd name="T43" fmla="*/ 17 h 93"/>
                  <a:gd name="T44" fmla="*/ 31 w 76"/>
                  <a:gd name="T45" fmla="*/ 13 h 93"/>
                  <a:gd name="T46" fmla="*/ 36 w 76"/>
                  <a:gd name="T47" fmla="*/ 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93">
                    <a:moveTo>
                      <a:pt x="36" y="8"/>
                    </a:moveTo>
                    <a:cubicBezTo>
                      <a:pt x="40" y="3"/>
                      <a:pt x="45" y="1"/>
                      <a:pt x="50" y="1"/>
                    </a:cubicBezTo>
                    <a:cubicBezTo>
                      <a:pt x="59" y="0"/>
                      <a:pt x="66" y="1"/>
                      <a:pt x="66" y="13"/>
                    </a:cubicBezTo>
                    <a:cubicBezTo>
                      <a:pt x="65" y="16"/>
                      <a:pt x="65" y="20"/>
                      <a:pt x="66" y="23"/>
                    </a:cubicBezTo>
                    <a:cubicBezTo>
                      <a:pt x="69" y="38"/>
                      <a:pt x="65" y="42"/>
                      <a:pt x="49" y="41"/>
                    </a:cubicBezTo>
                    <a:cubicBezTo>
                      <a:pt x="45" y="41"/>
                      <a:pt x="41" y="41"/>
                      <a:pt x="38" y="46"/>
                    </a:cubicBezTo>
                    <a:cubicBezTo>
                      <a:pt x="44" y="51"/>
                      <a:pt x="51" y="49"/>
                      <a:pt x="57" y="48"/>
                    </a:cubicBezTo>
                    <a:cubicBezTo>
                      <a:pt x="65" y="47"/>
                      <a:pt x="69" y="50"/>
                      <a:pt x="70" y="57"/>
                    </a:cubicBezTo>
                    <a:cubicBezTo>
                      <a:pt x="72" y="59"/>
                      <a:pt x="73" y="62"/>
                      <a:pt x="74" y="64"/>
                    </a:cubicBezTo>
                    <a:cubicBezTo>
                      <a:pt x="76" y="67"/>
                      <a:pt x="76" y="70"/>
                      <a:pt x="73" y="73"/>
                    </a:cubicBezTo>
                    <a:cubicBezTo>
                      <a:pt x="69" y="76"/>
                      <a:pt x="65" y="74"/>
                      <a:pt x="62" y="71"/>
                    </a:cubicBezTo>
                    <a:cubicBezTo>
                      <a:pt x="59" y="68"/>
                      <a:pt x="56" y="64"/>
                      <a:pt x="51" y="65"/>
                    </a:cubicBezTo>
                    <a:cubicBezTo>
                      <a:pt x="44" y="67"/>
                      <a:pt x="52" y="68"/>
                      <a:pt x="52" y="70"/>
                    </a:cubicBezTo>
                    <a:cubicBezTo>
                      <a:pt x="54" y="73"/>
                      <a:pt x="56" y="77"/>
                      <a:pt x="55" y="81"/>
                    </a:cubicBezTo>
                    <a:cubicBezTo>
                      <a:pt x="49" y="93"/>
                      <a:pt x="41" y="91"/>
                      <a:pt x="33" y="83"/>
                    </a:cubicBezTo>
                    <a:cubicBezTo>
                      <a:pt x="31" y="80"/>
                      <a:pt x="34" y="75"/>
                      <a:pt x="30" y="73"/>
                    </a:cubicBezTo>
                    <a:cubicBezTo>
                      <a:pt x="26" y="67"/>
                      <a:pt x="31" y="56"/>
                      <a:pt x="20" y="53"/>
                    </a:cubicBezTo>
                    <a:cubicBezTo>
                      <a:pt x="16" y="57"/>
                      <a:pt x="13" y="64"/>
                      <a:pt x="7" y="61"/>
                    </a:cubicBezTo>
                    <a:cubicBezTo>
                      <a:pt x="0" y="57"/>
                      <a:pt x="5" y="51"/>
                      <a:pt x="5" y="45"/>
                    </a:cubicBezTo>
                    <a:cubicBezTo>
                      <a:pt x="7" y="37"/>
                      <a:pt x="13" y="33"/>
                      <a:pt x="19" y="29"/>
                    </a:cubicBezTo>
                    <a:cubicBezTo>
                      <a:pt x="23" y="24"/>
                      <a:pt x="20" y="16"/>
                      <a:pt x="28" y="14"/>
                    </a:cubicBezTo>
                    <a:cubicBezTo>
                      <a:pt x="33" y="16"/>
                      <a:pt x="36" y="22"/>
                      <a:pt x="43" y="17"/>
                    </a:cubicBezTo>
                    <a:cubicBezTo>
                      <a:pt x="39" y="14"/>
                      <a:pt x="33" y="19"/>
                      <a:pt x="31" y="13"/>
                    </a:cubicBezTo>
                    <a:cubicBezTo>
                      <a:pt x="32" y="10"/>
                      <a:pt x="34" y="9"/>
                      <a:pt x="3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8" name="Freeform 1267"/>
              <p:cNvSpPr/>
              <p:nvPr/>
            </p:nvSpPr>
            <p:spPr bwMode="auto">
              <a:xfrm>
                <a:off x="4604" y="1281"/>
                <a:ext cx="147" cy="84"/>
              </a:xfrm>
              <a:custGeom>
                <a:avLst/>
                <a:gdLst>
                  <a:gd name="T0" fmla="*/ 3 w 77"/>
                  <a:gd name="T1" fmla="*/ 21 h 44"/>
                  <a:gd name="T2" fmla="*/ 10 w 77"/>
                  <a:gd name="T3" fmla="*/ 0 h 44"/>
                  <a:gd name="T4" fmla="*/ 20 w 77"/>
                  <a:gd name="T5" fmla="*/ 3 h 44"/>
                  <a:gd name="T6" fmla="*/ 48 w 77"/>
                  <a:gd name="T7" fmla="*/ 18 h 44"/>
                  <a:gd name="T8" fmla="*/ 51 w 77"/>
                  <a:gd name="T9" fmla="*/ 21 h 44"/>
                  <a:gd name="T10" fmla="*/ 77 w 77"/>
                  <a:gd name="T11" fmla="*/ 38 h 44"/>
                  <a:gd name="T12" fmla="*/ 59 w 77"/>
                  <a:gd name="T13" fmla="*/ 39 h 44"/>
                  <a:gd name="T14" fmla="*/ 5 w 77"/>
                  <a:gd name="T15" fmla="*/ 23 h 44"/>
                  <a:gd name="T16" fmla="*/ 3 w 77"/>
                  <a:gd name="T17"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4">
                    <a:moveTo>
                      <a:pt x="3" y="21"/>
                    </a:moveTo>
                    <a:cubicBezTo>
                      <a:pt x="7" y="14"/>
                      <a:pt x="0" y="4"/>
                      <a:pt x="10" y="0"/>
                    </a:cubicBezTo>
                    <a:cubicBezTo>
                      <a:pt x="14" y="1"/>
                      <a:pt x="17" y="3"/>
                      <a:pt x="20" y="3"/>
                    </a:cubicBezTo>
                    <a:cubicBezTo>
                      <a:pt x="34" y="1"/>
                      <a:pt x="40" y="4"/>
                      <a:pt x="48" y="18"/>
                    </a:cubicBezTo>
                    <a:cubicBezTo>
                      <a:pt x="49" y="20"/>
                      <a:pt x="50" y="20"/>
                      <a:pt x="51" y="21"/>
                    </a:cubicBezTo>
                    <a:cubicBezTo>
                      <a:pt x="65" y="21"/>
                      <a:pt x="66" y="22"/>
                      <a:pt x="77" y="38"/>
                    </a:cubicBezTo>
                    <a:cubicBezTo>
                      <a:pt x="71" y="44"/>
                      <a:pt x="65" y="41"/>
                      <a:pt x="59" y="39"/>
                    </a:cubicBezTo>
                    <a:cubicBezTo>
                      <a:pt x="42" y="32"/>
                      <a:pt x="23" y="27"/>
                      <a:pt x="5" y="23"/>
                    </a:cubicBezTo>
                    <a:cubicBezTo>
                      <a:pt x="5" y="22"/>
                      <a:pt x="4" y="22"/>
                      <a:pt x="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9" name="Freeform 1268"/>
              <p:cNvSpPr/>
              <p:nvPr/>
            </p:nvSpPr>
            <p:spPr bwMode="auto">
              <a:xfrm>
                <a:off x="4783" y="1361"/>
                <a:ext cx="101" cy="50"/>
              </a:xfrm>
              <a:custGeom>
                <a:avLst/>
                <a:gdLst>
                  <a:gd name="T0" fmla="*/ 14 w 53"/>
                  <a:gd name="T1" fmla="*/ 17 h 26"/>
                  <a:gd name="T2" fmla="*/ 0 w 53"/>
                  <a:gd name="T3" fmla="*/ 7 h 26"/>
                  <a:gd name="T4" fmla="*/ 0 w 53"/>
                  <a:gd name="T5" fmla="*/ 3 h 26"/>
                  <a:gd name="T6" fmla="*/ 24 w 53"/>
                  <a:gd name="T7" fmla="*/ 0 h 26"/>
                  <a:gd name="T8" fmla="*/ 31 w 53"/>
                  <a:gd name="T9" fmla="*/ 3 h 26"/>
                  <a:gd name="T10" fmla="*/ 49 w 53"/>
                  <a:gd name="T11" fmla="*/ 10 h 26"/>
                  <a:gd name="T12" fmla="*/ 50 w 53"/>
                  <a:gd name="T13" fmla="*/ 24 h 26"/>
                  <a:gd name="T14" fmla="*/ 46 w 53"/>
                  <a:gd name="T15" fmla="*/ 26 h 26"/>
                  <a:gd name="T16" fmla="*/ 14 w 53"/>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6">
                    <a:moveTo>
                      <a:pt x="14" y="17"/>
                    </a:moveTo>
                    <a:cubicBezTo>
                      <a:pt x="12" y="10"/>
                      <a:pt x="5" y="10"/>
                      <a:pt x="0" y="7"/>
                    </a:cubicBezTo>
                    <a:cubicBezTo>
                      <a:pt x="0" y="6"/>
                      <a:pt x="0" y="4"/>
                      <a:pt x="0" y="3"/>
                    </a:cubicBezTo>
                    <a:cubicBezTo>
                      <a:pt x="8" y="0"/>
                      <a:pt x="18" y="10"/>
                      <a:pt x="24" y="0"/>
                    </a:cubicBezTo>
                    <a:cubicBezTo>
                      <a:pt x="27" y="1"/>
                      <a:pt x="29" y="2"/>
                      <a:pt x="31" y="3"/>
                    </a:cubicBezTo>
                    <a:cubicBezTo>
                      <a:pt x="36" y="8"/>
                      <a:pt x="43" y="9"/>
                      <a:pt x="49" y="10"/>
                    </a:cubicBezTo>
                    <a:cubicBezTo>
                      <a:pt x="52" y="14"/>
                      <a:pt x="53" y="19"/>
                      <a:pt x="50" y="24"/>
                    </a:cubicBezTo>
                    <a:cubicBezTo>
                      <a:pt x="49" y="25"/>
                      <a:pt x="47" y="26"/>
                      <a:pt x="46" y="26"/>
                    </a:cubicBezTo>
                    <a:cubicBezTo>
                      <a:pt x="35" y="25"/>
                      <a:pt x="24" y="24"/>
                      <a:pt x="1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0" name="Freeform 1269"/>
              <p:cNvSpPr/>
              <p:nvPr/>
            </p:nvSpPr>
            <p:spPr bwMode="auto">
              <a:xfrm>
                <a:off x="4701" y="1348"/>
                <a:ext cx="65" cy="86"/>
              </a:xfrm>
              <a:custGeom>
                <a:avLst/>
                <a:gdLst>
                  <a:gd name="T0" fmla="*/ 8 w 34"/>
                  <a:gd name="T1" fmla="*/ 0 h 45"/>
                  <a:gd name="T2" fmla="*/ 26 w 34"/>
                  <a:gd name="T3" fmla="*/ 3 h 45"/>
                  <a:gd name="T4" fmla="*/ 29 w 34"/>
                  <a:gd name="T5" fmla="*/ 21 h 45"/>
                  <a:gd name="T6" fmla="*/ 26 w 34"/>
                  <a:gd name="T7" fmla="*/ 24 h 45"/>
                  <a:gd name="T8" fmla="*/ 22 w 34"/>
                  <a:gd name="T9" fmla="*/ 28 h 45"/>
                  <a:gd name="T10" fmla="*/ 15 w 34"/>
                  <a:gd name="T11" fmla="*/ 45 h 45"/>
                  <a:gd name="T12" fmla="*/ 13 w 34"/>
                  <a:gd name="T13" fmla="*/ 45 h 45"/>
                  <a:gd name="T14" fmla="*/ 8 w 34"/>
                  <a:gd name="T15" fmla="*/ 28 h 45"/>
                  <a:gd name="T16" fmla="*/ 0 w 34"/>
                  <a:gd name="T17" fmla="*/ 7 h 45"/>
                  <a:gd name="T18" fmla="*/ 8 w 34"/>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45">
                    <a:moveTo>
                      <a:pt x="8" y="0"/>
                    </a:moveTo>
                    <a:cubicBezTo>
                      <a:pt x="14" y="3"/>
                      <a:pt x="20" y="4"/>
                      <a:pt x="26" y="3"/>
                    </a:cubicBezTo>
                    <a:cubicBezTo>
                      <a:pt x="34" y="8"/>
                      <a:pt x="22" y="16"/>
                      <a:pt x="29" y="21"/>
                    </a:cubicBezTo>
                    <a:cubicBezTo>
                      <a:pt x="28" y="22"/>
                      <a:pt x="27" y="23"/>
                      <a:pt x="26" y="24"/>
                    </a:cubicBezTo>
                    <a:cubicBezTo>
                      <a:pt x="25" y="26"/>
                      <a:pt x="24" y="28"/>
                      <a:pt x="22" y="28"/>
                    </a:cubicBezTo>
                    <a:cubicBezTo>
                      <a:pt x="16" y="32"/>
                      <a:pt x="22" y="41"/>
                      <a:pt x="15" y="45"/>
                    </a:cubicBezTo>
                    <a:cubicBezTo>
                      <a:pt x="14" y="45"/>
                      <a:pt x="14" y="45"/>
                      <a:pt x="13" y="45"/>
                    </a:cubicBezTo>
                    <a:cubicBezTo>
                      <a:pt x="6" y="41"/>
                      <a:pt x="5" y="35"/>
                      <a:pt x="8" y="28"/>
                    </a:cubicBezTo>
                    <a:cubicBezTo>
                      <a:pt x="11" y="19"/>
                      <a:pt x="9" y="12"/>
                      <a:pt x="0" y="7"/>
                    </a:cubicBezTo>
                    <a:cubicBezTo>
                      <a:pt x="0" y="2"/>
                      <a:pt x="4"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1" name="Freeform 1270"/>
              <p:cNvSpPr/>
              <p:nvPr/>
            </p:nvSpPr>
            <p:spPr bwMode="auto">
              <a:xfrm>
                <a:off x="4440" y="1250"/>
                <a:ext cx="164" cy="115"/>
              </a:xfrm>
              <a:custGeom>
                <a:avLst/>
                <a:gdLst>
                  <a:gd name="T0" fmla="*/ 34 w 86"/>
                  <a:gd name="T1" fmla="*/ 6 h 60"/>
                  <a:gd name="T2" fmla="*/ 39 w 86"/>
                  <a:gd name="T3" fmla="*/ 13 h 60"/>
                  <a:gd name="T4" fmla="*/ 64 w 86"/>
                  <a:gd name="T5" fmla="*/ 7 h 60"/>
                  <a:gd name="T6" fmla="*/ 69 w 86"/>
                  <a:gd name="T7" fmla="*/ 2 h 60"/>
                  <a:gd name="T8" fmla="*/ 83 w 86"/>
                  <a:gd name="T9" fmla="*/ 16 h 60"/>
                  <a:gd name="T10" fmla="*/ 60 w 86"/>
                  <a:gd name="T11" fmla="*/ 27 h 60"/>
                  <a:gd name="T12" fmla="*/ 51 w 86"/>
                  <a:gd name="T13" fmla="*/ 27 h 60"/>
                  <a:gd name="T14" fmla="*/ 72 w 86"/>
                  <a:gd name="T15" fmla="*/ 44 h 60"/>
                  <a:gd name="T16" fmla="*/ 75 w 86"/>
                  <a:gd name="T17" fmla="*/ 45 h 60"/>
                  <a:gd name="T18" fmla="*/ 74 w 86"/>
                  <a:gd name="T19" fmla="*/ 57 h 60"/>
                  <a:gd name="T20" fmla="*/ 29 w 86"/>
                  <a:gd name="T21" fmla="*/ 52 h 60"/>
                  <a:gd name="T22" fmla="*/ 1 w 86"/>
                  <a:gd name="T23" fmla="*/ 27 h 60"/>
                  <a:gd name="T24" fmla="*/ 1 w 86"/>
                  <a:gd name="T25" fmla="*/ 23 h 60"/>
                  <a:gd name="T26" fmla="*/ 9 w 86"/>
                  <a:gd name="T27" fmla="*/ 16 h 60"/>
                  <a:gd name="T28" fmla="*/ 34 w 86"/>
                  <a:gd name="T2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 h="60">
                    <a:moveTo>
                      <a:pt x="34" y="6"/>
                    </a:moveTo>
                    <a:cubicBezTo>
                      <a:pt x="31" y="12"/>
                      <a:pt x="37" y="16"/>
                      <a:pt x="39" y="13"/>
                    </a:cubicBezTo>
                    <a:cubicBezTo>
                      <a:pt x="46" y="0"/>
                      <a:pt x="54" y="2"/>
                      <a:pt x="64" y="7"/>
                    </a:cubicBezTo>
                    <a:cubicBezTo>
                      <a:pt x="65" y="7"/>
                      <a:pt x="67" y="4"/>
                      <a:pt x="69" y="2"/>
                    </a:cubicBezTo>
                    <a:cubicBezTo>
                      <a:pt x="74" y="6"/>
                      <a:pt x="86" y="7"/>
                      <a:pt x="83" y="16"/>
                    </a:cubicBezTo>
                    <a:cubicBezTo>
                      <a:pt x="80" y="25"/>
                      <a:pt x="71" y="30"/>
                      <a:pt x="60" y="27"/>
                    </a:cubicBezTo>
                    <a:cubicBezTo>
                      <a:pt x="58" y="26"/>
                      <a:pt x="54" y="27"/>
                      <a:pt x="51" y="27"/>
                    </a:cubicBezTo>
                    <a:cubicBezTo>
                      <a:pt x="55" y="37"/>
                      <a:pt x="53" y="53"/>
                      <a:pt x="72" y="44"/>
                    </a:cubicBezTo>
                    <a:cubicBezTo>
                      <a:pt x="73" y="44"/>
                      <a:pt x="74" y="45"/>
                      <a:pt x="75" y="45"/>
                    </a:cubicBezTo>
                    <a:cubicBezTo>
                      <a:pt x="78" y="49"/>
                      <a:pt x="79" y="53"/>
                      <a:pt x="74" y="57"/>
                    </a:cubicBezTo>
                    <a:cubicBezTo>
                      <a:pt x="58" y="60"/>
                      <a:pt x="44" y="53"/>
                      <a:pt x="29" y="52"/>
                    </a:cubicBezTo>
                    <a:cubicBezTo>
                      <a:pt x="16" y="48"/>
                      <a:pt x="11" y="34"/>
                      <a:pt x="1" y="27"/>
                    </a:cubicBezTo>
                    <a:cubicBezTo>
                      <a:pt x="0" y="26"/>
                      <a:pt x="1" y="24"/>
                      <a:pt x="1" y="23"/>
                    </a:cubicBezTo>
                    <a:cubicBezTo>
                      <a:pt x="4" y="21"/>
                      <a:pt x="7" y="19"/>
                      <a:pt x="9" y="16"/>
                    </a:cubicBezTo>
                    <a:cubicBezTo>
                      <a:pt x="17" y="11"/>
                      <a:pt x="25" y="7"/>
                      <a:pt x="3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2" name="Freeform 1271"/>
              <p:cNvSpPr/>
              <p:nvPr/>
            </p:nvSpPr>
            <p:spPr bwMode="auto">
              <a:xfrm>
                <a:off x="4577" y="1315"/>
                <a:ext cx="56" cy="40"/>
              </a:xfrm>
              <a:custGeom>
                <a:avLst/>
                <a:gdLst>
                  <a:gd name="T0" fmla="*/ 0 w 29"/>
                  <a:gd name="T1" fmla="*/ 10 h 21"/>
                  <a:gd name="T2" fmla="*/ 17 w 29"/>
                  <a:gd name="T3" fmla="*/ 3 h 21"/>
                  <a:gd name="T4" fmla="*/ 17 w 29"/>
                  <a:gd name="T5" fmla="*/ 3 h 21"/>
                  <a:gd name="T6" fmla="*/ 23 w 29"/>
                  <a:gd name="T7" fmla="*/ 16 h 21"/>
                  <a:gd name="T8" fmla="*/ 8 w 29"/>
                  <a:gd name="T9" fmla="*/ 16 h 21"/>
                  <a:gd name="T10" fmla="*/ 0 w 29"/>
                  <a:gd name="T11" fmla="*/ 10 h 21"/>
                </a:gdLst>
                <a:ahLst/>
                <a:cxnLst>
                  <a:cxn ang="0">
                    <a:pos x="T0" y="T1"/>
                  </a:cxn>
                  <a:cxn ang="0">
                    <a:pos x="T2" y="T3"/>
                  </a:cxn>
                  <a:cxn ang="0">
                    <a:pos x="T4" y="T5"/>
                  </a:cxn>
                  <a:cxn ang="0">
                    <a:pos x="T6" y="T7"/>
                  </a:cxn>
                  <a:cxn ang="0">
                    <a:pos x="T8" y="T9"/>
                  </a:cxn>
                  <a:cxn ang="0">
                    <a:pos x="T10" y="T11"/>
                  </a:cxn>
                </a:cxnLst>
                <a:rect l="0" t="0" r="r" b="b"/>
                <a:pathLst>
                  <a:path w="29" h="21">
                    <a:moveTo>
                      <a:pt x="0" y="10"/>
                    </a:moveTo>
                    <a:cubicBezTo>
                      <a:pt x="3" y="2"/>
                      <a:pt x="10" y="0"/>
                      <a:pt x="17" y="3"/>
                    </a:cubicBezTo>
                    <a:cubicBezTo>
                      <a:pt x="17" y="3"/>
                      <a:pt x="17" y="3"/>
                      <a:pt x="17" y="3"/>
                    </a:cubicBezTo>
                    <a:cubicBezTo>
                      <a:pt x="22" y="6"/>
                      <a:pt x="29" y="9"/>
                      <a:pt x="23" y="16"/>
                    </a:cubicBezTo>
                    <a:cubicBezTo>
                      <a:pt x="19" y="21"/>
                      <a:pt x="13" y="21"/>
                      <a:pt x="8" y="16"/>
                    </a:cubicBezTo>
                    <a:cubicBezTo>
                      <a:pt x="5" y="14"/>
                      <a:pt x="3" y="12"/>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3" name="Freeform 1272"/>
              <p:cNvSpPr/>
              <p:nvPr/>
            </p:nvSpPr>
            <p:spPr bwMode="auto">
              <a:xfrm>
                <a:off x="4011" y="2427"/>
                <a:ext cx="140" cy="124"/>
              </a:xfrm>
              <a:custGeom>
                <a:avLst/>
                <a:gdLst>
                  <a:gd name="T0" fmla="*/ 32 w 73"/>
                  <a:gd name="T1" fmla="*/ 60 h 65"/>
                  <a:gd name="T2" fmla="*/ 29 w 73"/>
                  <a:gd name="T3" fmla="*/ 60 h 65"/>
                  <a:gd name="T4" fmla="*/ 21 w 73"/>
                  <a:gd name="T5" fmla="*/ 64 h 65"/>
                  <a:gd name="T6" fmla="*/ 6 w 73"/>
                  <a:gd name="T7" fmla="*/ 55 h 65"/>
                  <a:gd name="T8" fmla="*/ 0 w 73"/>
                  <a:gd name="T9" fmla="*/ 46 h 65"/>
                  <a:gd name="T10" fmla="*/ 16 w 73"/>
                  <a:gd name="T11" fmla="*/ 28 h 65"/>
                  <a:gd name="T12" fmla="*/ 32 w 73"/>
                  <a:gd name="T13" fmla="*/ 25 h 65"/>
                  <a:gd name="T14" fmla="*/ 41 w 73"/>
                  <a:gd name="T15" fmla="*/ 25 h 65"/>
                  <a:gd name="T16" fmla="*/ 67 w 73"/>
                  <a:gd name="T17" fmla="*/ 0 h 65"/>
                  <a:gd name="T18" fmla="*/ 66 w 73"/>
                  <a:gd name="T19" fmla="*/ 12 h 65"/>
                  <a:gd name="T20" fmla="*/ 50 w 73"/>
                  <a:gd name="T21" fmla="*/ 39 h 65"/>
                  <a:gd name="T22" fmla="*/ 32 w 73"/>
                  <a:gd name="T23"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65">
                    <a:moveTo>
                      <a:pt x="32" y="60"/>
                    </a:moveTo>
                    <a:cubicBezTo>
                      <a:pt x="31" y="60"/>
                      <a:pt x="30" y="60"/>
                      <a:pt x="29" y="60"/>
                    </a:cubicBezTo>
                    <a:cubicBezTo>
                      <a:pt x="27" y="62"/>
                      <a:pt x="25" y="65"/>
                      <a:pt x="21" y="64"/>
                    </a:cubicBezTo>
                    <a:cubicBezTo>
                      <a:pt x="16" y="61"/>
                      <a:pt x="12" y="57"/>
                      <a:pt x="6" y="55"/>
                    </a:cubicBezTo>
                    <a:cubicBezTo>
                      <a:pt x="5" y="51"/>
                      <a:pt x="2" y="47"/>
                      <a:pt x="0" y="46"/>
                    </a:cubicBezTo>
                    <a:cubicBezTo>
                      <a:pt x="1" y="36"/>
                      <a:pt x="11" y="35"/>
                      <a:pt x="16" y="28"/>
                    </a:cubicBezTo>
                    <a:cubicBezTo>
                      <a:pt x="21" y="25"/>
                      <a:pt x="26" y="20"/>
                      <a:pt x="32" y="25"/>
                    </a:cubicBezTo>
                    <a:cubicBezTo>
                      <a:pt x="35" y="26"/>
                      <a:pt x="41" y="27"/>
                      <a:pt x="41" y="25"/>
                    </a:cubicBezTo>
                    <a:cubicBezTo>
                      <a:pt x="40" y="6"/>
                      <a:pt x="61" y="11"/>
                      <a:pt x="67" y="0"/>
                    </a:cubicBezTo>
                    <a:cubicBezTo>
                      <a:pt x="73" y="5"/>
                      <a:pt x="69" y="10"/>
                      <a:pt x="66" y="12"/>
                    </a:cubicBezTo>
                    <a:cubicBezTo>
                      <a:pt x="55" y="18"/>
                      <a:pt x="54" y="29"/>
                      <a:pt x="50" y="39"/>
                    </a:cubicBezTo>
                    <a:cubicBezTo>
                      <a:pt x="44" y="46"/>
                      <a:pt x="32" y="47"/>
                      <a:pt x="3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4" name="Freeform 1273"/>
              <p:cNvSpPr/>
              <p:nvPr/>
            </p:nvSpPr>
            <p:spPr bwMode="auto">
              <a:xfrm>
                <a:off x="4031" y="2446"/>
                <a:ext cx="47" cy="46"/>
              </a:xfrm>
              <a:custGeom>
                <a:avLst/>
                <a:gdLst>
                  <a:gd name="T0" fmla="*/ 22 w 25"/>
                  <a:gd name="T1" fmla="*/ 15 h 24"/>
                  <a:gd name="T2" fmla="*/ 8 w 25"/>
                  <a:gd name="T3" fmla="*/ 22 h 24"/>
                  <a:gd name="T4" fmla="*/ 0 w 25"/>
                  <a:gd name="T5" fmla="*/ 16 h 24"/>
                  <a:gd name="T6" fmla="*/ 8 w 25"/>
                  <a:gd name="T7" fmla="*/ 1 h 24"/>
                  <a:gd name="T8" fmla="*/ 12 w 25"/>
                  <a:gd name="T9" fmla="*/ 1 h 24"/>
                  <a:gd name="T10" fmla="*/ 22 w 25"/>
                  <a:gd name="T11" fmla="*/ 15 h 24"/>
                </a:gdLst>
                <a:ahLst/>
                <a:cxnLst>
                  <a:cxn ang="0">
                    <a:pos x="T0" y="T1"/>
                  </a:cxn>
                  <a:cxn ang="0">
                    <a:pos x="T2" y="T3"/>
                  </a:cxn>
                  <a:cxn ang="0">
                    <a:pos x="T4" y="T5"/>
                  </a:cxn>
                  <a:cxn ang="0">
                    <a:pos x="T6" y="T7"/>
                  </a:cxn>
                  <a:cxn ang="0">
                    <a:pos x="T8" y="T9"/>
                  </a:cxn>
                  <a:cxn ang="0">
                    <a:pos x="T10" y="T11"/>
                  </a:cxn>
                </a:cxnLst>
                <a:rect l="0" t="0" r="r" b="b"/>
                <a:pathLst>
                  <a:path w="25" h="24">
                    <a:moveTo>
                      <a:pt x="22" y="15"/>
                    </a:moveTo>
                    <a:cubicBezTo>
                      <a:pt x="17" y="15"/>
                      <a:pt x="12" y="17"/>
                      <a:pt x="8" y="22"/>
                    </a:cubicBezTo>
                    <a:cubicBezTo>
                      <a:pt x="3" y="24"/>
                      <a:pt x="1" y="20"/>
                      <a:pt x="0" y="16"/>
                    </a:cubicBezTo>
                    <a:cubicBezTo>
                      <a:pt x="2" y="11"/>
                      <a:pt x="2" y="4"/>
                      <a:pt x="8" y="1"/>
                    </a:cubicBezTo>
                    <a:cubicBezTo>
                      <a:pt x="9" y="1"/>
                      <a:pt x="11" y="1"/>
                      <a:pt x="12" y="1"/>
                    </a:cubicBezTo>
                    <a:cubicBezTo>
                      <a:pt x="23" y="0"/>
                      <a:pt x="25" y="5"/>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5" name="Freeform 1274"/>
              <p:cNvSpPr/>
              <p:nvPr/>
            </p:nvSpPr>
            <p:spPr bwMode="auto">
              <a:xfrm>
                <a:off x="3487" y="2234"/>
                <a:ext cx="189" cy="107"/>
              </a:xfrm>
              <a:custGeom>
                <a:avLst/>
                <a:gdLst>
                  <a:gd name="T0" fmla="*/ 77 w 99"/>
                  <a:gd name="T1" fmla="*/ 35 h 56"/>
                  <a:gd name="T2" fmla="*/ 49 w 99"/>
                  <a:gd name="T3" fmla="*/ 56 h 56"/>
                  <a:gd name="T4" fmla="*/ 46 w 99"/>
                  <a:gd name="T5" fmla="*/ 49 h 56"/>
                  <a:gd name="T6" fmla="*/ 46 w 99"/>
                  <a:gd name="T7" fmla="*/ 42 h 56"/>
                  <a:gd name="T8" fmla="*/ 52 w 99"/>
                  <a:gd name="T9" fmla="*/ 37 h 56"/>
                  <a:gd name="T10" fmla="*/ 42 w 99"/>
                  <a:gd name="T11" fmla="*/ 32 h 56"/>
                  <a:gd name="T12" fmla="*/ 7 w 99"/>
                  <a:gd name="T13" fmla="*/ 27 h 56"/>
                  <a:gd name="T14" fmla="*/ 4 w 99"/>
                  <a:gd name="T15" fmla="*/ 18 h 56"/>
                  <a:gd name="T16" fmla="*/ 37 w 99"/>
                  <a:gd name="T17" fmla="*/ 21 h 56"/>
                  <a:gd name="T18" fmla="*/ 49 w 99"/>
                  <a:gd name="T19" fmla="*/ 14 h 56"/>
                  <a:gd name="T20" fmla="*/ 56 w 99"/>
                  <a:gd name="T21" fmla="*/ 18 h 56"/>
                  <a:gd name="T22" fmla="*/ 63 w 99"/>
                  <a:gd name="T23" fmla="*/ 13 h 56"/>
                  <a:gd name="T24" fmla="*/ 95 w 99"/>
                  <a:gd name="T25" fmla="*/ 15 h 56"/>
                  <a:gd name="T26" fmla="*/ 77 w 99"/>
                  <a:gd name="T27" fmla="*/ 3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56">
                    <a:moveTo>
                      <a:pt x="77" y="35"/>
                    </a:moveTo>
                    <a:cubicBezTo>
                      <a:pt x="72" y="47"/>
                      <a:pt x="57" y="48"/>
                      <a:pt x="49" y="56"/>
                    </a:cubicBezTo>
                    <a:cubicBezTo>
                      <a:pt x="48" y="54"/>
                      <a:pt x="47" y="51"/>
                      <a:pt x="46" y="49"/>
                    </a:cubicBezTo>
                    <a:cubicBezTo>
                      <a:pt x="46" y="47"/>
                      <a:pt x="42" y="45"/>
                      <a:pt x="46" y="42"/>
                    </a:cubicBezTo>
                    <a:cubicBezTo>
                      <a:pt x="48" y="40"/>
                      <a:pt x="52" y="40"/>
                      <a:pt x="52" y="37"/>
                    </a:cubicBezTo>
                    <a:cubicBezTo>
                      <a:pt x="51" y="31"/>
                      <a:pt x="45" y="35"/>
                      <a:pt x="42" y="32"/>
                    </a:cubicBezTo>
                    <a:cubicBezTo>
                      <a:pt x="31" y="28"/>
                      <a:pt x="22" y="16"/>
                      <a:pt x="7" y="27"/>
                    </a:cubicBezTo>
                    <a:cubicBezTo>
                      <a:pt x="0" y="31"/>
                      <a:pt x="6" y="21"/>
                      <a:pt x="4" y="18"/>
                    </a:cubicBezTo>
                    <a:cubicBezTo>
                      <a:pt x="15" y="18"/>
                      <a:pt x="27" y="17"/>
                      <a:pt x="37" y="21"/>
                    </a:cubicBezTo>
                    <a:cubicBezTo>
                      <a:pt x="47" y="24"/>
                      <a:pt x="45" y="16"/>
                      <a:pt x="49" y="14"/>
                    </a:cubicBezTo>
                    <a:cubicBezTo>
                      <a:pt x="52" y="15"/>
                      <a:pt x="54" y="17"/>
                      <a:pt x="56" y="18"/>
                    </a:cubicBezTo>
                    <a:cubicBezTo>
                      <a:pt x="59" y="16"/>
                      <a:pt x="61" y="15"/>
                      <a:pt x="63" y="13"/>
                    </a:cubicBezTo>
                    <a:cubicBezTo>
                      <a:pt x="76" y="0"/>
                      <a:pt x="81" y="1"/>
                      <a:pt x="95" y="15"/>
                    </a:cubicBezTo>
                    <a:cubicBezTo>
                      <a:pt x="99" y="31"/>
                      <a:pt x="90" y="35"/>
                      <a:pt x="77"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6" name="Freeform 1275"/>
              <p:cNvSpPr/>
              <p:nvPr/>
            </p:nvSpPr>
            <p:spPr bwMode="auto">
              <a:xfrm>
                <a:off x="5124" y="980"/>
                <a:ext cx="141" cy="138"/>
              </a:xfrm>
              <a:custGeom>
                <a:avLst/>
                <a:gdLst>
                  <a:gd name="T0" fmla="*/ 16 w 74"/>
                  <a:gd name="T1" fmla="*/ 25 h 72"/>
                  <a:gd name="T2" fmla="*/ 16 w 74"/>
                  <a:gd name="T3" fmla="*/ 14 h 72"/>
                  <a:gd name="T4" fmla="*/ 32 w 74"/>
                  <a:gd name="T5" fmla="*/ 12 h 72"/>
                  <a:gd name="T6" fmla="*/ 51 w 74"/>
                  <a:gd name="T7" fmla="*/ 4 h 72"/>
                  <a:gd name="T8" fmla="*/ 63 w 74"/>
                  <a:gd name="T9" fmla="*/ 6 h 72"/>
                  <a:gd name="T10" fmla="*/ 74 w 74"/>
                  <a:gd name="T11" fmla="*/ 14 h 72"/>
                  <a:gd name="T12" fmla="*/ 62 w 74"/>
                  <a:gd name="T13" fmla="*/ 21 h 72"/>
                  <a:gd name="T14" fmla="*/ 56 w 74"/>
                  <a:gd name="T15" fmla="*/ 21 h 72"/>
                  <a:gd name="T16" fmla="*/ 58 w 74"/>
                  <a:gd name="T17" fmla="*/ 28 h 72"/>
                  <a:gd name="T18" fmla="*/ 65 w 74"/>
                  <a:gd name="T19" fmla="*/ 32 h 72"/>
                  <a:gd name="T20" fmla="*/ 51 w 74"/>
                  <a:gd name="T21" fmla="*/ 42 h 72"/>
                  <a:gd name="T22" fmla="*/ 37 w 74"/>
                  <a:gd name="T23" fmla="*/ 59 h 72"/>
                  <a:gd name="T24" fmla="*/ 1 w 74"/>
                  <a:gd name="T25" fmla="*/ 55 h 72"/>
                  <a:gd name="T26" fmla="*/ 1 w 74"/>
                  <a:gd name="T27" fmla="*/ 47 h 72"/>
                  <a:gd name="T28" fmla="*/ 16 w 74"/>
                  <a:gd name="T29" fmla="*/ 2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72">
                    <a:moveTo>
                      <a:pt x="16" y="25"/>
                    </a:moveTo>
                    <a:cubicBezTo>
                      <a:pt x="16" y="21"/>
                      <a:pt x="16" y="18"/>
                      <a:pt x="16" y="14"/>
                    </a:cubicBezTo>
                    <a:cubicBezTo>
                      <a:pt x="21" y="9"/>
                      <a:pt x="23" y="0"/>
                      <a:pt x="32" y="12"/>
                    </a:cubicBezTo>
                    <a:cubicBezTo>
                      <a:pt x="42" y="24"/>
                      <a:pt x="47" y="12"/>
                      <a:pt x="51" y="4"/>
                    </a:cubicBezTo>
                    <a:cubicBezTo>
                      <a:pt x="55" y="4"/>
                      <a:pt x="59" y="5"/>
                      <a:pt x="63" y="6"/>
                    </a:cubicBezTo>
                    <a:cubicBezTo>
                      <a:pt x="67" y="8"/>
                      <a:pt x="74" y="7"/>
                      <a:pt x="74" y="14"/>
                    </a:cubicBezTo>
                    <a:cubicBezTo>
                      <a:pt x="73" y="20"/>
                      <a:pt x="67" y="20"/>
                      <a:pt x="62" y="21"/>
                    </a:cubicBezTo>
                    <a:cubicBezTo>
                      <a:pt x="60" y="19"/>
                      <a:pt x="58" y="18"/>
                      <a:pt x="56" y="21"/>
                    </a:cubicBezTo>
                    <a:cubicBezTo>
                      <a:pt x="54" y="23"/>
                      <a:pt x="56" y="26"/>
                      <a:pt x="58" y="28"/>
                    </a:cubicBezTo>
                    <a:cubicBezTo>
                      <a:pt x="60" y="29"/>
                      <a:pt x="63" y="30"/>
                      <a:pt x="65" y="32"/>
                    </a:cubicBezTo>
                    <a:cubicBezTo>
                      <a:pt x="62" y="38"/>
                      <a:pt x="59" y="42"/>
                      <a:pt x="51" y="42"/>
                    </a:cubicBezTo>
                    <a:cubicBezTo>
                      <a:pt x="40" y="42"/>
                      <a:pt x="36" y="49"/>
                      <a:pt x="37" y="59"/>
                    </a:cubicBezTo>
                    <a:cubicBezTo>
                      <a:pt x="26" y="72"/>
                      <a:pt x="7" y="69"/>
                      <a:pt x="1" y="55"/>
                    </a:cubicBezTo>
                    <a:cubicBezTo>
                      <a:pt x="0" y="52"/>
                      <a:pt x="0" y="47"/>
                      <a:pt x="1" y="47"/>
                    </a:cubicBezTo>
                    <a:cubicBezTo>
                      <a:pt x="15" y="45"/>
                      <a:pt x="9" y="30"/>
                      <a:pt x="1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7" name="Freeform 1276"/>
              <p:cNvSpPr/>
              <p:nvPr/>
            </p:nvSpPr>
            <p:spPr bwMode="auto">
              <a:xfrm>
                <a:off x="3960" y="2811"/>
                <a:ext cx="67" cy="39"/>
              </a:xfrm>
              <a:custGeom>
                <a:avLst/>
                <a:gdLst>
                  <a:gd name="T0" fmla="*/ 35 w 35"/>
                  <a:gd name="T1" fmla="*/ 9 h 20"/>
                  <a:gd name="T2" fmla="*/ 31 w 35"/>
                  <a:gd name="T3" fmla="*/ 19 h 20"/>
                  <a:gd name="T4" fmla="*/ 17 w 35"/>
                  <a:gd name="T5" fmla="*/ 19 h 20"/>
                  <a:gd name="T6" fmla="*/ 0 w 35"/>
                  <a:gd name="T7" fmla="*/ 9 h 20"/>
                  <a:gd name="T8" fmla="*/ 7 w 35"/>
                  <a:gd name="T9" fmla="*/ 1 h 20"/>
                  <a:gd name="T10" fmla="*/ 11 w 35"/>
                  <a:gd name="T11" fmla="*/ 0 h 20"/>
                  <a:gd name="T12" fmla="*/ 24 w 35"/>
                  <a:gd name="T13" fmla="*/ 4 h 20"/>
                  <a:gd name="T14" fmla="*/ 35 w 35"/>
                  <a:gd name="T15" fmla="*/ 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0">
                    <a:moveTo>
                      <a:pt x="35" y="9"/>
                    </a:moveTo>
                    <a:cubicBezTo>
                      <a:pt x="35" y="12"/>
                      <a:pt x="35" y="17"/>
                      <a:pt x="31" y="19"/>
                    </a:cubicBezTo>
                    <a:cubicBezTo>
                      <a:pt x="27" y="19"/>
                      <a:pt x="22" y="19"/>
                      <a:pt x="17" y="19"/>
                    </a:cubicBezTo>
                    <a:cubicBezTo>
                      <a:pt x="9" y="20"/>
                      <a:pt x="4" y="16"/>
                      <a:pt x="0" y="9"/>
                    </a:cubicBezTo>
                    <a:cubicBezTo>
                      <a:pt x="1" y="5"/>
                      <a:pt x="4" y="3"/>
                      <a:pt x="7" y="1"/>
                    </a:cubicBezTo>
                    <a:cubicBezTo>
                      <a:pt x="8" y="0"/>
                      <a:pt x="9" y="0"/>
                      <a:pt x="11" y="0"/>
                    </a:cubicBezTo>
                    <a:cubicBezTo>
                      <a:pt x="15" y="2"/>
                      <a:pt x="19" y="4"/>
                      <a:pt x="24" y="4"/>
                    </a:cubicBezTo>
                    <a:cubicBezTo>
                      <a:pt x="28" y="5"/>
                      <a:pt x="32" y="5"/>
                      <a:pt x="3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8" name="Freeform 1277"/>
              <p:cNvSpPr/>
              <p:nvPr/>
            </p:nvSpPr>
            <p:spPr bwMode="auto">
              <a:xfrm>
                <a:off x="3971" y="2643"/>
                <a:ext cx="77" cy="140"/>
              </a:xfrm>
              <a:custGeom>
                <a:avLst/>
                <a:gdLst>
                  <a:gd name="T0" fmla="*/ 36 w 40"/>
                  <a:gd name="T1" fmla="*/ 9 h 73"/>
                  <a:gd name="T2" fmla="*/ 36 w 40"/>
                  <a:gd name="T3" fmla="*/ 13 h 73"/>
                  <a:gd name="T4" fmla="*/ 36 w 40"/>
                  <a:gd name="T5" fmla="*/ 34 h 73"/>
                  <a:gd name="T6" fmla="*/ 31 w 40"/>
                  <a:gd name="T7" fmla="*/ 50 h 73"/>
                  <a:gd name="T8" fmla="*/ 11 w 40"/>
                  <a:gd name="T9" fmla="*/ 69 h 73"/>
                  <a:gd name="T10" fmla="*/ 1 w 40"/>
                  <a:gd name="T11" fmla="*/ 58 h 73"/>
                  <a:gd name="T12" fmla="*/ 1 w 40"/>
                  <a:gd name="T13" fmla="*/ 44 h 73"/>
                  <a:gd name="T14" fmla="*/ 0 w 40"/>
                  <a:gd name="T15" fmla="*/ 42 h 73"/>
                  <a:gd name="T16" fmla="*/ 1 w 40"/>
                  <a:gd name="T17" fmla="*/ 40 h 73"/>
                  <a:gd name="T18" fmla="*/ 5 w 40"/>
                  <a:gd name="T19" fmla="*/ 38 h 73"/>
                  <a:gd name="T20" fmla="*/ 9 w 40"/>
                  <a:gd name="T21" fmla="*/ 19 h 73"/>
                  <a:gd name="T22" fmla="*/ 7 w 40"/>
                  <a:gd name="T23" fmla="*/ 14 h 73"/>
                  <a:gd name="T24" fmla="*/ 36 w 40"/>
                  <a:gd name="T25" fmla="*/ 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73">
                    <a:moveTo>
                      <a:pt x="36" y="9"/>
                    </a:moveTo>
                    <a:cubicBezTo>
                      <a:pt x="36" y="11"/>
                      <a:pt x="36" y="12"/>
                      <a:pt x="36" y="13"/>
                    </a:cubicBezTo>
                    <a:cubicBezTo>
                      <a:pt x="40" y="20"/>
                      <a:pt x="39" y="27"/>
                      <a:pt x="36" y="34"/>
                    </a:cubicBezTo>
                    <a:cubicBezTo>
                      <a:pt x="33" y="39"/>
                      <a:pt x="29" y="46"/>
                      <a:pt x="31" y="50"/>
                    </a:cubicBezTo>
                    <a:cubicBezTo>
                      <a:pt x="39" y="73"/>
                      <a:pt x="22" y="67"/>
                      <a:pt x="11" y="69"/>
                    </a:cubicBezTo>
                    <a:cubicBezTo>
                      <a:pt x="7" y="66"/>
                      <a:pt x="1" y="65"/>
                      <a:pt x="1" y="58"/>
                    </a:cubicBezTo>
                    <a:cubicBezTo>
                      <a:pt x="4" y="54"/>
                      <a:pt x="4" y="49"/>
                      <a:pt x="1" y="44"/>
                    </a:cubicBezTo>
                    <a:cubicBezTo>
                      <a:pt x="0" y="43"/>
                      <a:pt x="0" y="43"/>
                      <a:pt x="0" y="42"/>
                    </a:cubicBezTo>
                    <a:cubicBezTo>
                      <a:pt x="0" y="41"/>
                      <a:pt x="0" y="40"/>
                      <a:pt x="1" y="40"/>
                    </a:cubicBezTo>
                    <a:cubicBezTo>
                      <a:pt x="2" y="39"/>
                      <a:pt x="4" y="39"/>
                      <a:pt x="5" y="38"/>
                    </a:cubicBezTo>
                    <a:cubicBezTo>
                      <a:pt x="21" y="31"/>
                      <a:pt x="21" y="31"/>
                      <a:pt x="9" y="19"/>
                    </a:cubicBezTo>
                    <a:cubicBezTo>
                      <a:pt x="7" y="18"/>
                      <a:pt x="7" y="16"/>
                      <a:pt x="7" y="14"/>
                    </a:cubicBezTo>
                    <a:cubicBezTo>
                      <a:pt x="19" y="0"/>
                      <a:pt x="23" y="0"/>
                      <a:pt x="3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9" name="Freeform 1278"/>
              <p:cNvSpPr/>
              <p:nvPr/>
            </p:nvSpPr>
            <p:spPr bwMode="auto">
              <a:xfrm>
                <a:off x="3914" y="2641"/>
                <a:ext cx="71" cy="107"/>
              </a:xfrm>
              <a:custGeom>
                <a:avLst/>
                <a:gdLst>
                  <a:gd name="T0" fmla="*/ 31 w 37"/>
                  <a:gd name="T1" fmla="*/ 42 h 56"/>
                  <a:gd name="T2" fmla="*/ 31 w 37"/>
                  <a:gd name="T3" fmla="*/ 45 h 56"/>
                  <a:gd name="T4" fmla="*/ 12 w 37"/>
                  <a:gd name="T5" fmla="*/ 56 h 56"/>
                  <a:gd name="T6" fmla="*/ 0 w 37"/>
                  <a:gd name="T7" fmla="*/ 31 h 56"/>
                  <a:gd name="T8" fmla="*/ 3 w 37"/>
                  <a:gd name="T9" fmla="*/ 24 h 56"/>
                  <a:gd name="T10" fmla="*/ 6 w 37"/>
                  <a:gd name="T11" fmla="*/ 17 h 56"/>
                  <a:gd name="T12" fmla="*/ 3 w 37"/>
                  <a:gd name="T13" fmla="*/ 0 h 56"/>
                  <a:gd name="T14" fmla="*/ 26 w 37"/>
                  <a:gd name="T15" fmla="*/ 14 h 56"/>
                  <a:gd name="T16" fmla="*/ 28 w 37"/>
                  <a:gd name="T17" fmla="*/ 28 h 56"/>
                  <a:gd name="T18" fmla="*/ 19 w 37"/>
                  <a:gd name="T19" fmla="*/ 28 h 56"/>
                  <a:gd name="T20" fmla="*/ 31 w 37"/>
                  <a:gd name="T21"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56">
                    <a:moveTo>
                      <a:pt x="31" y="42"/>
                    </a:moveTo>
                    <a:cubicBezTo>
                      <a:pt x="31" y="43"/>
                      <a:pt x="31" y="44"/>
                      <a:pt x="31" y="45"/>
                    </a:cubicBezTo>
                    <a:cubicBezTo>
                      <a:pt x="21" y="45"/>
                      <a:pt x="21" y="45"/>
                      <a:pt x="12" y="56"/>
                    </a:cubicBezTo>
                    <a:cubicBezTo>
                      <a:pt x="5" y="49"/>
                      <a:pt x="19" y="32"/>
                      <a:pt x="0" y="31"/>
                    </a:cubicBezTo>
                    <a:cubicBezTo>
                      <a:pt x="1" y="29"/>
                      <a:pt x="2" y="27"/>
                      <a:pt x="3" y="24"/>
                    </a:cubicBezTo>
                    <a:cubicBezTo>
                      <a:pt x="3" y="21"/>
                      <a:pt x="4" y="19"/>
                      <a:pt x="6" y="17"/>
                    </a:cubicBezTo>
                    <a:cubicBezTo>
                      <a:pt x="3" y="12"/>
                      <a:pt x="3" y="6"/>
                      <a:pt x="3" y="0"/>
                    </a:cubicBezTo>
                    <a:cubicBezTo>
                      <a:pt x="12" y="3"/>
                      <a:pt x="18" y="9"/>
                      <a:pt x="26" y="14"/>
                    </a:cubicBezTo>
                    <a:cubicBezTo>
                      <a:pt x="29" y="18"/>
                      <a:pt x="31" y="23"/>
                      <a:pt x="28" y="28"/>
                    </a:cubicBezTo>
                    <a:cubicBezTo>
                      <a:pt x="26" y="30"/>
                      <a:pt x="23" y="30"/>
                      <a:pt x="19" y="28"/>
                    </a:cubicBezTo>
                    <a:cubicBezTo>
                      <a:pt x="23" y="33"/>
                      <a:pt x="37" y="30"/>
                      <a:pt x="3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0" name="Freeform 1279"/>
              <p:cNvSpPr/>
              <p:nvPr/>
            </p:nvSpPr>
            <p:spPr bwMode="auto">
              <a:xfrm>
                <a:off x="3992" y="2649"/>
                <a:ext cx="101" cy="178"/>
              </a:xfrm>
              <a:custGeom>
                <a:avLst/>
                <a:gdLst>
                  <a:gd name="T0" fmla="*/ 0 w 53"/>
                  <a:gd name="T1" fmla="*/ 66 h 93"/>
                  <a:gd name="T2" fmla="*/ 19 w 53"/>
                  <a:gd name="T3" fmla="*/ 61 h 93"/>
                  <a:gd name="T4" fmla="*/ 25 w 53"/>
                  <a:gd name="T5" fmla="*/ 10 h 93"/>
                  <a:gd name="T6" fmla="*/ 37 w 53"/>
                  <a:gd name="T7" fmla="*/ 10 h 93"/>
                  <a:gd name="T8" fmla="*/ 38 w 53"/>
                  <a:gd name="T9" fmla="*/ 25 h 93"/>
                  <a:gd name="T10" fmla="*/ 33 w 53"/>
                  <a:gd name="T11" fmla="*/ 45 h 93"/>
                  <a:gd name="T12" fmla="*/ 53 w 53"/>
                  <a:gd name="T13" fmla="*/ 41 h 93"/>
                  <a:gd name="T14" fmla="*/ 44 w 53"/>
                  <a:gd name="T15" fmla="*/ 52 h 93"/>
                  <a:gd name="T16" fmla="*/ 35 w 53"/>
                  <a:gd name="T17" fmla="*/ 80 h 93"/>
                  <a:gd name="T18" fmla="*/ 28 w 53"/>
                  <a:gd name="T19" fmla="*/ 93 h 93"/>
                  <a:gd name="T20" fmla="*/ 25 w 53"/>
                  <a:gd name="T21" fmla="*/ 93 h 93"/>
                  <a:gd name="T22" fmla="*/ 0 w 53"/>
                  <a:gd name="T23" fmla="*/ 73 h 93"/>
                  <a:gd name="T24" fmla="*/ 0 w 53"/>
                  <a:gd name="T25" fmla="*/ 6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93">
                    <a:moveTo>
                      <a:pt x="0" y="66"/>
                    </a:moveTo>
                    <a:cubicBezTo>
                      <a:pt x="3" y="51"/>
                      <a:pt x="15" y="67"/>
                      <a:pt x="19" y="61"/>
                    </a:cubicBezTo>
                    <a:cubicBezTo>
                      <a:pt x="6" y="42"/>
                      <a:pt x="28" y="27"/>
                      <a:pt x="25" y="10"/>
                    </a:cubicBezTo>
                    <a:cubicBezTo>
                      <a:pt x="29" y="6"/>
                      <a:pt x="33" y="0"/>
                      <a:pt x="37" y="10"/>
                    </a:cubicBezTo>
                    <a:cubicBezTo>
                      <a:pt x="39" y="15"/>
                      <a:pt x="40" y="21"/>
                      <a:pt x="38" y="25"/>
                    </a:cubicBezTo>
                    <a:cubicBezTo>
                      <a:pt x="36" y="32"/>
                      <a:pt x="28" y="39"/>
                      <a:pt x="33" y="45"/>
                    </a:cubicBezTo>
                    <a:cubicBezTo>
                      <a:pt x="39" y="53"/>
                      <a:pt x="45" y="38"/>
                      <a:pt x="53" y="41"/>
                    </a:cubicBezTo>
                    <a:cubicBezTo>
                      <a:pt x="50" y="45"/>
                      <a:pt x="49" y="50"/>
                      <a:pt x="44" y="52"/>
                    </a:cubicBezTo>
                    <a:cubicBezTo>
                      <a:pt x="30" y="58"/>
                      <a:pt x="28" y="67"/>
                      <a:pt x="35" y="80"/>
                    </a:cubicBezTo>
                    <a:cubicBezTo>
                      <a:pt x="29" y="82"/>
                      <a:pt x="28" y="87"/>
                      <a:pt x="28" y="93"/>
                    </a:cubicBezTo>
                    <a:cubicBezTo>
                      <a:pt x="27" y="93"/>
                      <a:pt x="26" y="93"/>
                      <a:pt x="25" y="93"/>
                    </a:cubicBezTo>
                    <a:cubicBezTo>
                      <a:pt x="18" y="84"/>
                      <a:pt x="1" y="89"/>
                      <a:pt x="0" y="73"/>
                    </a:cubicBezTo>
                    <a:cubicBezTo>
                      <a:pt x="0" y="70"/>
                      <a:pt x="0" y="68"/>
                      <a:pt x="0"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1" name="Freeform 1280"/>
              <p:cNvSpPr/>
              <p:nvPr/>
            </p:nvSpPr>
            <p:spPr bwMode="auto">
              <a:xfrm>
                <a:off x="3973" y="2788"/>
                <a:ext cx="67" cy="41"/>
              </a:xfrm>
              <a:custGeom>
                <a:avLst/>
                <a:gdLst>
                  <a:gd name="T0" fmla="*/ 10 w 35"/>
                  <a:gd name="T1" fmla="*/ 0 h 21"/>
                  <a:gd name="T2" fmla="*/ 28 w 35"/>
                  <a:gd name="T3" fmla="*/ 10 h 21"/>
                  <a:gd name="T4" fmla="*/ 35 w 35"/>
                  <a:gd name="T5" fmla="*/ 20 h 21"/>
                  <a:gd name="T6" fmla="*/ 28 w 35"/>
                  <a:gd name="T7" fmla="*/ 21 h 21"/>
                  <a:gd name="T8" fmla="*/ 14 w 35"/>
                  <a:gd name="T9" fmla="*/ 20 h 21"/>
                  <a:gd name="T10" fmla="*/ 3 w 35"/>
                  <a:gd name="T11" fmla="*/ 14 h 21"/>
                  <a:gd name="T12" fmla="*/ 0 w 35"/>
                  <a:gd name="T13" fmla="*/ 13 h 21"/>
                  <a:gd name="T14" fmla="*/ 10 w 35"/>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1">
                    <a:moveTo>
                      <a:pt x="10" y="0"/>
                    </a:moveTo>
                    <a:cubicBezTo>
                      <a:pt x="15" y="5"/>
                      <a:pt x="20" y="11"/>
                      <a:pt x="28" y="10"/>
                    </a:cubicBezTo>
                    <a:cubicBezTo>
                      <a:pt x="35" y="10"/>
                      <a:pt x="35" y="16"/>
                      <a:pt x="35" y="20"/>
                    </a:cubicBezTo>
                    <a:cubicBezTo>
                      <a:pt x="32" y="21"/>
                      <a:pt x="30" y="21"/>
                      <a:pt x="28" y="21"/>
                    </a:cubicBezTo>
                    <a:cubicBezTo>
                      <a:pt x="23" y="21"/>
                      <a:pt x="18" y="20"/>
                      <a:pt x="14" y="20"/>
                    </a:cubicBezTo>
                    <a:cubicBezTo>
                      <a:pt x="11" y="18"/>
                      <a:pt x="8" y="14"/>
                      <a:pt x="3" y="14"/>
                    </a:cubicBezTo>
                    <a:cubicBezTo>
                      <a:pt x="2" y="14"/>
                      <a:pt x="1" y="14"/>
                      <a:pt x="0" y="13"/>
                    </a:cubicBezTo>
                    <a:cubicBezTo>
                      <a:pt x="0" y="6"/>
                      <a:pt x="5" y="3"/>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2" name="Freeform 1281"/>
              <p:cNvSpPr/>
              <p:nvPr/>
            </p:nvSpPr>
            <p:spPr bwMode="auto">
              <a:xfrm>
                <a:off x="3002" y="912"/>
                <a:ext cx="93" cy="229"/>
              </a:xfrm>
              <a:custGeom>
                <a:avLst/>
                <a:gdLst>
                  <a:gd name="T0" fmla="*/ 15 w 49"/>
                  <a:gd name="T1" fmla="*/ 15 h 120"/>
                  <a:gd name="T2" fmla="*/ 12 w 49"/>
                  <a:gd name="T3" fmla="*/ 1 h 120"/>
                  <a:gd name="T4" fmla="*/ 26 w 49"/>
                  <a:gd name="T5" fmla="*/ 3 h 120"/>
                  <a:gd name="T6" fmla="*/ 46 w 49"/>
                  <a:gd name="T7" fmla="*/ 1 h 120"/>
                  <a:gd name="T8" fmla="*/ 46 w 49"/>
                  <a:gd name="T9" fmla="*/ 8 h 120"/>
                  <a:gd name="T10" fmla="*/ 38 w 49"/>
                  <a:gd name="T11" fmla="*/ 50 h 120"/>
                  <a:gd name="T12" fmla="*/ 33 w 49"/>
                  <a:gd name="T13" fmla="*/ 63 h 120"/>
                  <a:gd name="T14" fmla="*/ 26 w 49"/>
                  <a:gd name="T15" fmla="*/ 73 h 120"/>
                  <a:gd name="T16" fmla="*/ 32 w 49"/>
                  <a:gd name="T17" fmla="*/ 85 h 120"/>
                  <a:gd name="T18" fmla="*/ 35 w 49"/>
                  <a:gd name="T19" fmla="*/ 93 h 120"/>
                  <a:gd name="T20" fmla="*/ 32 w 49"/>
                  <a:gd name="T21" fmla="*/ 120 h 120"/>
                  <a:gd name="T22" fmla="*/ 20 w 49"/>
                  <a:gd name="T23" fmla="*/ 93 h 120"/>
                  <a:gd name="T24" fmla="*/ 8 w 49"/>
                  <a:gd name="T25" fmla="*/ 75 h 120"/>
                  <a:gd name="T26" fmla="*/ 3 w 49"/>
                  <a:gd name="T27" fmla="*/ 57 h 120"/>
                  <a:gd name="T28" fmla="*/ 7 w 49"/>
                  <a:gd name="T29" fmla="*/ 54 h 120"/>
                  <a:gd name="T30" fmla="*/ 14 w 49"/>
                  <a:gd name="T31" fmla="*/ 28 h 120"/>
                  <a:gd name="T32" fmla="*/ 15 w 49"/>
                  <a:gd name="T33" fmla="*/ 1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120">
                    <a:moveTo>
                      <a:pt x="15" y="15"/>
                    </a:moveTo>
                    <a:cubicBezTo>
                      <a:pt x="16" y="10"/>
                      <a:pt x="14" y="6"/>
                      <a:pt x="12" y="1"/>
                    </a:cubicBezTo>
                    <a:cubicBezTo>
                      <a:pt x="17" y="2"/>
                      <a:pt x="24" y="0"/>
                      <a:pt x="26" y="3"/>
                    </a:cubicBezTo>
                    <a:cubicBezTo>
                      <a:pt x="34" y="12"/>
                      <a:pt x="40" y="5"/>
                      <a:pt x="46" y="1"/>
                    </a:cubicBezTo>
                    <a:cubicBezTo>
                      <a:pt x="48" y="4"/>
                      <a:pt x="49" y="6"/>
                      <a:pt x="46" y="8"/>
                    </a:cubicBezTo>
                    <a:cubicBezTo>
                      <a:pt x="35" y="18"/>
                      <a:pt x="30" y="38"/>
                      <a:pt x="38" y="50"/>
                    </a:cubicBezTo>
                    <a:cubicBezTo>
                      <a:pt x="43" y="58"/>
                      <a:pt x="44" y="62"/>
                      <a:pt x="33" y="63"/>
                    </a:cubicBezTo>
                    <a:cubicBezTo>
                      <a:pt x="28" y="64"/>
                      <a:pt x="27" y="67"/>
                      <a:pt x="26" y="73"/>
                    </a:cubicBezTo>
                    <a:cubicBezTo>
                      <a:pt x="24" y="81"/>
                      <a:pt x="26" y="83"/>
                      <a:pt x="32" y="85"/>
                    </a:cubicBezTo>
                    <a:cubicBezTo>
                      <a:pt x="40" y="86"/>
                      <a:pt x="37" y="90"/>
                      <a:pt x="35" y="93"/>
                    </a:cubicBezTo>
                    <a:cubicBezTo>
                      <a:pt x="32" y="102"/>
                      <a:pt x="30" y="111"/>
                      <a:pt x="32" y="120"/>
                    </a:cubicBezTo>
                    <a:cubicBezTo>
                      <a:pt x="19" y="115"/>
                      <a:pt x="20" y="104"/>
                      <a:pt x="20" y="93"/>
                    </a:cubicBezTo>
                    <a:cubicBezTo>
                      <a:pt x="20" y="84"/>
                      <a:pt x="22" y="74"/>
                      <a:pt x="8" y="75"/>
                    </a:cubicBezTo>
                    <a:cubicBezTo>
                      <a:pt x="6" y="69"/>
                      <a:pt x="0" y="64"/>
                      <a:pt x="3" y="57"/>
                    </a:cubicBezTo>
                    <a:cubicBezTo>
                      <a:pt x="4" y="56"/>
                      <a:pt x="6" y="55"/>
                      <a:pt x="7" y="54"/>
                    </a:cubicBezTo>
                    <a:cubicBezTo>
                      <a:pt x="17" y="47"/>
                      <a:pt x="24" y="40"/>
                      <a:pt x="14" y="28"/>
                    </a:cubicBezTo>
                    <a:cubicBezTo>
                      <a:pt x="11" y="24"/>
                      <a:pt x="12" y="19"/>
                      <a:pt x="1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3" name="Freeform 1282"/>
              <p:cNvSpPr/>
              <p:nvPr/>
            </p:nvSpPr>
            <p:spPr bwMode="auto">
              <a:xfrm>
                <a:off x="3089" y="873"/>
                <a:ext cx="107" cy="69"/>
              </a:xfrm>
              <a:custGeom>
                <a:avLst/>
                <a:gdLst>
                  <a:gd name="T0" fmla="*/ 0 w 56"/>
                  <a:gd name="T1" fmla="*/ 28 h 36"/>
                  <a:gd name="T2" fmla="*/ 0 w 56"/>
                  <a:gd name="T3" fmla="*/ 21 h 36"/>
                  <a:gd name="T4" fmla="*/ 4 w 56"/>
                  <a:gd name="T5" fmla="*/ 11 h 36"/>
                  <a:gd name="T6" fmla="*/ 42 w 56"/>
                  <a:gd name="T7" fmla="*/ 4 h 36"/>
                  <a:gd name="T8" fmla="*/ 53 w 56"/>
                  <a:gd name="T9" fmla="*/ 0 h 36"/>
                  <a:gd name="T10" fmla="*/ 48 w 56"/>
                  <a:gd name="T11" fmla="*/ 18 h 36"/>
                  <a:gd name="T12" fmla="*/ 31 w 56"/>
                  <a:gd name="T13" fmla="*/ 28 h 36"/>
                  <a:gd name="T14" fmla="*/ 18 w 56"/>
                  <a:gd name="T15" fmla="*/ 21 h 36"/>
                  <a:gd name="T16" fmla="*/ 0 w 56"/>
                  <a:gd name="T17"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6">
                    <a:moveTo>
                      <a:pt x="0" y="28"/>
                    </a:moveTo>
                    <a:cubicBezTo>
                      <a:pt x="0" y="26"/>
                      <a:pt x="0" y="24"/>
                      <a:pt x="0" y="21"/>
                    </a:cubicBezTo>
                    <a:cubicBezTo>
                      <a:pt x="2" y="18"/>
                      <a:pt x="3" y="14"/>
                      <a:pt x="4" y="11"/>
                    </a:cubicBezTo>
                    <a:cubicBezTo>
                      <a:pt x="15" y="0"/>
                      <a:pt x="30" y="11"/>
                      <a:pt x="42" y="4"/>
                    </a:cubicBezTo>
                    <a:cubicBezTo>
                      <a:pt x="46" y="3"/>
                      <a:pt x="49" y="2"/>
                      <a:pt x="53" y="0"/>
                    </a:cubicBezTo>
                    <a:cubicBezTo>
                      <a:pt x="56" y="8"/>
                      <a:pt x="55" y="14"/>
                      <a:pt x="48" y="18"/>
                    </a:cubicBezTo>
                    <a:cubicBezTo>
                      <a:pt x="42" y="21"/>
                      <a:pt x="39" y="28"/>
                      <a:pt x="31" y="28"/>
                    </a:cubicBezTo>
                    <a:cubicBezTo>
                      <a:pt x="26" y="27"/>
                      <a:pt x="22" y="25"/>
                      <a:pt x="18" y="21"/>
                    </a:cubicBezTo>
                    <a:cubicBezTo>
                      <a:pt x="13" y="26"/>
                      <a:pt x="10" y="36"/>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4" name="Freeform 1283"/>
              <p:cNvSpPr/>
              <p:nvPr/>
            </p:nvSpPr>
            <p:spPr bwMode="auto">
              <a:xfrm>
                <a:off x="3116" y="914"/>
                <a:ext cx="67" cy="66"/>
              </a:xfrm>
              <a:custGeom>
                <a:avLst/>
                <a:gdLst>
                  <a:gd name="T0" fmla="*/ 4 w 35"/>
                  <a:gd name="T1" fmla="*/ 0 h 35"/>
                  <a:gd name="T2" fmla="*/ 18 w 35"/>
                  <a:gd name="T3" fmla="*/ 4 h 35"/>
                  <a:gd name="T4" fmla="*/ 28 w 35"/>
                  <a:gd name="T5" fmla="*/ 28 h 35"/>
                  <a:gd name="T6" fmla="*/ 11 w 35"/>
                  <a:gd name="T7" fmla="*/ 35 h 35"/>
                  <a:gd name="T8" fmla="*/ 4 w 35"/>
                  <a:gd name="T9" fmla="*/ 0 h 35"/>
                </a:gdLst>
                <a:ahLst/>
                <a:cxnLst>
                  <a:cxn ang="0">
                    <a:pos x="T0" y="T1"/>
                  </a:cxn>
                  <a:cxn ang="0">
                    <a:pos x="T2" y="T3"/>
                  </a:cxn>
                  <a:cxn ang="0">
                    <a:pos x="T4" y="T5"/>
                  </a:cxn>
                  <a:cxn ang="0">
                    <a:pos x="T6" y="T7"/>
                  </a:cxn>
                  <a:cxn ang="0">
                    <a:pos x="T8" y="T9"/>
                  </a:cxn>
                </a:cxnLst>
                <a:rect l="0" t="0" r="r" b="b"/>
                <a:pathLst>
                  <a:path w="35" h="35">
                    <a:moveTo>
                      <a:pt x="4" y="0"/>
                    </a:moveTo>
                    <a:cubicBezTo>
                      <a:pt x="9" y="0"/>
                      <a:pt x="13" y="1"/>
                      <a:pt x="18" y="4"/>
                    </a:cubicBezTo>
                    <a:cubicBezTo>
                      <a:pt x="24" y="11"/>
                      <a:pt x="35" y="16"/>
                      <a:pt x="28" y="28"/>
                    </a:cubicBezTo>
                    <a:cubicBezTo>
                      <a:pt x="22" y="31"/>
                      <a:pt x="17" y="33"/>
                      <a:pt x="11" y="35"/>
                    </a:cubicBezTo>
                    <a:cubicBezTo>
                      <a:pt x="0" y="25"/>
                      <a:pt x="10" y="1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5" name="Freeform 1284"/>
              <p:cNvSpPr/>
              <p:nvPr/>
            </p:nvSpPr>
            <p:spPr bwMode="auto">
              <a:xfrm>
                <a:off x="3099" y="1034"/>
                <a:ext cx="38" cy="27"/>
              </a:xfrm>
              <a:custGeom>
                <a:avLst/>
                <a:gdLst>
                  <a:gd name="T0" fmla="*/ 20 w 20"/>
                  <a:gd name="T1" fmla="*/ 11 h 14"/>
                  <a:gd name="T2" fmla="*/ 2 w 20"/>
                  <a:gd name="T3" fmla="*/ 14 h 14"/>
                  <a:gd name="T4" fmla="*/ 9 w 20"/>
                  <a:gd name="T5" fmla="*/ 1 h 14"/>
                  <a:gd name="T6" fmla="*/ 20 w 20"/>
                  <a:gd name="T7" fmla="*/ 11 h 14"/>
                </a:gdLst>
                <a:ahLst/>
                <a:cxnLst>
                  <a:cxn ang="0">
                    <a:pos x="T0" y="T1"/>
                  </a:cxn>
                  <a:cxn ang="0">
                    <a:pos x="T2" y="T3"/>
                  </a:cxn>
                  <a:cxn ang="0">
                    <a:pos x="T4" y="T5"/>
                  </a:cxn>
                  <a:cxn ang="0">
                    <a:pos x="T6" y="T7"/>
                  </a:cxn>
                </a:cxnLst>
                <a:rect l="0" t="0" r="r" b="b"/>
                <a:pathLst>
                  <a:path w="20" h="14">
                    <a:moveTo>
                      <a:pt x="20" y="11"/>
                    </a:moveTo>
                    <a:cubicBezTo>
                      <a:pt x="14" y="14"/>
                      <a:pt x="8" y="14"/>
                      <a:pt x="2" y="14"/>
                    </a:cubicBezTo>
                    <a:cubicBezTo>
                      <a:pt x="3" y="9"/>
                      <a:pt x="0" y="2"/>
                      <a:pt x="9" y="1"/>
                    </a:cubicBezTo>
                    <a:cubicBezTo>
                      <a:pt x="16" y="0"/>
                      <a:pt x="19" y="4"/>
                      <a:pt x="2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6" name="Freeform 1285"/>
              <p:cNvSpPr/>
              <p:nvPr/>
            </p:nvSpPr>
            <p:spPr bwMode="auto">
              <a:xfrm>
                <a:off x="3150" y="898"/>
                <a:ext cx="90" cy="123"/>
              </a:xfrm>
              <a:custGeom>
                <a:avLst/>
                <a:gdLst>
                  <a:gd name="T0" fmla="*/ 10 w 47"/>
                  <a:gd name="T1" fmla="*/ 36 h 64"/>
                  <a:gd name="T2" fmla="*/ 0 w 47"/>
                  <a:gd name="T3" fmla="*/ 12 h 64"/>
                  <a:gd name="T4" fmla="*/ 14 w 47"/>
                  <a:gd name="T5" fmla="*/ 1 h 64"/>
                  <a:gd name="T6" fmla="*/ 38 w 47"/>
                  <a:gd name="T7" fmla="*/ 19 h 64"/>
                  <a:gd name="T8" fmla="*/ 37 w 47"/>
                  <a:gd name="T9" fmla="*/ 29 h 64"/>
                  <a:gd name="T10" fmla="*/ 21 w 47"/>
                  <a:gd name="T11" fmla="*/ 41 h 64"/>
                  <a:gd name="T12" fmla="*/ 31 w 47"/>
                  <a:gd name="T13" fmla="*/ 64 h 64"/>
                  <a:gd name="T14" fmla="*/ 29 w 47"/>
                  <a:gd name="T15" fmla="*/ 64 h 64"/>
                  <a:gd name="T16" fmla="*/ 28 w 47"/>
                  <a:gd name="T17" fmla="*/ 64 h 64"/>
                  <a:gd name="T18" fmla="*/ 10 w 47"/>
                  <a:gd name="T1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64">
                    <a:moveTo>
                      <a:pt x="10" y="36"/>
                    </a:moveTo>
                    <a:cubicBezTo>
                      <a:pt x="13" y="25"/>
                      <a:pt x="0" y="21"/>
                      <a:pt x="0" y="12"/>
                    </a:cubicBezTo>
                    <a:cubicBezTo>
                      <a:pt x="8" y="13"/>
                      <a:pt x="6" y="0"/>
                      <a:pt x="14" y="1"/>
                    </a:cubicBezTo>
                    <a:cubicBezTo>
                      <a:pt x="22" y="7"/>
                      <a:pt x="38" y="1"/>
                      <a:pt x="38" y="19"/>
                    </a:cubicBezTo>
                    <a:cubicBezTo>
                      <a:pt x="38" y="22"/>
                      <a:pt x="36" y="26"/>
                      <a:pt x="37" y="29"/>
                    </a:cubicBezTo>
                    <a:cubicBezTo>
                      <a:pt x="47" y="44"/>
                      <a:pt x="37" y="44"/>
                      <a:pt x="21" y="41"/>
                    </a:cubicBezTo>
                    <a:cubicBezTo>
                      <a:pt x="35" y="48"/>
                      <a:pt x="28" y="58"/>
                      <a:pt x="31" y="64"/>
                    </a:cubicBezTo>
                    <a:cubicBezTo>
                      <a:pt x="29" y="64"/>
                      <a:pt x="29" y="64"/>
                      <a:pt x="29" y="64"/>
                    </a:cubicBezTo>
                    <a:cubicBezTo>
                      <a:pt x="28" y="64"/>
                      <a:pt x="28" y="64"/>
                      <a:pt x="28" y="64"/>
                    </a:cubicBezTo>
                    <a:cubicBezTo>
                      <a:pt x="23" y="54"/>
                      <a:pt x="20" y="43"/>
                      <a:pt x="10"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7" name="Freeform 1286"/>
              <p:cNvSpPr/>
              <p:nvPr/>
            </p:nvSpPr>
            <p:spPr bwMode="auto">
              <a:xfrm>
                <a:off x="3116" y="1134"/>
                <a:ext cx="21" cy="36"/>
              </a:xfrm>
              <a:custGeom>
                <a:avLst/>
                <a:gdLst>
                  <a:gd name="T0" fmla="*/ 11 w 11"/>
                  <a:gd name="T1" fmla="*/ 0 h 19"/>
                  <a:gd name="T2" fmla="*/ 7 w 11"/>
                  <a:gd name="T3" fmla="*/ 18 h 19"/>
                  <a:gd name="T4" fmla="*/ 5 w 11"/>
                  <a:gd name="T5" fmla="*/ 19 h 19"/>
                  <a:gd name="T6" fmla="*/ 4 w 11"/>
                  <a:gd name="T7" fmla="*/ 18 h 19"/>
                  <a:gd name="T8" fmla="*/ 11 w 11"/>
                  <a:gd name="T9" fmla="*/ 0 h 19"/>
                </a:gdLst>
                <a:ahLst/>
                <a:cxnLst>
                  <a:cxn ang="0">
                    <a:pos x="T0" y="T1"/>
                  </a:cxn>
                  <a:cxn ang="0">
                    <a:pos x="T2" y="T3"/>
                  </a:cxn>
                  <a:cxn ang="0">
                    <a:pos x="T4" y="T5"/>
                  </a:cxn>
                  <a:cxn ang="0">
                    <a:pos x="T6" y="T7"/>
                  </a:cxn>
                  <a:cxn ang="0">
                    <a:pos x="T8" y="T9"/>
                  </a:cxn>
                </a:cxnLst>
                <a:rect l="0" t="0" r="r" b="b"/>
                <a:pathLst>
                  <a:path w="11" h="19">
                    <a:moveTo>
                      <a:pt x="11" y="0"/>
                    </a:moveTo>
                    <a:cubicBezTo>
                      <a:pt x="7" y="6"/>
                      <a:pt x="8" y="12"/>
                      <a:pt x="7" y="18"/>
                    </a:cubicBezTo>
                    <a:cubicBezTo>
                      <a:pt x="7" y="18"/>
                      <a:pt x="6" y="19"/>
                      <a:pt x="5" y="19"/>
                    </a:cubicBezTo>
                    <a:cubicBezTo>
                      <a:pt x="5" y="19"/>
                      <a:pt x="4" y="18"/>
                      <a:pt x="4" y="18"/>
                    </a:cubicBezTo>
                    <a:cubicBezTo>
                      <a:pt x="5" y="12"/>
                      <a:pt x="0" y="3"/>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8" name="Freeform 1287"/>
              <p:cNvSpPr/>
              <p:nvPr/>
            </p:nvSpPr>
            <p:spPr bwMode="auto">
              <a:xfrm>
                <a:off x="2015" y="1694"/>
                <a:ext cx="116" cy="138"/>
              </a:xfrm>
              <a:custGeom>
                <a:avLst/>
                <a:gdLst>
                  <a:gd name="T0" fmla="*/ 3 w 61"/>
                  <a:gd name="T1" fmla="*/ 38 h 72"/>
                  <a:gd name="T2" fmla="*/ 24 w 61"/>
                  <a:gd name="T3" fmla="*/ 20 h 72"/>
                  <a:gd name="T4" fmla="*/ 59 w 61"/>
                  <a:gd name="T5" fmla="*/ 0 h 72"/>
                  <a:gd name="T6" fmla="*/ 61 w 61"/>
                  <a:gd name="T7" fmla="*/ 5 h 72"/>
                  <a:gd name="T8" fmla="*/ 56 w 61"/>
                  <a:gd name="T9" fmla="*/ 12 h 72"/>
                  <a:gd name="T10" fmla="*/ 49 w 61"/>
                  <a:gd name="T11" fmla="*/ 27 h 72"/>
                  <a:gd name="T12" fmla="*/ 42 w 61"/>
                  <a:gd name="T13" fmla="*/ 39 h 72"/>
                  <a:gd name="T14" fmla="*/ 39 w 61"/>
                  <a:gd name="T15" fmla="*/ 42 h 72"/>
                  <a:gd name="T16" fmla="*/ 29 w 61"/>
                  <a:gd name="T17" fmla="*/ 48 h 72"/>
                  <a:gd name="T18" fmla="*/ 23 w 61"/>
                  <a:gd name="T19" fmla="*/ 57 h 72"/>
                  <a:gd name="T20" fmla="*/ 18 w 61"/>
                  <a:gd name="T21" fmla="*/ 65 h 72"/>
                  <a:gd name="T22" fmla="*/ 0 w 61"/>
                  <a:gd name="T23" fmla="*/ 49 h 72"/>
                  <a:gd name="T24" fmla="*/ 3 w 61"/>
                  <a:gd name="T25" fmla="*/ 3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72">
                    <a:moveTo>
                      <a:pt x="3" y="38"/>
                    </a:moveTo>
                    <a:cubicBezTo>
                      <a:pt x="12" y="34"/>
                      <a:pt x="19" y="29"/>
                      <a:pt x="24" y="20"/>
                    </a:cubicBezTo>
                    <a:cubicBezTo>
                      <a:pt x="31" y="6"/>
                      <a:pt x="49" y="9"/>
                      <a:pt x="59" y="0"/>
                    </a:cubicBezTo>
                    <a:cubicBezTo>
                      <a:pt x="60" y="1"/>
                      <a:pt x="61" y="3"/>
                      <a:pt x="61" y="5"/>
                    </a:cubicBezTo>
                    <a:cubicBezTo>
                      <a:pt x="60" y="8"/>
                      <a:pt x="59" y="11"/>
                      <a:pt x="56" y="12"/>
                    </a:cubicBezTo>
                    <a:cubicBezTo>
                      <a:pt x="47" y="14"/>
                      <a:pt x="46" y="20"/>
                      <a:pt x="49" y="27"/>
                    </a:cubicBezTo>
                    <a:cubicBezTo>
                      <a:pt x="48" y="32"/>
                      <a:pt x="46" y="36"/>
                      <a:pt x="42" y="39"/>
                    </a:cubicBezTo>
                    <a:cubicBezTo>
                      <a:pt x="41" y="40"/>
                      <a:pt x="40" y="41"/>
                      <a:pt x="39" y="42"/>
                    </a:cubicBezTo>
                    <a:cubicBezTo>
                      <a:pt x="36" y="44"/>
                      <a:pt x="32" y="45"/>
                      <a:pt x="29" y="48"/>
                    </a:cubicBezTo>
                    <a:cubicBezTo>
                      <a:pt x="27" y="50"/>
                      <a:pt x="25" y="53"/>
                      <a:pt x="23" y="57"/>
                    </a:cubicBezTo>
                    <a:cubicBezTo>
                      <a:pt x="21" y="60"/>
                      <a:pt x="20" y="62"/>
                      <a:pt x="18" y="65"/>
                    </a:cubicBezTo>
                    <a:cubicBezTo>
                      <a:pt x="1" y="72"/>
                      <a:pt x="2" y="59"/>
                      <a:pt x="0" y="49"/>
                    </a:cubicBezTo>
                    <a:cubicBezTo>
                      <a:pt x="1" y="45"/>
                      <a:pt x="2" y="42"/>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9" name="Freeform 1288"/>
              <p:cNvSpPr/>
              <p:nvPr/>
            </p:nvSpPr>
            <p:spPr bwMode="auto">
              <a:xfrm>
                <a:off x="1996" y="1788"/>
                <a:ext cx="57" cy="74"/>
              </a:xfrm>
              <a:custGeom>
                <a:avLst/>
                <a:gdLst>
                  <a:gd name="T0" fmla="*/ 10 w 30"/>
                  <a:gd name="T1" fmla="*/ 0 h 39"/>
                  <a:gd name="T2" fmla="*/ 27 w 30"/>
                  <a:gd name="T3" fmla="*/ 14 h 39"/>
                  <a:gd name="T4" fmla="*/ 29 w 30"/>
                  <a:gd name="T5" fmla="*/ 18 h 39"/>
                  <a:gd name="T6" fmla="*/ 26 w 30"/>
                  <a:gd name="T7" fmla="*/ 32 h 39"/>
                  <a:gd name="T8" fmla="*/ 22 w 30"/>
                  <a:gd name="T9" fmla="*/ 34 h 39"/>
                  <a:gd name="T10" fmla="*/ 1 w 30"/>
                  <a:gd name="T11" fmla="*/ 27 h 39"/>
                  <a:gd name="T12" fmla="*/ 3 w 30"/>
                  <a:gd name="T13" fmla="*/ 4 h 39"/>
                  <a:gd name="T14" fmla="*/ 3 w 30"/>
                  <a:gd name="T15" fmla="*/ 0 h 39"/>
                  <a:gd name="T16" fmla="*/ 10 w 30"/>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10" y="0"/>
                    </a:moveTo>
                    <a:cubicBezTo>
                      <a:pt x="17" y="2"/>
                      <a:pt x="12" y="21"/>
                      <a:pt x="27" y="14"/>
                    </a:cubicBezTo>
                    <a:cubicBezTo>
                      <a:pt x="28" y="15"/>
                      <a:pt x="29" y="16"/>
                      <a:pt x="29" y="18"/>
                    </a:cubicBezTo>
                    <a:cubicBezTo>
                      <a:pt x="30" y="23"/>
                      <a:pt x="29" y="28"/>
                      <a:pt x="26" y="32"/>
                    </a:cubicBezTo>
                    <a:cubicBezTo>
                      <a:pt x="24" y="33"/>
                      <a:pt x="23" y="34"/>
                      <a:pt x="22" y="34"/>
                    </a:cubicBezTo>
                    <a:cubicBezTo>
                      <a:pt x="13" y="36"/>
                      <a:pt x="5" y="39"/>
                      <a:pt x="1" y="27"/>
                    </a:cubicBezTo>
                    <a:cubicBezTo>
                      <a:pt x="0" y="19"/>
                      <a:pt x="3" y="12"/>
                      <a:pt x="3" y="4"/>
                    </a:cubicBezTo>
                    <a:cubicBezTo>
                      <a:pt x="3" y="2"/>
                      <a:pt x="3" y="1"/>
                      <a:pt x="3" y="0"/>
                    </a:cubicBezTo>
                    <a:cubicBezTo>
                      <a:pt x="5" y="0"/>
                      <a:pt x="8"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0" name="Freeform 1289"/>
              <p:cNvSpPr/>
              <p:nvPr/>
            </p:nvSpPr>
            <p:spPr bwMode="auto">
              <a:xfrm>
                <a:off x="1921" y="1792"/>
                <a:ext cx="92" cy="69"/>
              </a:xfrm>
              <a:custGeom>
                <a:avLst/>
                <a:gdLst>
                  <a:gd name="T0" fmla="*/ 42 w 48"/>
                  <a:gd name="T1" fmla="*/ 2 h 36"/>
                  <a:gd name="T2" fmla="*/ 42 w 48"/>
                  <a:gd name="T3" fmla="*/ 26 h 36"/>
                  <a:gd name="T4" fmla="*/ 28 w 48"/>
                  <a:gd name="T5" fmla="*/ 36 h 36"/>
                  <a:gd name="T6" fmla="*/ 21 w 48"/>
                  <a:gd name="T7" fmla="*/ 29 h 36"/>
                  <a:gd name="T8" fmla="*/ 7 w 48"/>
                  <a:gd name="T9" fmla="*/ 15 h 36"/>
                  <a:gd name="T10" fmla="*/ 0 w 48"/>
                  <a:gd name="T11" fmla="*/ 12 h 36"/>
                  <a:gd name="T12" fmla="*/ 18 w 48"/>
                  <a:gd name="T13" fmla="*/ 4 h 36"/>
                  <a:gd name="T14" fmla="*/ 42 w 48"/>
                  <a:gd name="T15" fmla="*/ 2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36">
                    <a:moveTo>
                      <a:pt x="42" y="2"/>
                    </a:moveTo>
                    <a:cubicBezTo>
                      <a:pt x="48" y="10"/>
                      <a:pt x="43" y="18"/>
                      <a:pt x="42" y="26"/>
                    </a:cubicBezTo>
                    <a:cubicBezTo>
                      <a:pt x="38" y="30"/>
                      <a:pt x="33" y="33"/>
                      <a:pt x="28" y="36"/>
                    </a:cubicBezTo>
                    <a:cubicBezTo>
                      <a:pt x="24" y="36"/>
                      <a:pt x="21" y="34"/>
                      <a:pt x="21" y="29"/>
                    </a:cubicBezTo>
                    <a:cubicBezTo>
                      <a:pt x="21" y="20"/>
                      <a:pt x="14" y="17"/>
                      <a:pt x="7" y="15"/>
                    </a:cubicBezTo>
                    <a:cubicBezTo>
                      <a:pt x="5" y="14"/>
                      <a:pt x="2" y="13"/>
                      <a:pt x="0" y="12"/>
                    </a:cubicBezTo>
                    <a:cubicBezTo>
                      <a:pt x="3" y="3"/>
                      <a:pt x="8" y="0"/>
                      <a:pt x="18" y="4"/>
                    </a:cubicBezTo>
                    <a:cubicBezTo>
                      <a:pt x="25" y="7"/>
                      <a:pt x="35" y="12"/>
                      <a:pt x="4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1" name="Freeform 1290"/>
              <p:cNvSpPr/>
              <p:nvPr/>
            </p:nvSpPr>
            <p:spPr bwMode="auto">
              <a:xfrm>
                <a:off x="2306" y="1704"/>
                <a:ext cx="120" cy="61"/>
              </a:xfrm>
              <a:custGeom>
                <a:avLst/>
                <a:gdLst>
                  <a:gd name="T0" fmla="*/ 3 w 63"/>
                  <a:gd name="T1" fmla="*/ 11 h 32"/>
                  <a:gd name="T2" fmla="*/ 11 w 63"/>
                  <a:gd name="T3" fmla="*/ 11 h 32"/>
                  <a:gd name="T4" fmla="*/ 56 w 63"/>
                  <a:gd name="T5" fmla="*/ 12 h 32"/>
                  <a:gd name="T6" fmla="*/ 63 w 63"/>
                  <a:gd name="T7" fmla="*/ 16 h 32"/>
                  <a:gd name="T8" fmla="*/ 60 w 63"/>
                  <a:gd name="T9" fmla="*/ 19 h 32"/>
                  <a:gd name="T10" fmla="*/ 47 w 63"/>
                  <a:gd name="T11" fmla="*/ 22 h 32"/>
                  <a:gd name="T12" fmla="*/ 35 w 63"/>
                  <a:gd name="T13" fmla="*/ 29 h 32"/>
                  <a:gd name="T14" fmla="*/ 12 w 63"/>
                  <a:gd name="T15" fmla="*/ 31 h 32"/>
                  <a:gd name="T16" fmla="*/ 1 w 63"/>
                  <a:gd name="T17" fmla="*/ 21 h 32"/>
                  <a:gd name="T18" fmla="*/ 3 w 63"/>
                  <a:gd name="T19" fmla="*/ 1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32">
                    <a:moveTo>
                      <a:pt x="3" y="11"/>
                    </a:moveTo>
                    <a:cubicBezTo>
                      <a:pt x="6" y="9"/>
                      <a:pt x="10" y="12"/>
                      <a:pt x="11" y="11"/>
                    </a:cubicBezTo>
                    <a:cubicBezTo>
                      <a:pt x="26" y="0"/>
                      <a:pt x="41" y="13"/>
                      <a:pt x="56" y="12"/>
                    </a:cubicBezTo>
                    <a:cubicBezTo>
                      <a:pt x="58" y="13"/>
                      <a:pt x="60" y="15"/>
                      <a:pt x="63" y="16"/>
                    </a:cubicBezTo>
                    <a:cubicBezTo>
                      <a:pt x="62" y="17"/>
                      <a:pt x="61" y="18"/>
                      <a:pt x="60" y="19"/>
                    </a:cubicBezTo>
                    <a:cubicBezTo>
                      <a:pt x="55" y="20"/>
                      <a:pt x="51" y="20"/>
                      <a:pt x="47" y="22"/>
                    </a:cubicBezTo>
                    <a:cubicBezTo>
                      <a:pt x="42" y="24"/>
                      <a:pt x="39" y="26"/>
                      <a:pt x="35" y="29"/>
                    </a:cubicBezTo>
                    <a:cubicBezTo>
                      <a:pt x="28" y="32"/>
                      <a:pt x="20" y="32"/>
                      <a:pt x="12" y="31"/>
                    </a:cubicBezTo>
                    <a:cubicBezTo>
                      <a:pt x="7" y="30"/>
                      <a:pt x="3" y="27"/>
                      <a:pt x="1" y="21"/>
                    </a:cubicBezTo>
                    <a:cubicBezTo>
                      <a:pt x="0" y="18"/>
                      <a:pt x="1" y="14"/>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2" name="Freeform 1291"/>
              <p:cNvSpPr/>
              <p:nvPr/>
            </p:nvSpPr>
            <p:spPr bwMode="auto">
              <a:xfrm>
                <a:off x="3594" y="2100"/>
                <a:ext cx="145" cy="172"/>
              </a:xfrm>
              <a:custGeom>
                <a:avLst/>
                <a:gdLst>
                  <a:gd name="T0" fmla="*/ 39 w 76"/>
                  <a:gd name="T1" fmla="*/ 88 h 90"/>
                  <a:gd name="T2" fmla="*/ 0 w 76"/>
                  <a:gd name="T3" fmla="*/ 88 h 90"/>
                  <a:gd name="T4" fmla="*/ 19 w 76"/>
                  <a:gd name="T5" fmla="*/ 63 h 90"/>
                  <a:gd name="T6" fmla="*/ 2 w 76"/>
                  <a:gd name="T7" fmla="*/ 61 h 90"/>
                  <a:gd name="T8" fmla="*/ 7 w 76"/>
                  <a:gd name="T9" fmla="*/ 49 h 90"/>
                  <a:gd name="T10" fmla="*/ 7 w 76"/>
                  <a:gd name="T11" fmla="*/ 46 h 90"/>
                  <a:gd name="T12" fmla="*/ 25 w 76"/>
                  <a:gd name="T13" fmla="*/ 36 h 90"/>
                  <a:gd name="T14" fmla="*/ 25 w 76"/>
                  <a:gd name="T15" fmla="*/ 36 h 90"/>
                  <a:gd name="T16" fmla="*/ 28 w 76"/>
                  <a:gd name="T17" fmla="*/ 29 h 90"/>
                  <a:gd name="T18" fmla="*/ 25 w 76"/>
                  <a:gd name="T19" fmla="*/ 15 h 90"/>
                  <a:gd name="T20" fmla="*/ 28 w 76"/>
                  <a:gd name="T21" fmla="*/ 4 h 90"/>
                  <a:gd name="T22" fmla="*/ 58 w 76"/>
                  <a:gd name="T23" fmla="*/ 0 h 90"/>
                  <a:gd name="T24" fmla="*/ 63 w 76"/>
                  <a:gd name="T25" fmla="*/ 15 h 90"/>
                  <a:gd name="T26" fmla="*/ 75 w 76"/>
                  <a:gd name="T27" fmla="*/ 23 h 90"/>
                  <a:gd name="T28" fmla="*/ 64 w 76"/>
                  <a:gd name="T29" fmla="*/ 49 h 90"/>
                  <a:gd name="T30" fmla="*/ 40 w 76"/>
                  <a:gd name="T31" fmla="*/ 56 h 90"/>
                  <a:gd name="T32" fmla="*/ 66 w 76"/>
                  <a:gd name="T33" fmla="*/ 69 h 90"/>
                  <a:gd name="T34" fmla="*/ 68 w 76"/>
                  <a:gd name="T35" fmla="*/ 73 h 90"/>
                  <a:gd name="T36" fmla="*/ 67 w 76"/>
                  <a:gd name="T37" fmla="*/ 78 h 90"/>
                  <a:gd name="T38" fmla="*/ 39 w 76"/>
                  <a:gd name="T39"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90">
                    <a:moveTo>
                      <a:pt x="39" y="88"/>
                    </a:moveTo>
                    <a:cubicBezTo>
                      <a:pt x="26" y="71"/>
                      <a:pt x="13" y="81"/>
                      <a:pt x="0" y="88"/>
                    </a:cubicBezTo>
                    <a:cubicBezTo>
                      <a:pt x="6" y="79"/>
                      <a:pt x="7" y="67"/>
                      <a:pt x="19" y="63"/>
                    </a:cubicBezTo>
                    <a:cubicBezTo>
                      <a:pt x="13" y="58"/>
                      <a:pt x="8" y="61"/>
                      <a:pt x="2" y="61"/>
                    </a:cubicBezTo>
                    <a:cubicBezTo>
                      <a:pt x="0" y="55"/>
                      <a:pt x="7" y="54"/>
                      <a:pt x="7" y="49"/>
                    </a:cubicBezTo>
                    <a:cubicBezTo>
                      <a:pt x="7" y="48"/>
                      <a:pt x="7" y="47"/>
                      <a:pt x="7" y="46"/>
                    </a:cubicBezTo>
                    <a:cubicBezTo>
                      <a:pt x="9" y="36"/>
                      <a:pt x="16" y="35"/>
                      <a:pt x="25" y="36"/>
                    </a:cubicBezTo>
                    <a:cubicBezTo>
                      <a:pt x="25" y="36"/>
                      <a:pt x="25" y="36"/>
                      <a:pt x="25" y="36"/>
                    </a:cubicBezTo>
                    <a:cubicBezTo>
                      <a:pt x="25" y="33"/>
                      <a:pt x="34" y="35"/>
                      <a:pt x="28" y="29"/>
                    </a:cubicBezTo>
                    <a:cubicBezTo>
                      <a:pt x="25" y="24"/>
                      <a:pt x="35" y="17"/>
                      <a:pt x="25" y="15"/>
                    </a:cubicBezTo>
                    <a:cubicBezTo>
                      <a:pt x="21" y="10"/>
                      <a:pt x="24" y="7"/>
                      <a:pt x="28" y="4"/>
                    </a:cubicBezTo>
                    <a:cubicBezTo>
                      <a:pt x="39" y="10"/>
                      <a:pt x="49" y="5"/>
                      <a:pt x="58" y="0"/>
                    </a:cubicBezTo>
                    <a:cubicBezTo>
                      <a:pt x="64" y="4"/>
                      <a:pt x="50" y="14"/>
                      <a:pt x="63" y="15"/>
                    </a:cubicBezTo>
                    <a:cubicBezTo>
                      <a:pt x="68" y="17"/>
                      <a:pt x="73" y="17"/>
                      <a:pt x="75" y="23"/>
                    </a:cubicBezTo>
                    <a:cubicBezTo>
                      <a:pt x="73" y="32"/>
                      <a:pt x="76" y="44"/>
                      <a:pt x="64" y="49"/>
                    </a:cubicBezTo>
                    <a:cubicBezTo>
                      <a:pt x="55" y="49"/>
                      <a:pt x="48" y="51"/>
                      <a:pt x="40" y="56"/>
                    </a:cubicBezTo>
                    <a:cubicBezTo>
                      <a:pt x="45" y="69"/>
                      <a:pt x="57" y="66"/>
                      <a:pt x="66" y="69"/>
                    </a:cubicBezTo>
                    <a:cubicBezTo>
                      <a:pt x="67" y="70"/>
                      <a:pt x="68" y="72"/>
                      <a:pt x="68" y="73"/>
                    </a:cubicBezTo>
                    <a:cubicBezTo>
                      <a:pt x="69" y="75"/>
                      <a:pt x="68" y="76"/>
                      <a:pt x="67" y="78"/>
                    </a:cubicBezTo>
                    <a:cubicBezTo>
                      <a:pt x="58" y="82"/>
                      <a:pt x="50" y="90"/>
                      <a:pt x="3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3" name="Freeform 1292"/>
              <p:cNvSpPr/>
              <p:nvPr/>
            </p:nvSpPr>
            <p:spPr bwMode="auto">
              <a:xfrm>
                <a:off x="3710" y="2050"/>
                <a:ext cx="84" cy="98"/>
              </a:xfrm>
              <a:custGeom>
                <a:avLst/>
                <a:gdLst>
                  <a:gd name="T0" fmla="*/ 12 w 44"/>
                  <a:gd name="T1" fmla="*/ 48 h 51"/>
                  <a:gd name="T2" fmla="*/ 2 w 44"/>
                  <a:gd name="T3" fmla="*/ 41 h 51"/>
                  <a:gd name="T4" fmla="*/ 6 w 44"/>
                  <a:gd name="T5" fmla="*/ 24 h 51"/>
                  <a:gd name="T6" fmla="*/ 12 w 44"/>
                  <a:gd name="T7" fmla="*/ 6 h 51"/>
                  <a:gd name="T8" fmla="*/ 43 w 44"/>
                  <a:gd name="T9" fmla="*/ 16 h 51"/>
                  <a:gd name="T10" fmla="*/ 42 w 44"/>
                  <a:gd name="T11" fmla="*/ 26 h 51"/>
                  <a:gd name="T12" fmla="*/ 36 w 44"/>
                  <a:gd name="T13" fmla="*/ 33 h 51"/>
                  <a:gd name="T14" fmla="*/ 22 w 44"/>
                  <a:gd name="T15" fmla="*/ 50 h 51"/>
                  <a:gd name="T16" fmla="*/ 12 w 44"/>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1">
                    <a:moveTo>
                      <a:pt x="12" y="48"/>
                    </a:moveTo>
                    <a:cubicBezTo>
                      <a:pt x="10" y="44"/>
                      <a:pt x="2" y="49"/>
                      <a:pt x="2" y="41"/>
                    </a:cubicBezTo>
                    <a:cubicBezTo>
                      <a:pt x="7" y="36"/>
                      <a:pt x="12" y="32"/>
                      <a:pt x="6" y="24"/>
                    </a:cubicBezTo>
                    <a:cubicBezTo>
                      <a:pt x="0" y="15"/>
                      <a:pt x="16" y="14"/>
                      <a:pt x="12" y="6"/>
                    </a:cubicBezTo>
                    <a:cubicBezTo>
                      <a:pt x="25" y="0"/>
                      <a:pt x="35" y="5"/>
                      <a:pt x="43" y="16"/>
                    </a:cubicBezTo>
                    <a:cubicBezTo>
                      <a:pt x="44" y="19"/>
                      <a:pt x="44" y="22"/>
                      <a:pt x="42" y="26"/>
                    </a:cubicBezTo>
                    <a:cubicBezTo>
                      <a:pt x="40" y="28"/>
                      <a:pt x="36" y="29"/>
                      <a:pt x="36" y="33"/>
                    </a:cubicBezTo>
                    <a:cubicBezTo>
                      <a:pt x="37" y="44"/>
                      <a:pt x="31" y="48"/>
                      <a:pt x="22" y="50"/>
                    </a:cubicBezTo>
                    <a:cubicBezTo>
                      <a:pt x="18" y="51"/>
                      <a:pt x="15" y="50"/>
                      <a:pt x="12"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4" name="Freeform 1293"/>
              <p:cNvSpPr/>
              <p:nvPr/>
            </p:nvSpPr>
            <p:spPr bwMode="auto">
              <a:xfrm>
                <a:off x="3646" y="1998"/>
                <a:ext cx="146" cy="83"/>
              </a:xfrm>
              <a:custGeom>
                <a:avLst/>
                <a:gdLst>
                  <a:gd name="T0" fmla="*/ 74 w 77"/>
                  <a:gd name="T1" fmla="*/ 43 h 43"/>
                  <a:gd name="T2" fmla="*/ 46 w 77"/>
                  <a:gd name="T3" fmla="*/ 33 h 43"/>
                  <a:gd name="T4" fmla="*/ 1 w 77"/>
                  <a:gd name="T5" fmla="*/ 19 h 43"/>
                  <a:gd name="T6" fmla="*/ 5 w 77"/>
                  <a:gd name="T7" fmla="*/ 15 h 43"/>
                  <a:gd name="T8" fmla="*/ 50 w 77"/>
                  <a:gd name="T9" fmla="*/ 5 h 43"/>
                  <a:gd name="T10" fmla="*/ 64 w 77"/>
                  <a:gd name="T11" fmla="*/ 19 h 43"/>
                  <a:gd name="T12" fmla="*/ 74 w 77"/>
                  <a:gd name="T13" fmla="*/ 33 h 43"/>
                  <a:gd name="T14" fmla="*/ 74 w 77"/>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43">
                    <a:moveTo>
                      <a:pt x="74" y="43"/>
                    </a:moveTo>
                    <a:cubicBezTo>
                      <a:pt x="68" y="32"/>
                      <a:pt x="56" y="36"/>
                      <a:pt x="46" y="33"/>
                    </a:cubicBezTo>
                    <a:cubicBezTo>
                      <a:pt x="32" y="25"/>
                      <a:pt x="16" y="24"/>
                      <a:pt x="1" y="19"/>
                    </a:cubicBezTo>
                    <a:cubicBezTo>
                      <a:pt x="0" y="16"/>
                      <a:pt x="1" y="14"/>
                      <a:pt x="5" y="15"/>
                    </a:cubicBezTo>
                    <a:cubicBezTo>
                      <a:pt x="17" y="0"/>
                      <a:pt x="35" y="10"/>
                      <a:pt x="50" y="5"/>
                    </a:cubicBezTo>
                    <a:cubicBezTo>
                      <a:pt x="51" y="13"/>
                      <a:pt x="56" y="18"/>
                      <a:pt x="64" y="19"/>
                    </a:cubicBezTo>
                    <a:cubicBezTo>
                      <a:pt x="64" y="26"/>
                      <a:pt x="68" y="31"/>
                      <a:pt x="74" y="33"/>
                    </a:cubicBezTo>
                    <a:cubicBezTo>
                      <a:pt x="77" y="36"/>
                      <a:pt x="77" y="40"/>
                      <a:pt x="7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5" name="Freeform 1294"/>
              <p:cNvSpPr/>
              <p:nvPr/>
            </p:nvSpPr>
            <p:spPr bwMode="auto">
              <a:xfrm>
                <a:off x="3609" y="2102"/>
                <a:ext cx="39" cy="36"/>
              </a:xfrm>
              <a:custGeom>
                <a:avLst/>
                <a:gdLst>
                  <a:gd name="T0" fmla="*/ 20 w 20"/>
                  <a:gd name="T1" fmla="*/ 3 h 19"/>
                  <a:gd name="T2" fmla="*/ 17 w 20"/>
                  <a:gd name="T3" fmla="*/ 14 h 19"/>
                  <a:gd name="T4" fmla="*/ 4 w 20"/>
                  <a:gd name="T5" fmla="*/ 11 h 19"/>
                  <a:gd name="T6" fmla="*/ 10 w 20"/>
                  <a:gd name="T7" fmla="*/ 0 h 19"/>
                  <a:gd name="T8" fmla="*/ 20 w 20"/>
                  <a:gd name="T9" fmla="*/ 3 h 19"/>
                </a:gdLst>
                <a:ahLst/>
                <a:cxnLst>
                  <a:cxn ang="0">
                    <a:pos x="T0" y="T1"/>
                  </a:cxn>
                  <a:cxn ang="0">
                    <a:pos x="T2" y="T3"/>
                  </a:cxn>
                  <a:cxn ang="0">
                    <a:pos x="T4" y="T5"/>
                  </a:cxn>
                  <a:cxn ang="0">
                    <a:pos x="T6" y="T7"/>
                  </a:cxn>
                  <a:cxn ang="0">
                    <a:pos x="T8" y="T9"/>
                  </a:cxn>
                </a:cxnLst>
                <a:rect l="0" t="0" r="r" b="b"/>
                <a:pathLst>
                  <a:path w="20" h="19">
                    <a:moveTo>
                      <a:pt x="20" y="3"/>
                    </a:moveTo>
                    <a:cubicBezTo>
                      <a:pt x="19" y="7"/>
                      <a:pt x="18" y="10"/>
                      <a:pt x="17" y="14"/>
                    </a:cubicBezTo>
                    <a:cubicBezTo>
                      <a:pt x="11" y="19"/>
                      <a:pt x="7" y="15"/>
                      <a:pt x="4" y="11"/>
                    </a:cubicBezTo>
                    <a:cubicBezTo>
                      <a:pt x="0" y="5"/>
                      <a:pt x="8" y="3"/>
                      <a:pt x="10" y="0"/>
                    </a:cubicBezTo>
                    <a:cubicBezTo>
                      <a:pt x="13" y="1"/>
                      <a:pt x="17" y="2"/>
                      <a:pt x="2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6" name="Freeform 1295"/>
              <p:cNvSpPr/>
              <p:nvPr/>
            </p:nvSpPr>
            <p:spPr bwMode="auto">
              <a:xfrm>
                <a:off x="3621" y="2008"/>
                <a:ext cx="34" cy="32"/>
              </a:xfrm>
              <a:custGeom>
                <a:avLst/>
                <a:gdLst>
                  <a:gd name="T0" fmla="*/ 18 w 18"/>
                  <a:gd name="T1" fmla="*/ 10 h 17"/>
                  <a:gd name="T2" fmla="*/ 14 w 18"/>
                  <a:gd name="T3" fmla="*/ 14 h 17"/>
                  <a:gd name="T4" fmla="*/ 0 w 18"/>
                  <a:gd name="T5" fmla="*/ 14 h 17"/>
                  <a:gd name="T6" fmla="*/ 18 w 18"/>
                  <a:gd name="T7" fmla="*/ 0 h 17"/>
                  <a:gd name="T8" fmla="*/ 18 w 18"/>
                  <a:gd name="T9" fmla="*/ 10 h 17"/>
                </a:gdLst>
                <a:ahLst/>
                <a:cxnLst>
                  <a:cxn ang="0">
                    <a:pos x="T0" y="T1"/>
                  </a:cxn>
                  <a:cxn ang="0">
                    <a:pos x="T2" y="T3"/>
                  </a:cxn>
                  <a:cxn ang="0">
                    <a:pos x="T4" y="T5"/>
                  </a:cxn>
                  <a:cxn ang="0">
                    <a:pos x="T6" y="T7"/>
                  </a:cxn>
                  <a:cxn ang="0">
                    <a:pos x="T8" y="T9"/>
                  </a:cxn>
                </a:cxnLst>
                <a:rect l="0" t="0" r="r" b="b"/>
                <a:pathLst>
                  <a:path w="18" h="17">
                    <a:moveTo>
                      <a:pt x="18" y="10"/>
                    </a:moveTo>
                    <a:cubicBezTo>
                      <a:pt x="16" y="11"/>
                      <a:pt x="15" y="13"/>
                      <a:pt x="14" y="14"/>
                    </a:cubicBezTo>
                    <a:cubicBezTo>
                      <a:pt x="9" y="17"/>
                      <a:pt x="5" y="14"/>
                      <a:pt x="0" y="14"/>
                    </a:cubicBezTo>
                    <a:cubicBezTo>
                      <a:pt x="6" y="9"/>
                      <a:pt x="12" y="5"/>
                      <a:pt x="18" y="0"/>
                    </a:cubicBezTo>
                    <a:cubicBezTo>
                      <a:pt x="18" y="3"/>
                      <a:pt x="18" y="7"/>
                      <a:pt x="1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7" name="Freeform 1296"/>
              <p:cNvSpPr/>
              <p:nvPr/>
            </p:nvSpPr>
            <p:spPr bwMode="auto">
              <a:xfrm>
                <a:off x="3598" y="2140"/>
                <a:ext cx="44" cy="48"/>
              </a:xfrm>
              <a:custGeom>
                <a:avLst/>
                <a:gdLst>
                  <a:gd name="T0" fmla="*/ 23 w 23"/>
                  <a:gd name="T1" fmla="*/ 15 h 25"/>
                  <a:gd name="T2" fmla="*/ 5 w 23"/>
                  <a:gd name="T3" fmla="*/ 25 h 25"/>
                  <a:gd name="T4" fmla="*/ 5 w 23"/>
                  <a:gd name="T5" fmla="*/ 23 h 25"/>
                  <a:gd name="T6" fmla="*/ 8 w 23"/>
                  <a:gd name="T7" fmla="*/ 4 h 25"/>
                  <a:gd name="T8" fmla="*/ 23 w 23"/>
                  <a:gd name="T9" fmla="*/ 15 h 25"/>
                </a:gdLst>
                <a:ahLst/>
                <a:cxnLst>
                  <a:cxn ang="0">
                    <a:pos x="T0" y="T1"/>
                  </a:cxn>
                  <a:cxn ang="0">
                    <a:pos x="T2" y="T3"/>
                  </a:cxn>
                  <a:cxn ang="0">
                    <a:pos x="T4" y="T5"/>
                  </a:cxn>
                  <a:cxn ang="0">
                    <a:pos x="T6" y="T7"/>
                  </a:cxn>
                  <a:cxn ang="0">
                    <a:pos x="T8" y="T9"/>
                  </a:cxn>
                </a:cxnLst>
                <a:rect l="0" t="0" r="r" b="b"/>
                <a:pathLst>
                  <a:path w="23" h="25">
                    <a:moveTo>
                      <a:pt x="23" y="15"/>
                    </a:moveTo>
                    <a:cubicBezTo>
                      <a:pt x="17" y="18"/>
                      <a:pt x="11" y="22"/>
                      <a:pt x="5" y="25"/>
                    </a:cubicBezTo>
                    <a:cubicBezTo>
                      <a:pt x="5" y="24"/>
                      <a:pt x="5" y="24"/>
                      <a:pt x="5" y="23"/>
                    </a:cubicBezTo>
                    <a:cubicBezTo>
                      <a:pt x="0" y="16"/>
                      <a:pt x="0" y="8"/>
                      <a:pt x="8" y="4"/>
                    </a:cubicBezTo>
                    <a:cubicBezTo>
                      <a:pt x="17" y="0"/>
                      <a:pt x="17" y="12"/>
                      <a:pt x="2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8" name="Freeform 1297"/>
              <p:cNvSpPr/>
              <p:nvPr/>
            </p:nvSpPr>
            <p:spPr bwMode="auto">
              <a:xfrm>
                <a:off x="3642" y="2151"/>
                <a:ext cx="26" cy="20"/>
              </a:xfrm>
              <a:custGeom>
                <a:avLst/>
                <a:gdLst>
                  <a:gd name="T0" fmla="*/ 3 w 14"/>
                  <a:gd name="T1" fmla="*/ 2 h 10"/>
                  <a:gd name="T2" fmla="*/ 14 w 14"/>
                  <a:gd name="T3" fmla="*/ 7 h 10"/>
                  <a:gd name="T4" fmla="*/ 0 w 14"/>
                  <a:gd name="T5" fmla="*/ 9 h 10"/>
                  <a:gd name="T6" fmla="*/ 3 w 14"/>
                  <a:gd name="T7" fmla="*/ 2 h 10"/>
                </a:gdLst>
                <a:ahLst/>
                <a:cxnLst>
                  <a:cxn ang="0">
                    <a:pos x="T0" y="T1"/>
                  </a:cxn>
                  <a:cxn ang="0">
                    <a:pos x="T2" y="T3"/>
                  </a:cxn>
                  <a:cxn ang="0">
                    <a:pos x="T4" y="T5"/>
                  </a:cxn>
                  <a:cxn ang="0">
                    <a:pos x="T6" y="T7"/>
                  </a:cxn>
                </a:cxnLst>
                <a:rect l="0" t="0" r="r" b="b"/>
                <a:pathLst>
                  <a:path w="14" h="10">
                    <a:moveTo>
                      <a:pt x="3" y="2"/>
                    </a:moveTo>
                    <a:cubicBezTo>
                      <a:pt x="7" y="2"/>
                      <a:pt x="13" y="0"/>
                      <a:pt x="14" y="7"/>
                    </a:cubicBezTo>
                    <a:cubicBezTo>
                      <a:pt x="10" y="10"/>
                      <a:pt x="4" y="8"/>
                      <a:pt x="0" y="9"/>
                    </a:cubicBezTo>
                    <a:cubicBezTo>
                      <a:pt x="1" y="6"/>
                      <a:pt x="2" y="4"/>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9" name="Freeform 1298"/>
              <p:cNvSpPr/>
              <p:nvPr/>
            </p:nvSpPr>
            <p:spPr bwMode="auto">
              <a:xfrm>
                <a:off x="2266" y="1906"/>
                <a:ext cx="95" cy="98"/>
              </a:xfrm>
              <a:custGeom>
                <a:avLst/>
                <a:gdLst>
                  <a:gd name="T0" fmla="*/ 25 w 50"/>
                  <a:gd name="T1" fmla="*/ 49 h 51"/>
                  <a:gd name="T2" fmla="*/ 0 w 50"/>
                  <a:gd name="T3" fmla="*/ 39 h 51"/>
                  <a:gd name="T4" fmla="*/ 7 w 50"/>
                  <a:gd name="T5" fmla="*/ 18 h 51"/>
                  <a:gd name="T6" fmla="*/ 13 w 50"/>
                  <a:gd name="T7" fmla="*/ 5 h 51"/>
                  <a:gd name="T8" fmla="*/ 27 w 50"/>
                  <a:gd name="T9" fmla="*/ 2 h 51"/>
                  <a:gd name="T10" fmla="*/ 49 w 50"/>
                  <a:gd name="T11" fmla="*/ 14 h 51"/>
                  <a:gd name="T12" fmla="*/ 46 w 50"/>
                  <a:gd name="T13" fmla="*/ 25 h 51"/>
                  <a:gd name="T14" fmla="*/ 39 w 50"/>
                  <a:gd name="T15" fmla="*/ 39 h 51"/>
                  <a:gd name="T16" fmla="*/ 32 w 50"/>
                  <a:gd name="T17" fmla="*/ 42 h 51"/>
                  <a:gd name="T18" fmla="*/ 25 w 50"/>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1">
                    <a:moveTo>
                      <a:pt x="25" y="49"/>
                    </a:moveTo>
                    <a:cubicBezTo>
                      <a:pt x="16" y="46"/>
                      <a:pt x="8" y="42"/>
                      <a:pt x="0" y="39"/>
                    </a:cubicBezTo>
                    <a:cubicBezTo>
                      <a:pt x="3" y="32"/>
                      <a:pt x="5" y="25"/>
                      <a:pt x="7" y="18"/>
                    </a:cubicBezTo>
                    <a:cubicBezTo>
                      <a:pt x="10" y="14"/>
                      <a:pt x="9" y="8"/>
                      <a:pt x="13" y="5"/>
                    </a:cubicBezTo>
                    <a:cubicBezTo>
                      <a:pt x="18" y="2"/>
                      <a:pt x="22" y="0"/>
                      <a:pt x="27" y="2"/>
                    </a:cubicBezTo>
                    <a:cubicBezTo>
                      <a:pt x="30" y="14"/>
                      <a:pt x="43" y="9"/>
                      <a:pt x="49" y="14"/>
                    </a:cubicBezTo>
                    <a:cubicBezTo>
                      <a:pt x="49" y="18"/>
                      <a:pt x="50" y="22"/>
                      <a:pt x="46" y="25"/>
                    </a:cubicBezTo>
                    <a:cubicBezTo>
                      <a:pt x="44" y="30"/>
                      <a:pt x="42" y="35"/>
                      <a:pt x="39" y="39"/>
                    </a:cubicBezTo>
                    <a:cubicBezTo>
                      <a:pt x="36" y="40"/>
                      <a:pt x="34" y="41"/>
                      <a:pt x="32" y="42"/>
                    </a:cubicBezTo>
                    <a:cubicBezTo>
                      <a:pt x="22" y="37"/>
                      <a:pt x="31" y="51"/>
                      <a:pt x="25"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0" name="Freeform 1299"/>
              <p:cNvSpPr/>
              <p:nvPr/>
            </p:nvSpPr>
            <p:spPr bwMode="auto">
              <a:xfrm>
                <a:off x="2201" y="1866"/>
                <a:ext cx="124" cy="111"/>
              </a:xfrm>
              <a:custGeom>
                <a:avLst/>
                <a:gdLst>
                  <a:gd name="T0" fmla="*/ 48 w 65"/>
                  <a:gd name="T1" fmla="*/ 29 h 58"/>
                  <a:gd name="T2" fmla="*/ 41 w 65"/>
                  <a:gd name="T3" fmla="*/ 39 h 58"/>
                  <a:gd name="T4" fmla="*/ 35 w 65"/>
                  <a:gd name="T5" fmla="*/ 35 h 58"/>
                  <a:gd name="T6" fmla="*/ 20 w 65"/>
                  <a:gd name="T7" fmla="*/ 50 h 58"/>
                  <a:gd name="T8" fmla="*/ 5 w 65"/>
                  <a:gd name="T9" fmla="*/ 54 h 58"/>
                  <a:gd name="T10" fmla="*/ 6 w 65"/>
                  <a:gd name="T11" fmla="*/ 46 h 58"/>
                  <a:gd name="T12" fmla="*/ 20 w 65"/>
                  <a:gd name="T13" fmla="*/ 25 h 58"/>
                  <a:gd name="T14" fmla="*/ 29 w 65"/>
                  <a:gd name="T15" fmla="*/ 14 h 58"/>
                  <a:gd name="T16" fmla="*/ 38 w 65"/>
                  <a:gd name="T17" fmla="*/ 2 h 58"/>
                  <a:gd name="T18" fmla="*/ 51 w 65"/>
                  <a:gd name="T19" fmla="*/ 9 h 58"/>
                  <a:gd name="T20" fmla="*/ 48 w 65"/>
                  <a:gd name="T21"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8">
                    <a:moveTo>
                      <a:pt x="48" y="29"/>
                    </a:moveTo>
                    <a:cubicBezTo>
                      <a:pt x="46" y="32"/>
                      <a:pt x="44" y="36"/>
                      <a:pt x="41" y="39"/>
                    </a:cubicBezTo>
                    <a:cubicBezTo>
                      <a:pt x="40" y="36"/>
                      <a:pt x="40" y="31"/>
                      <a:pt x="35" y="35"/>
                    </a:cubicBezTo>
                    <a:cubicBezTo>
                      <a:pt x="30" y="39"/>
                      <a:pt x="25" y="45"/>
                      <a:pt x="20" y="50"/>
                    </a:cubicBezTo>
                    <a:cubicBezTo>
                      <a:pt x="16" y="56"/>
                      <a:pt x="11" y="58"/>
                      <a:pt x="5" y="54"/>
                    </a:cubicBezTo>
                    <a:cubicBezTo>
                      <a:pt x="0" y="51"/>
                      <a:pt x="4" y="48"/>
                      <a:pt x="6" y="46"/>
                    </a:cubicBezTo>
                    <a:cubicBezTo>
                      <a:pt x="12" y="40"/>
                      <a:pt x="20" y="35"/>
                      <a:pt x="20" y="25"/>
                    </a:cubicBezTo>
                    <a:cubicBezTo>
                      <a:pt x="23" y="21"/>
                      <a:pt x="28" y="19"/>
                      <a:pt x="29" y="14"/>
                    </a:cubicBezTo>
                    <a:cubicBezTo>
                      <a:pt x="33" y="11"/>
                      <a:pt x="28" y="0"/>
                      <a:pt x="38" y="2"/>
                    </a:cubicBezTo>
                    <a:cubicBezTo>
                      <a:pt x="43" y="2"/>
                      <a:pt x="47" y="6"/>
                      <a:pt x="51" y="9"/>
                    </a:cubicBezTo>
                    <a:cubicBezTo>
                      <a:pt x="65" y="17"/>
                      <a:pt x="56" y="23"/>
                      <a:pt x="48"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1" name="Freeform 1300"/>
              <p:cNvSpPr/>
              <p:nvPr/>
            </p:nvSpPr>
            <p:spPr bwMode="auto">
              <a:xfrm>
                <a:off x="2161" y="1954"/>
                <a:ext cx="78" cy="56"/>
              </a:xfrm>
              <a:custGeom>
                <a:avLst/>
                <a:gdLst>
                  <a:gd name="T0" fmla="*/ 27 w 41"/>
                  <a:gd name="T1" fmla="*/ 0 h 29"/>
                  <a:gd name="T2" fmla="*/ 41 w 41"/>
                  <a:gd name="T3" fmla="*/ 4 h 29"/>
                  <a:gd name="T4" fmla="*/ 21 w 41"/>
                  <a:gd name="T5" fmla="*/ 22 h 29"/>
                  <a:gd name="T6" fmla="*/ 3 w 41"/>
                  <a:gd name="T7" fmla="*/ 28 h 29"/>
                  <a:gd name="T8" fmla="*/ 0 w 41"/>
                  <a:gd name="T9" fmla="*/ 24 h 29"/>
                  <a:gd name="T10" fmla="*/ 13 w 41"/>
                  <a:gd name="T11" fmla="*/ 15 h 29"/>
                  <a:gd name="T12" fmla="*/ 3 w 41"/>
                  <a:gd name="T13" fmla="*/ 10 h 29"/>
                  <a:gd name="T14" fmla="*/ 27 w 41"/>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9">
                    <a:moveTo>
                      <a:pt x="27" y="0"/>
                    </a:moveTo>
                    <a:cubicBezTo>
                      <a:pt x="27" y="9"/>
                      <a:pt x="29" y="9"/>
                      <a:pt x="41" y="4"/>
                    </a:cubicBezTo>
                    <a:cubicBezTo>
                      <a:pt x="41" y="17"/>
                      <a:pt x="29" y="17"/>
                      <a:pt x="21" y="22"/>
                    </a:cubicBezTo>
                    <a:cubicBezTo>
                      <a:pt x="16" y="26"/>
                      <a:pt x="10" y="29"/>
                      <a:pt x="3" y="28"/>
                    </a:cubicBezTo>
                    <a:cubicBezTo>
                      <a:pt x="2" y="27"/>
                      <a:pt x="1" y="26"/>
                      <a:pt x="0" y="24"/>
                    </a:cubicBezTo>
                    <a:cubicBezTo>
                      <a:pt x="0" y="15"/>
                      <a:pt x="8" y="18"/>
                      <a:pt x="13" y="15"/>
                    </a:cubicBezTo>
                    <a:cubicBezTo>
                      <a:pt x="10" y="13"/>
                      <a:pt x="5" y="15"/>
                      <a:pt x="3" y="10"/>
                    </a:cubicBezTo>
                    <a:cubicBezTo>
                      <a:pt x="10" y="4"/>
                      <a:pt x="18"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2" name="Freeform 1301"/>
              <p:cNvSpPr/>
              <p:nvPr/>
            </p:nvSpPr>
            <p:spPr bwMode="auto">
              <a:xfrm>
                <a:off x="2142" y="1973"/>
                <a:ext cx="63" cy="27"/>
              </a:xfrm>
              <a:custGeom>
                <a:avLst/>
                <a:gdLst>
                  <a:gd name="T0" fmla="*/ 13 w 33"/>
                  <a:gd name="T1" fmla="*/ 0 h 14"/>
                  <a:gd name="T2" fmla="*/ 33 w 33"/>
                  <a:gd name="T3" fmla="*/ 4 h 14"/>
                  <a:gd name="T4" fmla="*/ 10 w 33"/>
                  <a:gd name="T5" fmla="*/ 14 h 14"/>
                  <a:gd name="T6" fmla="*/ 3 w 33"/>
                  <a:gd name="T7" fmla="*/ 11 h 14"/>
                  <a:gd name="T8" fmla="*/ 2 w 33"/>
                  <a:gd name="T9" fmla="*/ 7 h 14"/>
                  <a:gd name="T10" fmla="*/ 13 w 33"/>
                  <a:gd name="T11" fmla="*/ 0 h 14"/>
                </a:gdLst>
                <a:ahLst/>
                <a:cxnLst>
                  <a:cxn ang="0">
                    <a:pos x="T0" y="T1"/>
                  </a:cxn>
                  <a:cxn ang="0">
                    <a:pos x="T2" y="T3"/>
                  </a:cxn>
                  <a:cxn ang="0">
                    <a:pos x="T4" y="T5"/>
                  </a:cxn>
                  <a:cxn ang="0">
                    <a:pos x="T6" y="T7"/>
                  </a:cxn>
                  <a:cxn ang="0">
                    <a:pos x="T8" y="T9"/>
                  </a:cxn>
                  <a:cxn ang="0">
                    <a:pos x="T10" y="T11"/>
                  </a:cxn>
                </a:cxnLst>
                <a:rect l="0" t="0" r="r" b="b"/>
                <a:pathLst>
                  <a:path w="33" h="14">
                    <a:moveTo>
                      <a:pt x="13" y="0"/>
                    </a:moveTo>
                    <a:cubicBezTo>
                      <a:pt x="20" y="0"/>
                      <a:pt x="26" y="1"/>
                      <a:pt x="33" y="4"/>
                    </a:cubicBezTo>
                    <a:cubicBezTo>
                      <a:pt x="28" y="13"/>
                      <a:pt x="15" y="6"/>
                      <a:pt x="10" y="14"/>
                    </a:cubicBezTo>
                    <a:cubicBezTo>
                      <a:pt x="7" y="13"/>
                      <a:pt x="5" y="12"/>
                      <a:pt x="3" y="11"/>
                    </a:cubicBezTo>
                    <a:cubicBezTo>
                      <a:pt x="0" y="10"/>
                      <a:pt x="0" y="9"/>
                      <a:pt x="2" y="7"/>
                    </a:cubicBezTo>
                    <a:cubicBezTo>
                      <a:pt x="6" y="5"/>
                      <a:pt x="9" y="3"/>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3" name="Freeform 1302"/>
              <p:cNvSpPr/>
              <p:nvPr/>
            </p:nvSpPr>
            <p:spPr bwMode="auto">
              <a:xfrm>
                <a:off x="4120" y="2813"/>
                <a:ext cx="52" cy="35"/>
              </a:xfrm>
              <a:custGeom>
                <a:avLst/>
                <a:gdLst>
                  <a:gd name="T0" fmla="*/ 3 w 27"/>
                  <a:gd name="T1" fmla="*/ 18 h 18"/>
                  <a:gd name="T2" fmla="*/ 0 w 27"/>
                  <a:gd name="T3" fmla="*/ 8 h 18"/>
                  <a:gd name="T4" fmla="*/ 3 w 27"/>
                  <a:gd name="T5" fmla="*/ 1 h 18"/>
                  <a:gd name="T6" fmla="*/ 27 w 27"/>
                  <a:gd name="T7" fmla="*/ 8 h 18"/>
                  <a:gd name="T8" fmla="*/ 27 w 27"/>
                  <a:gd name="T9" fmla="*/ 8 h 18"/>
                  <a:gd name="T10" fmla="*/ 27 w 27"/>
                  <a:gd name="T11" fmla="*/ 18 h 18"/>
                  <a:gd name="T12" fmla="*/ 3 w 2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3" y="18"/>
                    </a:moveTo>
                    <a:cubicBezTo>
                      <a:pt x="2" y="14"/>
                      <a:pt x="1" y="11"/>
                      <a:pt x="0" y="8"/>
                    </a:cubicBezTo>
                    <a:cubicBezTo>
                      <a:pt x="2" y="6"/>
                      <a:pt x="3" y="3"/>
                      <a:pt x="3" y="1"/>
                    </a:cubicBezTo>
                    <a:cubicBezTo>
                      <a:pt x="12" y="0"/>
                      <a:pt x="20" y="3"/>
                      <a:pt x="27" y="8"/>
                    </a:cubicBezTo>
                    <a:cubicBezTo>
                      <a:pt x="27" y="8"/>
                      <a:pt x="27" y="8"/>
                      <a:pt x="27" y="8"/>
                    </a:cubicBezTo>
                    <a:cubicBezTo>
                      <a:pt x="27" y="11"/>
                      <a:pt x="27" y="14"/>
                      <a:pt x="27" y="18"/>
                    </a:cubicBezTo>
                    <a:cubicBezTo>
                      <a:pt x="19" y="18"/>
                      <a:pt x="11" y="18"/>
                      <a:pt x="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4" name="Freeform 1303"/>
              <p:cNvSpPr/>
              <p:nvPr/>
            </p:nvSpPr>
            <p:spPr bwMode="auto">
              <a:xfrm>
                <a:off x="5101" y="2033"/>
                <a:ext cx="153" cy="109"/>
              </a:xfrm>
              <a:custGeom>
                <a:avLst/>
                <a:gdLst>
                  <a:gd name="T0" fmla="*/ 28 w 80"/>
                  <a:gd name="T1" fmla="*/ 4 h 57"/>
                  <a:gd name="T2" fmla="*/ 78 w 80"/>
                  <a:gd name="T3" fmla="*/ 30 h 57"/>
                  <a:gd name="T4" fmla="*/ 77 w 80"/>
                  <a:gd name="T5" fmla="*/ 46 h 57"/>
                  <a:gd name="T6" fmla="*/ 53 w 80"/>
                  <a:gd name="T7" fmla="*/ 57 h 57"/>
                  <a:gd name="T8" fmla="*/ 39 w 80"/>
                  <a:gd name="T9" fmla="*/ 50 h 57"/>
                  <a:gd name="T10" fmla="*/ 39 w 80"/>
                  <a:gd name="T11" fmla="*/ 50 h 57"/>
                  <a:gd name="T12" fmla="*/ 34 w 80"/>
                  <a:gd name="T13" fmla="*/ 36 h 57"/>
                  <a:gd name="T14" fmla="*/ 35 w 80"/>
                  <a:gd name="T15" fmla="*/ 26 h 57"/>
                  <a:gd name="T16" fmla="*/ 21 w 80"/>
                  <a:gd name="T17" fmla="*/ 30 h 57"/>
                  <a:gd name="T18" fmla="*/ 4 w 80"/>
                  <a:gd name="T19" fmla="*/ 29 h 57"/>
                  <a:gd name="T20" fmla="*/ 5 w 80"/>
                  <a:gd name="T21" fmla="*/ 2 h 57"/>
                  <a:gd name="T22" fmla="*/ 21 w 80"/>
                  <a:gd name="T23" fmla="*/ 0 h 57"/>
                  <a:gd name="T24" fmla="*/ 28 w 80"/>
                  <a:gd name="T25" fmla="*/ 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7">
                    <a:moveTo>
                      <a:pt x="28" y="4"/>
                    </a:moveTo>
                    <a:cubicBezTo>
                      <a:pt x="44" y="27"/>
                      <a:pt x="63" y="37"/>
                      <a:pt x="78" y="30"/>
                    </a:cubicBezTo>
                    <a:cubicBezTo>
                      <a:pt x="77" y="35"/>
                      <a:pt x="80" y="41"/>
                      <a:pt x="77" y="46"/>
                    </a:cubicBezTo>
                    <a:cubicBezTo>
                      <a:pt x="66" y="44"/>
                      <a:pt x="60" y="52"/>
                      <a:pt x="53" y="57"/>
                    </a:cubicBezTo>
                    <a:cubicBezTo>
                      <a:pt x="46" y="57"/>
                      <a:pt x="43" y="52"/>
                      <a:pt x="39" y="50"/>
                    </a:cubicBezTo>
                    <a:cubicBezTo>
                      <a:pt x="39" y="50"/>
                      <a:pt x="39" y="50"/>
                      <a:pt x="39" y="50"/>
                    </a:cubicBezTo>
                    <a:cubicBezTo>
                      <a:pt x="38" y="45"/>
                      <a:pt x="30" y="42"/>
                      <a:pt x="34" y="36"/>
                    </a:cubicBezTo>
                    <a:cubicBezTo>
                      <a:pt x="35" y="33"/>
                      <a:pt x="41" y="29"/>
                      <a:pt x="35" y="26"/>
                    </a:cubicBezTo>
                    <a:cubicBezTo>
                      <a:pt x="30" y="24"/>
                      <a:pt x="25" y="24"/>
                      <a:pt x="21" y="30"/>
                    </a:cubicBezTo>
                    <a:cubicBezTo>
                      <a:pt x="15" y="38"/>
                      <a:pt x="9" y="40"/>
                      <a:pt x="4" y="29"/>
                    </a:cubicBezTo>
                    <a:cubicBezTo>
                      <a:pt x="0" y="20"/>
                      <a:pt x="2" y="11"/>
                      <a:pt x="5" y="2"/>
                    </a:cubicBezTo>
                    <a:cubicBezTo>
                      <a:pt x="10" y="0"/>
                      <a:pt x="16" y="0"/>
                      <a:pt x="21" y="0"/>
                    </a:cubicBezTo>
                    <a:cubicBezTo>
                      <a:pt x="24" y="1"/>
                      <a:pt x="26" y="2"/>
                      <a:pt x="2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5" name="Freeform 1304"/>
              <p:cNvSpPr/>
              <p:nvPr/>
            </p:nvSpPr>
            <p:spPr bwMode="auto">
              <a:xfrm>
                <a:off x="5176" y="2128"/>
                <a:ext cx="26" cy="29"/>
              </a:xfrm>
              <a:custGeom>
                <a:avLst/>
                <a:gdLst>
                  <a:gd name="T0" fmla="*/ 0 w 14"/>
                  <a:gd name="T1" fmla="*/ 0 h 15"/>
                  <a:gd name="T2" fmla="*/ 14 w 14"/>
                  <a:gd name="T3" fmla="*/ 7 h 15"/>
                  <a:gd name="T4" fmla="*/ 14 w 14"/>
                  <a:gd name="T5" fmla="*/ 14 h 15"/>
                  <a:gd name="T6" fmla="*/ 0 w 14"/>
                  <a:gd name="T7" fmla="*/ 0 h 15"/>
                </a:gdLst>
                <a:ahLst/>
                <a:cxnLst>
                  <a:cxn ang="0">
                    <a:pos x="T0" y="T1"/>
                  </a:cxn>
                  <a:cxn ang="0">
                    <a:pos x="T2" y="T3"/>
                  </a:cxn>
                  <a:cxn ang="0">
                    <a:pos x="T4" y="T5"/>
                  </a:cxn>
                  <a:cxn ang="0">
                    <a:pos x="T6" y="T7"/>
                  </a:cxn>
                </a:cxnLst>
                <a:rect l="0" t="0" r="r" b="b"/>
                <a:pathLst>
                  <a:path w="14" h="15">
                    <a:moveTo>
                      <a:pt x="0" y="0"/>
                    </a:moveTo>
                    <a:cubicBezTo>
                      <a:pt x="5" y="0"/>
                      <a:pt x="10" y="2"/>
                      <a:pt x="14" y="7"/>
                    </a:cubicBezTo>
                    <a:cubicBezTo>
                      <a:pt x="14" y="9"/>
                      <a:pt x="14" y="11"/>
                      <a:pt x="14" y="14"/>
                    </a:cubicBezTo>
                    <a:cubicBezTo>
                      <a:pt x="2" y="15"/>
                      <a:pt x="3" y="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6" name="Freeform 1305"/>
              <p:cNvSpPr/>
              <p:nvPr/>
            </p:nvSpPr>
            <p:spPr bwMode="auto">
              <a:xfrm>
                <a:off x="5202" y="887"/>
                <a:ext cx="84" cy="48"/>
              </a:xfrm>
              <a:custGeom>
                <a:avLst/>
                <a:gdLst>
                  <a:gd name="T0" fmla="*/ 0 w 44"/>
                  <a:gd name="T1" fmla="*/ 11 h 25"/>
                  <a:gd name="T2" fmla="*/ 24 w 44"/>
                  <a:gd name="T3" fmla="*/ 3 h 25"/>
                  <a:gd name="T4" fmla="*/ 32 w 44"/>
                  <a:gd name="T5" fmla="*/ 6 h 25"/>
                  <a:gd name="T6" fmla="*/ 34 w 44"/>
                  <a:gd name="T7" fmla="*/ 25 h 25"/>
                  <a:gd name="T8" fmla="*/ 0 w 44"/>
                  <a:gd name="T9" fmla="*/ 11 h 25"/>
                </a:gdLst>
                <a:ahLst/>
                <a:cxnLst>
                  <a:cxn ang="0">
                    <a:pos x="T0" y="T1"/>
                  </a:cxn>
                  <a:cxn ang="0">
                    <a:pos x="T2" y="T3"/>
                  </a:cxn>
                  <a:cxn ang="0">
                    <a:pos x="T4" y="T5"/>
                  </a:cxn>
                  <a:cxn ang="0">
                    <a:pos x="T6" y="T7"/>
                  </a:cxn>
                  <a:cxn ang="0">
                    <a:pos x="T8" y="T9"/>
                  </a:cxn>
                </a:cxnLst>
                <a:rect l="0" t="0" r="r" b="b"/>
                <a:pathLst>
                  <a:path w="44" h="25">
                    <a:moveTo>
                      <a:pt x="0" y="11"/>
                    </a:moveTo>
                    <a:cubicBezTo>
                      <a:pt x="7" y="5"/>
                      <a:pt x="17" y="10"/>
                      <a:pt x="24" y="3"/>
                    </a:cubicBezTo>
                    <a:cubicBezTo>
                      <a:pt x="27" y="0"/>
                      <a:pt x="31" y="2"/>
                      <a:pt x="32" y="6"/>
                    </a:cubicBezTo>
                    <a:cubicBezTo>
                      <a:pt x="34" y="12"/>
                      <a:pt x="44" y="17"/>
                      <a:pt x="34" y="25"/>
                    </a:cubicBezTo>
                    <a:cubicBezTo>
                      <a:pt x="23" y="19"/>
                      <a:pt x="9" y="21"/>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7" name="Freeform 1306"/>
              <p:cNvSpPr/>
              <p:nvPr/>
            </p:nvSpPr>
            <p:spPr bwMode="auto">
              <a:xfrm>
                <a:off x="5216" y="1007"/>
                <a:ext cx="30" cy="27"/>
              </a:xfrm>
              <a:custGeom>
                <a:avLst/>
                <a:gdLst>
                  <a:gd name="T0" fmla="*/ 10 w 16"/>
                  <a:gd name="T1" fmla="*/ 14 h 14"/>
                  <a:gd name="T2" fmla="*/ 3 w 16"/>
                  <a:gd name="T3" fmla="*/ 5 h 14"/>
                  <a:gd name="T4" fmla="*/ 11 w 16"/>
                  <a:gd name="T5" fmla="*/ 0 h 14"/>
                  <a:gd name="T6" fmla="*/ 14 w 16"/>
                  <a:gd name="T7" fmla="*/ 7 h 14"/>
                  <a:gd name="T8" fmla="*/ 10 w 16"/>
                  <a:gd name="T9" fmla="*/ 14 h 14"/>
                </a:gdLst>
                <a:ahLst/>
                <a:cxnLst>
                  <a:cxn ang="0">
                    <a:pos x="T0" y="T1"/>
                  </a:cxn>
                  <a:cxn ang="0">
                    <a:pos x="T2" y="T3"/>
                  </a:cxn>
                  <a:cxn ang="0">
                    <a:pos x="T4" y="T5"/>
                  </a:cxn>
                  <a:cxn ang="0">
                    <a:pos x="T6" y="T7"/>
                  </a:cxn>
                  <a:cxn ang="0">
                    <a:pos x="T8" y="T9"/>
                  </a:cxn>
                </a:cxnLst>
                <a:rect l="0" t="0" r="r" b="b"/>
                <a:pathLst>
                  <a:path w="16" h="14">
                    <a:moveTo>
                      <a:pt x="10" y="14"/>
                    </a:moveTo>
                    <a:cubicBezTo>
                      <a:pt x="7" y="12"/>
                      <a:pt x="0" y="12"/>
                      <a:pt x="3" y="5"/>
                    </a:cubicBezTo>
                    <a:cubicBezTo>
                      <a:pt x="4" y="2"/>
                      <a:pt x="7" y="0"/>
                      <a:pt x="11" y="0"/>
                    </a:cubicBezTo>
                    <a:cubicBezTo>
                      <a:pt x="16" y="0"/>
                      <a:pt x="15" y="4"/>
                      <a:pt x="14" y="7"/>
                    </a:cubicBezTo>
                    <a:cubicBezTo>
                      <a:pt x="11" y="9"/>
                      <a:pt x="10" y="11"/>
                      <a:pt x="1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8" name="Freeform 1307"/>
              <p:cNvSpPr/>
              <p:nvPr/>
            </p:nvSpPr>
            <p:spPr bwMode="auto">
              <a:xfrm>
                <a:off x="4290" y="1262"/>
                <a:ext cx="158" cy="78"/>
              </a:xfrm>
              <a:custGeom>
                <a:avLst/>
                <a:gdLst>
                  <a:gd name="T0" fmla="*/ 67 w 83"/>
                  <a:gd name="T1" fmla="*/ 10 h 41"/>
                  <a:gd name="T2" fmla="*/ 81 w 83"/>
                  <a:gd name="T3" fmla="*/ 10 h 41"/>
                  <a:gd name="T4" fmla="*/ 81 w 83"/>
                  <a:gd name="T5" fmla="*/ 17 h 41"/>
                  <a:gd name="T6" fmla="*/ 63 w 83"/>
                  <a:gd name="T7" fmla="*/ 37 h 41"/>
                  <a:gd name="T8" fmla="*/ 22 w 83"/>
                  <a:gd name="T9" fmla="*/ 21 h 41"/>
                  <a:gd name="T10" fmla="*/ 15 w 83"/>
                  <a:gd name="T11" fmla="*/ 18 h 41"/>
                  <a:gd name="T12" fmla="*/ 12 w 83"/>
                  <a:gd name="T13" fmla="*/ 0 h 41"/>
                  <a:gd name="T14" fmla="*/ 12 w 83"/>
                  <a:gd name="T15" fmla="*/ 0 h 41"/>
                  <a:gd name="T16" fmla="*/ 67 w 83"/>
                  <a:gd name="T1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41">
                    <a:moveTo>
                      <a:pt x="67" y="10"/>
                    </a:moveTo>
                    <a:cubicBezTo>
                      <a:pt x="72" y="16"/>
                      <a:pt x="77" y="12"/>
                      <a:pt x="81" y="10"/>
                    </a:cubicBezTo>
                    <a:cubicBezTo>
                      <a:pt x="83" y="12"/>
                      <a:pt x="83" y="15"/>
                      <a:pt x="81" y="17"/>
                    </a:cubicBezTo>
                    <a:cubicBezTo>
                      <a:pt x="79" y="26"/>
                      <a:pt x="71" y="32"/>
                      <a:pt x="63" y="37"/>
                    </a:cubicBezTo>
                    <a:cubicBezTo>
                      <a:pt x="46" y="41"/>
                      <a:pt x="32" y="36"/>
                      <a:pt x="22" y="21"/>
                    </a:cubicBezTo>
                    <a:cubicBezTo>
                      <a:pt x="20" y="18"/>
                      <a:pt x="18" y="18"/>
                      <a:pt x="15" y="18"/>
                    </a:cubicBezTo>
                    <a:cubicBezTo>
                      <a:pt x="5" y="14"/>
                      <a:pt x="0" y="8"/>
                      <a:pt x="12" y="0"/>
                    </a:cubicBezTo>
                    <a:cubicBezTo>
                      <a:pt x="12" y="0"/>
                      <a:pt x="12" y="0"/>
                      <a:pt x="12" y="0"/>
                    </a:cubicBezTo>
                    <a:cubicBezTo>
                      <a:pt x="29" y="10"/>
                      <a:pt x="48" y="13"/>
                      <a:pt x="6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9" name="Freeform 1308"/>
              <p:cNvSpPr/>
              <p:nvPr/>
            </p:nvSpPr>
            <p:spPr bwMode="auto">
              <a:xfrm>
                <a:off x="4126" y="2700"/>
                <a:ext cx="76" cy="132"/>
              </a:xfrm>
              <a:custGeom>
                <a:avLst/>
                <a:gdLst>
                  <a:gd name="T0" fmla="*/ 24 w 40"/>
                  <a:gd name="T1" fmla="*/ 67 h 69"/>
                  <a:gd name="T2" fmla="*/ 0 w 40"/>
                  <a:gd name="T3" fmla="*/ 60 h 69"/>
                  <a:gd name="T4" fmla="*/ 7 w 40"/>
                  <a:gd name="T5" fmla="*/ 0 h 69"/>
                  <a:gd name="T6" fmla="*/ 11 w 40"/>
                  <a:gd name="T7" fmla="*/ 4 h 69"/>
                  <a:gd name="T8" fmla="*/ 13 w 40"/>
                  <a:gd name="T9" fmla="*/ 13 h 69"/>
                  <a:gd name="T10" fmla="*/ 38 w 40"/>
                  <a:gd name="T11" fmla="*/ 25 h 69"/>
                  <a:gd name="T12" fmla="*/ 33 w 40"/>
                  <a:gd name="T13" fmla="*/ 31 h 69"/>
                  <a:gd name="T14" fmla="*/ 24 w 40"/>
                  <a:gd name="T15" fmla="*/ 67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69">
                    <a:moveTo>
                      <a:pt x="24" y="67"/>
                    </a:moveTo>
                    <a:cubicBezTo>
                      <a:pt x="16" y="66"/>
                      <a:pt x="6" y="69"/>
                      <a:pt x="0" y="60"/>
                    </a:cubicBezTo>
                    <a:cubicBezTo>
                      <a:pt x="2" y="40"/>
                      <a:pt x="0" y="20"/>
                      <a:pt x="7" y="0"/>
                    </a:cubicBezTo>
                    <a:cubicBezTo>
                      <a:pt x="8" y="2"/>
                      <a:pt x="9" y="3"/>
                      <a:pt x="11" y="4"/>
                    </a:cubicBezTo>
                    <a:cubicBezTo>
                      <a:pt x="11" y="7"/>
                      <a:pt x="12" y="13"/>
                      <a:pt x="13" y="13"/>
                    </a:cubicBezTo>
                    <a:cubicBezTo>
                      <a:pt x="29" y="2"/>
                      <a:pt x="28" y="25"/>
                      <a:pt x="38" y="25"/>
                    </a:cubicBezTo>
                    <a:cubicBezTo>
                      <a:pt x="36" y="27"/>
                      <a:pt x="32" y="30"/>
                      <a:pt x="33" y="31"/>
                    </a:cubicBezTo>
                    <a:cubicBezTo>
                      <a:pt x="40" y="45"/>
                      <a:pt x="29" y="55"/>
                      <a:pt x="24"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0" name="Freeform 1309"/>
              <p:cNvSpPr/>
              <p:nvPr/>
            </p:nvSpPr>
            <p:spPr bwMode="auto">
              <a:xfrm>
                <a:off x="3177" y="827"/>
                <a:ext cx="109" cy="113"/>
              </a:xfrm>
              <a:custGeom>
                <a:avLst/>
                <a:gdLst>
                  <a:gd name="T0" fmla="*/ 24 w 57"/>
                  <a:gd name="T1" fmla="*/ 56 h 59"/>
                  <a:gd name="T2" fmla="*/ 0 w 57"/>
                  <a:gd name="T3" fmla="*/ 38 h 59"/>
                  <a:gd name="T4" fmla="*/ 7 w 57"/>
                  <a:gd name="T5" fmla="*/ 24 h 59"/>
                  <a:gd name="T6" fmla="*/ 7 w 57"/>
                  <a:gd name="T7" fmla="*/ 21 h 59"/>
                  <a:gd name="T8" fmla="*/ 27 w 57"/>
                  <a:gd name="T9" fmla="*/ 10 h 59"/>
                  <a:gd name="T10" fmla="*/ 42 w 57"/>
                  <a:gd name="T11" fmla="*/ 0 h 59"/>
                  <a:gd name="T12" fmla="*/ 41 w 57"/>
                  <a:gd name="T13" fmla="*/ 14 h 59"/>
                  <a:gd name="T14" fmla="*/ 43 w 57"/>
                  <a:gd name="T15" fmla="*/ 50 h 59"/>
                  <a:gd name="T16" fmla="*/ 28 w 57"/>
                  <a:gd name="T17" fmla="*/ 59 h 59"/>
                  <a:gd name="T18" fmla="*/ 24 w 57"/>
                  <a:gd name="T19"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9">
                    <a:moveTo>
                      <a:pt x="24" y="56"/>
                    </a:moveTo>
                    <a:cubicBezTo>
                      <a:pt x="21" y="43"/>
                      <a:pt x="4" y="49"/>
                      <a:pt x="0" y="38"/>
                    </a:cubicBezTo>
                    <a:cubicBezTo>
                      <a:pt x="9" y="37"/>
                      <a:pt x="4" y="29"/>
                      <a:pt x="7" y="24"/>
                    </a:cubicBezTo>
                    <a:cubicBezTo>
                      <a:pt x="7" y="23"/>
                      <a:pt x="7" y="22"/>
                      <a:pt x="7" y="21"/>
                    </a:cubicBezTo>
                    <a:cubicBezTo>
                      <a:pt x="16" y="22"/>
                      <a:pt x="24" y="20"/>
                      <a:pt x="27" y="10"/>
                    </a:cubicBezTo>
                    <a:cubicBezTo>
                      <a:pt x="29" y="2"/>
                      <a:pt x="37" y="4"/>
                      <a:pt x="42" y="0"/>
                    </a:cubicBezTo>
                    <a:cubicBezTo>
                      <a:pt x="50" y="5"/>
                      <a:pt x="39" y="13"/>
                      <a:pt x="41" y="14"/>
                    </a:cubicBezTo>
                    <a:cubicBezTo>
                      <a:pt x="57" y="25"/>
                      <a:pt x="31" y="37"/>
                      <a:pt x="43" y="50"/>
                    </a:cubicBezTo>
                    <a:cubicBezTo>
                      <a:pt x="46" y="53"/>
                      <a:pt x="33" y="55"/>
                      <a:pt x="28" y="59"/>
                    </a:cubicBezTo>
                    <a:cubicBezTo>
                      <a:pt x="26" y="58"/>
                      <a:pt x="25" y="57"/>
                      <a:pt x="24"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1" name="Freeform 1310"/>
              <p:cNvSpPr/>
              <p:nvPr/>
            </p:nvSpPr>
            <p:spPr bwMode="auto">
              <a:xfrm>
                <a:off x="3255" y="940"/>
                <a:ext cx="21" cy="19"/>
              </a:xfrm>
              <a:custGeom>
                <a:avLst/>
                <a:gdLst>
                  <a:gd name="T0" fmla="*/ 0 w 11"/>
                  <a:gd name="T1" fmla="*/ 7 h 10"/>
                  <a:gd name="T2" fmla="*/ 7 w 11"/>
                  <a:gd name="T3" fmla="*/ 0 h 10"/>
                  <a:gd name="T4" fmla="*/ 8 w 11"/>
                  <a:gd name="T5" fmla="*/ 8 h 10"/>
                  <a:gd name="T6" fmla="*/ 0 w 11"/>
                  <a:gd name="T7" fmla="*/ 7 h 10"/>
                </a:gdLst>
                <a:ahLst/>
                <a:cxnLst>
                  <a:cxn ang="0">
                    <a:pos x="T0" y="T1"/>
                  </a:cxn>
                  <a:cxn ang="0">
                    <a:pos x="T2" y="T3"/>
                  </a:cxn>
                  <a:cxn ang="0">
                    <a:pos x="T4" y="T5"/>
                  </a:cxn>
                  <a:cxn ang="0">
                    <a:pos x="T6" y="T7"/>
                  </a:cxn>
                </a:cxnLst>
                <a:rect l="0" t="0" r="r" b="b"/>
                <a:pathLst>
                  <a:path w="11" h="10">
                    <a:moveTo>
                      <a:pt x="0" y="7"/>
                    </a:moveTo>
                    <a:cubicBezTo>
                      <a:pt x="2" y="4"/>
                      <a:pt x="4" y="2"/>
                      <a:pt x="7" y="0"/>
                    </a:cubicBezTo>
                    <a:cubicBezTo>
                      <a:pt x="8" y="3"/>
                      <a:pt x="11" y="5"/>
                      <a:pt x="8" y="8"/>
                    </a:cubicBezTo>
                    <a:cubicBezTo>
                      <a:pt x="5" y="10"/>
                      <a:pt x="3" y="8"/>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2" name="Freeform 1311"/>
              <p:cNvSpPr/>
              <p:nvPr/>
            </p:nvSpPr>
            <p:spPr bwMode="auto">
              <a:xfrm>
                <a:off x="2984" y="940"/>
                <a:ext cx="69" cy="81"/>
              </a:xfrm>
              <a:custGeom>
                <a:avLst/>
                <a:gdLst>
                  <a:gd name="T0" fmla="*/ 24 w 36"/>
                  <a:gd name="T1" fmla="*/ 0 h 42"/>
                  <a:gd name="T2" fmla="*/ 25 w 36"/>
                  <a:gd name="T3" fmla="*/ 10 h 42"/>
                  <a:gd name="T4" fmla="*/ 17 w 36"/>
                  <a:gd name="T5" fmla="*/ 42 h 42"/>
                  <a:gd name="T6" fmla="*/ 0 w 36"/>
                  <a:gd name="T7" fmla="*/ 11 h 42"/>
                  <a:gd name="T8" fmla="*/ 0 w 36"/>
                  <a:gd name="T9" fmla="*/ 4 h 42"/>
                  <a:gd name="T10" fmla="*/ 24 w 36"/>
                  <a:gd name="T11" fmla="*/ 0 h 42"/>
                </a:gdLst>
                <a:ahLst/>
                <a:cxnLst>
                  <a:cxn ang="0">
                    <a:pos x="T0" y="T1"/>
                  </a:cxn>
                  <a:cxn ang="0">
                    <a:pos x="T2" y="T3"/>
                  </a:cxn>
                  <a:cxn ang="0">
                    <a:pos x="T4" y="T5"/>
                  </a:cxn>
                  <a:cxn ang="0">
                    <a:pos x="T6" y="T7"/>
                  </a:cxn>
                  <a:cxn ang="0">
                    <a:pos x="T8" y="T9"/>
                  </a:cxn>
                  <a:cxn ang="0">
                    <a:pos x="T10" y="T11"/>
                  </a:cxn>
                </a:cxnLst>
                <a:rect l="0" t="0" r="r" b="b"/>
                <a:pathLst>
                  <a:path w="36" h="42">
                    <a:moveTo>
                      <a:pt x="24" y="0"/>
                    </a:moveTo>
                    <a:cubicBezTo>
                      <a:pt x="24" y="4"/>
                      <a:pt x="23" y="8"/>
                      <a:pt x="25" y="10"/>
                    </a:cubicBezTo>
                    <a:cubicBezTo>
                      <a:pt x="36" y="26"/>
                      <a:pt x="35" y="33"/>
                      <a:pt x="17" y="42"/>
                    </a:cubicBezTo>
                    <a:cubicBezTo>
                      <a:pt x="11" y="32"/>
                      <a:pt x="10" y="19"/>
                      <a:pt x="0" y="11"/>
                    </a:cubicBezTo>
                    <a:cubicBezTo>
                      <a:pt x="0" y="8"/>
                      <a:pt x="0" y="6"/>
                      <a:pt x="0" y="4"/>
                    </a:cubicBezTo>
                    <a:cubicBezTo>
                      <a:pt x="8" y="4"/>
                      <a:pt x="16" y="5"/>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3" name="Freeform 1312"/>
              <p:cNvSpPr/>
              <p:nvPr/>
            </p:nvSpPr>
            <p:spPr bwMode="auto">
              <a:xfrm>
                <a:off x="2956" y="961"/>
                <a:ext cx="63" cy="60"/>
              </a:xfrm>
              <a:custGeom>
                <a:avLst/>
                <a:gdLst>
                  <a:gd name="T0" fmla="*/ 15 w 33"/>
                  <a:gd name="T1" fmla="*/ 0 h 31"/>
                  <a:gd name="T2" fmla="*/ 32 w 33"/>
                  <a:gd name="T3" fmla="*/ 31 h 31"/>
                  <a:gd name="T4" fmla="*/ 29 w 33"/>
                  <a:gd name="T5" fmla="*/ 31 h 31"/>
                  <a:gd name="T6" fmla="*/ 8 w 33"/>
                  <a:gd name="T7" fmla="*/ 28 h 31"/>
                  <a:gd name="T8" fmla="*/ 15 w 33"/>
                  <a:gd name="T9" fmla="*/ 0 h 31"/>
                </a:gdLst>
                <a:ahLst/>
                <a:cxnLst>
                  <a:cxn ang="0">
                    <a:pos x="T0" y="T1"/>
                  </a:cxn>
                  <a:cxn ang="0">
                    <a:pos x="T2" y="T3"/>
                  </a:cxn>
                  <a:cxn ang="0">
                    <a:pos x="T4" y="T5"/>
                  </a:cxn>
                  <a:cxn ang="0">
                    <a:pos x="T6" y="T7"/>
                  </a:cxn>
                  <a:cxn ang="0">
                    <a:pos x="T8" y="T9"/>
                  </a:cxn>
                </a:cxnLst>
                <a:rect l="0" t="0" r="r" b="b"/>
                <a:pathLst>
                  <a:path w="33" h="31">
                    <a:moveTo>
                      <a:pt x="15" y="0"/>
                    </a:moveTo>
                    <a:cubicBezTo>
                      <a:pt x="32" y="4"/>
                      <a:pt x="33" y="17"/>
                      <a:pt x="32" y="31"/>
                    </a:cubicBezTo>
                    <a:cubicBezTo>
                      <a:pt x="31" y="31"/>
                      <a:pt x="30" y="31"/>
                      <a:pt x="29" y="31"/>
                    </a:cubicBezTo>
                    <a:cubicBezTo>
                      <a:pt x="22" y="30"/>
                      <a:pt x="15" y="28"/>
                      <a:pt x="8" y="28"/>
                    </a:cubicBezTo>
                    <a:cubicBezTo>
                      <a:pt x="7" y="17"/>
                      <a:pt x="0" y="6"/>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4" name="Freeform 1313"/>
              <p:cNvSpPr/>
              <p:nvPr/>
            </p:nvSpPr>
            <p:spPr bwMode="auto">
              <a:xfrm>
                <a:off x="2971" y="1002"/>
                <a:ext cx="61" cy="61"/>
              </a:xfrm>
              <a:custGeom>
                <a:avLst/>
                <a:gdLst>
                  <a:gd name="T0" fmla="*/ 0 w 32"/>
                  <a:gd name="T1" fmla="*/ 7 h 32"/>
                  <a:gd name="T2" fmla="*/ 21 w 32"/>
                  <a:gd name="T3" fmla="*/ 10 h 32"/>
                  <a:gd name="T4" fmla="*/ 24 w 32"/>
                  <a:gd name="T5" fmla="*/ 28 h 32"/>
                  <a:gd name="T6" fmla="*/ 14 w 32"/>
                  <a:gd name="T7" fmla="*/ 31 h 32"/>
                  <a:gd name="T8" fmla="*/ 10 w 32"/>
                  <a:gd name="T9" fmla="*/ 21 h 32"/>
                  <a:gd name="T10" fmla="*/ 0 w 32"/>
                  <a:gd name="T11" fmla="*/ 7 h 32"/>
                </a:gdLst>
                <a:ahLst/>
                <a:cxnLst>
                  <a:cxn ang="0">
                    <a:pos x="T0" y="T1"/>
                  </a:cxn>
                  <a:cxn ang="0">
                    <a:pos x="T2" y="T3"/>
                  </a:cxn>
                  <a:cxn ang="0">
                    <a:pos x="T4" y="T5"/>
                  </a:cxn>
                  <a:cxn ang="0">
                    <a:pos x="T6" y="T7"/>
                  </a:cxn>
                  <a:cxn ang="0">
                    <a:pos x="T8" y="T9"/>
                  </a:cxn>
                  <a:cxn ang="0">
                    <a:pos x="T10" y="T11"/>
                  </a:cxn>
                </a:cxnLst>
                <a:rect l="0" t="0" r="r" b="b"/>
                <a:pathLst>
                  <a:path w="32" h="32">
                    <a:moveTo>
                      <a:pt x="0" y="7"/>
                    </a:moveTo>
                    <a:cubicBezTo>
                      <a:pt x="7" y="3"/>
                      <a:pt x="15" y="0"/>
                      <a:pt x="21" y="10"/>
                    </a:cubicBezTo>
                    <a:cubicBezTo>
                      <a:pt x="16" y="17"/>
                      <a:pt x="32" y="20"/>
                      <a:pt x="24" y="28"/>
                    </a:cubicBezTo>
                    <a:cubicBezTo>
                      <a:pt x="22" y="32"/>
                      <a:pt x="17" y="31"/>
                      <a:pt x="14" y="31"/>
                    </a:cubicBezTo>
                    <a:cubicBezTo>
                      <a:pt x="12" y="28"/>
                      <a:pt x="11" y="24"/>
                      <a:pt x="10" y="21"/>
                    </a:cubicBezTo>
                    <a:cubicBezTo>
                      <a:pt x="8" y="15"/>
                      <a:pt x="4" y="11"/>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5" name="Freeform 1314"/>
              <p:cNvSpPr/>
              <p:nvPr/>
            </p:nvSpPr>
            <p:spPr bwMode="auto">
              <a:xfrm>
                <a:off x="2901" y="2693"/>
                <a:ext cx="51" cy="53"/>
              </a:xfrm>
              <a:custGeom>
                <a:avLst/>
                <a:gdLst>
                  <a:gd name="T0" fmla="*/ 26 w 27"/>
                  <a:gd name="T1" fmla="*/ 18 h 28"/>
                  <a:gd name="T2" fmla="*/ 20 w 27"/>
                  <a:gd name="T3" fmla="*/ 20 h 28"/>
                  <a:gd name="T4" fmla="*/ 5 w 27"/>
                  <a:gd name="T5" fmla="*/ 22 h 28"/>
                  <a:gd name="T6" fmla="*/ 6 w 27"/>
                  <a:gd name="T7" fmla="*/ 8 h 28"/>
                  <a:gd name="T8" fmla="*/ 20 w 27"/>
                  <a:gd name="T9" fmla="*/ 1 h 28"/>
                  <a:gd name="T10" fmla="*/ 26 w 27"/>
                  <a:gd name="T11" fmla="*/ 13 h 28"/>
                  <a:gd name="T12" fmla="*/ 26 w 27"/>
                  <a:gd name="T13" fmla="*/ 18 h 28"/>
                </a:gdLst>
                <a:ahLst/>
                <a:cxnLst>
                  <a:cxn ang="0">
                    <a:pos x="T0" y="T1"/>
                  </a:cxn>
                  <a:cxn ang="0">
                    <a:pos x="T2" y="T3"/>
                  </a:cxn>
                  <a:cxn ang="0">
                    <a:pos x="T4" y="T5"/>
                  </a:cxn>
                  <a:cxn ang="0">
                    <a:pos x="T6" y="T7"/>
                  </a:cxn>
                  <a:cxn ang="0">
                    <a:pos x="T8" y="T9"/>
                  </a:cxn>
                  <a:cxn ang="0">
                    <a:pos x="T10" y="T11"/>
                  </a:cxn>
                  <a:cxn ang="0">
                    <a:pos x="T12" y="T13"/>
                  </a:cxn>
                </a:cxnLst>
                <a:rect l="0" t="0" r="r" b="b"/>
                <a:pathLst>
                  <a:path w="27" h="28">
                    <a:moveTo>
                      <a:pt x="26" y="18"/>
                    </a:moveTo>
                    <a:cubicBezTo>
                      <a:pt x="24" y="19"/>
                      <a:pt x="22" y="19"/>
                      <a:pt x="20" y="20"/>
                    </a:cubicBezTo>
                    <a:cubicBezTo>
                      <a:pt x="15" y="23"/>
                      <a:pt x="10" y="28"/>
                      <a:pt x="5" y="22"/>
                    </a:cubicBezTo>
                    <a:cubicBezTo>
                      <a:pt x="0" y="17"/>
                      <a:pt x="5" y="12"/>
                      <a:pt x="6" y="8"/>
                    </a:cubicBezTo>
                    <a:cubicBezTo>
                      <a:pt x="8" y="1"/>
                      <a:pt x="14" y="0"/>
                      <a:pt x="20" y="1"/>
                    </a:cubicBezTo>
                    <a:cubicBezTo>
                      <a:pt x="27" y="2"/>
                      <a:pt x="26" y="8"/>
                      <a:pt x="26" y="13"/>
                    </a:cubicBezTo>
                    <a:cubicBezTo>
                      <a:pt x="26" y="15"/>
                      <a:pt x="26" y="17"/>
                      <a:pt x="2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6" name="Freeform 1315"/>
              <p:cNvSpPr/>
              <p:nvPr/>
            </p:nvSpPr>
            <p:spPr bwMode="auto">
              <a:xfrm>
                <a:off x="2598" y="2603"/>
                <a:ext cx="127" cy="126"/>
              </a:xfrm>
              <a:custGeom>
                <a:avLst/>
                <a:gdLst>
                  <a:gd name="T0" fmla="*/ 15 w 67"/>
                  <a:gd name="T1" fmla="*/ 65 h 66"/>
                  <a:gd name="T2" fmla="*/ 0 w 67"/>
                  <a:gd name="T3" fmla="*/ 27 h 66"/>
                  <a:gd name="T4" fmla="*/ 13 w 67"/>
                  <a:gd name="T5" fmla="*/ 31 h 66"/>
                  <a:gd name="T6" fmla="*/ 11 w 67"/>
                  <a:gd name="T7" fmla="*/ 23 h 66"/>
                  <a:gd name="T8" fmla="*/ 11 w 67"/>
                  <a:gd name="T9" fmla="*/ 14 h 66"/>
                  <a:gd name="T10" fmla="*/ 57 w 67"/>
                  <a:gd name="T11" fmla="*/ 11 h 66"/>
                  <a:gd name="T12" fmla="*/ 57 w 67"/>
                  <a:gd name="T13" fmla="*/ 34 h 66"/>
                  <a:gd name="T14" fmla="*/ 51 w 67"/>
                  <a:gd name="T15" fmla="*/ 38 h 66"/>
                  <a:gd name="T16" fmla="*/ 43 w 67"/>
                  <a:gd name="T17" fmla="*/ 53 h 66"/>
                  <a:gd name="T18" fmla="*/ 24 w 67"/>
                  <a:gd name="T19" fmla="*/ 56 h 66"/>
                  <a:gd name="T20" fmla="*/ 15 w 67"/>
                  <a:gd name="T21"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66">
                    <a:moveTo>
                      <a:pt x="15" y="65"/>
                    </a:moveTo>
                    <a:cubicBezTo>
                      <a:pt x="14" y="51"/>
                      <a:pt x="2" y="41"/>
                      <a:pt x="0" y="27"/>
                    </a:cubicBezTo>
                    <a:cubicBezTo>
                      <a:pt x="5" y="28"/>
                      <a:pt x="9" y="30"/>
                      <a:pt x="13" y="31"/>
                    </a:cubicBezTo>
                    <a:cubicBezTo>
                      <a:pt x="12" y="28"/>
                      <a:pt x="11" y="26"/>
                      <a:pt x="11" y="23"/>
                    </a:cubicBezTo>
                    <a:cubicBezTo>
                      <a:pt x="9" y="20"/>
                      <a:pt x="8" y="14"/>
                      <a:pt x="11" y="14"/>
                    </a:cubicBezTo>
                    <a:cubicBezTo>
                      <a:pt x="26" y="14"/>
                      <a:pt x="41" y="0"/>
                      <a:pt x="57" y="11"/>
                    </a:cubicBezTo>
                    <a:cubicBezTo>
                      <a:pt x="63" y="19"/>
                      <a:pt x="67" y="27"/>
                      <a:pt x="57" y="34"/>
                    </a:cubicBezTo>
                    <a:cubicBezTo>
                      <a:pt x="53" y="34"/>
                      <a:pt x="52" y="34"/>
                      <a:pt x="51" y="38"/>
                    </a:cubicBezTo>
                    <a:cubicBezTo>
                      <a:pt x="51" y="44"/>
                      <a:pt x="51" y="51"/>
                      <a:pt x="43" y="53"/>
                    </a:cubicBezTo>
                    <a:cubicBezTo>
                      <a:pt x="36" y="52"/>
                      <a:pt x="28" y="45"/>
                      <a:pt x="24" y="56"/>
                    </a:cubicBezTo>
                    <a:cubicBezTo>
                      <a:pt x="21" y="60"/>
                      <a:pt x="21" y="66"/>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7" name="Freeform 1316"/>
              <p:cNvSpPr/>
              <p:nvPr/>
            </p:nvSpPr>
            <p:spPr bwMode="auto">
              <a:xfrm>
                <a:off x="2598" y="2578"/>
                <a:ext cx="110" cy="69"/>
              </a:xfrm>
              <a:custGeom>
                <a:avLst/>
                <a:gdLst>
                  <a:gd name="T0" fmla="*/ 56 w 58"/>
                  <a:gd name="T1" fmla="*/ 26 h 36"/>
                  <a:gd name="T2" fmla="*/ 40 w 58"/>
                  <a:gd name="T3" fmla="*/ 24 h 36"/>
                  <a:gd name="T4" fmla="*/ 16 w 58"/>
                  <a:gd name="T5" fmla="*/ 29 h 36"/>
                  <a:gd name="T6" fmla="*/ 11 w 58"/>
                  <a:gd name="T7" fmla="*/ 36 h 36"/>
                  <a:gd name="T8" fmla="*/ 14 w 58"/>
                  <a:gd name="T9" fmla="*/ 12 h 36"/>
                  <a:gd name="T10" fmla="*/ 32 w 58"/>
                  <a:gd name="T11" fmla="*/ 2 h 36"/>
                  <a:gd name="T12" fmla="*/ 39 w 58"/>
                  <a:gd name="T13" fmla="*/ 2 h 36"/>
                  <a:gd name="T14" fmla="*/ 46 w 58"/>
                  <a:gd name="T15" fmla="*/ 2 h 36"/>
                  <a:gd name="T16" fmla="*/ 56 w 58"/>
                  <a:gd name="T17" fmla="*/ 19 h 36"/>
                  <a:gd name="T18" fmla="*/ 56 w 58"/>
                  <a:gd name="T19"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6">
                    <a:moveTo>
                      <a:pt x="56" y="26"/>
                    </a:moveTo>
                    <a:cubicBezTo>
                      <a:pt x="51" y="23"/>
                      <a:pt x="45" y="20"/>
                      <a:pt x="40" y="24"/>
                    </a:cubicBezTo>
                    <a:cubicBezTo>
                      <a:pt x="33" y="30"/>
                      <a:pt x="25" y="30"/>
                      <a:pt x="16" y="29"/>
                    </a:cubicBezTo>
                    <a:cubicBezTo>
                      <a:pt x="9" y="27"/>
                      <a:pt x="12" y="33"/>
                      <a:pt x="11" y="36"/>
                    </a:cubicBezTo>
                    <a:cubicBezTo>
                      <a:pt x="0" y="20"/>
                      <a:pt x="1" y="13"/>
                      <a:pt x="14" y="12"/>
                    </a:cubicBezTo>
                    <a:cubicBezTo>
                      <a:pt x="22" y="11"/>
                      <a:pt x="29" y="9"/>
                      <a:pt x="32" y="2"/>
                    </a:cubicBezTo>
                    <a:cubicBezTo>
                      <a:pt x="34" y="2"/>
                      <a:pt x="37" y="2"/>
                      <a:pt x="39" y="2"/>
                    </a:cubicBezTo>
                    <a:cubicBezTo>
                      <a:pt x="41" y="0"/>
                      <a:pt x="44" y="0"/>
                      <a:pt x="46" y="2"/>
                    </a:cubicBezTo>
                    <a:cubicBezTo>
                      <a:pt x="53" y="5"/>
                      <a:pt x="50" y="15"/>
                      <a:pt x="56" y="19"/>
                    </a:cubicBezTo>
                    <a:cubicBezTo>
                      <a:pt x="58" y="21"/>
                      <a:pt x="58" y="24"/>
                      <a:pt x="5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8" name="Freeform 1317"/>
              <p:cNvSpPr/>
              <p:nvPr/>
            </p:nvSpPr>
            <p:spPr bwMode="auto">
              <a:xfrm>
                <a:off x="2603" y="2471"/>
                <a:ext cx="69" cy="82"/>
              </a:xfrm>
              <a:custGeom>
                <a:avLst/>
                <a:gdLst>
                  <a:gd name="T0" fmla="*/ 1 w 36"/>
                  <a:gd name="T1" fmla="*/ 37 h 43"/>
                  <a:gd name="T2" fmla="*/ 7 w 36"/>
                  <a:gd name="T3" fmla="*/ 24 h 43"/>
                  <a:gd name="T4" fmla="*/ 4 w 36"/>
                  <a:gd name="T5" fmla="*/ 16 h 43"/>
                  <a:gd name="T6" fmla="*/ 36 w 36"/>
                  <a:gd name="T7" fmla="*/ 19 h 43"/>
                  <a:gd name="T8" fmla="*/ 32 w 36"/>
                  <a:gd name="T9" fmla="*/ 33 h 43"/>
                  <a:gd name="T10" fmla="*/ 22 w 36"/>
                  <a:gd name="T11" fmla="*/ 43 h 43"/>
                  <a:gd name="T12" fmla="*/ 5 w 36"/>
                  <a:gd name="T13" fmla="*/ 37 h 43"/>
                  <a:gd name="T14" fmla="*/ 1 w 36"/>
                  <a:gd name="T15" fmla="*/ 37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3">
                    <a:moveTo>
                      <a:pt x="1" y="37"/>
                    </a:moveTo>
                    <a:cubicBezTo>
                      <a:pt x="0" y="31"/>
                      <a:pt x="5" y="28"/>
                      <a:pt x="7" y="24"/>
                    </a:cubicBezTo>
                    <a:cubicBezTo>
                      <a:pt x="9" y="20"/>
                      <a:pt x="11" y="16"/>
                      <a:pt x="4" y="16"/>
                    </a:cubicBezTo>
                    <a:cubicBezTo>
                      <a:pt x="17" y="0"/>
                      <a:pt x="26" y="15"/>
                      <a:pt x="36" y="19"/>
                    </a:cubicBezTo>
                    <a:cubicBezTo>
                      <a:pt x="35" y="24"/>
                      <a:pt x="33" y="29"/>
                      <a:pt x="32" y="33"/>
                    </a:cubicBezTo>
                    <a:cubicBezTo>
                      <a:pt x="28" y="36"/>
                      <a:pt x="28" y="43"/>
                      <a:pt x="22" y="43"/>
                    </a:cubicBezTo>
                    <a:cubicBezTo>
                      <a:pt x="16" y="40"/>
                      <a:pt x="9" y="42"/>
                      <a:pt x="5" y="37"/>
                    </a:cubicBezTo>
                    <a:cubicBezTo>
                      <a:pt x="3" y="37"/>
                      <a:pt x="2" y="37"/>
                      <a:pt x="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9" name="Freeform 1318"/>
              <p:cNvSpPr/>
              <p:nvPr/>
            </p:nvSpPr>
            <p:spPr bwMode="auto">
              <a:xfrm>
                <a:off x="2611" y="2532"/>
                <a:ext cx="34" cy="31"/>
              </a:xfrm>
              <a:custGeom>
                <a:avLst/>
                <a:gdLst>
                  <a:gd name="T0" fmla="*/ 1 w 18"/>
                  <a:gd name="T1" fmla="*/ 5 h 16"/>
                  <a:gd name="T2" fmla="*/ 18 w 18"/>
                  <a:gd name="T3" fmla="*/ 11 h 16"/>
                  <a:gd name="T4" fmla="*/ 4 w 18"/>
                  <a:gd name="T5" fmla="*/ 15 h 16"/>
                  <a:gd name="T6" fmla="*/ 1 w 18"/>
                  <a:gd name="T7" fmla="*/ 5 h 16"/>
                </a:gdLst>
                <a:ahLst/>
                <a:cxnLst>
                  <a:cxn ang="0">
                    <a:pos x="T0" y="T1"/>
                  </a:cxn>
                  <a:cxn ang="0">
                    <a:pos x="T2" y="T3"/>
                  </a:cxn>
                  <a:cxn ang="0">
                    <a:pos x="T4" y="T5"/>
                  </a:cxn>
                  <a:cxn ang="0">
                    <a:pos x="T6" y="T7"/>
                  </a:cxn>
                </a:cxnLst>
                <a:rect l="0" t="0" r="r" b="b"/>
                <a:pathLst>
                  <a:path w="18" h="16">
                    <a:moveTo>
                      <a:pt x="1" y="5"/>
                    </a:moveTo>
                    <a:cubicBezTo>
                      <a:pt x="7" y="6"/>
                      <a:pt x="15" y="0"/>
                      <a:pt x="18" y="11"/>
                    </a:cubicBezTo>
                    <a:cubicBezTo>
                      <a:pt x="14" y="14"/>
                      <a:pt x="9" y="16"/>
                      <a:pt x="4" y="15"/>
                    </a:cubicBezTo>
                    <a:cubicBezTo>
                      <a:pt x="0" y="13"/>
                      <a:pt x="0" y="9"/>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0" name="Freeform 1319"/>
              <p:cNvSpPr/>
              <p:nvPr/>
            </p:nvSpPr>
            <p:spPr bwMode="auto">
              <a:xfrm>
                <a:off x="2624" y="2582"/>
                <a:ext cx="40" cy="21"/>
              </a:xfrm>
              <a:custGeom>
                <a:avLst/>
                <a:gdLst>
                  <a:gd name="T0" fmla="*/ 18 w 21"/>
                  <a:gd name="T1" fmla="*/ 0 h 11"/>
                  <a:gd name="T2" fmla="*/ 0 w 21"/>
                  <a:gd name="T3" fmla="*/ 10 h 11"/>
                  <a:gd name="T4" fmla="*/ 18 w 21"/>
                  <a:gd name="T5" fmla="*/ 0 h 11"/>
                </a:gdLst>
                <a:ahLst/>
                <a:cxnLst>
                  <a:cxn ang="0">
                    <a:pos x="T0" y="T1"/>
                  </a:cxn>
                  <a:cxn ang="0">
                    <a:pos x="T2" y="T3"/>
                  </a:cxn>
                  <a:cxn ang="0">
                    <a:pos x="T4" y="T5"/>
                  </a:cxn>
                </a:cxnLst>
                <a:rect l="0" t="0" r="r" b="b"/>
                <a:pathLst>
                  <a:path w="21" h="11">
                    <a:moveTo>
                      <a:pt x="18" y="0"/>
                    </a:moveTo>
                    <a:cubicBezTo>
                      <a:pt x="21" y="7"/>
                      <a:pt x="14" y="11"/>
                      <a:pt x="0" y="10"/>
                    </a:cubicBezTo>
                    <a:cubicBezTo>
                      <a:pt x="2" y="0"/>
                      <a:pt x="13" y="4"/>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1" name="Freeform 1320"/>
              <p:cNvSpPr/>
              <p:nvPr/>
            </p:nvSpPr>
            <p:spPr bwMode="auto">
              <a:xfrm>
                <a:off x="2672" y="2561"/>
                <a:ext cx="27" cy="21"/>
              </a:xfrm>
              <a:custGeom>
                <a:avLst/>
                <a:gdLst>
                  <a:gd name="T0" fmla="*/ 7 w 14"/>
                  <a:gd name="T1" fmla="*/ 11 h 11"/>
                  <a:gd name="T2" fmla="*/ 0 w 14"/>
                  <a:gd name="T3" fmla="*/ 11 h 11"/>
                  <a:gd name="T4" fmla="*/ 7 w 14"/>
                  <a:gd name="T5" fmla="*/ 0 h 11"/>
                  <a:gd name="T6" fmla="*/ 14 w 14"/>
                  <a:gd name="T7" fmla="*/ 0 h 11"/>
                  <a:gd name="T8" fmla="*/ 7 w 14"/>
                  <a:gd name="T9" fmla="*/ 11 h 11"/>
                </a:gdLst>
                <a:ahLst/>
                <a:cxnLst>
                  <a:cxn ang="0">
                    <a:pos x="T0" y="T1"/>
                  </a:cxn>
                  <a:cxn ang="0">
                    <a:pos x="T2" y="T3"/>
                  </a:cxn>
                  <a:cxn ang="0">
                    <a:pos x="T4" y="T5"/>
                  </a:cxn>
                  <a:cxn ang="0">
                    <a:pos x="T6" y="T7"/>
                  </a:cxn>
                  <a:cxn ang="0">
                    <a:pos x="T8" y="T9"/>
                  </a:cxn>
                </a:cxnLst>
                <a:rect l="0" t="0" r="r" b="b"/>
                <a:pathLst>
                  <a:path w="14" h="11">
                    <a:moveTo>
                      <a:pt x="7" y="11"/>
                    </a:moveTo>
                    <a:cubicBezTo>
                      <a:pt x="5" y="11"/>
                      <a:pt x="2" y="11"/>
                      <a:pt x="0" y="11"/>
                    </a:cubicBezTo>
                    <a:cubicBezTo>
                      <a:pt x="2" y="7"/>
                      <a:pt x="7" y="6"/>
                      <a:pt x="7" y="0"/>
                    </a:cubicBezTo>
                    <a:cubicBezTo>
                      <a:pt x="9" y="0"/>
                      <a:pt x="11" y="0"/>
                      <a:pt x="14" y="0"/>
                    </a:cubicBezTo>
                    <a:cubicBezTo>
                      <a:pt x="14" y="5"/>
                      <a:pt x="14" y="10"/>
                      <a:pt x="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2" name="Freeform 1321"/>
              <p:cNvSpPr/>
              <p:nvPr/>
            </p:nvSpPr>
            <p:spPr bwMode="auto">
              <a:xfrm>
                <a:off x="5705" y="1107"/>
                <a:ext cx="80" cy="86"/>
              </a:xfrm>
              <a:custGeom>
                <a:avLst/>
                <a:gdLst>
                  <a:gd name="T0" fmla="*/ 35 w 42"/>
                  <a:gd name="T1" fmla="*/ 11 h 45"/>
                  <a:gd name="T2" fmla="*/ 35 w 42"/>
                  <a:gd name="T3" fmla="*/ 23 h 45"/>
                  <a:gd name="T4" fmla="*/ 39 w 42"/>
                  <a:gd name="T5" fmla="*/ 35 h 45"/>
                  <a:gd name="T6" fmla="*/ 25 w 42"/>
                  <a:gd name="T7" fmla="*/ 43 h 45"/>
                  <a:gd name="T8" fmla="*/ 18 w 42"/>
                  <a:gd name="T9" fmla="*/ 40 h 45"/>
                  <a:gd name="T10" fmla="*/ 9 w 42"/>
                  <a:gd name="T11" fmla="*/ 26 h 45"/>
                  <a:gd name="T12" fmla="*/ 0 w 42"/>
                  <a:gd name="T13" fmla="*/ 18 h 45"/>
                  <a:gd name="T14" fmla="*/ 0 w 42"/>
                  <a:gd name="T15" fmla="*/ 18 h 45"/>
                  <a:gd name="T16" fmla="*/ 25 w 42"/>
                  <a:gd name="T17" fmla="*/ 0 h 45"/>
                  <a:gd name="T18" fmla="*/ 35 w 42"/>
                  <a:gd name="T1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5">
                    <a:moveTo>
                      <a:pt x="35" y="11"/>
                    </a:moveTo>
                    <a:cubicBezTo>
                      <a:pt x="23" y="14"/>
                      <a:pt x="31" y="22"/>
                      <a:pt x="35" y="23"/>
                    </a:cubicBezTo>
                    <a:cubicBezTo>
                      <a:pt x="42" y="26"/>
                      <a:pt x="39" y="31"/>
                      <a:pt x="39" y="35"/>
                    </a:cubicBezTo>
                    <a:cubicBezTo>
                      <a:pt x="39" y="45"/>
                      <a:pt x="39" y="45"/>
                      <a:pt x="25" y="43"/>
                    </a:cubicBezTo>
                    <a:cubicBezTo>
                      <a:pt x="23" y="43"/>
                      <a:pt x="20" y="42"/>
                      <a:pt x="18" y="40"/>
                    </a:cubicBezTo>
                    <a:cubicBezTo>
                      <a:pt x="18" y="34"/>
                      <a:pt x="18" y="27"/>
                      <a:pt x="9" y="26"/>
                    </a:cubicBezTo>
                    <a:cubicBezTo>
                      <a:pt x="5" y="25"/>
                      <a:pt x="3" y="21"/>
                      <a:pt x="0" y="18"/>
                    </a:cubicBezTo>
                    <a:cubicBezTo>
                      <a:pt x="0" y="18"/>
                      <a:pt x="0" y="18"/>
                      <a:pt x="0" y="18"/>
                    </a:cubicBezTo>
                    <a:cubicBezTo>
                      <a:pt x="14" y="19"/>
                      <a:pt x="19" y="10"/>
                      <a:pt x="25" y="0"/>
                    </a:cubicBezTo>
                    <a:cubicBezTo>
                      <a:pt x="24" y="8"/>
                      <a:pt x="33" y="6"/>
                      <a:pt x="3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3" name="Freeform 1322"/>
              <p:cNvSpPr/>
              <p:nvPr/>
            </p:nvSpPr>
            <p:spPr bwMode="auto">
              <a:xfrm>
                <a:off x="5825" y="1093"/>
                <a:ext cx="61" cy="69"/>
              </a:xfrm>
              <a:custGeom>
                <a:avLst/>
                <a:gdLst>
                  <a:gd name="T0" fmla="*/ 4 w 32"/>
                  <a:gd name="T1" fmla="*/ 14 h 36"/>
                  <a:gd name="T2" fmla="*/ 12 w 32"/>
                  <a:gd name="T3" fmla="*/ 9 h 36"/>
                  <a:gd name="T4" fmla="*/ 26 w 32"/>
                  <a:gd name="T5" fmla="*/ 5 h 36"/>
                  <a:gd name="T6" fmla="*/ 28 w 32"/>
                  <a:gd name="T7" fmla="*/ 15 h 36"/>
                  <a:gd name="T8" fmla="*/ 0 w 32"/>
                  <a:gd name="T9" fmla="*/ 36 h 36"/>
                  <a:gd name="T10" fmla="*/ 4 w 32"/>
                  <a:gd name="T11" fmla="*/ 18 h 36"/>
                  <a:gd name="T12" fmla="*/ 4 w 32"/>
                  <a:gd name="T13" fmla="*/ 14 h 36"/>
                </a:gdLst>
                <a:ahLst/>
                <a:cxnLst>
                  <a:cxn ang="0">
                    <a:pos x="T0" y="T1"/>
                  </a:cxn>
                  <a:cxn ang="0">
                    <a:pos x="T2" y="T3"/>
                  </a:cxn>
                  <a:cxn ang="0">
                    <a:pos x="T4" y="T5"/>
                  </a:cxn>
                  <a:cxn ang="0">
                    <a:pos x="T6" y="T7"/>
                  </a:cxn>
                  <a:cxn ang="0">
                    <a:pos x="T8" y="T9"/>
                  </a:cxn>
                  <a:cxn ang="0">
                    <a:pos x="T10" y="T11"/>
                  </a:cxn>
                  <a:cxn ang="0">
                    <a:pos x="T12" y="T13"/>
                  </a:cxn>
                </a:cxnLst>
                <a:rect l="0" t="0" r="r" b="b"/>
                <a:pathLst>
                  <a:path w="32" h="36">
                    <a:moveTo>
                      <a:pt x="4" y="14"/>
                    </a:moveTo>
                    <a:cubicBezTo>
                      <a:pt x="7" y="14"/>
                      <a:pt x="11" y="16"/>
                      <a:pt x="12" y="9"/>
                    </a:cubicBezTo>
                    <a:cubicBezTo>
                      <a:pt x="13" y="0"/>
                      <a:pt x="22" y="4"/>
                      <a:pt x="26" y="5"/>
                    </a:cubicBezTo>
                    <a:cubicBezTo>
                      <a:pt x="32" y="6"/>
                      <a:pt x="28" y="12"/>
                      <a:pt x="28" y="15"/>
                    </a:cubicBezTo>
                    <a:cubicBezTo>
                      <a:pt x="26" y="23"/>
                      <a:pt x="11" y="35"/>
                      <a:pt x="0" y="36"/>
                    </a:cubicBezTo>
                    <a:cubicBezTo>
                      <a:pt x="2" y="30"/>
                      <a:pt x="3" y="24"/>
                      <a:pt x="4" y="18"/>
                    </a:cubicBezTo>
                    <a:cubicBezTo>
                      <a:pt x="4" y="17"/>
                      <a:pt x="4" y="16"/>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4" name="Freeform 1323"/>
              <p:cNvSpPr/>
              <p:nvPr/>
            </p:nvSpPr>
            <p:spPr bwMode="auto">
              <a:xfrm>
                <a:off x="5762" y="1105"/>
                <a:ext cx="23" cy="9"/>
              </a:xfrm>
              <a:custGeom>
                <a:avLst/>
                <a:gdLst>
                  <a:gd name="T0" fmla="*/ 12 w 12"/>
                  <a:gd name="T1" fmla="*/ 4 h 5"/>
                  <a:gd name="T2" fmla="*/ 4 w 12"/>
                  <a:gd name="T3" fmla="*/ 5 h 5"/>
                  <a:gd name="T4" fmla="*/ 2 w 12"/>
                  <a:gd name="T5" fmla="*/ 2 h 5"/>
                  <a:gd name="T6" fmla="*/ 7 w 12"/>
                  <a:gd name="T7" fmla="*/ 0 h 5"/>
                  <a:gd name="T8" fmla="*/ 12 w 12"/>
                  <a:gd name="T9" fmla="*/ 4 h 5"/>
                </a:gdLst>
                <a:ahLst/>
                <a:cxnLst>
                  <a:cxn ang="0">
                    <a:pos x="T0" y="T1"/>
                  </a:cxn>
                  <a:cxn ang="0">
                    <a:pos x="T2" y="T3"/>
                  </a:cxn>
                  <a:cxn ang="0">
                    <a:pos x="T4" y="T5"/>
                  </a:cxn>
                  <a:cxn ang="0">
                    <a:pos x="T6" y="T7"/>
                  </a:cxn>
                  <a:cxn ang="0">
                    <a:pos x="T8" y="T9"/>
                  </a:cxn>
                </a:cxnLst>
                <a:rect l="0" t="0" r="r" b="b"/>
                <a:pathLst>
                  <a:path w="12" h="5">
                    <a:moveTo>
                      <a:pt x="12" y="4"/>
                    </a:moveTo>
                    <a:cubicBezTo>
                      <a:pt x="8" y="4"/>
                      <a:pt x="6" y="5"/>
                      <a:pt x="4" y="5"/>
                    </a:cubicBezTo>
                    <a:cubicBezTo>
                      <a:pt x="2" y="5"/>
                      <a:pt x="0" y="4"/>
                      <a:pt x="2" y="2"/>
                    </a:cubicBezTo>
                    <a:cubicBezTo>
                      <a:pt x="3" y="1"/>
                      <a:pt x="5" y="0"/>
                      <a:pt x="7" y="0"/>
                    </a:cubicBezTo>
                    <a:cubicBezTo>
                      <a:pt x="8" y="0"/>
                      <a:pt x="9" y="2"/>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5" name="Freeform 1324"/>
              <p:cNvSpPr/>
              <p:nvPr/>
            </p:nvSpPr>
            <p:spPr bwMode="auto">
              <a:xfrm>
                <a:off x="1935" y="1811"/>
                <a:ext cx="34" cy="36"/>
              </a:xfrm>
              <a:custGeom>
                <a:avLst/>
                <a:gdLst>
                  <a:gd name="T0" fmla="*/ 0 w 18"/>
                  <a:gd name="T1" fmla="*/ 5 h 19"/>
                  <a:gd name="T2" fmla="*/ 14 w 18"/>
                  <a:gd name="T3" fmla="*/ 19 h 19"/>
                  <a:gd name="T4" fmla="*/ 12 w 18"/>
                  <a:gd name="T5" fmla="*/ 19 h 19"/>
                  <a:gd name="T6" fmla="*/ 11 w 18"/>
                  <a:gd name="T7" fmla="*/ 19 h 19"/>
                  <a:gd name="T8" fmla="*/ 0 w 18"/>
                  <a:gd name="T9" fmla="*/ 5 h 19"/>
                </a:gdLst>
                <a:ahLst/>
                <a:cxnLst>
                  <a:cxn ang="0">
                    <a:pos x="T0" y="T1"/>
                  </a:cxn>
                  <a:cxn ang="0">
                    <a:pos x="T2" y="T3"/>
                  </a:cxn>
                  <a:cxn ang="0">
                    <a:pos x="T4" y="T5"/>
                  </a:cxn>
                  <a:cxn ang="0">
                    <a:pos x="T6" y="T7"/>
                  </a:cxn>
                  <a:cxn ang="0">
                    <a:pos x="T8" y="T9"/>
                  </a:cxn>
                </a:cxnLst>
                <a:rect l="0" t="0" r="r" b="b"/>
                <a:pathLst>
                  <a:path w="18" h="19">
                    <a:moveTo>
                      <a:pt x="0" y="5"/>
                    </a:moveTo>
                    <a:cubicBezTo>
                      <a:pt x="15" y="0"/>
                      <a:pt x="18" y="6"/>
                      <a:pt x="14" y="19"/>
                    </a:cubicBezTo>
                    <a:cubicBezTo>
                      <a:pt x="12" y="19"/>
                      <a:pt x="12" y="19"/>
                      <a:pt x="12" y="19"/>
                    </a:cubicBezTo>
                    <a:cubicBezTo>
                      <a:pt x="12" y="19"/>
                      <a:pt x="11" y="19"/>
                      <a:pt x="11" y="19"/>
                    </a:cubicBezTo>
                    <a:cubicBezTo>
                      <a:pt x="11" y="12"/>
                      <a:pt x="1" y="12"/>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6" name="Freeform 1325"/>
              <p:cNvSpPr/>
              <p:nvPr/>
            </p:nvSpPr>
            <p:spPr bwMode="auto">
              <a:xfrm>
                <a:off x="1975" y="1840"/>
                <a:ext cx="93" cy="55"/>
              </a:xfrm>
              <a:custGeom>
                <a:avLst/>
                <a:gdLst>
                  <a:gd name="T0" fmla="*/ 0 w 49"/>
                  <a:gd name="T1" fmla="*/ 11 h 29"/>
                  <a:gd name="T2" fmla="*/ 14 w 49"/>
                  <a:gd name="T3" fmla="*/ 1 h 29"/>
                  <a:gd name="T4" fmla="*/ 35 w 49"/>
                  <a:gd name="T5" fmla="*/ 4 h 29"/>
                  <a:gd name="T6" fmla="*/ 45 w 49"/>
                  <a:gd name="T7" fmla="*/ 15 h 29"/>
                  <a:gd name="T8" fmla="*/ 45 w 49"/>
                  <a:gd name="T9" fmla="*/ 29 h 29"/>
                  <a:gd name="T10" fmla="*/ 21 w 49"/>
                  <a:gd name="T11" fmla="*/ 29 h 29"/>
                  <a:gd name="T12" fmla="*/ 7 w 49"/>
                  <a:gd name="T13" fmla="*/ 18 h 29"/>
                  <a:gd name="T14" fmla="*/ 0 w 49"/>
                  <a:gd name="T15" fmla="*/ 11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0" y="11"/>
                    </a:moveTo>
                    <a:cubicBezTo>
                      <a:pt x="2" y="5"/>
                      <a:pt x="6" y="0"/>
                      <a:pt x="14" y="1"/>
                    </a:cubicBezTo>
                    <a:cubicBezTo>
                      <a:pt x="20" y="9"/>
                      <a:pt x="28" y="3"/>
                      <a:pt x="35" y="4"/>
                    </a:cubicBezTo>
                    <a:cubicBezTo>
                      <a:pt x="41" y="6"/>
                      <a:pt x="44" y="9"/>
                      <a:pt x="45" y="15"/>
                    </a:cubicBezTo>
                    <a:cubicBezTo>
                      <a:pt x="45" y="19"/>
                      <a:pt x="49" y="24"/>
                      <a:pt x="45" y="29"/>
                    </a:cubicBezTo>
                    <a:cubicBezTo>
                      <a:pt x="37" y="29"/>
                      <a:pt x="29" y="29"/>
                      <a:pt x="21" y="29"/>
                    </a:cubicBezTo>
                    <a:cubicBezTo>
                      <a:pt x="16" y="25"/>
                      <a:pt x="14" y="19"/>
                      <a:pt x="7" y="18"/>
                    </a:cubicBezTo>
                    <a:cubicBezTo>
                      <a:pt x="1" y="20"/>
                      <a:pt x="3" y="13"/>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7" name="Freeform 1326"/>
              <p:cNvSpPr/>
              <p:nvPr/>
            </p:nvSpPr>
            <p:spPr bwMode="auto">
              <a:xfrm>
                <a:off x="2361" y="1840"/>
                <a:ext cx="86" cy="141"/>
              </a:xfrm>
              <a:custGeom>
                <a:avLst/>
                <a:gdLst>
                  <a:gd name="T0" fmla="*/ 13 w 45"/>
                  <a:gd name="T1" fmla="*/ 1 h 74"/>
                  <a:gd name="T2" fmla="*/ 45 w 45"/>
                  <a:gd name="T3" fmla="*/ 6 h 74"/>
                  <a:gd name="T4" fmla="*/ 44 w 45"/>
                  <a:gd name="T5" fmla="*/ 36 h 74"/>
                  <a:gd name="T6" fmla="*/ 27 w 45"/>
                  <a:gd name="T7" fmla="*/ 46 h 74"/>
                  <a:gd name="T8" fmla="*/ 30 w 45"/>
                  <a:gd name="T9" fmla="*/ 63 h 74"/>
                  <a:gd name="T10" fmla="*/ 30 w 45"/>
                  <a:gd name="T11" fmla="*/ 74 h 74"/>
                  <a:gd name="T12" fmla="*/ 13 w 45"/>
                  <a:gd name="T13" fmla="*/ 74 h 74"/>
                  <a:gd name="T14" fmla="*/ 13 w 45"/>
                  <a:gd name="T15" fmla="*/ 70 h 74"/>
                  <a:gd name="T16" fmla="*/ 0 w 45"/>
                  <a:gd name="T17" fmla="*/ 32 h 74"/>
                  <a:gd name="T18" fmla="*/ 13 w 45"/>
                  <a:gd name="T19"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74">
                    <a:moveTo>
                      <a:pt x="13" y="1"/>
                    </a:moveTo>
                    <a:cubicBezTo>
                      <a:pt x="23" y="9"/>
                      <a:pt x="35" y="0"/>
                      <a:pt x="45" y="6"/>
                    </a:cubicBezTo>
                    <a:cubicBezTo>
                      <a:pt x="44" y="15"/>
                      <a:pt x="25" y="25"/>
                      <a:pt x="44" y="36"/>
                    </a:cubicBezTo>
                    <a:cubicBezTo>
                      <a:pt x="40" y="42"/>
                      <a:pt x="30" y="38"/>
                      <a:pt x="27" y="46"/>
                    </a:cubicBezTo>
                    <a:cubicBezTo>
                      <a:pt x="29" y="52"/>
                      <a:pt x="27" y="58"/>
                      <a:pt x="30" y="63"/>
                    </a:cubicBezTo>
                    <a:cubicBezTo>
                      <a:pt x="28" y="67"/>
                      <a:pt x="28" y="70"/>
                      <a:pt x="30" y="74"/>
                    </a:cubicBezTo>
                    <a:cubicBezTo>
                      <a:pt x="25" y="72"/>
                      <a:pt x="19" y="72"/>
                      <a:pt x="13" y="74"/>
                    </a:cubicBezTo>
                    <a:cubicBezTo>
                      <a:pt x="13" y="73"/>
                      <a:pt x="13" y="72"/>
                      <a:pt x="13" y="70"/>
                    </a:cubicBezTo>
                    <a:cubicBezTo>
                      <a:pt x="10" y="57"/>
                      <a:pt x="4" y="45"/>
                      <a:pt x="0" y="32"/>
                    </a:cubicBezTo>
                    <a:cubicBezTo>
                      <a:pt x="0" y="20"/>
                      <a:pt x="5" y="9"/>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8" name="Freeform 1327"/>
              <p:cNvSpPr/>
              <p:nvPr/>
            </p:nvSpPr>
            <p:spPr bwMode="auto">
              <a:xfrm>
                <a:off x="2400" y="1928"/>
                <a:ext cx="40" cy="32"/>
              </a:xfrm>
              <a:custGeom>
                <a:avLst/>
                <a:gdLst>
                  <a:gd name="T0" fmla="*/ 10 w 21"/>
                  <a:gd name="T1" fmla="*/ 17 h 17"/>
                  <a:gd name="T2" fmla="*/ 7 w 21"/>
                  <a:gd name="T3" fmla="*/ 0 h 17"/>
                  <a:gd name="T4" fmla="*/ 10 w 21"/>
                  <a:gd name="T5" fmla="*/ 17 h 17"/>
                </a:gdLst>
                <a:ahLst/>
                <a:cxnLst>
                  <a:cxn ang="0">
                    <a:pos x="T0" y="T1"/>
                  </a:cxn>
                  <a:cxn ang="0">
                    <a:pos x="T2" y="T3"/>
                  </a:cxn>
                  <a:cxn ang="0">
                    <a:pos x="T4" y="T5"/>
                  </a:cxn>
                </a:cxnLst>
                <a:rect l="0" t="0" r="r" b="b"/>
                <a:pathLst>
                  <a:path w="21" h="17">
                    <a:moveTo>
                      <a:pt x="10" y="17"/>
                    </a:moveTo>
                    <a:cubicBezTo>
                      <a:pt x="6" y="12"/>
                      <a:pt x="0" y="8"/>
                      <a:pt x="7" y="0"/>
                    </a:cubicBezTo>
                    <a:cubicBezTo>
                      <a:pt x="21" y="3"/>
                      <a:pt x="9" y="12"/>
                      <a:pt x="1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9" name="Freeform 1328"/>
              <p:cNvSpPr/>
              <p:nvPr/>
            </p:nvSpPr>
            <p:spPr bwMode="auto">
              <a:xfrm>
                <a:off x="4554" y="1727"/>
                <a:ext cx="168" cy="120"/>
              </a:xfrm>
              <a:custGeom>
                <a:avLst/>
                <a:gdLst>
                  <a:gd name="T0" fmla="*/ 82 w 88"/>
                  <a:gd name="T1" fmla="*/ 8 h 63"/>
                  <a:gd name="T2" fmla="*/ 88 w 88"/>
                  <a:gd name="T3" fmla="*/ 23 h 63"/>
                  <a:gd name="T4" fmla="*/ 50 w 88"/>
                  <a:gd name="T5" fmla="*/ 63 h 63"/>
                  <a:gd name="T6" fmla="*/ 29 w 88"/>
                  <a:gd name="T7" fmla="*/ 41 h 63"/>
                  <a:gd name="T8" fmla="*/ 21 w 88"/>
                  <a:gd name="T9" fmla="*/ 30 h 63"/>
                  <a:gd name="T10" fmla="*/ 13 w 88"/>
                  <a:gd name="T11" fmla="*/ 22 h 63"/>
                  <a:gd name="T12" fmla="*/ 0 w 88"/>
                  <a:gd name="T13" fmla="*/ 15 h 63"/>
                  <a:gd name="T14" fmla="*/ 7 w 88"/>
                  <a:gd name="T15" fmla="*/ 5 h 63"/>
                  <a:gd name="T16" fmla="*/ 67 w 88"/>
                  <a:gd name="T17" fmla="*/ 3 h 63"/>
                  <a:gd name="T18" fmla="*/ 82 w 88"/>
                  <a:gd name="T19" fmla="*/ 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63">
                    <a:moveTo>
                      <a:pt x="82" y="8"/>
                    </a:moveTo>
                    <a:cubicBezTo>
                      <a:pt x="69" y="18"/>
                      <a:pt x="81" y="20"/>
                      <a:pt x="88" y="23"/>
                    </a:cubicBezTo>
                    <a:cubicBezTo>
                      <a:pt x="70" y="32"/>
                      <a:pt x="67" y="54"/>
                      <a:pt x="50" y="63"/>
                    </a:cubicBezTo>
                    <a:cubicBezTo>
                      <a:pt x="45" y="54"/>
                      <a:pt x="42" y="43"/>
                      <a:pt x="29" y="41"/>
                    </a:cubicBezTo>
                    <a:cubicBezTo>
                      <a:pt x="24" y="40"/>
                      <a:pt x="23" y="34"/>
                      <a:pt x="21" y="30"/>
                    </a:cubicBezTo>
                    <a:cubicBezTo>
                      <a:pt x="21" y="24"/>
                      <a:pt x="18" y="22"/>
                      <a:pt x="13" y="22"/>
                    </a:cubicBezTo>
                    <a:cubicBezTo>
                      <a:pt x="8" y="21"/>
                      <a:pt x="2" y="22"/>
                      <a:pt x="0" y="15"/>
                    </a:cubicBezTo>
                    <a:cubicBezTo>
                      <a:pt x="0" y="10"/>
                      <a:pt x="3" y="7"/>
                      <a:pt x="7" y="5"/>
                    </a:cubicBezTo>
                    <a:cubicBezTo>
                      <a:pt x="27" y="0"/>
                      <a:pt x="47" y="4"/>
                      <a:pt x="67" y="3"/>
                    </a:cubicBezTo>
                    <a:cubicBezTo>
                      <a:pt x="72" y="3"/>
                      <a:pt x="78" y="3"/>
                      <a:pt x="8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0" name="Freeform 1329"/>
              <p:cNvSpPr/>
              <p:nvPr/>
            </p:nvSpPr>
            <p:spPr bwMode="auto">
              <a:xfrm>
                <a:off x="4530" y="1774"/>
                <a:ext cx="120" cy="110"/>
              </a:xfrm>
              <a:custGeom>
                <a:avLst/>
                <a:gdLst>
                  <a:gd name="T0" fmla="*/ 35 w 63"/>
                  <a:gd name="T1" fmla="*/ 3 h 57"/>
                  <a:gd name="T2" fmla="*/ 52 w 63"/>
                  <a:gd name="T3" fmla="*/ 15 h 57"/>
                  <a:gd name="T4" fmla="*/ 63 w 63"/>
                  <a:gd name="T5" fmla="*/ 38 h 57"/>
                  <a:gd name="T6" fmla="*/ 39 w 63"/>
                  <a:gd name="T7" fmla="*/ 45 h 57"/>
                  <a:gd name="T8" fmla="*/ 22 w 63"/>
                  <a:gd name="T9" fmla="*/ 52 h 57"/>
                  <a:gd name="T10" fmla="*/ 18 w 63"/>
                  <a:gd name="T11" fmla="*/ 45 h 57"/>
                  <a:gd name="T12" fmla="*/ 17 w 63"/>
                  <a:gd name="T13" fmla="*/ 18 h 57"/>
                  <a:gd name="T14" fmla="*/ 34 w 63"/>
                  <a:gd name="T15" fmla="*/ 0 h 57"/>
                  <a:gd name="T16" fmla="*/ 36 w 63"/>
                  <a:gd name="T17" fmla="*/ 1 h 57"/>
                  <a:gd name="T18" fmla="*/ 35 w 63"/>
                  <a:gd name="T19" fmla="*/ 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57">
                    <a:moveTo>
                      <a:pt x="35" y="3"/>
                    </a:moveTo>
                    <a:cubicBezTo>
                      <a:pt x="40" y="8"/>
                      <a:pt x="43" y="14"/>
                      <a:pt x="52" y="15"/>
                    </a:cubicBezTo>
                    <a:cubicBezTo>
                      <a:pt x="63" y="17"/>
                      <a:pt x="63" y="28"/>
                      <a:pt x="63" y="38"/>
                    </a:cubicBezTo>
                    <a:cubicBezTo>
                      <a:pt x="59" y="54"/>
                      <a:pt x="47" y="44"/>
                      <a:pt x="39" y="45"/>
                    </a:cubicBezTo>
                    <a:cubicBezTo>
                      <a:pt x="34" y="51"/>
                      <a:pt x="30" y="57"/>
                      <a:pt x="22" y="52"/>
                    </a:cubicBezTo>
                    <a:cubicBezTo>
                      <a:pt x="20" y="50"/>
                      <a:pt x="19" y="48"/>
                      <a:pt x="18" y="45"/>
                    </a:cubicBezTo>
                    <a:cubicBezTo>
                      <a:pt x="12" y="36"/>
                      <a:pt x="0" y="28"/>
                      <a:pt x="17" y="18"/>
                    </a:cubicBezTo>
                    <a:cubicBezTo>
                      <a:pt x="28" y="17"/>
                      <a:pt x="26" y="4"/>
                      <a:pt x="34" y="0"/>
                    </a:cubicBezTo>
                    <a:cubicBezTo>
                      <a:pt x="35" y="0"/>
                      <a:pt x="35" y="0"/>
                      <a:pt x="36" y="1"/>
                    </a:cubicBezTo>
                    <a:cubicBezTo>
                      <a:pt x="36" y="1"/>
                      <a:pt x="36" y="2"/>
                      <a:pt x="3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1" name="Freeform 1330"/>
              <p:cNvSpPr/>
              <p:nvPr/>
            </p:nvSpPr>
            <p:spPr bwMode="auto">
              <a:xfrm>
                <a:off x="4513" y="1861"/>
                <a:ext cx="156" cy="112"/>
              </a:xfrm>
              <a:custGeom>
                <a:avLst/>
                <a:gdLst>
                  <a:gd name="T0" fmla="*/ 31 w 82"/>
                  <a:gd name="T1" fmla="*/ 7 h 59"/>
                  <a:gd name="T2" fmla="*/ 48 w 82"/>
                  <a:gd name="T3" fmla="*/ 0 h 59"/>
                  <a:gd name="T4" fmla="*/ 82 w 82"/>
                  <a:gd name="T5" fmla="*/ 13 h 59"/>
                  <a:gd name="T6" fmla="*/ 23 w 82"/>
                  <a:gd name="T7" fmla="*/ 16 h 59"/>
                  <a:gd name="T8" fmla="*/ 40 w 82"/>
                  <a:gd name="T9" fmla="*/ 37 h 59"/>
                  <a:gd name="T10" fmla="*/ 17 w 82"/>
                  <a:gd name="T11" fmla="*/ 59 h 59"/>
                  <a:gd name="T12" fmla="*/ 0 w 82"/>
                  <a:gd name="T13" fmla="*/ 57 h 59"/>
                  <a:gd name="T14" fmla="*/ 19 w 82"/>
                  <a:gd name="T15" fmla="*/ 38 h 59"/>
                  <a:gd name="T16" fmla="*/ 21 w 82"/>
                  <a:gd name="T17" fmla="*/ 28 h 59"/>
                  <a:gd name="T18" fmla="*/ 31 w 82"/>
                  <a:gd name="T19"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9">
                    <a:moveTo>
                      <a:pt x="31" y="7"/>
                    </a:moveTo>
                    <a:cubicBezTo>
                      <a:pt x="36" y="5"/>
                      <a:pt x="42" y="3"/>
                      <a:pt x="48" y="0"/>
                    </a:cubicBezTo>
                    <a:cubicBezTo>
                      <a:pt x="56" y="11"/>
                      <a:pt x="71" y="6"/>
                      <a:pt x="82" y="13"/>
                    </a:cubicBezTo>
                    <a:cubicBezTo>
                      <a:pt x="62" y="25"/>
                      <a:pt x="43" y="25"/>
                      <a:pt x="23" y="16"/>
                    </a:cubicBezTo>
                    <a:cubicBezTo>
                      <a:pt x="24" y="28"/>
                      <a:pt x="34" y="29"/>
                      <a:pt x="40" y="37"/>
                    </a:cubicBezTo>
                    <a:cubicBezTo>
                      <a:pt x="27" y="40"/>
                      <a:pt x="17" y="45"/>
                      <a:pt x="17" y="59"/>
                    </a:cubicBezTo>
                    <a:cubicBezTo>
                      <a:pt x="12" y="59"/>
                      <a:pt x="7" y="58"/>
                      <a:pt x="0" y="57"/>
                    </a:cubicBezTo>
                    <a:cubicBezTo>
                      <a:pt x="7" y="50"/>
                      <a:pt x="5" y="37"/>
                      <a:pt x="19" y="38"/>
                    </a:cubicBezTo>
                    <a:cubicBezTo>
                      <a:pt x="24" y="38"/>
                      <a:pt x="24" y="31"/>
                      <a:pt x="21" y="28"/>
                    </a:cubicBezTo>
                    <a:cubicBezTo>
                      <a:pt x="6" y="12"/>
                      <a:pt x="17" y="9"/>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2" name="Freeform 1331"/>
              <p:cNvSpPr/>
              <p:nvPr/>
            </p:nvSpPr>
            <p:spPr bwMode="auto">
              <a:xfrm>
                <a:off x="4621" y="1675"/>
                <a:ext cx="118" cy="69"/>
              </a:xfrm>
              <a:custGeom>
                <a:avLst/>
                <a:gdLst>
                  <a:gd name="T0" fmla="*/ 47 w 62"/>
                  <a:gd name="T1" fmla="*/ 35 h 36"/>
                  <a:gd name="T2" fmla="*/ 33 w 62"/>
                  <a:gd name="T3" fmla="*/ 34 h 36"/>
                  <a:gd name="T4" fmla="*/ 26 w 62"/>
                  <a:gd name="T5" fmla="*/ 33 h 36"/>
                  <a:gd name="T6" fmla="*/ 0 w 62"/>
                  <a:gd name="T7" fmla="*/ 17 h 36"/>
                  <a:gd name="T8" fmla="*/ 1 w 62"/>
                  <a:gd name="T9" fmla="*/ 13 h 36"/>
                  <a:gd name="T10" fmla="*/ 11 w 62"/>
                  <a:gd name="T11" fmla="*/ 9 h 36"/>
                  <a:gd name="T12" fmla="*/ 57 w 62"/>
                  <a:gd name="T13" fmla="*/ 13 h 36"/>
                  <a:gd name="T14" fmla="*/ 57 w 62"/>
                  <a:gd name="T15" fmla="*/ 34 h 36"/>
                  <a:gd name="T16" fmla="*/ 47 w 62"/>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6">
                    <a:moveTo>
                      <a:pt x="47" y="35"/>
                    </a:moveTo>
                    <a:cubicBezTo>
                      <a:pt x="42" y="35"/>
                      <a:pt x="37" y="34"/>
                      <a:pt x="33" y="34"/>
                    </a:cubicBezTo>
                    <a:cubicBezTo>
                      <a:pt x="31" y="33"/>
                      <a:pt x="29" y="32"/>
                      <a:pt x="26" y="33"/>
                    </a:cubicBezTo>
                    <a:cubicBezTo>
                      <a:pt x="13" y="36"/>
                      <a:pt x="6" y="28"/>
                      <a:pt x="0" y="17"/>
                    </a:cubicBezTo>
                    <a:cubicBezTo>
                      <a:pt x="0" y="16"/>
                      <a:pt x="0" y="14"/>
                      <a:pt x="1" y="13"/>
                    </a:cubicBezTo>
                    <a:cubicBezTo>
                      <a:pt x="4" y="10"/>
                      <a:pt x="7" y="10"/>
                      <a:pt x="11" y="9"/>
                    </a:cubicBezTo>
                    <a:cubicBezTo>
                      <a:pt x="27" y="0"/>
                      <a:pt x="42" y="9"/>
                      <a:pt x="57" y="13"/>
                    </a:cubicBezTo>
                    <a:cubicBezTo>
                      <a:pt x="55" y="20"/>
                      <a:pt x="62" y="27"/>
                      <a:pt x="57" y="34"/>
                    </a:cubicBezTo>
                    <a:cubicBezTo>
                      <a:pt x="54" y="34"/>
                      <a:pt x="50" y="35"/>
                      <a:pt x="47"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3" name="Freeform 1332"/>
              <p:cNvSpPr/>
              <p:nvPr/>
            </p:nvSpPr>
            <p:spPr bwMode="auto">
              <a:xfrm>
                <a:off x="4705" y="1692"/>
                <a:ext cx="97" cy="88"/>
              </a:xfrm>
              <a:custGeom>
                <a:avLst/>
                <a:gdLst>
                  <a:gd name="T0" fmla="*/ 13 w 51"/>
                  <a:gd name="T1" fmla="*/ 25 h 46"/>
                  <a:gd name="T2" fmla="*/ 13 w 51"/>
                  <a:gd name="T3" fmla="*/ 5 h 46"/>
                  <a:gd name="T4" fmla="*/ 20 w 51"/>
                  <a:gd name="T5" fmla="*/ 0 h 46"/>
                  <a:gd name="T6" fmla="*/ 30 w 51"/>
                  <a:gd name="T7" fmla="*/ 5 h 46"/>
                  <a:gd name="T8" fmla="*/ 33 w 51"/>
                  <a:gd name="T9" fmla="*/ 19 h 46"/>
                  <a:gd name="T10" fmla="*/ 42 w 51"/>
                  <a:gd name="T11" fmla="*/ 30 h 46"/>
                  <a:gd name="T12" fmla="*/ 50 w 51"/>
                  <a:gd name="T13" fmla="*/ 39 h 46"/>
                  <a:gd name="T14" fmla="*/ 41 w 51"/>
                  <a:gd name="T15" fmla="*/ 43 h 46"/>
                  <a:gd name="T16" fmla="*/ 20 w 51"/>
                  <a:gd name="T17" fmla="*/ 36 h 46"/>
                  <a:gd name="T18" fmla="*/ 13 w 51"/>
                  <a:gd name="T19"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6">
                    <a:moveTo>
                      <a:pt x="13" y="25"/>
                    </a:moveTo>
                    <a:cubicBezTo>
                      <a:pt x="15" y="18"/>
                      <a:pt x="0" y="11"/>
                      <a:pt x="13" y="5"/>
                    </a:cubicBezTo>
                    <a:cubicBezTo>
                      <a:pt x="14" y="1"/>
                      <a:pt x="16" y="0"/>
                      <a:pt x="20" y="0"/>
                    </a:cubicBezTo>
                    <a:cubicBezTo>
                      <a:pt x="22" y="4"/>
                      <a:pt x="27" y="3"/>
                      <a:pt x="30" y="5"/>
                    </a:cubicBezTo>
                    <a:cubicBezTo>
                      <a:pt x="34" y="9"/>
                      <a:pt x="34" y="14"/>
                      <a:pt x="33" y="19"/>
                    </a:cubicBezTo>
                    <a:cubicBezTo>
                      <a:pt x="27" y="30"/>
                      <a:pt x="36" y="29"/>
                      <a:pt x="42" y="30"/>
                    </a:cubicBezTo>
                    <a:cubicBezTo>
                      <a:pt x="48" y="31"/>
                      <a:pt x="51" y="34"/>
                      <a:pt x="50" y="39"/>
                    </a:cubicBezTo>
                    <a:cubicBezTo>
                      <a:pt x="49" y="44"/>
                      <a:pt x="46" y="46"/>
                      <a:pt x="41" y="43"/>
                    </a:cubicBezTo>
                    <a:cubicBezTo>
                      <a:pt x="33" y="43"/>
                      <a:pt x="26" y="41"/>
                      <a:pt x="20" y="36"/>
                    </a:cubicBezTo>
                    <a:cubicBezTo>
                      <a:pt x="20" y="31"/>
                      <a:pt x="18" y="27"/>
                      <a:pt x="1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4" name="Freeform 1333"/>
              <p:cNvSpPr/>
              <p:nvPr/>
            </p:nvSpPr>
            <p:spPr bwMode="auto">
              <a:xfrm>
                <a:off x="5902" y="1128"/>
                <a:ext cx="64" cy="38"/>
              </a:xfrm>
              <a:custGeom>
                <a:avLst/>
                <a:gdLst>
                  <a:gd name="T0" fmla="*/ 2 w 34"/>
                  <a:gd name="T1" fmla="*/ 7 h 20"/>
                  <a:gd name="T2" fmla="*/ 9 w 34"/>
                  <a:gd name="T3" fmla="*/ 0 h 20"/>
                  <a:gd name="T4" fmla="*/ 32 w 34"/>
                  <a:gd name="T5" fmla="*/ 0 h 20"/>
                  <a:gd name="T6" fmla="*/ 15 w 34"/>
                  <a:gd name="T7" fmla="*/ 14 h 20"/>
                  <a:gd name="T8" fmla="*/ 2 w 34"/>
                  <a:gd name="T9" fmla="*/ 14 h 20"/>
                  <a:gd name="T10" fmla="*/ 2 w 34"/>
                  <a:gd name="T11" fmla="*/ 7 h 20"/>
                </a:gdLst>
                <a:ahLst/>
                <a:cxnLst>
                  <a:cxn ang="0">
                    <a:pos x="T0" y="T1"/>
                  </a:cxn>
                  <a:cxn ang="0">
                    <a:pos x="T2" y="T3"/>
                  </a:cxn>
                  <a:cxn ang="0">
                    <a:pos x="T4" y="T5"/>
                  </a:cxn>
                  <a:cxn ang="0">
                    <a:pos x="T6" y="T7"/>
                  </a:cxn>
                  <a:cxn ang="0">
                    <a:pos x="T8" y="T9"/>
                  </a:cxn>
                  <a:cxn ang="0">
                    <a:pos x="T10" y="T11"/>
                  </a:cxn>
                </a:cxnLst>
                <a:rect l="0" t="0" r="r" b="b"/>
                <a:pathLst>
                  <a:path w="34" h="20">
                    <a:moveTo>
                      <a:pt x="2" y="7"/>
                    </a:moveTo>
                    <a:cubicBezTo>
                      <a:pt x="4" y="5"/>
                      <a:pt x="7" y="2"/>
                      <a:pt x="9" y="0"/>
                    </a:cubicBezTo>
                    <a:cubicBezTo>
                      <a:pt x="16" y="12"/>
                      <a:pt x="24" y="2"/>
                      <a:pt x="32" y="0"/>
                    </a:cubicBezTo>
                    <a:cubicBezTo>
                      <a:pt x="34" y="18"/>
                      <a:pt x="30" y="20"/>
                      <a:pt x="15" y="14"/>
                    </a:cubicBezTo>
                    <a:cubicBezTo>
                      <a:pt x="11" y="12"/>
                      <a:pt x="6" y="14"/>
                      <a:pt x="2" y="14"/>
                    </a:cubicBezTo>
                    <a:cubicBezTo>
                      <a:pt x="0" y="11"/>
                      <a:pt x="0" y="9"/>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5" name="Freeform 1334"/>
              <p:cNvSpPr/>
              <p:nvPr/>
            </p:nvSpPr>
            <p:spPr bwMode="auto">
              <a:xfrm>
                <a:off x="5884" y="1126"/>
                <a:ext cx="21" cy="42"/>
              </a:xfrm>
              <a:custGeom>
                <a:avLst/>
                <a:gdLst>
                  <a:gd name="T0" fmla="*/ 11 w 11"/>
                  <a:gd name="T1" fmla="*/ 8 h 22"/>
                  <a:gd name="T2" fmla="*/ 11 w 11"/>
                  <a:gd name="T3" fmla="*/ 15 h 22"/>
                  <a:gd name="T4" fmla="*/ 4 w 11"/>
                  <a:gd name="T5" fmla="*/ 22 h 22"/>
                  <a:gd name="T6" fmla="*/ 5 w 11"/>
                  <a:gd name="T7" fmla="*/ 8 h 22"/>
                  <a:gd name="T8" fmla="*/ 5 w 11"/>
                  <a:gd name="T9" fmla="*/ 2 h 22"/>
                  <a:gd name="T10" fmla="*/ 11 w 11"/>
                  <a:gd name="T11" fmla="*/ 8 h 22"/>
                </a:gdLst>
                <a:ahLst/>
                <a:cxnLst>
                  <a:cxn ang="0">
                    <a:pos x="T0" y="T1"/>
                  </a:cxn>
                  <a:cxn ang="0">
                    <a:pos x="T2" y="T3"/>
                  </a:cxn>
                  <a:cxn ang="0">
                    <a:pos x="T4" y="T5"/>
                  </a:cxn>
                  <a:cxn ang="0">
                    <a:pos x="T6" y="T7"/>
                  </a:cxn>
                  <a:cxn ang="0">
                    <a:pos x="T8" y="T9"/>
                  </a:cxn>
                  <a:cxn ang="0">
                    <a:pos x="T10" y="T11"/>
                  </a:cxn>
                </a:cxnLst>
                <a:rect l="0" t="0" r="r" b="b"/>
                <a:pathLst>
                  <a:path w="11" h="22">
                    <a:moveTo>
                      <a:pt x="11" y="8"/>
                    </a:moveTo>
                    <a:cubicBezTo>
                      <a:pt x="11" y="10"/>
                      <a:pt x="11" y="12"/>
                      <a:pt x="11" y="15"/>
                    </a:cubicBezTo>
                    <a:cubicBezTo>
                      <a:pt x="11" y="19"/>
                      <a:pt x="9" y="22"/>
                      <a:pt x="4" y="22"/>
                    </a:cubicBezTo>
                    <a:cubicBezTo>
                      <a:pt x="6" y="17"/>
                      <a:pt x="9" y="13"/>
                      <a:pt x="5" y="8"/>
                    </a:cubicBezTo>
                    <a:cubicBezTo>
                      <a:pt x="4" y="6"/>
                      <a:pt x="0" y="3"/>
                      <a:pt x="5" y="2"/>
                    </a:cubicBezTo>
                    <a:cubicBezTo>
                      <a:pt x="10" y="0"/>
                      <a:pt x="11" y="4"/>
                      <a:pt x="1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6" name="Freeform 1335"/>
              <p:cNvSpPr/>
              <p:nvPr/>
            </p:nvSpPr>
            <p:spPr bwMode="auto">
              <a:xfrm>
                <a:off x="5747" y="1223"/>
                <a:ext cx="158" cy="104"/>
              </a:xfrm>
              <a:custGeom>
                <a:avLst/>
                <a:gdLst>
                  <a:gd name="T0" fmla="*/ 24 w 83"/>
                  <a:gd name="T1" fmla="*/ 6 h 54"/>
                  <a:gd name="T2" fmla="*/ 34 w 83"/>
                  <a:gd name="T3" fmla="*/ 6 h 54"/>
                  <a:gd name="T4" fmla="*/ 40 w 83"/>
                  <a:gd name="T5" fmla="*/ 11 h 54"/>
                  <a:gd name="T6" fmla="*/ 52 w 83"/>
                  <a:gd name="T7" fmla="*/ 6 h 54"/>
                  <a:gd name="T8" fmla="*/ 52 w 83"/>
                  <a:gd name="T9" fmla="*/ 6 h 54"/>
                  <a:gd name="T10" fmla="*/ 68 w 83"/>
                  <a:gd name="T11" fmla="*/ 6 h 54"/>
                  <a:gd name="T12" fmla="*/ 83 w 83"/>
                  <a:gd name="T13" fmla="*/ 13 h 54"/>
                  <a:gd name="T14" fmla="*/ 76 w 83"/>
                  <a:gd name="T15" fmla="*/ 27 h 54"/>
                  <a:gd name="T16" fmla="*/ 62 w 83"/>
                  <a:gd name="T17" fmla="*/ 27 h 54"/>
                  <a:gd name="T18" fmla="*/ 50 w 83"/>
                  <a:gd name="T19" fmla="*/ 38 h 54"/>
                  <a:gd name="T20" fmla="*/ 66 w 83"/>
                  <a:gd name="T21" fmla="*/ 54 h 54"/>
                  <a:gd name="T22" fmla="*/ 48 w 83"/>
                  <a:gd name="T23" fmla="*/ 44 h 54"/>
                  <a:gd name="T24" fmla="*/ 42 w 83"/>
                  <a:gd name="T25" fmla="*/ 45 h 54"/>
                  <a:gd name="T26" fmla="*/ 17 w 83"/>
                  <a:gd name="T27" fmla="*/ 34 h 54"/>
                  <a:gd name="T28" fmla="*/ 17 w 83"/>
                  <a:gd name="T29" fmla="*/ 34 h 54"/>
                  <a:gd name="T30" fmla="*/ 9 w 83"/>
                  <a:gd name="T31" fmla="*/ 18 h 54"/>
                  <a:gd name="T32" fmla="*/ 5 w 83"/>
                  <a:gd name="T33" fmla="*/ 8 h 54"/>
                  <a:gd name="T34" fmla="*/ 18 w 83"/>
                  <a:gd name="T35" fmla="*/ 8 h 54"/>
                  <a:gd name="T36" fmla="*/ 24 w 83"/>
                  <a:gd name="T37"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54">
                    <a:moveTo>
                      <a:pt x="24" y="6"/>
                    </a:moveTo>
                    <a:cubicBezTo>
                      <a:pt x="27" y="6"/>
                      <a:pt x="31" y="6"/>
                      <a:pt x="34" y="6"/>
                    </a:cubicBezTo>
                    <a:cubicBezTo>
                      <a:pt x="36" y="8"/>
                      <a:pt x="38" y="9"/>
                      <a:pt x="40" y="11"/>
                    </a:cubicBezTo>
                    <a:cubicBezTo>
                      <a:pt x="47" y="13"/>
                      <a:pt x="51" y="14"/>
                      <a:pt x="52" y="6"/>
                    </a:cubicBezTo>
                    <a:cubicBezTo>
                      <a:pt x="52" y="6"/>
                      <a:pt x="52" y="6"/>
                      <a:pt x="52" y="6"/>
                    </a:cubicBezTo>
                    <a:cubicBezTo>
                      <a:pt x="57" y="0"/>
                      <a:pt x="63" y="2"/>
                      <a:pt x="68" y="6"/>
                    </a:cubicBezTo>
                    <a:cubicBezTo>
                      <a:pt x="73" y="9"/>
                      <a:pt x="78" y="11"/>
                      <a:pt x="83" y="13"/>
                    </a:cubicBezTo>
                    <a:cubicBezTo>
                      <a:pt x="81" y="17"/>
                      <a:pt x="78" y="22"/>
                      <a:pt x="76" y="27"/>
                    </a:cubicBezTo>
                    <a:cubicBezTo>
                      <a:pt x="71" y="24"/>
                      <a:pt x="66" y="7"/>
                      <a:pt x="62" y="27"/>
                    </a:cubicBezTo>
                    <a:cubicBezTo>
                      <a:pt x="61" y="35"/>
                      <a:pt x="51" y="30"/>
                      <a:pt x="50" y="38"/>
                    </a:cubicBezTo>
                    <a:cubicBezTo>
                      <a:pt x="56" y="42"/>
                      <a:pt x="68" y="42"/>
                      <a:pt x="66" y="54"/>
                    </a:cubicBezTo>
                    <a:cubicBezTo>
                      <a:pt x="61" y="49"/>
                      <a:pt x="57" y="42"/>
                      <a:pt x="48" y="44"/>
                    </a:cubicBezTo>
                    <a:cubicBezTo>
                      <a:pt x="46" y="46"/>
                      <a:pt x="43" y="47"/>
                      <a:pt x="42" y="45"/>
                    </a:cubicBezTo>
                    <a:cubicBezTo>
                      <a:pt x="37" y="32"/>
                      <a:pt x="26" y="35"/>
                      <a:pt x="17" y="34"/>
                    </a:cubicBezTo>
                    <a:cubicBezTo>
                      <a:pt x="17" y="34"/>
                      <a:pt x="17" y="34"/>
                      <a:pt x="17" y="34"/>
                    </a:cubicBezTo>
                    <a:cubicBezTo>
                      <a:pt x="14" y="29"/>
                      <a:pt x="12" y="23"/>
                      <a:pt x="9" y="18"/>
                    </a:cubicBezTo>
                    <a:cubicBezTo>
                      <a:pt x="7" y="15"/>
                      <a:pt x="0" y="14"/>
                      <a:pt x="5" y="8"/>
                    </a:cubicBezTo>
                    <a:cubicBezTo>
                      <a:pt x="8" y="5"/>
                      <a:pt x="14" y="5"/>
                      <a:pt x="18" y="8"/>
                    </a:cubicBezTo>
                    <a:cubicBezTo>
                      <a:pt x="22" y="12"/>
                      <a:pt x="25" y="14"/>
                      <a:pt x="2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7" name="Freeform 1336"/>
              <p:cNvSpPr/>
              <p:nvPr/>
            </p:nvSpPr>
            <p:spPr bwMode="auto">
              <a:xfrm>
                <a:off x="5875" y="1267"/>
                <a:ext cx="38" cy="31"/>
              </a:xfrm>
              <a:custGeom>
                <a:avLst/>
                <a:gdLst>
                  <a:gd name="T0" fmla="*/ 9 w 20"/>
                  <a:gd name="T1" fmla="*/ 4 h 16"/>
                  <a:gd name="T2" fmla="*/ 20 w 20"/>
                  <a:gd name="T3" fmla="*/ 0 h 16"/>
                  <a:gd name="T4" fmla="*/ 5 w 20"/>
                  <a:gd name="T5" fmla="*/ 16 h 16"/>
                  <a:gd name="T6" fmla="*/ 9 w 20"/>
                  <a:gd name="T7" fmla="*/ 4 h 16"/>
                </a:gdLst>
                <a:ahLst/>
                <a:cxnLst>
                  <a:cxn ang="0">
                    <a:pos x="T0" y="T1"/>
                  </a:cxn>
                  <a:cxn ang="0">
                    <a:pos x="T2" y="T3"/>
                  </a:cxn>
                  <a:cxn ang="0">
                    <a:pos x="T4" y="T5"/>
                  </a:cxn>
                  <a:cxn ang="0">
                    <a:pos x="T6" y="T7"/>
                  </a:cxn>
                </a:cxnLst>
                <a:rect l="0" t="0" r="r" b="b"/>
                <a:pathLst>
                  <a:path w="20" h="16">
                    <a:moveTo>
                      <a:pt x="9" y="4"/>
                    </a:moveTo>
                    <a:cubicBezTo>
                      <a:pt x="13" y="2"/>
                      <a:pt x="16" y="1"/>
                      <a:pt x="20" y="0"/>
                    </a:cubicBezTo>
                    <a:cubicBezTo>
                      <a:pt x="18" y="9"/>
                      <a:pt x="15" y="15"/>
                      <a:pt x="5" y="16"/>
                    </a:cubicBezTo>
                    <a:cubicBezTo>
                      <a:pt x="0" y="10"/>
                      <a:pt x="9" y="8"/>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8" name="Freeform 1337"/>
              <p:cNvSpPr/>
              <p:nvPr/>
            </p:nvSpPr>
            <p:spPr bwMode="auto">
              <a:xfrm>
                <a:off x="5713" y="1223"/>
                <a:ext cx="88" cy="66"/>
              </a:xfrm>
              <a:custGeom>
                <a:avLst/>
                <a:gdLst>
                  <a:gd name="T0" fmla="*/ 42 w 46"/>
                  <a:gd name="T1" fmla="*/ 6 h 34"/>
                  <a:gd name="T2" fmla="*/ 46 w 46"/>
                  <a:gd name="T3" fmla="*/ 15 h 34"/>
                  <a:gd name="T4" fmla="*/ 24 w 46"/>
                  <a:gd name="T5" fmla="*/ 10 h 34"/>
                  <a:gd name="T6" fmla="*/ 35 w 46"/>
                  <a:gd name="T7" fmla="*/ 34 h 34"/>
                  <a:gd name="T8" fmla="*/ 21 w 46"/>
                  <a:gd name="T9" fmla="*/ 30 h 34"/>
                  <a:gd name="T10" fmla="*/ 16 w 46"/>
                  <a:gd name="T11" fmla="*/ 20 h 34"/>
                  <a:gd name="T12" fmla="*/ 2 w 46"/>
                  <a:gd name="T13" fmla="*/ 4 h 34"/>
                  <a:gd name="T14" fmla="*/ 19 w 46"/>
                  <a:gd name="T15" fmla="*/ 6 h 34"/>
                  <a:gd name="T16" fmla="*/ 42 w 46"/>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4">
                    <a:moveTo>
                      <a:pt x="42" y="6"/>
                    </a:moveTo>
                    <a:cubicBezTo>
                      <a:pt x="43" y="9"/>
                      <a:pt x="44" y="12"/>
                      <a:pt x="46" y="15"/>
                    </a:cubicBezTo>
                    <a:cubicBezTo>
                      <a:pt x="37" y="18"/>
                      <a:pt x="33" y="4"/>
                      <a:pt x="24" y="10"/>
                    </a:cubicBezTo>
                    <a:cubicBezTo>
                      <a:pt x="35" y="15"/>
                      <a:pt x="34" y="24"/>
                      <a:pt x="35" y="34"/>
                    </a:cubicBezTo>
                    <a:cubicBezTo>
                      <a:pt x="30" y="31"/>
                      <a:pt x="26" y="29"/>
                      <a:pt x="21" y="30"/>
                    </a:cubicBezTo>
                    <a:cubicBezTo>
                      <a:pt x="21" y="26"/>
                      <a:pt x="25" y="18"/>
                      <a:pt x="16" y="20"/>
                    </a:cubicBezTo>
                    <a:cubicBezTo>
                      <a:pt x="0" y="23"/>
                      <a:pt x="4" y="12"/>
                      <a:pt x="2" y="4"/>
                    </a:cubicBezTo>
                    <a:cubicBezTo>
                      <a:pt x="7" y="9"/>
                      <a:pt x="12" y="12"/>
                      <a:pt x="19" y="6"/>
                    </a:cubicBezTo>
                    <a:cubicBezTo>
                      <a:pt x="25" y="1"/>
                      <a:pt x="34" y="0"/>
                      <a:pt x="4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9" name="Freeform 1338"/>
              <p:cNvSpPr/>
              <p:nvPr/>
            </p:nvSpPr>
            <p:spPr bwMode="auto">
              <a:xfrm>
                <a:off x="5780" y="1262"/>
                <a:ext cx="59" cy="67"/>
              </a:xfrm>
              <a:custGeom>
                <a:avLst/>
                <a:gdLst>
                  <a:gd name="T0" fmla="*/ 0 w 31"/>
                  <a:gd name="T1" fmla="*/ 14 h 35"/>
                  <a:gd name="T2" fmla="*/ 31 w 31"/>
                  <a:gd name="T3" fmla="*/ 24 h 35"/>
                  <a:gd name="T4" fmla="*/ 0 w 31"/>
                  <a:gd name="T5" fmla="*/ 14 h 35"/>
                </a:gdLst>
                <a:ahLst/>
                <a:cxnLst>
                  <a:cxn ang="0">
                    <a:pos x="T0" y="T1"/>
                  </a:cxn>
                  <a:cxn ang="0">
                    <a:pos x="T2" y="T3"/>
                  </a:cxn>
                  <a:cxn ang="0">
                    <a:pos x="T4" y="T5"/>
                  </a:cxn>
                </a:cxnLst>
                <a:rect l="0" t="0" r="r" b="b"/>
                <a:pathLst>
                  <a:path w="31" h="35">
                    <a:moveTo>
                      <a:pt x="0" y="14"/>
                    </a:moveTo>
                    <a:cubicBezTo>
                      <a:pt x="16" y="0"/>
                      <a:pt x="23" y="14"/>
                      <a:pt x="31" y="24"/>
                    </a:cubicBezTo>
                    <a:cubicBezTo>
                      <a:pt x="20" y="35"/>
                      <a:pt x="4" y="29"/>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0" name="Freeform 1339"/>
              <p:cNvSpPr/>
              <p:nvPr/>
            </p:nvSpPr>
            <p:spPr bwMode="auto">
              <a:xfrm>
                <a:off x="3276" y="831"/>
                <a:ext cx="13" cy="21"/>
              </a:xfrm>
              <a:custGeom>
                <a:avLst/>
                <a:gdLst>
                  <a:gd name="T0" fmla="*/ 7 w 7"/>
                  <a:gd name="T1" fmla="*/ 6 h 11"/>
                  <a:gd name="T2" fmla="*/ 4 w 7"/>
                  <a:gd name="T3" fmla="*/ 10 h 11"/>
                  <a:gd name="T4" fmla="*/ 0 w 7"/>
                  <a:gd name="T5" fmla="*/ 6 h 11"/>
                  <a:gd name="T6" fmla="*/ 3 w 7"/>
                  <a:gd name="T7" fmla="*/ 1 h 11"/>
                  <a:gd name="T8" fmla="*/ 7 w 7"/>
                  <a:gd name="T9" fmla="*/ 6 h 11"/>
                </a:gdLst>
                <a:ahLst/>
                <a:cxnLst>
                  <a:cxn ang="0">
                    <a:pos x="T0" y="T1"/>
                  </a:cxn>
                  <a:cxn ang="0">
                    <a:pos x="T2" y="T3"/>
                  </a:cxn>
                  <a:cxn ang="0">
                    <a:pos x="T4" y="T5"/>
                  </a:cxn>
                  <a:cxn ang="0">
                    <a:pos x="T6" y="T7"/>
                  </a:cxn>
                  <a:cxn ang="0">
                    <a:pos x="T8" y="T9"/>
                  </a:cxn>
                </a:cxnLst>
                <a:rect l="0" t="0" r="r" b="b"/>
                <a:pathLst>
                  <a:path w="7" h="11">
                    <a:moveTo>
                      <a:pt x="7" y="6"/>
                    </a:moveTo>
                    <a:cubicBezTo>
                      <a:pt x="6" y="8"/>
                      <a:pt x="5" y="10"/>
                      <a:pt x="4" y="10"/>
                    </a:cubicBezTo>
                    <a:cubicBezTo>
                      <a:pt x="1" y="11"/>
                      <a:pt x="0" y="8"/>
                      <a:pt x="0" y="6"/>
                    </a:cubicBezTo>
                    <a:cubicBezTo>
                      <a:pt x="0" y="4"/>
                      <a:pt x="0" y="0"/>
                      <a:pt x="3" y="1"/>
                    </a:cubicBezTo>
                    <a:cubicBezTo>
                      <a:pt x="5" y="2"/>
                      <a:pt x="6" y="4"/>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1" name="Freeform 1340"/>
              <p:cNvSpPr/>
              <p:nvPr/>
            </p:nvSpPr>
            <p:spPr bwMode="auto">
              <a:xfrm>
                <a:off x="3867" y="2498"/>
                <a:ext cx="89" cy="105"/>
              </a:xfrm>
              <a:custGeom>
                <a:avLst/>
                <a:gdLst>
                  <a:gd name="T0" fmla="*/ 0 w 47"/>
                  <a:gd name="T1" fmla="*/ 16 h 55"/>
                  <a:gd name="T2" fmla="*/ 14 w 47"/>
                  <a:gd name="T3" fmla="*/ 9 h 55"/>
                  <a:gd name="T4" fmla="*/ 16 w 47"/>
                  <a:gd name="T5" fmla="*/ 3 h 55"/>
                  <a:gd name="T6" fmla="*/ 22 w 47"/>
                  <a:gd name="T7" fmla="*/ 0 h 55"/>
                  <a:gd name="T8" fmla="*/ 27 w 47"/>
                  <a:gd name="T9" fmla="*/ 0 h 55"/>
                  <a:gd name="T10" fmla="*/ 40 w 47"/>
                  <a:gd name="T11" fmla="*/ 6 h 55"/>
                  <a:gd name="T12" fmla="*/ 47 w 47"/>
                  <a:gd name="T13" fmla="*/ 39 h 55"/>
                  <a:gd name="T14" fmla="*/ 28 w 47"/>
                  <a:gd name="T15" fmla="*/ 44 h 55"/>
                  <a:gd name="T16" fmla="*/ 4 w 47"/>
                  <a:gd name="T17" fmla="*/ 16 h 55"/>
                  <a:gd name="T18" fmla="*/ 0 w 47"/>
                  <a:gd name="T19" fmla="*/ 1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5">
                    <a:moveTo>
                      <a:pt x="0" y="16"/>
                    </a:moveTo>
                    <a:cubicBezTo>
                      <a:pt x="3" y="10"/>
                      <a:pt x="11" y="14"/>
                      <a:pt x="14" y="9"/>
                    </a:cubicBezTo>
                    <a:cubicBezTo>
                      <a:pt x="13" y="6"/>
                      <a:pt x="14" y="5"/>
                      <a:pt x="16" y="3"/>
                    </a:cubicBezTo>
                    <a:cubicBezTo>
                      <a:pt x="18" y="2"/>
                      <a:pt x="20" y="1"/>
                      <a:pt x="22" y="0"/>
                    </a:cubicBezTo>
                    <a:cubicBezTo>
                      <a:pt x="24" y="0"/>
                      <a:pt x="25" y="0"/>
                      <a:pt x="27" y="0"/>
                    </a:cubicBezTo>
                    <a:cubicBezTo>
                      <a:pt x="31" y="2"/>
                      <a:pt x="36" y="1"/>
                      <a:pt x="40" y="6"/>
                    </a:cubicBezTo>
                    <a:cubicBezTo>
                      <a:pt x="39" y="17"/>
                      <a:pt x="47" y="27"/>
                      <a:pt x="47" y="39"/>
                    </a:cubicBezTo>
                    <a:cubicBezTo>
                      <a:pt x="43" y="50"/>
                      <a:pt x="38" y="55"/>
                      <a:pt x="28" y="44"/>
                    </a:cubicBezTo>
                    <a:cubicBezTo>
                      <a:pt x="24" y="31"/>
                      <a:pt x="23" y="15"/>
                      <a:pt x="4" y="16"/>
                    </a:cubicBezTo>
                    <a:cubicBezTo>
                      <a:pt x="3" y="16"/>
                      <a:pt x="1" y="16"/>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2" name="Freeform 1341"/>
              <p:cNvSpPr/>
              <p:nvPr/>
            </p:nvSpPr>
            <p:spPr bwMode="auto">
              <a:xfrm>
                <a:off x="3893" y="2559"/>
                <a:ext cx="86" cy="80"/>
              </a:xfrm>
              <a:custGeom>
                <a:avLst/>
                <a:gdLst>
                  <a:gd name="T0" fmla="*/ 14 w 45"/>
                  <a:gd name="T1" fmla="*/ 12 h 42"/>
                  <a:gd name="T2" fmla="*/ 31 w 45"/>
                  <a:gd name="T3" fmla="*/ 5 h 42"/>
                  <a:gd name="T4" fmla="*/ 44 w 45"/>
                  <a:gd name="T5" fmla="*/ 9 h 42"/>
                  <a:gd name="T6" fmla="*/ 38 w 45"/>
                  <a:gd name="T7" fmla="*/ 23 h 42"/>
                  <a:gd name="T8" fmla="*/ 28 w 45"/>
                  <a:gd name="T9" fmla="*/ 35 h 42"/>
                  <a:gd name="T10" fmla="*/ 7 w 45"/>
                  <a:gd name="T11" fmla="*/ 33 h 42"/>
                  <a:gd name="T12" fmla="*/ 4 w 45"/>
                  <a:gd name="T13" fmla="*/ 29 h 42"/>
                  <a:gd name="T14" fmla="*/ 0 w 45"/>
                  <a:gd name="T15" fmla="*/ 22 h 42"/>
                  <a:gd name="T16" fmla="*/ 14 w 45"/>
                  <a:gd name="T17"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2">
                    <a:moveTo>
                      <a:pt x="14" y="12"/>
                    </a:moveTo>
                    <a:cubicBezTo>
                      <a:pt x="23" y="18"/>
                      <a:pt x="28" y="14"/>
                      <a:pt x="31" y="5"/>
                    </a:cubicBezTo>
                    <a:cubicBezTo>
                      <a:pt x="38" y="0"/>
                      <a:pt x="42" y="2"/>
                      <a:pt x="44" y="9"/>
                    </a:cubicBezTo>
                    <a:cubicBezTo>
                      <a:pt x="45" y="15"/>
                      <a:pt x="42" y="19"/>
                      <a:pt x="38" y="23"/>
                    </a:cubicBezTo>
                    <a:cubicBezTo>
                      <a:pt x="34" y="27"/>
                      <a:pt x="32" y="31"/>
                      <a:pt x="28" y="35"/>
                    </a:cubicBezTo>
                    <a:cubicBezTo>
                      <a:pt x="20" y="42"/>
                      <a:pt x="14" y="36"/>
                      <a:pt x="7" y="33"/>
                    </a:cubicBezTo>
                    <a:cubicBezTo>
                      <a:pt x="6" y="31"/>
                      <a:pt x="5" y="30"/>
                      <a:pt x="4" y="29"/>
                    </a:cubicBezTo>
                    <a:cubicBezTo>
                      <a:pt x="1" y="27"/>
                      <a:pt x="0" y="25"/>
                      <a:pt x="0" y="22"/>
                    </a:cubicBezTo>
                    <a:cubicBezTo>
                      <a:pt x="1" y="13"/>
                      <a:pt x="14" y="21"/>
                      <a:pt x="1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3" name="Freeform 1342"/>
              <p:cNvSpPr/>
              <p:nvPr/>
            </p:nvSpPr>
            <p:spPr bwMode="auto">
              <a:xfrm>
                <a:off x="3874" y="2601"/>
                <a:ext cx="27" cy="48"/>
              </a:xfrm>
              <a:custGeom>
                <a:avLst/>
                <a:gdLst>
                  <a:gd name="T0" fmla="*/ 10 w 14"/>
                  <a:gd name="T1" fmla="*/ 0 h 25"/>
                  <a:gd name="T2" fmla="*/ 14 w 14"/>
                  <a:gd name="T3" fmla="*/ 7 h 25"/>
                  <a:gd name="T4" fmla="*/ 7 w 14"/>
                  <a:gd name="T5" fmla="*/ 25 h 25"/>
                  <a:gd name="T6" fmla="*/ 10 w 14"/>
                  <a:gd name="T7" fmla="*/ 0 h 25"/>
                </a:gdLst>
                <a:ahLst/>
                <a:cxnLst>
                  <a:cxn ang="0">
                    <a:pos x="T0" y="T1"/>
                  </a:cxn>
                  <a:cxn ang="0">
                    <a:pos x="T2" y="T3"/>
                  </a:cxn>
                  <a:cxn ang="0">
                    <a:pos x="T4" y="T5"/>
                  </a:cxn>
                  <a:cxn ang="0">
                    <a:pos x="T6" y="T7"/>
                  </a:cxn>
                </a:cxnLst>
                <a:rect l="0" t="0" r="r" b="b"/>
                <a:pathLst>
                  <a:path w="14" h="25">
                    <a:moveTo>
                      <a:pt x="10" y="0"/>
                    </a:moveTo>
                    <a:cubicBezTo>
                      <a:pt x="13" y="2"/>
                      <a:pt x="13" y="4"/>
                      <a:pt x="14" y="7"/>
                    </a:cubicBezTo>
                    <a:cubicBezTo>
                      <a:pt x="14" y="14"/>
                      <a:pt x="12" y="20"/>
                      <a:pt x="7" y="25"/>
                    </a:cubicBezTo>
                    <a:cubicBezTo>
                      <a:pt x="0" y="17"/>
                      <a:pt x="1" y="8"/>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4" name="Freeform 1343"/>
              <p:cNvSpPr/>
              <p:nvPr/>
            </p:nvSpPr>
            <p:spPr bwMode="auto">
              <a:xfrm>
                <a:off x="3907" y="2618"/>
                <a:ext cx="57" cy="50"/>
              </a:xfrm>
              <a:custGeom>
                <a:avLst/>
                <a:gdLst>
                  <a:gd name="T0" fmla="*/ 0 w 30"/>
                  <a:gd name="T1" fmla="*/ 2 h 26"/>
                  <a:gd name="T2" fmla="*/ 21 w 30"/>
                  <a:gd name="T3" fmla="*/ 2 h 26"/>
                  <a:gd name="T4" fmla="*/ 23 w 30"/>
                  <a:gd name="T5" fmla="*/ 3 h 26"/>
                  <a:gd name="T6" fmla="*/ 29 w 30"/>
                  <a:gd name="T7" fmla="*/ 24 h 26"/>
                  <a:gd name="T8" fmla="*/ 28 w 30"/>
                  <a:gd name="T9" fmla="*/ 26 h 26"/>
                  <a:gd name="T10" fmla="*/ 7 w 30"/>
                  <a:gd name="T11" fmla="*/ 12 h 26"/>
                  <a:gd name="T12" fmla="*/ 0 w 30"/>
                  <a:gd name="T13" fmla="*/ 2 h 26"/>
                </a:gdLst>
                <a:ahLst/>
                <a:cxnLst>
                  <a:cxn ang="0">
                    <a:pos x="T0" y="T1"/>
                  </a:cxn>
                  <a:cxn ang="0">
                    <a:pos x="T2" y="T3"/>
                  </a:cxn>
                  <a:cxn ang="0">
                    <a:pos x="T4" y="T5"/>
                  </a:cxn>
                  <a:cxn ang="0">
                    <a:pos x="T6" y="T7"/>
                  </a:cxn>
                  <a:cxn ang="0">
                    <a:pos x="T8" y="T9"/>
                  </a:cxn>
                  <a:cxn ang="0">
                    <a:pos x="T10" y="T11"/>
                  </a:cxn>
                  <a:cxn ang="0">
                    <a:pos x="T12" y="T13"/>
                  </a:cxn>
                </a:cxnLst>
                <a:rect l="0" t="0" r="r" b="b"/>
                <a:pathLst>
                  <a:path w="30" h="26">
                    <a:moveTo>
                      <a:pt x="0" y="2"/>
                    </a:moveTo>
                    <a:cubicBezTo>
                      <a:pt x="7" y="0"/>
                      <a:pt x="14" y="7"/>
                      <a:pt x="21" y="2"/>
                    </a:cubicBezTo>
                    <a:cubicBezTo>
                      <a:pt x="22" y="2"/>
                      <a:pt x="22" y="3"/>
                      <a:pt x="23" y="3"/>
                    </a:cubicBezTo>
                    <a:cubicBezTo>
                      <a:pt x="25" y="10"/>
                      <a:pt x="30" y="16"/>
                      <a:pt x="29" y="24"/>
                    </a:cubicBezTo>
                    <a:cubicBezTo>
                      <a:pt x="29" y="25"/>
                      <a:pt x="28" y="25"/>
                      <a:pt x="28" y="26"/>
                    </a:cubicBezTo>
                    <a:cubicBezTo>
                      <a:pt x="18" y="26"/>
                      <a:pt x="11" y="22"/>
                      <a:pt x="7" y="12"/>
                    </a:cubicBezTo>
                    <a:cubicBezTo>
                      <a:pt x="5" y="8"/>
                      <a:pt x="2" y="5"/>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5" name="Freeform 1344"/>
              <p:cNvSpPr/>
              <p:nvPr/>
            </p:nvSpPr>
            <p:spPr bwMode="auto">
              <a:xfrm>
                <a:off x="3909" y="2672"/>
                <a:ext cx="17" cy="15"/>
              </a:xfrm>
              <a:custGeom>
                <a:avLst/>
                <a:gdLst>
                  <a:gd name="T0" fmla="*/ 9 w 9"/>
                  <a:gd name="T1" fmla="*/ 1 h 8"/>
                  <a:gd name="T2" fmla="*/ 6 w 9"/>
                  <a:gd name="T3" fmla="*/ 8 h 8"/>
                  <a:gd name="T4" fmla="*/ 1 w 9"/>
                  <a:gd name="T5" fmla="*/ 4 h 8"/>
                  <a:gd name="T6" fmla="*/ 9 w 9"/>
                  <a:gd name="T7" fmla="*/ 1 h 8"/>
                </a:gdLst>
                <a:ahLst/>
                <a:cxnLst>
                  <a:cxn ang="0">
                    <a:pos x="T0" y="T1"/>
                  </a:cxn>
                  <a:cxn ang="0">
                    <a:pos x="T2" y="T3"/>
                  </a:cxn>
                  <a:cxn ang="0">
                    <a:pos x="T4" y="T5"/>
                  </a:cxn>
                  <a:cxn ang="0">
                    <a:pos x="T6" y="T7"/>
                  </a:cxn>
                </a:cxnLst>
                <a:rect l="0" t="0" r="r" b="b"/>
                <a:pathLst>
                  <a:path w="9" h="8">
                    <a:moveTo>
                      <a:pt x="9" y="1"/>
                    </a:moveTo>
                    <a:cubicBezTo>
                      <a:pt x="9" y="4"/>
                      <a:pt x="9" y="7"/>
                      <a:pt x="6" y="8"/>
                    </a:cubicBezTo>
                    <a:cubicBezTo>
                      <a:pt x="4" y="8"/>
                      <a:pt x="0" y="8"/>
                      <a:pt x="1" y="4"/>
                    </a:cubicBezTo>
                    <a:cubicBezTo>
                      <a:pt x="2" y="0"/>
                      <a:pt x="6"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6" name="Freeform 1345"/>
              <p:cNvSpPr/>
              <p:nvPr/>
            </p:nvSpPr>
            <p:spPr bwMode="auto">
              <a:xfrm>
                <a:off x="5147" y="2134"/>
                <a:ext cx="29" cy="27"/>
              </a:xfrm>
              <a:custGeom>
                <a:avLst/>
                <a:gdLst>
                  <a:gd name="T0" fmla="*/ 4 w 15"/>
                  <a:gd name="T1" fmla="*/ 14 h 14"/>
                  <a:gd name="T2" fmla="*/ 4 w 15"/>
                  <a:gd name="T3" fmla="*/ 0 h 14"/>
                  <a:gd name="T4" fmla="*/ 15 w 15"/>
                  <a:gd name="T5" fmla="*/ 14 h 14"/>
                  <a:gd name="T6" fmla="*/ 4 w 15"/>
                  <a:gd name="T7" fmla="*/ 14 h 14"/>
                </a:gdLst>
                <a:ahLst/>
                <a:cxnLst>
                  <a:cxn ang="0">
                    <a:pos x="T0" y="T1"/>
                  </a:cxn>
                  <a:cxn ang="0">
                    <a:pos x="T2" y="T3"/>
                  </a:cxn>
                  <a:cxn ang="0">
                    <a:pos x="T4" y="T5"/>
                  </a:cxn>
                  <a:cxn ang="0">
                    <a:pos x="T6" y="T7"/>
                  </a:cxn>
                </a:cxnLst>
                <a:rect l="0" t="0" r="r" b="b"/>
                <a:pathLst>
                  <a:path w="15" h="14">
                    <a:moveTo>
                      <a:pt x="4" y="14"/>
                    </a:moveTo>
                    <a:cubicBezTo>
                      <a:pt x="8" y="9"/>
                      <a:pt x="0" y="5"/>
                      <a:pt x="4" y="0"/>
                    </a:cubicBezTo>
                    <a:cubicBezTo>
                      <a:pt x="13" y="1"/>
                      <a:pt x="11" y="10"/>
                      <a:pt x="15" y="14"/>
                    </a:cubicBezTo>
                    <a:cubicBezTo>
                      <a:pt x="11" y="14"/>
                      <a:pt x="8" y="14"/>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7" name="Freeform 1346"/>
              <p:cNvSpPr/>
              <p:nvPr/>
            </p:nvSpPr>
            <p:spPr bwMode="auto">
              <a:xfrm>
                <a:off x="3787" y="2398"/>
                <a:ext cx="95" cy="90"/>
              </a:xfrm>
              <a:custGeom>
                <a:avLst/>
                <a:gdLst>
                  <a:gd name="T0" fmla="*/ 4 w 50"/>
                  <a:gd name="T1" fmla="*/ 47 h 47"/>
                  <a:gd name="T2" fmla="*/ 4 w 50"/>
                  <a:gd name="T3" fmla="*/ 43 h 47"/>
                  <a:gd name="T4" fmla="*/ 5 w 50"/>
                  <a:gd name="T5" fmla="*/ 26 h 47"/>
                  <a:gd name="T6" fmla="*/ 15 w 50"/>
                  <a:gd name="T7" fmla="*/ 11 h 47"/>
                  <a:gd name="T8" fmla="*/ 35 w 50"/>
                  <a:gd name="T9" fmla="*/ 3 h 47"/>
                  <a:gd name="T10" fmla="*/ 49 w 50"/>
                  <a:gd name="T11" fmla="*/ 11 h 47"/>
                  <a:gd name="T12" fmla="*/ 50 w 50"/>
                  <a:gd name="T13" fmla="*/ 15 h 47"/>
                  <a:gd name="T14" fmla="*/ 11 w 50"/>
                  <a:gd name="T15" fmla="*/ 47 h 47"/>
                  <a:gd name="T16" fmla="*/ 7 w 50"/>
                  <a:gd name="T17" fmla="*/ 47 h 47"/>
                  <a:gd name="T18" fmla="*/ 4 w 50"/>
                  <a:gd name="T19"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7">
                    <a:moveTo>
                      <a:pt x="4" y="47"/>
                    </a:moveTo>
                    <a:cubicBezTo>
                      <a:pt x="4" y="46"/>
                      <a:pt x="4" y="44"/>
                      <a:pt x="4" y="43"/>
                    </a:cubicBezTo>
                    <a:cubicBezTo>
                      <a:pt x="0" y="37"/>
                      <a:pt x="0" y="32"/>
                      <a:pt x="5" y="26"/>
                    </a:cubicBezTo>
                    <a:cubicBezTo>
                      <a:pt x="10" y="22"/>
                      <a:pt x="17" y="22"/>
                      <a:pt x="15" y="11"/>
                    </a:cubicBezTo>
                    <a:cubicBezTo>
                      <a:pt x="14" y="0"/>
                      <a:pt x="26" y="1"/>
                      <a:pt x="35" y="3"/>
                    </a:cubicBezTo>
                    <a:cubicBezTo>
                      <a:pt x="40" y="5"/>
                      <a:pt x="45" y="7"/>
                      <a:pt x="49" y="11"/>
                    </a:cubicBezTo>
                    <a:cubicBezTo>
                      <a:pt x="50" y="12"/>
                      <a:pt x="50" y="14"/>
                      <a:pt x="50" y="15"/>
                    </a:cubicBezTo>
                    <a:cubicBezTo>
                      <a:pt x="35" y="24"/>
                      <a:pt x="28" y="41"/>
                      <a:pt x="11" y="47"/>
                    </a:cubicBezTo>
                    <a:cubicBezTo>
                      <a:pt x="10" y="47"/>
                      <a:pt x="8" y="47"/>
                      <a:pt x="7" y="47"/>
                    </a:cubicBezTo>
                    <a:cubicBezTo>
                      <a:pt x="6" y="47"/>
                      <a:pt x="5" y="47"/>
                      <a:pt x="4"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8" name="Freeform 1347"/>
              <p:cNvSpPr/>
              <p:nvPr/>
            </p:nvSpPr>
            <p:spPr bwMode="auto">
              <a:xfrm>
                <a:off x="3808" y="2417"/>
                <a:ext cx="106" cy="79"/>
              </a:xfrm>
              <a:custGeom>
                <a:avLst/>
                <a:gdLst>
                  <a:gd name="T0" fmla="*/ 0 w 56"/>
                  <a:gd name="T1" fmla="*/ 37 h 41"/>
                  <a:gd name="T2" fmla="*/ 38 w 56"/>
                  <a:gd name="T3" fmla="*/ 2 h 41"/>
                  <a:gd name="T4" fmla="*/ 50 w 56"/>
                  <a:gd name="T5" fmla="*/ 4 h 41"/>
                  <a:gd name="T6" fmla="*/ 54 w 56"/>
                  <a:gd name="T7" fmla="*/ 7 h 41"/>
                  <a:gd name="T8" fmla="*/ 49 w 56"/>
                  <a:gd name="T9" fmla="*/ 19 h 41"/>
                  <a:gd name="T10" fmla="*/ 24 w 56"/>
                  <a:gd name="T11" fmla="*/ 40 h 41"/>
                  <a:gd name="T12" fmla="*/ 0 w 56"/>
                  <a:gd name="T13" fmla="*/ 37 h 41"/>
                </a:gdLst>
                <a:ahLst/>
                <a:cxnLst>
                  <a:cxn ang="0">
                    <a:pos x="T0" y="T1"/>
                  </a:cxn>
                  <a:cxn ang="0">
                    <a:pos x="T2" y="T3"/>
                  </a:cxn>
                  <a:cxn ang="0">
                    <a:pos x="T4" y="T5"/>
                  </a:cxn>
                  <a:cxn ang="0">
                    <a:pos x="T6" y="T7"/>
                  </a:cxn>
                  <a:cxn ang="0">
                    <a:pos x="T8" y="T9"/>
                  </a:cxn>
                  <a:cxn ang="0">
                    <a:pos x="T10" y="T11"/>
                  </a:cxn>
                  <a:cxn ang="0">
                    <a:pos x="T12" y="T13"/>
                  </a:cxn>
                </a:cxnLst>
                <a:rect l="0" t="0" r="r" b="b"/>
                <a:pathLst>
                  <a:path w="56" h="41">
                    <a:moveTo>
                      <a:pt x="0" y="37"/>
                    </a:moveTo>
                    <a:cubicBezTo>
                      <a:pt x="11" y="24"/>
                      <a:pt x="23" y="11"/>
                      <a:pt x="38" y="2"/>
                    </a:cubicBezTo>
                    <a:cubicBezTo>
                      <a:pt x="43" y="0"/>
                      <a:pt x="46" y="8"/>
                      <a:pt x="50" y="4"/>
                    </a:cubicBezTo>
                    <a:cubicBezTo>
                      <a:pt x="52" y="4"/>
                      <a:pt x="53" y="5"/>
                      <a:pt x="54" y="7"/>
                    </a:cubicBezTo>
                    <a:cubicBezTo>
                      <a:pt x="56" y="12"/>
                      <a:pt x="54" y="16"/>
                      <a:pt x="49" y="19"/>
                    </a:cubicBezTo>
                    <a:cubicBezTo>
                      <a:pt x="40" y="25"/>
                      <a:pt x="35" y="36"/>
                      <a:pt x="24" y="40"/>
                    </a:cubicBezTo>
                    <a:cubicBezTo>
                      <a:pt x="16" y="41"/>
                      <a:pt x="8" y="39"/>
                      <a:pt x="0"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9" name="Freeform 1348"/>
              <p:cNvSpPr/>
              <p:nvPr/>
            </p:nvSpPr>
            <p:spPr bwMode="auto">
              <a:xfrm>
                <a:off x="3853" y="2448"/>
                <a:ext cx="69" cy="67"/>
              </a:xfrm>
              <a:custGeom>
                <a:avLst/>
                <a:gdLst>
                  <a:gd name="T0" fmla="*/ 0 w 36"/>
                  <a:gd name="T1" fmla="*/ 24 h 35"/>
                  <a:gd name="T2" fmla="*/ 21 w 36"/>
                  <a:gd name="T3" fmla="*/ 0 h 35"/>
                  <a:gd name="T4" fmla="*/ 25 w 36"/>
                  <a:gd name="T5" fmla="*/ 31 h 35"/>
                  <a:gd name="T6" fmla="*/ 21 w 36"/>
                  <a:gd name="T7" fmla="*/ 35 h 35"/>
                  <a:gd name="T8" fmla="*/ 0 w 36"/>
                  <a:gd name="T9" fmla="*/ 24 h 35"/>
                </a:gdLst>
                <a:ahLst/>
                <a:cxnLst>
                  <a:cxn ang="0">
                    <a:pos x="T0" y="T1"/>
                  </a:cxn>
                  <a:cxn ang="0">
                    <a:pos x="T2" y="T3"/>
                  </a:cxn>
                  <a:cxn ang="0">
                    <a:pos x="T4" y="T5"/>
                  </a:cxn>
                  <a:cxn ang="0">
                    <a:pos x="T6" y="T7"/>
                  </a:cxn>
                  <a:cxn ang="0">
                    <a:pos x="T8" y="T9"/>
                  </a:cxn>
                </a:cxnLst>
                <a:rect l="0" t="0" r="r" b="b"/>
                <a:pathLst>
                  <a:path w="36" h="35">
                    <a:moveTo>
                      <a:pt x="0" y="24"/>
                    </a:moveTo>
                    <a:cubicBezTo>
                      <a:pt x="2" y="12"/>
                      <a:pt x="17" y="11"/>
                      <a:pt x="21" y="0"/>
                    </a:cubicBezTo>
                    <a:cubicBezTo>
                      <a:pt x="32" y="9"/>
                      <a:pt x="36" y="19"/>
                      <a:pt x="25" y="31"/>
                    </a:cubicBezTo>
                    <a:cubicBezTo>
                      <a:pt x="23" y="32"/>
                      <a:pt x="22" y="34"/>
                      <a:pt x="21" y="35"/>
                    </a:cubicBezTo>
                    <a:cubicBezTo>
                      <a:pt x="14" y="31"/>
                      <a:pt x="7" y="28"/>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0" name="Freeform 1349"/>
              <p:cNvSpPr/>
              <p:nvPr/>
            </p:nvSpPr>
            <p:spPr bwMode="auto">
              <a:xfrm>
                <a:off x="4225" y="1256"/>
                <a:ext cx="110" cy="84"/>
              </a:xfrm>
              <a:custGeom>
                <a:avLst/>
                <a:gdLst>
                  <a:gd name="T0" fmla="*/ 46 w 58"/>
                  <a:gd name="T1" fmla="*/ 3 h 44"/>
                  <a:gd name="T2" fmla="*/ 53 w 58"/>
                  <a:gd name="T3" fmla="*/ 20 h 44"/>
                  <a:gd name="T4" fmla="*/ 57 w 58"/>
                  <a:gd name="T5" fmla="*/ 31 h 44"/>
                  <a:gd name="T6" fmla="*/ 25 w 58"/>
                  <a:gd name="T7" fmla="*/ 27 h 44"/>
                  <a:gd name="T8" fmla="*/ 0 w 58"/>
                  <a:gd name="T9" fmla="*/ 23 h 44"/>
                  <a:gd name="T10" fmla="*/ 0 w 58"/>
                  <a:gd name="T11" fmla="*/ 21 h 44"/>
                  <a:gd name="T12" fmla="*/ 18 w 58"/>
                  <a:gd name="T13" fmla="*/ 13 h 44"/>
                  <a:gd name="T14" fmla="*/ 35 w 58"/>
                  <a:gd name="T15" fmla="*/ 7 h 44"/>
                  <a:gd name="T16" fmla="*/ 46 w 58"/>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4">
                    <a:moveTo>
                      <a:pt x="46" y="3"/>
                    </a:moveTo>
                    <a:cubicBezTo>
                      <a:pt x="39" y="12"/>
                      <a:pt x="44" y="17"/>
                      <a:pt x="53" y="20"/>
                    </a:cubicBezTo>
                    <a:cubicBezTo>
                      <a:pt x="55" y="23"/>
                      <a:pt x="58" y="27"/>
                      <a:pt x="57" y="31"/>
                    </a:cubicBezTo>
                    <a:cubicBezTo>
                      <a:pt x="44" y="44"/>
                      <a:pt x="34" y="36"/>
                      <a:pt x="25" y="27"/>
                    </a:cubicBezTo>
                    <a:cubicBezTo>
                      <a:pt x="17" y="26"/>
                      <a:pt x="8" y="25"/>
                      <a:pt x="0" y="23"/>
                    </a:cubicBezTo>
                    <a:cubicBezTo>
                      <a:pt x="0" y="23"/>
                      <a:pt x="0" y="22"/>
                      <a:pt x="0" y="21"/>
                    </a:cubicBezTo>
                    <a:cubicBezTo>
                      <a:pt x="4" y="14"/>
                      <a:pt x="13" y="17"/>
                      <a:pt x="18" y="13"/>
                    </a:cubicBezTo>
                    <a:cubicBezTo>
                      <a:pt x="25" y="15"/>
                      <a:pt x="32" y="17"/>
                      <a:pt x="35" y="7"/>
                    </a:cubicBezTo>
                    <a:cubicBezTo>
                      <a:pt x="37" y="1"/>
                      <a:pt x="41" y="0"/>
                      <a:pt x="4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1" name="Freeform 1350"/>
              <p:cNvSpPr/>
              <p:nvPr/>
            </p:nvSpPr>
            <p:spPr bwMode="auto">
              <a:xfrm>
                <a:off x="4166" y="1281"/>
                <a:ext cx="63" cy="53"/>
              </a:xfrm>
              <a:custGeom>
                <a:avLst/>
                <a:gdLst>
                  <a:gd name="T0" fmla="*/ 0 w 33"/>
                  <a:gd name="T1" fmla="*/ 24 h 28"/>
                  <a:gd name="T2" fmla="*/ 17 w 33"/>
                  <a:gd name="T3" fmla="*/ 0 h 28"/>
                  <a:gd name="T4" fmla="*/ 24 w 33"/>
                  <a:gd name="T5" fmla="*/ 0 h 28"/>
                  <a:gd name="T6" fmla="*/ 31 w 33"/>
                  <a:gd name="T7" fmla="*/ 10 h 28"/>
                  <a:gd name="T8" fmla="*/ 31 w 33"/>
                  <a:gd name="T9" fmla="*/ 10 h 28"/>
                  <a:gd name="T10" fmla="*/ 17 w 33"/>
                  <a:gd name="T11" fmla="*/ 23 h 28"/>
                  <a:gd name="T12" fmla="*/ 0 w 33"/>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33" h="28">
                    <a:moveTo>
                      <a:pt x="0" y="24"/>
                    </a:moveTo>
                    <a:cubicBezTo>
                      <a:pt x="1" y="13"/>
                      <a:pt x="8" y="6"/>
                      <a:pt x="17" y="0"/>
                    </a:cubicBezTo>
                    <a:cubicBezTo>
                      <a:pt x="20" y="0"/>
                      <a:pt x="22" y="0"/>
                      <a:pt x="24" y="0"/>
                    </a:cubicBezTo>
                    <a:cubicBezTo>
                      <a:pt x="30" y="1"/>
                      <a:pt x="29" y="7"/>
                      <a:pt x="31" y="10"/>
                    </a:cubicBezTo>
                    <a:cubicBezTo>
                      <a:pt x="31" y="10"/>
                      <a:pt x="31" y="10"/>
                      <a:pt x="31" y="10"/>
                    </a:cubicBezTo>
                    <a:cubicBezTo>
                      <a:pt x="33" y="22"/>
                      <a:pt x="28" y="28"/>
                      <a:pt x="17" y="23"/>
                    </a:cubicBezTo>
                    <a:cubicBezTo>
                      <a:pt x="10" y="20"/>
                      <a:pt x="5" y="24"/>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2" name="Freeform 1351"/>
              <p:cNvSpPr/>
              <p:nvPr/>
            </p:nvSpPr>
            <p:spPr bwMode="auto">
              <a:xfrm>
                <a:off x="4212" y="1254"/>
                <a:ext cx="47" cy="50"/>
              </a:xfrm>
              <a:custGeom>
                <a:avLst/>
                <a:gdLst>
                  <a:gd name="T0" fmla="*/ 7 w 25"/>
                  <a:gd name="T1" fmla="*/ 24 h 26"/>
                  <a:gd name="T2" fmla="*/ 0 w 25"/>
                  <a:gd name="T3" fmla="*/ 14 h 26"/>
                  <a:gd name="T4" fmla="*/ 25 w 25"/>
                  <a:gd name="T5" fmla="*/ 14 h 26"/>
                  <a:gd name="T6" fmla="*/ 7 w 25"/>
                  <a:gd name="T7" fmla="*/ 24 h 26"/>
                </a:gdLst>
                <a:ahLst/>
                <a:cxnLst>
                  <a:cxn ang="0">
                    <a:pos x="T0" y="T1"/>
                  </a:cxn>
                  <a:cxn ang="0">
                    <a:pos x="T2" y="T3"/>
                  </a:cxn>
                  <a:cxn ang="0">
                    <a:pos x="T4" y="T5"/>
                  </a:cxn>
                  <a:cxn ang="0">
                    <a:pos x="T6" y="T7"/>
                  </a:cxn>
                </a:cxnLst>
                <a:rect l="0" t="0" r="r" b="b"/>
                <a:pathLst>
                  <a:path w="25" h="26">
                    <a:moveTo>
                      <a:pt x="7" y="24"/>
                    </a:moveTo>
                    <a:cubicBezTo>
                      <a:pt x="5" y="21"/>
                      <a:pt x="3" y="18"/>
                      <a:pt x="0" y="14"/>
                    </a:cubicBezTo>
                    <a:cubicBezTo>
                      <a:pt x="8" y="0"/>
                      <a:pt x="17" y="11"/>
                      <a:pt x="25" y="14"/>
                    </a:cubicBezTo>
                    <a:cubicBezTo>
                      <a:pt x="24" y="26"/>
                      <a:pt x="11" y="17"/>
                      <a:pt x="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3" name="Freeform 1352"/>
              <p:cNvSpPr/>
              <p:nvPr/>
            </p:nvSpPr>
            <p:spPr bwMode="auto">
              <a:xfrm>
                <a:off x="2695" y="2614"/>
                <a:ext cx="46" cy="73"/>
              </a:xfrm>
              <a:custGeom>
                <a:avLst/>
                <a:gdLst>
                  <a:gd name="T0" fmla="*/ 5 w 24"/>
                  <a:gd name="T1" fmla="*/ 7 h 38"/>
                  <a:gd name="T2" fmla="*/ 5 w 24"/>
                  <a:gd name="T3" fmla="*/ 0 h 38"/>
                  <a:gd name="T4" fmla="*/ 16 w 24"/>
                  <a:gd name="T5" fmla="*/ 4 h 38"/>
                  <a:gd name="T6" fmla="*/ 16 w 24"/>
                  <a:gd name="T7" fmla="*/ 24 h 38"/>
                  <a:gd name="T8" fmla="*/ 16 w 24"/>
                  <a:gd name="T9" fmla="*/ 35 h 38"/>
                  <a:gd name="T10" fmla="*/ 9 w 24"/>
                  <a:gd name="T11" fmla="*/ 37 h 38"/>
                  <a:gd name="T12" fmla="*/ 2 w 24"/>
                  <a:gd name="T13" fmla="*/ 28 h 38"/>
                  <a:gd name="T14" fmla="*/ 5 w 24"/>
                  <a:gd name="T15" fmla="*/ 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8">
                    <a:moveTo>
                      <a:pt x="5" y="7"/>
                    </a:moveTo>
                    <a:cubicBezTo>
                      <a:pt x="5" y="5"/>
                      <a:pt x="5" y="2"/>
                      <a:pt x="5" y="0"/>
                    </a:cubicBezTo>
                    <a:cubicBezTo>
                      <a:pt x="9" y="1"/>
                      <a:pt x="12" y="2"/>
                      <a:pt x="16" y="4"/>
                    </a:cubicBezTo>
                    <a:cubicBezTo>
                      <a:pt x="24" y="11"/>
                      <a:pt x="24" y="11"/>
                      <a:pt x="16" y="24"/>
                    </a:cubicBezTo>
                    <a:cubicBezTo>
                      <a:pt x="16" y="28"/>
                      <a:pt x="16" y="31"/>
                      <a:pt x="16" y="35"/>
                    </a:cubicBezTo>
                    <a:cubicBezTo>
                      <a:pt x="14" y="37"/>
                      <a:pt x="11" y="38"/>
                      <a:pt x="9" y="37"/>
                    </a:cubicBezTo>
                    <a:cubicBezTo>
                      <a:pt x="4" y="36"/>
                      <a:pt x="0" y="34"/>
                      <a:pt x="2" y="28"/>
                    </a:cubicBezTo>
                    <a:cubicBezTo>
                      <a:pt x="13" y="23"/>
                      <a:pt x="6" y="14"/>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4" name="Freeform 1353"/>
              <p:cNvSpPr/>
              <p:nvPr/>
            </p:nvSpPr>
            <p:spPr bwMode="auto">
              <a:xfrm>
                <a:off x="2723" y="2609"/>
                <a:ext cx="39" cy="51"/>
              </a:xfrm>
              <a:custGeom>
                <a:avLst/>
                <a:gdLst>
                  <a:gd name="T0" fmla="*/ 1 w 20"/>
                  <a:gd name="T1" fmla="*/ 27 h 27"/>
                  <a:gd name="T2" fmla="*/ 1 w 20"/>
                  <a:gd name="T3" fmla="*/ 7 h 27"/>
                  <a:gd name="T4" fmla="*/ 8 w 20"/>
                  <a:gd name="T5" fmla="*/ 3 h 27"/>
                  <a:gd name="T6" fmla="*/ 8 w 20"/>
                  <a:gd name="T7" fmla="*/ 24 h 27"/>
                  <a:gd name="T8" fmla="*/ 1 w 20"/>
                  <a:gd name="T9" fmla="*/ 27 h 27"/>
                </a:gdLst>
                <a:ahLst/>
                <a:cxnLst>
                  <a:cxn ang="0">
                    <a:pos x="T0" y="T1"/>
                  </a:cxn>
                  <a:cxn ang="0">
                    <a:pos x="T2" y="T3"/>
                  </a:cxn>
                  <a:cxn ang="0">
                    <a:pos x="T4" y="T5"/>
                  </a:cxn>
                  <a:cxn ang="0">
                    <a:pos x="T6" y="T7"/>
                  </a:cxn>
                  <a:cxn ang="0">
                    <a:pos x="T8" y="T9"/>
                  </a:cxn>
                </a:cxnLst>
                <a:rect l="0" t="0" r="r" b="b"/>
                <a:pathLst>
                  <a:path w="20" h="27">
                    <a:moveTo>
                      <a:pt x="1" y="27"/>
                    </a:moveTo>
                    <a:cubicBezTo>
                      <a:pt x="0" y="20"/>
                      <a:pt x="9" y="13"/>
                      <a:pt x="1" y="7"/>
                    </a:cubicBezTo>
                    <a:cubicBezTo>
                      <a:pt x="0" y="0"/>
                      <a:pt x="4" y="1"/>
                      <a:pt x="8" y="3"/>
                    </a:cubicBezTo>
                    <a:cubicBezTo>
                      <a:pt x="20" y="10"/>
                      <a:pt x="12" y="17"/>
                      <a:pt x="8" y="24"/>
                    </a:cubicBezTo>
                    <a:cubicBezTo>
                      <a:pt x="5" y="25"/>
                      <a:pt x="3" y="26"/>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5" name="Freeform 1354"/>
              <p:cNvSpPr/>
              <p:nvPr/>
            </p:nvSpPr>
            <p:spPr bwMode="auto">
              <a:xfrm>
                <a:off x="2642" y="2666"/>
                <a:ext cx="83" cy="124"/>
              </a:xfrm>
              <a:custGeom>
                <a:avLst/>
                <a:gdLst>
                  <a:gd name="T0" fmla="*/ 30 w 44"/>
                  <a:gd name="T1" fmla="*/ 1 h 65"/>
                  <a:gd name="T2" fmla="*/ 37 w 44"/>
                  <a:gd name="T3" fmla="*/ 8 h 65"/>
                  <a:gd name="T4" fmla="*/ 36 w 44"/>
                  <a:gd name="T5" fmla="*/ 44 h 65"/>
                  <a:gd name="T6" fmla="*/ 9 w 44"/>
                  <a:gd name="T7" fmla="*/ 57 h 65"/>
                  <a:gd name="T8" fmla="*/ 9 w 44"/>
                  <a:gd name="T9" fmla="*/ 57 h 65"/>
                  <a:gd name="T10" fmla="*/ 2 w 44"/>
                  <a:gd name="T11" fmla="*/ 53 h 65"/>
                  <a:gd name="T12" fmla="*/ 2 w 44"/>
                  <a:gd name="T13" fmla="*/ 43 h 65"/>
                  <a:gd name="T14" fmla="*/ 6 w 44"/>
                  <a:gd name="T15" fmla="*/ 30 h 65"/>
                  <a:gd name="T16" fmla="*/ 19 w 44"/>
                  <a:gd name="T17" fmla="*/ 18 h 65"/>
                  <a:gd name="T18" fmla="*/ 24 w 44"/>
                  <a:gd name="T19" fmla="*/ 9 h 65"/>
                  <a:gd name="T20" fmla="*/ 30 w 44"/>
                  <a:gd name="T21"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5">
                    <a:moveTo>
                      <a:pt x="30" y="1"/>
                    </a:moveTo>
                    <a:cubicBezTo>
                      <a:pt x="32" y="3"/>
                      <a:pt x="34" y="6"/>
                      <a:pt x="37" y="8"/>
                    </a:cubicBezTo>
                    <a:cubicBezTo>
                      <a:pt x="35" y="20"/>
                      <a:pt x="44" y="32"/>
                      <a:pt x="36" y="44"/>
                    </a:cubicBezTo>
                    <a:cubicBezTo>
                      <a:pt x="30" y="55"/>
                      <a:pt x="24" y="65"/>
                      <a:pt x="9" y="57"/>
                    </a:cubicBezTo>
                    <a:cubicBezTo>
                      <a:pt x="9" y="57"/>
                      <a:pt x="9" y="57"/>
                      <a:pt x="9" y="57"/>
                    </a:cubicBezTo>
                    <a:cubicBezTo>
                      <a:pt x="7" y="54"/>
                      <a:pt x="4" y="55"/>
                      <a:pt x="2" y="53"/>
                    </a:cubicBezTo>
                    <a:cubicBezTo>
                      <a:pt x="2" y="50"/>
                      <a:pt x="2" y="46"/>
                      <a:pt x="2" y="43"/>
                    </a:cubicBezTo>
                    <a:cubicBezTo>
                      <a:pt x="0" y="37"/>
                      <a:pt x="4" y="34"/>
                      <a:pt x="6" y="30"/>
                    </a:cubicBezTo>
                    <a:cubicBezTo>
                      <a:pt x="10" y="26"/>
                      <a:pt x="13" y="20"/>
                      <a:pt x="19" y="18"/>
                    </a:cubicBezTo>
                    <a:cubicBezTo>
                      <a:pt x="23" y="17"/>
                      <a:pt x="25" y="14"/>
                      <a:pt x="24" y="9"/>
                    </a:cubicBezTo>
                    <a:cubicBezTo>
                      <a:pt x="23" y="6"/>
                      <a:pt x="23" y="0"/>
                      <a:pt x="3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6" name="Freeform 1355"/>
              <p:cNvSpPr/>
              <p:nvPr/>
            </p:nvSpPr>
            <p:spPr bwMode="auto">
              <a:xfrm>
                <a:off x="2630" y="2762"/>
                <a:ext cx="29" cy="34"/>
              </a:xfrm>
              <a:custGeom>
                <a:avLst/>
                <a:gdLst>
                  <a:gd name="T0" fmla="*/ 8 w 15"/>
                  <a:gd name="T1" fmla="*/ 3 h 18"/>
                  <a:gd name="T2" fmla="*/ 15 w 15"/>
                  <a:gd name="T3" fmla="*/ 7 h 18"/>
                  <a:gd name="T4" fmla="*/ 1 w 15"/>
                  <a:gd name="T5" fmla="*/ 17 h 18"/>
                  <a:gd name="T6" fmla="*/ 8 w 15"/>
                  <a:gd name="T7" fmla="*/ 3 h 18"/>
                </a:gdLst>
                <a:ahLst/>
                <a:cxnLst>
                  <a:cxn ang="0">
                    <a:pos x="T0" y="T1"/>
                  </a:cxn>
                  <a:cxn ang="0">
                    <a:pos x="T2" y="T3"/>
                  </a:cxn>
                  <a:cxn ang="0">
                    <a:pos x="T4" y="T5"/>
                  </a:cxn>
                  <a:cxn ang="0">
                    <a:pos x="T6" y="T7"/>
                  </a:cxn>
                </a:cxnLst>
                <a:rect l="0" t="0" r="r" b="b"/>
                <a:pathLst>
                  <a:path w="15" h="18">
                    <a:moveTo>
                      <a:pt x="8" y="3"/>
                    </a:moveTo>
                    <a:cubicBezTo>
                      <a:pt x="12" y="2"/>
                      <a:pt x="15" y="0"/>
                      <a:pt x="15" y="7"/>
                    </a:cubicBezTo>
                    <a:cubicBezTo>
                      <a:pt x="10" y="10"/>
                      <a:pt x="9" y="18"/>
                      <a:pt x="1" y="17"/>
                    </a:cubicBezTo>
                    <a:cubicBezTo>
                      <a:pt x="0" y="11"/>
                      <a:pt x="6" y="8"/>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7" name="Freeform 1356"/>
              <p:cNvSpPr/>
              <p:nvPr/>
            </p:nvSpPr>
            <p:spPr bwMode="auto">
              <a:xfrm>
                <a:off x="2624" y="2722"/>
                <a:ext cx="35" cy="28"/>
              </a:xfrm>
              <a:custGeom>
                <a:avLst/>
                <a:gdLst>
                  <a:gd name="T0" fmla="*/ 18 w 18"/>
                  <a:gd name="T1" fmla="*/ 3 h 15"/>
                  <a:gd name="T2" fmla="*/ 11 w 18"/>
                  <a:gd name="T3" fmla="*/ 14 h 15"/>
                  <a:gd name="T4" fmla="*/ 0 w 18"/>
                  <a:gd name="T5" fmla="*/ 10 h 15"/>
                  <a:gd name="T6" fmla="*/ 0 w 18"/>
                  <a:gd name="T7" fmla="*/ 10 h 15"/>
                  <a:gd name="T8" fmla="*/ 9 w 18"/>
                  <a:gd name="T9" fmla="*/ 1 h 15"/>
                  <a:gd name="T10" fmla="*/ 18 w 18"/>
                  <a:gd name="T11" fmla="*/ 3 h 15"/>
                </a:gdLst>
                <a:ahLst/>
                <a:cxnLst>
                  <a:cxn ang="0">
                    <a:pos x="T0" y="T1"/>
                  </a:cxn>
                  <a:cxn ang="0">
                    <a:pos x="T2" y="T3"/>
                  </a:cxn>
                  <a:cxn ang="0">
                    <a:pos x="T4" y="T5"/>
                  </a:cxn>
                  <a:cxn ang="0">
                    <a:pos x="T6" y="T7"/>
                  </a:cxn>
                  <a:cxn ang="0">
                    <a:pos x="T8" y="T9"/>
                  </a:cxn>
                  <a:cxn ang="0">
                    <a:pos x="T10" y="T11"/>
                  </a:cxn>
                </a:cxnLst>
                <a:rect l="0" t="0" r="r" b="b"/>
                <a:pathLst>
                  <a:path w="18" h="15">
                    <a:moveTo>
                      <a:pt x="18" y="3"/>
                    </a:moveTo>
                    <a:cubicBezTo>
                      <a:pt x="15" y="7"/>
                      <a:pt x="13" y="10"/>
                      <a:pt x="11" y="14"/>
                    </a:cubicBezTo>
                    <a:cubicBezTo>
                      <a:pt x="7" y="14"/>
                      <a:pt x="3" y="15"/>
                      <a:pt x="0" y="10"/>
                    </a:cubicBezTo>
                    <a:cubicBezTo>
                      <a:pt x="0" y="10"/>
                      <a:pt x="0" y="10"/>
                      <a:pt x="0" y="10"/>
                    </a:cubicBezTo>
                    <a:cubicBezTo>
                      <a:pt x="3" y="7"/>
                      <a:pt x="5" y="3"/>
                      <a:pt x="9" y="1"/>
                    </a:cubicBezTo>
                    <a:cubicBezTo>
                      <a:pt x="12" y="0"/>
                      <a:pt x="15" y="0"/>
                      <a:pt x="1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8" name="Freeform 1357"/>
              <p:cNvSpPr/>
              <p:nvPr/>
            </p:nvSpPr>
            <p:spPr bwMode="auto">
              <a:xfrm>
                <a:off x="4252" y="1928"/>
                <a:ext cx="74" cy="59"/>
              </a:xfrm>
              <a:custGeom>
                <a:avLst/>
                <a:gdLst>
                  <a:gd name="T0" fmla="*/ 0 w 39"/>
                  <a:gd name="T1" fmla="*/ 28 h 31"/>
                  <a:gd name="T2" fmla="*/ 39 w 39"/>
                  <a:gd name="T3" fmla="*/ 14 h 31"/>
                  <a:gd name="T4" fmla="*/ 8 w 39"/>
                  <a:gd name="T5" fmla="*/ 30 h 31"/>
                  <a:gd name="T6" fmla="*/ 0 w 39"/>
                  <a:gd name="T7" fmla="*/ 28 h 31"/>
                </a:gdLst>
                <a:ahLst/>
                <a:cxnLst>
                  <a:cxn ang="0">
                    <a:pos x="T0" y="T1"/>
                  </a:cxn>
                  <a:cxn ang="0">
                    <a:pos x="T2" y="T3"/>
                  </a:cxn>
                  <a:cxn ang="0">
                    <a:pos x="T4" y="T5"/>
                  </a:cxn>
                  <a:cxn ang="0">
                    <a:pos x="T6" y="T7"/>
                  </a:cxn>
                </a:cxnLst>
                <a:rect l="0" t="0" r="r" b="b"/>
                <a:pathLst>
                  <a:path w="39" h="31">
                    <a:moveTo>
                      <a:pt x="0" y="28"/>
                    </a:moveTo>
                    <a:cubicBezTo>
                      <a:pt x="10" y="4"/>
                      <a:pt x="21" y="0"/>
                      <a:pt x="39" y="14"/>
                    </a:cubicBezTo>
                    <a:cubicBezTo>
                      <a:pt x="28" y="19"/>
                      <a:pt x="21" y="30"/>
                      <a:pt x="8" y="30"/>
                    </a:cubicBezTo>
                    <a:cubicBezTo>
                      <a:pt x="5" y="30"/>
                      <a:pt x="2" y="31"/>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9" name="Freeform 1358"/>
              <p:cNvSpPr/>
              <p:nvPr/>
            </p:nvSpPr>
            <p:spPr bwMode="auto">
              <a:xfrm>
                <a:off x="4318" y="1792"/>
                <a:ext cx="95" cy="92"/>
              </a:xfrm>
              <a:custGeom>
                <a:avLst/>
                <a:gdLst>
                  <a:gd name="T0" fmla="*/ 32 w 50"/>
                  <a:gd name="T1" fmla="*/ 5 h 48"/>
                  <a:gd name="T2" fmla="*/ 41 w 50"/>
                  <a:gd name="T3" fmla="*/ 21 h 48"/>
                  <a:gd name="T4" fmla="*/ 39 w 50"/>
                  <a:gd name="T5" fmla="*/ 47 h 48"/>
                  <a:gd name="T6" fmla="*/ 31 w 50"/>
                  <a:gd name="T7" fmla="*/ 47 h 48"/>
                  <a:gd name="T8" fmla="*/ 28 w 50"/>
                  <a:gd name="T9" fmla="*/ 47 h 48"/>
                  <a:gd name="T10" fmla="*/ 34 w 50"/>
                  <a:gd name="T11" fmla="*/ 35 h 48"/>
                  <a:gd name="T12" fmla="*/ 23 w 50"/>
                  <a:gd name="T13" fmla="*/ 35 h 48"/>
                  <a:gd name="T14" fmla="*/ 0 w 50"/>
                  <a:gd name="T15" fmla="*/ 19 h 48"/>
                  <a:gd name="T16" fmla="*/ 21 w 50"/>
                  <a:gd name="T17" fmla="*/ 4 h 48"/>
                  <a:gd name="T18" fmla="*/ 32 w 50"/>
                  <a:gd name="T19"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8">
                    <a:moveTo>
                      <a:pt x="32" y="5"/>
                    </a:moveTo>
                    <a:cubicBezTo>
                      <a:pt x="35" y="10"/>
                      <a:pt x="37" y="16"/>
                      <a:pt x="41" y="21"/>
                    </a:cubicBezTo>
                    <a:cubicBezTo>
                      <a:pt x="50" y="31"/>
                      <a:pt x="48" y="39"/>
                      <a:pt x="39" y="47"/>
                    </a:cubicBezTo>
                    <a:cubicBezTo>
                      <a:pt x="37" y="47"/>
                      <a:pt x="34" y="47"/>
                      <a:pt x="31" y="47"/>
                    </a:cubicBezTo>
                    <a:cubicBezTo>
                      <a:pt x="30" y="48"/>
                      <a:pt x="29" y="48"/>
                      <a:pt x="28" y="47"/>
                    </a:cubicBezTo>
                    <a:cubicBezTo>
                      <a:pt x="30" y="43"/>
                      <a:pt x="36" y="42"/>
                      <a:pt x="34" y="35"/>
                    </a:cubicBezTo>
                    <a:cubicBezTo>
                      <a:pt x="31" y="27"/>
                      <a:pt x="27" y="35"/>
                      <a:pt x="23" y="35"/>
                    </a:cubicBezTo>
                    <a:cubicBezTo>
                      <a:pt x="12" y="34"/>
                      <a:pt x="11" y="20"/>
                      <a:pt x="0" y="19"/>
                    </a:cubicBezTo>
                    <a:cubicBezTo>
                      <a:pt x="7" y="15"/>
                      <a:pt x="20" y="19"/>
                      <a:pt x="21" y="4"/>
                    </a:cubicBezTo>
                    <a:cubicBezTo>
                      <a:pt x="21" y="0"/>
                      <a:pt x="28" y="4"/>
                      <a:pt x="3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0" name="Freeform 1359"/>
              <p:cNvSpPr/>
              <p:nvPr/>
            </p:nvSpPr>
            <p:spPr bwMode="auto">
              <a:xfrm>
                <a:off x="4337" y="1882"/>
                <a:ext cx="40" cy="38"/>
              </a:xfrm>
              <a:custGeom>
                <a:avLst/>
                <a:gdLst>
                  <a:gd name="T0" fmla="*/ 18 w 21"/>
                  <a:gd name="T1" fmla="*/ 0 h 20"/>
                  <a:gd name="T2" fmla="*/ 21 w 21"/>
                  <a:gd name="T3" fmla="*/ 0 h 20"/>
                  <a:gd name="T4" fmla="*/ 11 w 21"/>
                  <a:gd name="T5" fmla="*/ 17 h 20"/>
                  <a:gd name="T6" fmla="*/ 4 w 21"/>
                  <a:gd name="T7" fmla="*/ 14 h 20"/>
                  <a:gd name="T8" fmla="*/ 1 w 21"/>
                  <a:gd name="T9" fmla="*/ 0 h 20"/>
                  <a:gd name="T10" fmla="*/ 18 w 21"/>
                  <a:gd name="T11" fmla="*/ 0 h 20"/>
                </a:gdLst>
                <a:ahLst/>
                <a:cxnLst>
                  <a:cxn ang="0">
                    <a:pos x="T0" y="T1"/>
                  </a:cxn>
                  <a:cxn ang="0">
                    <a:pos x="T2" y="T3"/>
                  </a:cxn>
                  <a:cxn ang="0">
                    <a:pos x="T4" y="T5"/>
                  </a:cxn>
                  <a:cxn ang="0">
                    <a:pos x="T6" y="T7"/>
                  </a:cxn>
                  <a:cxn ang="0">
                    <a:pos x="T8" y="T9"/>
                  </a:cxn>
                  <a:cxn ang="0">
                    <a:pos x="T10" y="T11"/>
                  </a:cxn>
                </a:cxnLst>
                <a:rect l="0" t="0" r="r" b="b"/>
                <a:pathLst>
                  <a:path w="21" h="20">
                    <a:moveTo>
                      <a:pt x="18" y="0"/>
                    </a:moveTo>
                    <a:cubicBezTo>
                      <a:pt x="19" y="0"/>
                      <a:pt x="20" y="0"/>
                      <a:pt x="21" y="0"/>
                    </a:cubicBezTo>
                    <a:cubicBezTo>
                      <a:pt x="18" y="5"/>
                      <a:pt x="14" y="11"/>
                      <a:pt x="11" y="17"/>
                    </a:cubicBezTo>
                    <a:cubicBezTo>
                      <a:pt x="7" y="19"/>
                      <a:pt x="4" y="20"/>
                      <a:pt x="4" y="14"/>
                    </a:cubicBezTo>
                    <a:cubicBezTo>
                      <a:pt x="2" y="9"/>
                      <a:pt x="0" y="5"/>
                      <a:pt x="1" y="0"/>
                    </a:cubicBezTo>
                    <a:cubicBezTo>
                      <a:pt x="6" y="0"/>
                      <a:pt x="12" y="0"/>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1" name="Freeform 1360"/>
              <p:cNvSpPr/>
              <p:nvPr/>
            </p:nvSpPr>
            <p:spPr bwMode="auto">
              <a:xfrm>
                <a:off x="4337" y="1908"/>
                <a:ext cx="21" cy="20"/>
              </a:xfrm>
              <a:custGeom>
                <a:avLst/>
                <a:gdLst>
                  <a:gd name="T0" fmla="*/ 4 w 11"/>
                  <a:gd name="T1" fmla="*/ 0 h 10"/>
                  <a:gd name="T2" fmla="*/ 11 w 11"/>
                  <a:gd name="T3" fmla="*/ 3 h 10"/>
                  <a:gd name="T4" fmla="*/ 11 w 11"/>
                  <a:gd name="T5" fmla="*/ 7 h 10"/>
                  <a:gd name="T6" fmla="*/ 1 w 11"/>
                  <a:gd name="T7" fmla="*/ 10 h 10"/>
                  <a:gd name="T8" fmla="*/ 4 w 11"/>
                  <a:gd name="T9" fmla="*/ 0 h 10"/>
                </a:gdLst>
                <a:ahLst/>
                <a:cxnLst>
                  <a:cxn ang="0">
                    <a:pos x="T0" y="T1"/>
                  </a:cxn>
                  <a:cxn ang="0">
                    <a:pos x="T2" y="T3"/>
                  </a:cxn>
                  <a:cxn ang="0">
                    <a:pos x="T4" y="T5"/>
                  </a:cxn>
                  <a:cxn ang="0">
                    <a:pos x="T6" y="T7"/>
                  </a:cxn>
                  <a:cxn ang="0">
                    <a:pos x="T8" y="T9"/>
                  </a:cxn>
                </a:cxnLst>
                <a:rect l="0" t="0" r="r" b="b"/>
                <a:pathLst>
                  <a:path w="11" h="10">
                    <a:moveTo>
                      <a:pt x="4" y="0"/>
                    </a:moveTo>
                    <a:cubicBezTo>
                      <a:pt x="6" y="2"/>
                      <a:pt x="8" y="3"/>
                      <a:pt x="11" y="3"/>
                    </a:cubicBezTo>
                    <a:cubicBezTo>
                      <a:pt x="11" y="4"/>
                      <a:pt x="11" y="5"/>
                      <a:pt x="11" y="7"/>
                    </a:cubicBezTo>
                    <a:cubicBezTo>
                      <a:pt x="8" y="8"/>
                      <a:pt x="4" y="9"/>
                      <a:pt x="1" y="10"/>
                    </a:cubicBezTo>
                    <a:cubicBezTo>
                      <a:pt x="1" y="6"/>
                      <a:pt x="0" y="2"/>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2" name="Freeform 1361"/>
              <p:cNvSpPr/>
              <p:nvPr/>
            </p:nvSpPr>
            <p:spPr bwMode="auto">
              <a:xfrm>
                <a:off x="3707" y="2358"/>
                <a:ext cx="87" cy="119"/>
              </a:xfrm>
              <a:custGeom>
                <a:avLst/>
                <a:gdLst>
                  <a:gd name="T0" fmla="*/ 0 w 46"/>
                  <a:gd name="T1" fmla="*/ 43 h 62"/>
                  <a:gd name="T2" fmla="*/ 1 w 46"/>
                  <a:gd name="T3" fmla="*/ 34 h 62"/>
                  <a:gd name="T4" fmla="*/ 18 w 46"/>
                  <a:gd name="T5" fmla="*/ 5 h 62"/>
                  <a:gd name="T6" fmla="*/ 25 w 46"/>
                  <a:gd name="T7" fmla="*/ 0 h 62"/>
                  <a:gd name="T8" fmla="*/ 30 w 46"/>
                  <a:gd name="T9" fmla="*/ 1 h 62"/>
                  <a:gd name="T10" fmla="*/ 41 w 46"/>
                  <a:gd name="T11" fmla="*/ 17 h 62"/>
                  <a:gd name="T12" fmla="*/ 35 w 46"/>
                  <a:gd name="T13" fmla="*/ 50 h 62"/>
                  <a:gd name="T14" fmla="*/ 27 w 46"/>
                  <a:gd name="T15" fmla="*/ 62 h 62"/>
                  <a:gd name="T16" fmla="*/ 17 w 46"/>
                  <a:gd name="T17" fmla="*/ 59 h 62"/>
                  <a:gd name="T18" fmla="*/ 12 w 46"/>
                  <a:gd name="T19" fmla="*/ 42 h 62"/>
                  <a:gd name="T20" fmla="*/ 4 w 46"/>
                  <a:gd name="T21" fmla="*/ 50 h 62"/>
                  <a:gd name="T22" fmla="*/ 0 w 46"/>
                  <a:gd name="T23" fmla="*/ 4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62">
                    <a:moveTo>
                      <a:pt x="0" y="43"/>
                    </a:moveTo>
                    <a:cubicBezTo>
                      <a:pt x="1" y="40"/>
                      <a:pt x="0" y="34"/>
                      <a:pt x="1" y="34"/>
                    </a:cubicBezTo>
                    <a:cubicBezTo>
                      <a:pt x="17" y="30"/>
                      <a:pt x="13" y="15"/>
                      <a:pt x="18" y="5"/>
                    </a:cubicBezTo>
                    <a:cubicBezTo>
                      <a:pt x="19" y="2"/>
                      <a:pt x="22" y="0"/>
                      <a:pt x="25" y="0"/>
                    </a:cubicBezTo>
                    <a:cubicBezTo>
                      <a:pt x="27" y="0"/>
                      <a:pt x="28" y="0"/>
                      <a:pt x="30" y="1"/>
                    </a:cubicBezTo>
                    <a:cubicBezTo>
                      <a:pt x="34" y="6"/>
                      <a:pt x="39" y="11"/>
                      <a:pt x="41" y="17"/>
                    </a:cubicBezTo>
                    <a:cubicBezTo>
                      <a:pt x="40" y="28"/>
                      <a:pt x="46" y="41"/>
                      <a:pt x="35" y="50"/>
                    </a:cubicBezTo>
                    <a:cubicBezTo>
                      <a:pt x="33" y="54"/>
                      <a:pt x="30" y="57"/>
                      <a:pt x="27" y="62"/>
                    </a:cubicBezTo>
                    <a:cubicBezTo>
                      <a:pt x="24" y="59"/>
                      <a:pt x="24" y="41"/>
                      <a:pt x="17" y="59"/>
                    </a:cubicBezTo>
                    <a:cubicBezTo>
                      <a:pt x="12" y="54"/>
                      <a:pt x="16" y="48"/>
                      <a:pt x="12" y="42"/>
                    </a:cubicBezTo>
                    <a:cubicBezTo>
                      <a:pt x="8" y="43"/>
                      <a:pt x="11" y="53"/>
                      <a:pt x="4" y="50"/>
                    </a:cubicBezTo>
                    <a:cubicBezTo>
                      <a:pt x="4" y="48"/>
                      <a:pt x="3" y="45"/>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3" name="Freeform 1362"/>
              <p:cNvSpPr/>
              <p:nvPr/>
            </p:nvSpPr>
            <p:spPr bwMode="auto">
              <a:xfrm>
                <a:off x="3773" y="2366"/>
                <a:ext cx="52" cy="114"/>
              </a:xfrm>
              <a:custGeom>
                <a:avLst/>
                <a:gdLst>
                  <a:gd name="T0" fmla="*/ 0 w 27"/>
                  <a:gd name="T1" fmla="*/ 46 h 60"/>
                  <a:gd name="T2" fmla="*/ 4 w 27"/>
                  <a:gd name="T3" fmla="*/ 12 h 60"/>
                  <a:gd name="T4" fmla="*/ 15 w 27"/>
                  <a:gd name="T5" fmla="*/ 2 h 60"/>
                  <a:gd name="T6" fmla="*/ 22 w 27"/>
                  <a:gd name="T7" fmla="*/ 17 h 60"/>
                  <a:gd name="T8" fmla="*/ 14 w 27"/>
                  <a:gd name="T9" fmla="*/ 43 h 60"/>
                  <a:gd name="T10" fmla="*/ 11 w 27"/>
                  <a:gd name="T11" fmla="*/ 60 h 60"/>
                  <a:gd name="T12" fmla="*/ 0 w 27"/>
                  <a:gd name="T13" fmla="*/ 46 h 60"/>
                </a:gdLst>
                <a:ahLst/>
                <a:cxnLst>
                  <a:cxn ang="0">
                    <a:pos x="T0" y="T1"/>
                  </a:cxn>
                  <a:cxn ang="0">
                    <a:pos x="T2" y="T3"/>
                  </a:cxn>
                  <a:cxn ang="0">
                    <a:pos x="T4" y="T5"/>
                  </a:cxn>
                  <a:cxn ang="0">
                    <a:pos x="T6" y="T7"/>
                  </a:cxn>
                  <a:cxn ang="0">
                    <a:pos x="T8" y="T9"/>
                  </a:cxn>
                  <a:cxn ang="0">
                    <a:pos x="T10" y="T11"/>
                  </a:cxn>
                  <a:cxn ang="0">
                    <a:pos x="T12" y="T13"/>
                  </a:cxn>
                </a:cxnLst>
                <a:rect l="0" t="0" r="r" b="b"/>
                <a:pathLst>
                  <a:path w="27" h="60">
                    <a:moveTo>
                      <a:pt x="0" y="46"/>
                    </a:moveTo>
                    <a:cubicBezTo>
                      <a:pt x="1" y="35"/>
                      <a:pt x="3" y="23"/>
                      <a:pt x="4" y="12"/>
                    </a:cubicBezTo>
                    <a:cubicBezTo>
                      <a:pt x="0" y="0"/>
                      <a:pt x="8" y="2"/>
                      <a:pt x="15" y="2"/>
                    </a:cubicBezTo>
                    <a:cubicBezTo>
                      <a:pt x="22" y="4"/>
                      <a:pt x="27" y="11"/>
                      <a:pt x="22" y="17"/>
                    </a:cubicBezTo>
                    <a:cubicBezTo>
                      <a:pt x="15" y="25"/>
                      <a:pt x="16" y="34"/>
                      <a:pt x="14" y="43"/>
                    </a:cubicBezTo>
                    <a:cubicBezTo>
                      <a:pt x="11" y="48"/>
                      <a:pt x="10" y="54"/>
                      <a:pt x="11" y="60"/>
                    </a:cubicBezTo>
                    <a:cubicBezTo>
                      <a:pt x="3" y="59"/>
                      <a:pt x="5" y="50"/>
                      <a:pt x="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4" name="Freeform 1363"/>
              <p:cNvSpPr/>
              <p:nvPr/>
            </p:nvSpPr>
            <p:spPr bwMode="auto">
              <a:xfrm>
                <a:off x="4448" y="1788"/>
                <a:ext cx="124" cy="126"/>
              </a:xfrm>
              <a:custGeom>
                <a:avLst/>
                <a:gdLst>
                  <a:gd name="T0" fmla="*/ 13 w 65"/>
                  <a:gd name="T1" fmla="*/ 66 h 66"/>
                  <a:gd name="T2" fmla="*/ 4 w 65"/>
                  <a:gd name="T3" fmla="*/ 35 h 66"/>
                  <a:gd name="T4" fmla="*/ 15 w 65"/>
                  <a:gd name="T5" fmla="*/ 25 h 66"/>
                  <a:gd name="T6" fmla="*/ 59 w 65"/>
                  <a:gd name="T7" fmla="*/ 0 h 66"/>
                  <a:gd name="T8" fmla="*/ 61 w 65"/>
                  <a:gd name="T9" fmla="*/ 14 h 66"/>
                  <a:gd name="T10" fmla="*/ 61 w 65"/>
                  <a:gd name="T11" fmla="*/ 38 h 66"/>
                  <a:gd name="T12" fmla="*/ 29 w 65"/>
                  <a:gd name="T13" fmla="*/ 44 h 66"/>
                  <a:gd name="T14" fmla="*/ 23 w 65"/>
                  <a:gd name="T15" fmla="*/ 56 h 66"/>
                  <a:gd name="T16" fmla="*/ 23 w 65"/>
                  <a:gd name="T17" fmla="*/ 56 h 66"/>
                  <a:gd name="T18" fmla="*/ 13 w 6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6">
                    <a:moveTo>
                      <a:pt x="13" y="66"/>
                    </a:moveTo>
                    <a:cubicBezTo>
                      <a:pt x="8" y="56"/>
                      <a:pt x="13" y="45"/>
                      <a:pt x="4" y="35"/>
                    </a:cubicBezTo>
                    <a:cubicBezTo>
                      <a:pt x="0" y="32"/>
                      <a:pt x="16" y="34"/>
                      <a:pt x="15" y="25"/>
                    </a:cubicBezTo>
                    <a:cubicBezTo>
                      <a:pt x="26" y="9"/>
                      <a:pt x="40" y="0"/>
                      <a:pt x="59" y="0"/>
                    </a:cubicBezTo>
                    <a:cubicBezTo>
                      <a:pt x="62" y="4"/>
                      <a:pt x="65" y="9"/>
                      <a:pt x="61" y="14"/>
                    </a:cubicBezTo>
                    <a:cubicBezTo>
                      <a:pt x="48" y="22"/>
                      <a:pt x="64" y="30"/>
                      <a:pt x="61" y="38"/>
                    </a:cubicBezTo>
                    <a:cubicBezTo>
                      <a:pt x="50" y="40"/>
                      <a:pt x="40" y="42"/>
                      <a:pt x="29" y="44"/>
                    </a:cubicBezTo>
                    <a:cubicBezTo>
                      <a:pt x="21" y="45"/>
                      <a:pt x="21" y="50"/>
                      <a:pt x="23" y="56"/>
                    </a:cubicBezTo>
                    <a:cubicBezTo>
                      <a:pt x="23" y="56"/>
                      <a:pt x="23" y="56"/>
                      <a:pt x="23" y="56"/>
                    </a:cubicBezTo>
                    <a:cubicBezTo>
                      <a:pt x="17" y="57"/>
                      <a:pt x="17" y="63"/>
                      <a:pt x="1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5" name="Freeform 1364"/>
              <p:cNvSpPr/>
              <p:nvPr/>
            </p:nvSpPr>
            <p:spPr bwMode="auto">
              <a:xfrm>
                <a:off x="4492" y="1891"/>
                <a:ext cx="40" cy="35"/>
              </a:xfrm>
              <a:custGeom>
                <a:avLst/>
                <a:gdLst>
                  <a:gd name="T0" fmla="*/ 0 w 21"/>
                  <a:gd name="T1" fmla="*/ 2 h 18"/>
                  <a:gd name="T2" fmla="*/ 10 w 21"/>
                  <a:gd name="T3" fmla="*/ 3 h 18"/>
                  <a:gd name="T4" fmla="*/ 20 w 21"/>
                  <a:gd name="T5" fmla="*/ 8 h 18"/>
                  <a:gd name="T6" fmla="*/ 15 w 21"/>
                  <a:gd name="T7" fmla="*/ 18 h 18"/>
                  <a:gd name="T8" fmla="*/ 4 w 21"/>
                  <a:gd name="T9" fmla="*/ 11 h 18"/>
                  <a:gd name="T10" fmla="*/ 0 w 21"/>
                  <a:gd name="T11" fmla="*/ 2 h 18"/>
                </a:gdLst>
                <a:ahLst/>
                <a:cxnLst>
                  <a:cxn ang="0">
                    <a:pos x="T0" y="T1"/>
                  </a:cxn>
                  <a:cxn ang="0">
                    <a:pos x="T2" y="T3"/>
                  </a:cxn>
                  <a:cxn ang="0">
                    <a:pos x="T4" y="T5"/>
                  </a:cxn>
                  <a:cxn ang="0">
                    <a:pos x="T6" y="T7"/>
                  </a:cxn>
                  <a:cxn ang="0">
                    <a:pos x="T8" y="T9"/>
                  </a:cxn>
                  <a:cxn ang="0">
                    <a:pos x="T10" y="T11"/>
                  </a:cxn>
                </a:cxnLst>
                <a:rect l="0" t="0" r="r" b="b"/>
                <a:pathLst>
                  <a:path w="21" h="18">
                    <a:moveTo>
                      <a:pt x="0" y="2"/>
                    </a:moveTo>
                    <a:cubicBezTo>
                      <a:pt x="3" y="2"/>
                      <a:pt x="7" y="2"/>
                      <a:pt x="10" y="3"/>
                    </a:cubicBezTo>
                    <a:cubicBezTo>
                      <a:pt x="14" y="4"/>
                      <a:pt x="20" y="0"/>
                      <a:pt x="20" y="8"/>
                    </a:cubicBezTo>
                    <a:cubicBezTo>
                      <a:pt x="21" y="13"/>
                      <a:pt x="19" y="17"/>
                      <a:pt x="15" y="18"/>
                    </a:cubicBezTo>
                    <a:cubicBezTo>
                      <a:pt x="10" y="18"/>
                      <a:pt x="6" y="16"/>
                      <a:pt x="4" y="11"/>
                    </a:cubicBezTo>
                    <a:cubicBezTo>
                      <a:pt x="2" y="8"/>
                      <a:pt x="1" y="5"/>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6" name="Freeform 1365"/>
              <p:cNvSpPr/>
              <p:nvPr/>
            </p:nvSpPr>
            <p:spPr bwMode="auto">
              <a:xfrm>
                <a:off x="2316" y="1853"/>
                <a:ext cx="76" cy="120"/>
              </a:xfrm>
              <a:custGeom>
                <a:avLst/>
                <a:gdLst>
                  <a:gd name="T0" fmla="*/ 26 w 40"/>
                  <a:gd name="T1" fmla="*/ 22 h 63"/>
                  <a:gd name="T2" fmla="*/ 37 w 40"/>
                  <a:gd name="T3" fmla="*/ 63 h 63"/>
                  <a:gd name="T4" fmla="*/ 35 w 40"/>
                  <a:gd name="T5" fmla="*/ 63 h 63"/>
                  <a:gd name="T6" fmla="*/ 34 w 40"/>
                  <a:gd name="T7" fmla="*/ 63 h 63"/>
                  <a:gd name="T8" fmla="*/ 28 w 40"/>
                  <a:gd name="T9" fmla="*/ 42 h 63"/>
                  <a:gd name="T10" fmla="*/ 23 w 40"/>
                  <a:gd name="T11" fmla="*/ 42 h 63"/>
                  <a:gd name="T12" fmla="*/ 2 w 40"/>
                  <a:gd name="T13" fmla="*/ 32 h 63"/>
                  <a:gd name="T14" fmla="*/ 6 w 40"/>
                  <a:gd name="T15" fmla="*/ 20 h 63"/>
                  <a:gd name="T16" fmla="*/ 8 w 40"/>
                  <a:gd name="T17" fmla="*/ 4 h 63"/>
                  <a:gd name="T18" fmla="*/ 20 w 40"/>
                  <a:gd name="T19" fmla="*/ 2 h 63"/>
                  <a:gd name="T20" fmla="*/ 26 w 40"/>
                  <a:gd name="T2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63">
                    <a:moveTo>
                      <a:pt x="26" y="22"/>
                    </a:moveTo>
                    <a:cubicBezTo>
                      <a:pt x="28" y="36"/>
                      <a:pt x="40" y="48"/>
                      <a:pt x="37" y="63"/>
                    </a:cubicBezTo>
                    <a:cubicBezTo>
                      <a:pt x="35" y="63"/>
                      <a:pt x="35" y="63"/>
                      <a:pt x="35" y="63"/>
                    </a:cubicBezTo>
                    <a:cubicBezTo>
                      <a:pt x="34" y="63"/>
                      <a:pt x="34" y="63"/>
                      <a:pt x="34" y="63"/>
                    </a:cubicBezTo>
                    <a:cubicBezTo>
                      <a:pt x="32" y="56"/>
                      <a:pt x="30" y="49"/>
                      <a:pt x="28" y="42"/>
                    </a:cubicBezTo>
                    <a:cubicBezTo>
                      <a:pt x="26" y="37"/>
                      <a:pt x="24" y="37"/>
                      <a:pt x="23" y="42"/>
                    </a:cubicBezTo>
                    <a:cubicBezTo>
                      <a:pt x="16" y="38"/>
                      <a:pt x="0" y="54"/>
                      <a:pt x="2" y="32"/>
                    </a:cubicBezTo>
                    <a:cubicBezTo>
                      <a:pt x="4" y="28"/>
                      <a:pt x="12" y="27"/>
                      <a:pt x="6" y="20"/>
                    </a:cubicBezTo>
                    <a:cubicBezTo>
                      <a:pt x="2" y="15"/>
                      <a:pt x="4" y="9"/>
                      <a:pt x="8" y="4"/>
                    </a:cubicBezTo>
                    <a:cubicBezTo>
                      <a:pt x="12" y="1"/>
                      <a:pt x="16" y="0"/>
                      <a:pt x="20" y="2"/>
                    </a:cubicBezTo>
                    <a:cubicBezTo>
                      <a:pt x="30" y="6"/>
                      <a:pt x="24" y="15"/>
                      <a:pt x="26"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7" name="Freeform 1366"/>
              <p:cNvSpPr/>
              <p:nvPr/>
            </p:nvSpPr>
            <p:spPr bwMode="auto">
              <a:xfrm>
                <a:off x="2340" y="1954"/>
                <a:ext cx="27" cy="27"/>
              </a:xfrm>
              <a:custGeom>
                <a:avLst/>
                <a:gdLst>
                  <a:gd name="T0" fmla="*/ 0 w 14"/>
                  <a:gd name="T1" fmla="*/ 14 h 14"/>
                  <a:gd name="T2" fmla="*/ 7 w 14"/>
                  <a:gd name="T3" fmla="*/ 0 h 14"/>
                  <a:gd name="T4" fmla="*/ 10 w 14"/>
                  <a:gd name="T5" fmla="*/ 10 h 14"/>
                  <a:gd name="T6" fmla="*/ 0 w 14"/>
                  <a:gd name="T7" fmla="*/ 14 h 14"/>
                </a:gdLst>
                <a:ahLst/>
                <a:cxnLst>
                  <a:cxn ang="0">
                    <a:pos x="T0" y="T1"/>
                  </a:cxn>
                  <a:cxn ang="0">
                    <a:pos x="T2" y="T3"/>
                  </a:cxn>
                  <a:cxn ang="0">
                    <a:pos x="T4" y="T5"/>
                  </a:cxn>
                  <a:cxn ang="0">
                    <a:pos x="T6" y="T7"/>
                  </a:cxn>
                </a:cxnLst>
                <a:rect l="0" t="0" r="r" b="b"/>
                <a:pathLst>
                  <a:path w="14" h="14">
                    <a:moveTo>
                      <a:pt x="0" y="14"/>
                    </a:moveTo>
                    <a:cubicBezTo>
                      <a:pt x="0" y="8"/>
                      <a:pt x="2" y="4"/>
                      <a:pt x="7" y="0"/>
                    </a:cubicBezTo>
                    <a:cubicBezTo>
                      <a:pt x="9" y="3"/>
                      <a:pt x="14" y="5"/>
                      <a:pt x="10" y="10"/>
                    </a:cubicBezTo>
                    <a:cubicBezTo>
                      <a:pt x="7" y="12"/>
                      <a:pt x="3" y="13"/>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8" name="Freeform 1367"/>
              <p:cNvSpPr/>
              <p:nvPr/>
            </p:nvSpPr>
            <p:spPr bwMode="auto">
              <a:xfrm>
                <a:off x="2624" y="2708"/>
                <a:ext cx="27" cy="33"/>
              </a:xfrm>
              <a:custGeom>
                <a:avLst/>
                <a:gdLst>
                  <a:gd name="T0" fmla="*/ 7 w 14"/>
                  <a:gd name="T1" fmla="*/ 10 h 17"/>
                  <a:gd name="T2" fmla="*/ 0 w 14"/>
                  <a:gd name="T3" fmla="*/ 17 h 17"/>
                  <a:gd name="T4" fmla="*/ 1 w 14"/>
                  <a:gd name="T5" fmla="*/ 10 h 17"/>
                  <a:gd name="T6" fmla="*/ 7 w 14"/>
                  <a:gd name="T7" fmla="*/ 0 h 17"/>
                  <a:gd name="T8" fmla="*/ 7 w 14"/>
                  <a:gd name="T9" fmla="*/ 10 h 17"/>
                </a:gdLst>
                <a:ahLst/>
                <a:cxnLst>
                  <a:cxn ang="0">
                    <a:pos x="T0" y="T1"/>
                  </a:cxn>
                  <a:cxn ang="0">
                    <a:pos x="T2" y="T3"/>
                  </a:cxn>
                  <a:cxn ang="0">
                    <a:pos x="T4" y="T5"/>
                  </a:cxn>
                  <a:cxn ang="0">
                    <a:pos x="T6" y="T7"/>
                  </a:cxn>
                  <a:cxn ang="0">
                    <a:pos x="T8" y="T9"/>
                  </a:cxn>
                </a:cxnLst>
                <a:rect l="0" t="0" r="r" b="b"/>
                <a:pathLst>
                  <a:path w="14" h="17">
                    <a:moveTo>
                      <a:pt x="7" y="10"/>
                    </a:moveTo>
                    <a:cubicBezTo>
                      <a:pt x="6" y="14"/>
                      <a:pt x="4" y="16"/>
                      <a:pt x="0" y="17"/>
                    </a:cubicBezTo>
                    <a:cubicBezTo>
                      <a:pt x="0" y="15"/>
                      <a:pt x="1" y="13"/>
                      <a:pt x="1" y="10"/>
                    </a:cubicBezTo>
                    <a:cubicBezTo>
                      <a:pt x="3" y="7"/>
                      <a:pt x="5" y="3"/>
                      <a:pt x="7" y="0"/>
                    </a:cubicBezTo>
                    <a:cubicBezTo>
                      <a:pt x="14" y="3"/>
                      <a:pt x="14" y="4"/>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9" name="Freeform 1368"/>
              <p:cNvSpPr/>
              <p:nvPr/>
            </p:nvSpPr>
            <p:spPr bwMode="auto">
              <a:xfrm>
                <a:off x="5507" y="1153"/>
                <a:ext cx="134" cy="164"/>
              </a:xfrm>
              <a:custGeom>
                <a:avLst/>
                <a:gdLst>
                  <a:gd name="T0" fmla="*/ 56 w 70"/>
                  <a:gd name="T1" fmla="*/ 22 h 86"/>
                  <a:gd name="T2" fmla="*/ 46 w 70"/>
                  <a:gd name="T3" fmla="*/ 35 h 86"/>
                  <a:gd name="T4" fmla="*/ 34 w 70"/>
                  <a:gd name="T5" fmla="*/ 59 h 86"/>
                  <a:gd name="T6" fmla="*/ 32 w 70"/>
                  <a:gd name="T7" fmla="*/ 69 h 86"/>
                  <a:gd name="T8" fmla="*/ 42 w 70"/>
                  <a:gd name="T9" fmla="*/ 79 h 86"/>
                  <a:gd name="T10" fmla="*/ 24 w 70"/>
                  <a:gd name="T11" fmla="*/ 81 h 86"/>
                  <a:gd name="T12" fmla="*/ 16 w 70"/>
                  <a:gd name="T13" fmla="*/ 67 h 86"/>
                  <a:gd name="T14" fmla="*/ 0 w 70"/>
                  <a:gd name="T15" fmla="*/ 39 h 86"/>
                  <a:gd name="T16" fmla="*/ 0 w 70"/>
                  <a:gd name="T17" fmla="*/ 39 h 86"/>
                  <a:gd name="T18" fmla="*/ 18 w 70"/>
                  <a:gd name="T19" fmla="*/ 30 h 86"/>
                  <a:gd name="T20" fmla="*/ 29 w 70"/>
                  <a:gd name="T21" fmla="*/ 30 h 86"/>
                  <a:gd name="T22" fmla="*/ 27 w 70"/>
                  <a:gd name="T23" fmla="*/ 20 h 86"/>
                  <a:gd name="T24" fmla="*/ 24 w 70"/>
                  <a:gd name="T25" fmla="*/ 4 h 86"/>
                  <a:gd name="T26" fmla="*/ 31 w 70"/>
                  <a:gd name="T27" fmla="*/ 4 h 86"/>
                  <a:gd name="T28" fmla="*/ 70 w 70"/>
                  <a:gd name="T29" fmla="*/ 11 h 86"/>
                  <a:gd name="T30" fmla="*/ 69 w 70"/>
                  <a:gd name="T31" fmla="*/ 13 h 86"/>
                  <a:gd name="T32" fmla="*/ 56 w 70"/>
                  <a:gd name="T33" fmla="*/ 2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86">
                    <a:moveTo>
                      <a:pt x="56" y="22"/>
                    </a:moveTo>
                    <a:cubicBezTo>
                      <a:pt x="46" y="21"/>
                      <a:pt x="45" y="26"/>
                      <a:pt x="46" y="35"/>
                    </a:cubicBezTo>
                    <a:cubicBezTo>
                      <a:pt x="48" y="45"/>
                      <a:pt x="56" y="59"/>
                      <a:pt x="34" y="59"/>
                    </a:cubicBezTo>
                    <a:cubicBezTo>
                      <a:pt x="28" y="59"/>
                      <a:pt x="28" y="65"/>
                      <a:pt x="32" y="69"/>
                    </a:cubicBezTo>
                    <a:cubicBezTo>
                      <a:pt x="35" y="73"/>
                      <a:pt x="39" y="76"/>
                      <a:pt x="42" y="79"/>
                    </a:cubicBezTo>
                    <a:cubicBezTo>
                      <a:pt x="37" y="86"/>
                      <a:pt x="29" y="74"/>
                      <a:pt x="24" y="81"/>
                    </a:cubicBezTo>
                    <a:cubicBezTo>
                      <a:pt x="11" y="83"/>
                      <a:pt x="17" y="73"/>
                      <a:pt x="16" y="67"/>
                    </a:cubicBezTo>
                    <a:cubicBezTo>
                      <a:pt x="17" y="54"/>
                      <a:pt x="13" y="44"/>
                      <a:pt x="0" y="39"/>
                    </a:cubicBezTo>
                    <a:cubicBezTo>
                      <a:pt x="0" y="39"/>
                      <a:pt x="0" y="39"/>
                      <a:pt x="0" y="39"/>
                    </a:cubicBezTo>
                    <a:cubicBezTo>
                      <a:pt x="0" y="24"/>
                      <a:pt x="10" y="29"/>
                      <a:pt x="18" y="30"/>
                    </a:cubicBezTo>
                    <a:cubicBezTo>
                      <a:pt x="22" y="30"/>
                      <a:pt x="26" y="34"/>
                      <a:pt x="29" y="30"/>
                    </a:cubicBezTo>
                    <a:cubicBezTo>
                      <a:pt x="33" y="26"/>
                      <a:pt x="27" y="23"/>
                      <a:pt x="27" y="20"/>
                    </a:cubicBezTo>
                    <a:cubicBezTo>
                      <a:pt x="26" y="15"/>
                      <a:pt x="21" y="10"/>
                      <a:pt x="24" y="4"/>
                    </a:cubicBezTo>
                    <a:cubicBezTo>
                      <a:pt x="27" y="0"/>
                      <a:pt x="29" y="4"/>
                      <a:pt x="31" y="4"/>
                    </a:cubicBezTo>
                    <a:cubicBezTo>
                      <a:pt x="43" y="13"/>
                      <a:pt x="58" y="4"/>
                      <a:pt x="70" y="11"/>
                    </a:cubicBezTo>
                    <a:cubicBezTo>
                      <a:pt x="69" y="12"/>
                      <a:pt x="69" y="13"/>
                      <a:pt x="69" y="13"/>
                    </a:cubicBezTo>
                    <a:cubicBezTo>
                      <a:pt x="65" y="18"/>
                      <a:pt x="62" y="22"/>
                      <a:pt x="56"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0" name="Freeform 1369"/>
              <p:cNvSpPr/>
              <p:nvPr/>
            </p:nvSpPr>
            <p:spPr bwMode="auto">
              <a:xfrm>
                <a:off x="5654" y="1141"/>
                <a:ext cx="103" cy="58"/>
              </a:xfrm>
              <a:custGeom>
                <a:avLst/>
                <a:gdLst>
                  <a:gd name="T0" fmla="*/ 27 w 54"/>
                  <a:gd name="T1" fmla="*/ 0 h 30"/>
                  <a:gd name="T2" fmla="*/ 40 w 54"/>
                  <a:gd name="T3" fmla="*/ 6 h 30"/>
                  <a:gd name="T4" fmla="*/ 45 w 54"/>
                  <a:gd name="T5" fmla="*/ 21 h 30"/>
                  <a:gd name="T6" fmla="*/ 25 w 54"/>
                  <a:gd name="T7" fmla="*/ 25 h 30"/>
                  <a:gd name="T8" fmla="*/ 7 w 54"/>
                  <a:gd name="T9" fmla="*/ 21 h 30"/>
                  <a:gd name="T10" fmla="*/ 0 w 54"/>
                  <a:gd name="T11" fmla="*/ 14 h 30"/>
                  <a:gd name="T12" fmla="*/ 27 w 5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54" h="30">
                    <a:moveTo>
                      <a:pt x="27" y="0"/>
                    </a:moveTo>
                    <a:cubicBezTo>
                      <a:pt x="32" y="2"/>
                      <a:pt x="36" y="5"/>
                      <a:pt x="40" y="6"/>
                    </a:cubicBezTo>
                    <a:cubicBezTo>
                      <a:pt x="54" y="7"/>
                      <a:pt x="47" y="15"/>
                      <a:pt x="45" y="21"/>
                    </a:cubicBezTo>
                    <a:cubicBezTo>
                      <a:pt x="40" y="30"/>
                      <a:pt x="32" y="26"/>
                      <a:pt x="25" y="25"/>
                    </a:cubicBezTo>
                    <a:cubicBezTo>
                      <a:pt x="19" y="25"/>
                      <a:pt x="13" y="23"/>
                      <a:pt x="7" y="21"/>
                    </a:cubicBezTo>
                    <a:cubicBezTo>
                      <a:pt x="4" y="20"/>
                      <a:pt x="1" y="18"/>
                      <a:pt x="0" y="14"/>
                    </a:cubicBezTo>
                    <a:cubicBezTo>
                      <a:pt x="9" y="8"/>
                      <a:pt x="23" y="15"/>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1" name="Freeform 1370"/>
              <p:cNvSpPr/>
              <p:nvPr/>
            </p:nvSpPr>
            <p:spPr bwMode="auto">
              <a:xfrm>
                <a:off x="5641" y="1168"/>
                <a:ext cx="36" cy="36"/>
              </a:xfrm>
              <a:custGeom>
                <a:avLst/>
                <a:gdLst>
                  <a:gd name="T0" fmla="*/ 7 w 19"/>
                  <a:gd name="T1" fmla="*/ 0 h 19"/>
                  <a:gd name="T2" fmla="*/ 14 w 19"/>
                  <a:gd name="T3" fmla="*/ 3 h 19"/>
                  <a:gd name="T4" fmla="*/ 12 w 19"/>
                  <a:gd name="T5" fmla="*/ 17 h 19"/>
                  <a:gd name="T6" fmla="*/ 0 w 19"/>
                  <a:gd name="T7" fmla="*/ 3 h 19"/>
                  <a:gd name="T8" fmla="*/ 0 w 19"/>
                  <a:gd name="T9" fmla="*/ 3 h 19"/>
                  <a:gd name="T10" fmla="*/ 7 w 19"/>
                  <a:gd name="T11" fmla="*/ 0 h 19"/>
                </a:gdLst>
                <a:ahLst/>
                <a:cxnLst>
                  <a:cxn ang="0">
                    <a:pos x="T0" y="T1"/>
                  </a:cxn>
                  <a:cxn ang="0">
                    <a:pos x="T2" y="T3"/>
                  </a:cxn>
                  <a:cxn ang="0">
                    <a:pos x="T4" y="T5"/>
                  </a:cxn>
                  <a:cxn ang="0">
                    <a:pos x="T6" y="T7"/>
                  </a:cxn>
                  <a:cxn ang="0">
                    <a:pos x="T8" y="T9"/>
                  </a:cxn>
                  <a:cxn ang="0">
                    <a:pos x="T10" y="T11"/>
                  </a:cxn>
                </a:cxnLst>
                <a:rect l="0" t="0" r="r" b="b"/>
                <a:pathLst>
                  <a:path w="19" h="19">
                    <a:moveTo>
                      <a:pt x="7" y="0"/>
                    </a:moveTo>
                    <a:cubicBezTo>
                      <a:pt x="9" y="1"/>
                      <a:pt x="11" y="2"/>
                      <a:pt x="14" y="3"/>
                    </a:cubicBezTo>
                    <a:cubicBezTo>
                      <a:pt x="18" y="9"/>
                      <a:pt x="19" y="16"/>
                      <a:pt x="12" y="17"/>
                    </a:cubicBezTo>
                    <a:cubicBezTo>
                      <a:pt x="3" y="19"/>
                      <a:pt x="1" y="11"/>
                      <a:pt x="0" y="3"/>
                    </a:cubicBezTo>
                    <a:cubicBezTo>
                      <a:pt x="0" y="3"/>
                      <a:pt x="0" y="3"/>
                      <a:pt x="0" y="3"/>
                    </a:cubicBezTo>
                    <a:cubicBezTo>
                      <a:pt x="2" y="2"/>
                      <a:pt x="4" y="1"/>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2" name="Freeform 1371"/>
              <p:cNvSpPr/>
              <p:nvPr/>
            </p:nvSpPr>
            <p:spPr bwMode="auto">
              <a:xfrm>
                <a:off x="5742" y="1166"/>
                <a:ext cx="150" cy="56"/>
              </a:xfrm>
              <a:custGeom>
                <a:avLst/>
                <a:gdLst>
                  <a:gd name="T0" fmla="*/ 6 w 79"/>
                  <a:gd name="T1" fmla="*/ 8 h 29"/>
                  <a:gd name="T2" fmla="*/ 20 w 79"/>
                  <a:gd name="T3" fmla="*/ 4 h 29"/>
                  <a:gd name="T4" fmla="*/ 36 w 79"/>
                  <a:gd name="T5" fmla="*/ 2 h 29"/>
                  <a:gd name="T6" fmla="*/ 79 w 79"/>
                  <a:gd name="T7" fmla="*/ 18 h 29"/>
                  <a:gd name="T8" fmla="*/ 72 w 79"/>
                  <a:gd name="T9" fmla="*/ 22 h 29"/>
                  <a:gd name="T10" fmla="*/ 51 w 79"/>
                  <a:gd name="T11" fmla="*/ 29 h 29"/>
                  <a:gd name="T12" fmla="*/ 37 w 79"/>
                  <a:gd name="T13" fmla="*/ 25 h 29"/>
                  <a:gd name="T14" fmla="*/ 17 w 79"/>
                  <a:gd name="T15" fmla="*/ 21 h 29"/>
                  <a:gd name="T16" fmla="*/ 2 w 79"/>
                  <a:gd name="T17" fmla="*/ 16 h 29"/>
                  <a:gd name="T18" fmla="*/ 6 w 79"/>
                  <a:gd name="T19" fmla="*/ 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29">
                    <a:moveTo>
                      <a:pt x="6" y="8"/>
                    </a:moveTo>
                    <a:cubicBezTo>
                      <a:pt x="10" y="6"/>
                      <a:pt x="18" y="16"/>
                      <a:pt x="20" y="4"/>
                    </a:cubicBezTo>
                    <a:cubicBezTo>
                      <a:pt x="25" y="2"/>
                      <a:pt x="30" y="0"/>
                      <a:pt x="36" y="2"/>
                    </a:cubicBezTo>
                    <a:cubicBezTo>
                      <a:pt x="50" y="8"/>
                      <a:pt x="65" y="13"/>
                      <a:pt x="79" y="18"/>
                    </a:cubicBezTo>
                    <a:cubicBezTo>
                      <a:pt x="78" y="21"/>
                      <a:pt x="75" y="22"/>
                      <a:pt x="72" y="22"/>
                    </a:cubicBezTo>
                    <a:cubicBezTo>
                      <a:pt x="65" y="25"/>
                      <a:pt x="57" y="24"/>
                      <a:pt x="51" y="29"/>
                    </a:cubicBezTo>
                    <a:cubicBezTo>
                      <a:pt x="47" y="28"/>
                      <a:pt x="42" y="26"/>
                      <a:pt x="37" y="25"/>
                    </a:cubicBezTo>
                    <a:cubicBezTo>
                      <a:pt x="31" y="20"/>
                      <a:pt x="24" y="19"/>
                      <a:pt x="17" y="21"/>
                    </a:cubicBezTo>
                    <a:cubicBezTo>
                      <a:pt x="11" y="22"/>
                      <a:pt x="6" y="21"/>
                      <a:pt x="2" y="16"/>
                    </a:cubicBezTo>
                    <a:cubicBezTo>
                      <a:pt x="0" y="12"/>
                      <a:pt x="3" y="10"/>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3" name="Freeform 1372"/>
              <p:cNvSpPr/>
              <p:nvPr/>
            </p:nvSpPr>
            <p:spPr bwMode="auto">
              <a:xfrm>
                <a:off x="3568" y="2285"/>
                <a:ext cx="32" cy="29"/>
              </a:xfrm>
              <a:custGeom>
                <a:avLst/>
                <a:gdLst>
                  <a:gd name="T0" fmla="*/ 0 w 17"/>
                  <a:gd name="T1" fmla="*/ 5 h 15"/>
                  <a:gd name="T2" fmla="*/ 16 w 17"/>
                  <a:gd name="T3" fmla="*/ 8 h 15"/>
                  <a:gd name="T4" fmla="*/ 4 w 17"/>
                  <a:gd name="T5" fmla="*/ 15 h 15"/>
                  <a:gd name="T6" fmla="*/ 0 w 17"/>
                  <a:gd name="T7" fmla="*/ 5 h 15"/>
                </a:gdLst>
                <a:ahLst/>
                <a:cxnLst>
                  <a:cxn ang="0">
                    <a:pos x="T0" y="T1"/>
                  </a:cxn>
                  <a:cxn ang="0">
                    <a:pos x="T2" y="T3"/>
                  </a:cxn>
                  <a:cxn ang="0">
                    <a:pos x="T4" y="T5"/>
                  </a:cxn>
                  <a:cxn ang="0">
                    <a:pos x="T6" y="T7"/>
                  </a:cxn>
                </a:cxnLst>
                <a:rect l="0" t="0" r="r" b="b"/>
                <a:pathLst>
                  <a:path w="17" h="15">
                    <a:moveTo>
                      <a:pt x="0" y="5"/>
                    </a:moveTo>
                    <a:cubicBezTo>
                      <a:pt x="6" y="4"/>
                      <a:pt x="14" y="0"/>
                      <a:pt x="16" y="8"/>
                    </a:cubicBezTo>
                    <a:cubicBezTo>
                      <a:pt x="17" y="15"/>
                      <a:pt x="9" y="15"/>
                      <a:pt x="4" y="15"/>
                    </a:cubicBezTo>
                    <a:cubicBezTo>
                      <a:pt x="8" y="10"/>
                      <a:pt x="2" y="8"/>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4" name="Freeform 1373"/>
              <p:cNvSpPr/>
              <p:nvPr/>
            </p:nvSpPr>
            <p:spPr bwMode="auto">
              <a:xfrm>
                <a:off x="4139" y="1591"/>
                <a:ext cx="147" cy="185"/>
              </a:xfrm>
              <a:custGeom>
                <a:avLst/>
                <a:gdLst>
                  <a:gd name="T0" fmla="*/ 34 w 77"/>
                  <a:gd name="T1" fmla="*/ 85 h 97"/>
                  <a:gd name="T2" fmla="*/ 4 w 77"/>
                  <a:gd name="T3" fmla="*/ 71 h 97"/>
                  <a:gd name="T4" fmla="*/ 5 w 77"/>
                  <a:gd name="T5" fmla="*/ 49 h 97"/>
                  <a:gd name="T6" fmla="*/ 36 w 77"/>
                  <a:gd name="T7" fmla="*/ 46 h 97"/>
                  <a:gd name="T8" fmla="*/ 38 w 77"/>
                  <a:gd name="T9" fmla="*/ 33 h 97"/>
                  <a:gd name="T10" fmla="*/ 32 w 77"/>
                  <a:gd name="T11" fmla="*/ 16 h 97"/>
                  <a:gd name="T12" fmla="*/ 37 w 77"/>
                  <a:gd name="T13" fmla="*/ 1 h 97"/>
                  <a:gd name="T14" fmla="*/ 42 w 77"/>
                  <a:gd name="T15" fmla="*/ 1 h 97"/>
                  <a:gd name="T16" fmla="*/ 48 w 77"/>
                  <a:gd name="T17" fmla="*/ 8 h 97"/>
                  <a:gd name="T18" fmla="*/ 67 w 77"/>
                  <a:gd name="T19" fmla="*/ 27 h 97"/>
                  <a:gd name="T20" fmla="*/ 72 w 77"/>
                  <a:gd name="T21" fmla="*/ 31 h 97"/>
                  <a:gd name="T22" fmla="*/ 76 w 77"/>
                  <a:gd name="T23" fmla="*/ 38 h 97"/>
                  <a:gd name="T24" fmla="*/ 74 w 77"/>
                  <a:gd name="T25" fmla="*/ 47 h 97"/>
                  <a:gd name="T26" fmla="*/ 65 w 77"/>
                  <a:gd name="T27" fmla="*/ 49 h 97"/>
                  <a:gd name="T28" fmla="*/ 58 w 77"/>
                  <a:gd name="T29" fmla="*/ 55 h 97"/>
                  <a:gd name="T30" fmla="*/ 49 w 77"/>
                  <a:gd name="T31" fmla="*/ 66 h 97"/>
                  <a:gd name="T32" fmla="*/ 34 w 77"/>
                  <a:gd name="T33" fmla="*/ 8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97">
                    <a:moveTo>
                      <a:pt x="34" y="85"/>
                    </a:moveTo>
                    <a:cubicBezTo>
                      <a:pt x="16" y="97"/>
                      <a:pt x="10" y="84"/>
                      <a:pt x="4" y="71"/>
                    </a:cubicBezTo>
                    <a:cubicBezTo>
                      <a:pt x="5" y="64"/>
                      <a:pt x="0" y="56"/>
                      <a:pt x="5" y="49"/>
                    </a:cubicBezTo>
                    <a:cubicBezTo>
                      <a:pt x="17" y="36"/>
                      <a:pt x="17" y="36"/>
                      <a:pt x="36" y="46"/>
                    </a:cubicBezTo>
                    <a:cubicBezTo>
                      <a:pt x="37" y="42"/>
                      <a:pt x="36" y="37"/>
                      <a:pt x="38" y="33"/>
                    </a:cubicBezTo>
                    <a:cubicBezTo>
                      <a:pt x="39" y="26"/>
                      <a:pt x="35" y="21"/>
                      <a:pt x="32" y="16"/>
                    </a:cubicBezTo>
                    <a:cubicBezTo>
                      <a:pt x="30" y="9"/>
                      <a:pt x="29" y="4"/>
                      <a:pt x="37" y="1"/>
                    </a:cubicBezTo>
                    <a:cubicBezTo>
                      <a:pt x="39" y="0"/>
                      <a:pt x="40" y="0"/>
                      <a:pt x="42" y="1"/>
                    </a:cubicBezTo>
                    <a:cubicBezTo>
                      <a:pt x="45" y="2"/>
                      <a:pt x="47" y="5"/>
                      <a:pt x="48" y="8"/>
                    </a:cubicBezTo>
                    <a:cubicBezTo>
                      <a:pt x="52" y="16"/>
                      <a:pt x="59" y="22"/>
                      <a:pt x="67" y="27"/>
                    </a:cubicBezTo>
                    <a:cubicBezTo>
                      <a:pt x="69" y="28"/>
                      <a:pt x="71" y="30"/>
                      <a:pt x="72" y="31"/>
                    </a:cubicBezTo>
                    <a:cubicBezTo>
                      <a:pt x="74" y="33"/>
                      <a:pt x="76" y="35"/>
                      <a:pt x="76" y="38"/>
                    </a:cubicBezTo>
                    <a:cubicBezTo>
                      <a:pt x="77" y="41"/>
                      <a:pt x="76" y="44"/>
                      <a:pt x="74" y="47"/>
                    </a:cubicBezTo>
                    <a:cubicBezTo>
                      <a:pt x="71" y="49"/>
                      <a:pt x="67" y="50"/>
                      <a:pt x="65" y="49"/>
                    </a:cubicBezTo>
                    <a:cubicBezTo>
                      <a:pt x="55" y="42"/>
                      <a:pt x="58" y="50"/>
                      <a:pt x="58" y="55"/>
                    </a:cubicBezTo>
                    <a:cubicBezTo>
                      <a:pt x="56" y="59"/>
                      <a:pt x="53" y="63"/>
                      <a:pt x="49" y="66"/>
                    </a:cubicBezTo>
                    <a:cubicBezTo>
                      <a:pt x="42" y="71"/>
                      <a:pt x="29" y="71"/>
                      <a:pt x="34"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5" name="Freeform 1374"/>
              <p:cNvSpPr/>
              <p:nvPr/>
            </p:nvSpPr>
            <p:spPr bwMode="auto">
              <a:xfrm>
                <a:off x="4212" y="1690"/>
                <a:ext cx="150" cy="88"/>
              </a:xfrm>
              <a:custGeom>
                <a:avLst/>
                <a:gdLst>
                  <a:gd name="T0" fmla="*/ 11 w 79"/>
                  <a:gd name="T1" fmla="*/ 13 h 46"/>
                  <a:gd name="T2" fmla="*/ 18 w 79"/>
                  <a:gd name="T3" fmla="*/ 2 h 46"/>
                  <a:gd name="T4" fmla="*/ 31 w 79"/>
                  <a:gd name="T5" fmla="*/ 5 h 46"/>
                  <a:gd name="T6" fmla="*/ 56 w 79"/>
                  <a:gd name="T7" fmla="*/ 6 h 46"/>
                  <a:gd name="T8" fmla="*/ 70 w 79"/>
                  <a:gd name="T9" fmla="*/ 9 h 46"/>
                  <a:gd name="T10" fmla="*/ 63 w 79"/>
                  <a:gd name="T11" fmla="*/ 20 h 46"/>
                  <a:gd name="T12" fmla="*/ 53 w 79"/>
                  <a:gd name="T13" fmla="*/ 20 h 46"/>
                  <a:gd name="T14" fmla="*/ 48 w 79"/>
                  <a:gd name="T15" fmla="*/ 29 h 46"/>
                  <a:gd name="T16" fmla="*/ 44 w 79"/>
                  <a:gd name="T17" fmla="*/ 38 h 46"/>
                  <a:gd name="T18" fmla="*/ 18 w 79"/>
                  <a:gd name="T19" fmla="*/ 44 h 46"/>
                  <a:gd name="T20" fmla="*/ 3 w 79"/>
                  <a:gd name="T21" fmla="*/ 34 h 46"/>
                  <a:gd name="T22" fmla="*/ 11 w 79"/>
                  <a:gd name="T23" fmla="*/ 1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6">
                    <a:moveTo>
                      <a:pt x="11" y="13"/>
                    </a:moveTo>
                    <a:cubicBezTo>
                      <a:pt x="10" y="7"/>
                      <a:pt x="15" y="6"/>
                      <a:pt x="18" y="2"/>
                    </a:cubicBezTo>
                    <a:cubicBezTo>
                      <a:pt x="23" y="0"/>
                      <a:pt x="27" y="4"/>
                      <a:pt x="31" y="5"/>
                    </a:cubicBezTo>
                    <a:cubicBezTo>
                      <a:pt x="40" y="7"/>
                      <a:pt x="47" y="9"/>
                      <a:pt x="56" y="6"/>
                    </a:cubicBezTo>
                    <a:cubicBezTo>
                      <a:pt x="61" y="5"/>
                      <a:pt x="66" y="5"/>
                      <a:pt x="70" y="9"/>
                    </a:cubicBezTo>
                    <a:cubicBezTo>
                      <a:pt x="79" y="20"/>
                      <a:pt x="64" y="15"/>
                      <a:pt x="63" y="20"/>
                    </a:cubicBezTo>
                    <a:cubicBezTo>
                      <a:pt x="60" y="23"/>
                      <a:pt x="56" y="21"/>
                      <a:pt x="53" y="20"/>
                    </a:cubicBezTo>
                    <a:cubicBezTo>
                      <a:pt x="48" y="21"/>
                      <a:pt x="47" y="24"/>
                      <a:pt x="48" y="29"/>
                    </a:cubicBezTo>
                    <a:cubicBezTo>
                      <a:pt x="48" y="32"/>
                      <a:pt x="45" y="38"/>
                      <a:pt x="44" y="38"/>
                    </a:cubicBezTo>
                    <a:cubicBezTo>
                      <a:pt x="35" y="38"/>
                      <a:pt x="27" y="46"/>
                      <a:pt x="18" y="44"/>
                    </a:cubicBezTo>
                    <a:cubicBezTo>
                      <a:pt x="12" y="43"/>
                      <a:pt x="7" y="38"/>
                      <a:pt x="3" y="34"/>
                    </a:cubicBezTo>
                    <a:cubicBezTo>
                      <a:pt x="0" y="25"/>
                      <a:pt x="7" y="19"/>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6" name="Freeform 1375"/>
              <p:cNvSpPr/>
              <p:nvPr/>
            </p:nvSpPr>
            <p:spPr bwMode="auto">
              <a:xfrm>
                <a:off x="4046" y="1679"/>
                <a:ext cx="124" cy="69"/>
              </a:xfrm>
              <a:custGeom>
                <a:avLst/>
                <a:gdLst>
                  <a:gd name="T0" fmla="*/ 56 w 65"/>
                  <a:gd name="T1" fmla="*/ 5 h 36"/>
                  <a:gd name="T2" fmla="*/ 53 w 65"/>
                  <a:gd name="T3" fmla="*/ 25 h 36"/>
                  <a:gd name="T4" fmla="*/ 31 w 65"/>
                  <a:gd name="T5" fmla="*/ 36 h 36"/>
                  <a:gd name="T6" fmla="*/ 21 w 65"/>
                  <a:gd name="T7" fmla="*/ 33 h 36"/>
                  <a:gd name="T8" fmla="*/ 18 w 65"/>
                  <a:gd name="T9" fmla="*/ 26 h 36"/>
                  <a:gd name="T10" fmla="*/ 0 w 65"/>
                  <a:gd name="T11" fmla="*/ 19 h 36"/>
                  <a:gd name="T12" fmla="*/ 32 w 65"/>
                  <a:gd name="T13" fmla="*/ 1 h 36"/>
                  <a:gd name="T14" fmla="*/ 52 w 65"/>
                  <a:gd name="T15" fmla="*/ 0 h 36"/>
                  <a:gd name="T16" fmla="*/ 56 w 65"/>
                  <a:gd name="T17" fmla="*/ 1 h 36"/>
                  <a:gd name="T18" fmla="*/ 56 w 65"/>
                  <a:gd name="T19"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36">
                    <a:moveTo>
                      <a:pt x="56" y="5"/>
                    </a:moveTo>
                    <a:cubicBezTo>
                      <a:pt x="53" y="11"/>
                      <a:pt x="65" y="20"/>
                      <a:pt x="53" y="25"/>
                    </a:cubicBezTo>
                    <a:cubicBezTo>
                      <a:pt x="39" y="16"/>
                      <a:pt x="38" y="32"/>
                      <a:pt x="31" y="36"/>
                    </a:cubicBezTo>
                    <a:cubicBezTo>
                      <a:pt x="28" y="35"/>
                      <a:pt x="25" y="34"/>
                      <a:pt x="21" y="33"/>
                    </a:cubicBezTo>
                    <a:cubicBezTo>
                      <a:pt x="22" y="29"/>
                      <a:pt x="24" y="26"/>
                      <a:pt x="18" y="26"/>
                    </a:cubicBezTo>
                    <a:cubicBezTo>
                      <a:pt x="11" y="26"/>
                      <a:pt x="5" y="24"/>
                      <a:pt x="0" y="19"/>
                    </a:cubicBezTo>
                    <a:cubicBezTo>
                      <a:pt x="7" y="6"/>
                      <a:pt x="24" y="13"/>
                      <a:pt x="32" y="1"/>
                    </a:cubicBezTo>
                    <a:cubicBezTo>
                      <a:pt x="38" y="2"/>
                      <a:pt x="45" y="4"/>
                      <a:pt x="52" y="0"/>
                    </a:cubicBezTo>
                    <a:cubicBezTo>
                      <a:pt x="53" y="0"/>
                      <a:pt x="55" y="0"/>
                      <a:pt x="56" y="1"/>
                    </a:cubicBezTo>
                    <a:cubicBezTo>
                      <a:pt x="57" y="2"/>
                      <a:pt x="57" y="3"/>
                      <a:pt x="5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7" name="Freeform 1376"/>
              <p:cNvSpPr/>
              <p:nvPr/>
            </p:nvSpPr>
            <p:spPr bwMode="auto">
              <a:xfrm>
                <a:off x="4301" y="1547"/>
                <a:ext cx="212" cy="174"/>
              </a:xfrm>
              <a:custGeom>
                <a:avLst/>
                <a:gdLst>
                  <a:gd name="T0" fmla="*/ 75 w 111"/>
                  <a:gd name="T1" fmla="*/ 84 h 91"/>
                  <a:gd name="T2" fmla="*/ 47 w 111"/>
                  <a:gd name="T3" fmla="*/ 91 h 91"/>
                  <a:gd name="T4" fmla="*/ 30 w 111"/>
                  <a:gd name="T5" fmla="*/ 81 h 91"/>
                  <a:gd name="T6" fmla="*/ 1 w 111"/>
                  <a:gd name="T7" fmla="*/ 68 h 91"/>
                  <a:gd name="T8" fmla="*/ 4 w 111"/>
                  <a:gd name="T9" fmla="*/ 53 h 91"/>
                  <a:gd name="T10" fmla="*/ 40 w 111"/>
                  <a:gd name="T11" fmla="*/ 39 h 91"/>
                  <a:gd name="T12" fmla="*/ 49 w 111"/>
                  <a:gd name="T13" fmla="*/ 32 h 91"/>
                  <a:gd name="T14" fmla="*/ 50 w 111"/>
                  <a:gd name="T15" fmla="*/ 16 h 91"/>
                  <a:gd name="T16" fmla="*/ 92 w 111"/>
                  <a:gd name="T17" fmla="*/ 4 h 91"/>
                  <a:gd name="T18" fmla="*/ 98 w 111"/>
                  <a:gd name="T19" fmla="*/ 8 h 91"/>
                  <a:gd name="T20" fmla="*/ 102 w 111"/>
                  <a:gd name="T21" fmla="*/ 28 h 91"/>
                  <a:gd name="T22" fmla="*/ 107 w 111"/>
                  <a:gd name="T23" fmla="*/ 41 h 91"/>
                  <a:gd name="T24" fmla="*/ 90 w 111"/>
                  <a:gd name="T25" fmla="*/ 45 h 91"/>
                  <a:gd name="T26" fmla="*/ 70 w 111"/>
                  <a:gd name="T27" fmla="*/ 50 h 91"/>
                  <a:gd name="T28" fmla="*/ 87 w 111"/>
                  <a:gd name="T29" fmla="*/ 54 h 91"/>
                  <a:gd name="T30" fmla="*/ 102 w 111"/>
                  <a:gd name="T31" fmla="*/ 66 h 91"/>
                  <a:gd name="T32" fmla="*/ 75 w 111"/>
                  <a:gd name="T33" fmla="*/ 8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91">
                    <a:moveTo>
                      <a:pt x="75" y="84"/>
                    </a:moveTo>
                    <a:cubicBezTo>
                      <a:pt x="65" y="83"/>
                      <a:pt x="56" y="88"/>
                      <a:pt x="47" y="91"/>
                    </a:cubicBezTo>
                    <a:cubicBezTo>
                      <a:pt x="44" y="84"/>
                      <a:pt x="37" y="82"/>
                      <a:pt x="30" y="81"/>
                    </a:cubicBezTo>
                    <a:cubicBezTo>
                      <a:pt x="20" y="77"/>
                      <a:pt x="8" y="79"/>
                      <a:pt x="1" y="68"/>
                    </a:cubicBezTo>
                    <a:cubicBezTo>
                      <a:pt x="0" y="62"/>
                      <a:pt x="1" y="57"/>
                      <a:pt x="4" y="53"/>
                    </a:cubicBezTo>
                    <a:cubicBezTo>
                      <a:pt x="13" y="41"/>
                      <a:pt x="26" y="39"/>
                      <a:pt x="40" y="39"/>
                    </a:cubicBezTo>
                    <a:cubicBezTo>
                      <a:pt x="43" y="38"/>
                      <a:pt x="54" y="45"/>
                      <a:pt x="49" y="32"/>
                    </a:cubicBezTo>
                    <a:cubicBezTo>
                      <a:pt x="54" y="27"/>
                      <a:pt x="55" y="22"/>
                      <a:pt x="50" y="16"/>
                    </a:cubicBezTo>
                    <a:cubicBezTo>
                      <a:pt x="65" y="14"/>
                      <a:pt x="76" y="0"/>
                      <a:pt x="92" y="4"/>
                    </a:cubicBezTo>
                    <a:cubicBezTo>
                      <a:pt x="94" y="5"/>
                      <a:pt x="96" y="6"/>
                      <a:pt x="98" y="8"/>
                    </a:cubicBezTo>
                    <a:cubicBezTo>
                      <a:pt x="105" y="13"/>
                      <a:pt x="95" y="23"/>
                      <a:pt x="102" y="28"/>
                    </a:cubicBezTo>
                    <a:cubicBezTo>
                      <a:pt x="106" y="32"/>
                      <a:pt x="111" y="36"/>
                      <a:pt x="107" y="41"/>
                    </a:cubicBezTo>
                    <a:cubicBezTo>
                      <a:pt x="103" y="47"/>
                      <a:pt x="96" y="44"/>
                      <a:pt x="90" y="45"/>
                    </a:cubicBezTo>
                    <a:cubicBezTo>
                      <a:pt x="83" y="43"/>
                      <a:pt x="76" y="45"/>
                      <a:pt x="70" y="50"/>
                    </a:cubicBezTo>
                    <a:cubicBezTo>
                      <a:pt x="74" y="56"/>
                      <a:pt x="81" y="54"/>
                      <a:pt x="87" y="54"/>
                    </a:cubicBezTo>
                    <a:cubicBezTo>
                      <a:pt x="94" y="56"/>
                      <a:pt x="100" y="58"/>
                      <a:pt x="102" y="66"/>
                    </a:cubicBezTo>
                    <a:cubicBezTo>
                      <a:pt x="98" y="80"/>
                      <a:pt x="86" y="81"/>
                      <a:pt x="75"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8" name="Freeform 1377"/>
              <p:cNvSpPr/>
              <p:nvPr/>
            </p:nvSpPr>
            <p:spPr bwMode="auto">
              <a:xfrm>
                <a:off x="4257" y="1658"/>
                <a:ext cx="101" cy="63"/>
              </a:xfrm>
              <a:custGeom>
                <a:avLst/>
                <a:gdLst>
                  <a:gd name="T0" fmla="*/ 25 w 53"/>
                  <a:gd name="T1" fmla="*/ 9 h 33"/>
                  <a:gd name="T2" fmla="*/ 53 w 53"/>
                  <a:gd name="T3" fmla="*/ 23 h 33"/>
                  <a:gd name="T4" fmla="*/ 46 w 53"/>
                  <a:gd name="T5" fmla="*/ 26 h 33"/>
                  <a:gd name="T6" fmla="*/ 4 w 53"/>
                  <a:gd name="T7" fmla="*/ 26 h 33"/>
                  <a:gd name="T8" fmla="*/ 11 w 53"/>
                  <a:gd name="T9" fmla="*/ 12 h 33"/>
                  <a:gd name="T10" fmla="*/ 11 w 53"/>
                  <a:gd name="T11" fmla="*/ 2 h 33"/>
                  <a:gd name="T12" fmla="*/ 15 w 53"/>
                  <a:gd name="T13" fmla="*/ 0 h 33"/>
                  <a:gd name="T14" fmla="*/ 25 w 53"/>
                  <a:gd name="T15" fmla="*/ 9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33">
                    <a:moveTo>
                      <a:pt x="25" y="9"/>
                    </a:moveTo>
                    <a:cubicBezTo>
                      <a:pt x="33" y="16"/>
                      <a:pt x="46" y="14"/>
                      <a:pt x="53" y="23"/>
                    </a:cubicBezTo>
                    <a:cubicBezTo>
                      <a:pt x="51" y="24"/>
                      <a:pt x="48" y="25"/>
                      <a:pt x="46" y="26"/>
                    </a:cubicBezTo>
                    <a:cubicBezTo>
                      <a:pt x="32" y="26"/>
                      <a:pt x="18" y="33"/>
                      <a:pt x="4" y="26"/>
                    </a:cubicBezTo>
                    <a:cubicBezTo>
                      <a:pt x="0" y="18"/>
                      <a:pt x="5" y="15"/>
                      <a:pt x="11" y="12"/>
                    </a:cubicBezTo>
                    <a:cubicBezTo>
                      <a:pt x="11" y="9"/>
                      <a:pt x="11" y="5"/>
                      <a:pt x="11" y="2"/>
                    </a:cubicBezTo>
                    <a:cubicBezTo>
                      <a:pt x="12" y="0"/>
                      <a:pt x="14" y="0"/>
                      <a:pt x="15" y="0"/>
                    </a:cubicBezTo>
                    <a:cubicBezTo>
                      <a:pt x="20" y="1"/>
                      <a:pt x="24" y="3"/>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9" name="Freeform 1378"/>
              <p:cNvSpPr/>
              <p:nvPr/>
            </p:nvSpPr>
            <p:spPr bwMode="auto">
              <a:xfrm>
                <a:off x="4311" y="1719"/>
                <a:ext cx="21" cy="33"/>
              </a:xfrm>
              <a:custGeom>
                <a:avLst/>
                <a:gdLst>
                  <a:gd name="T0" fmla="*/ 1 w 11"/>
                  <a:gd name="T1" fmla="*/ 5 h 17"/>
                  <a:gd name="T2" fmla="*/ 11 w 11"/>
                  <a:gd name="T3" fmla="*/ 5 h 17"/>
                  <a:gd name="T4" fmla="*/ 8 w 11"/>
                  <a:gd name="T5" fmla="*/ 17 h 17"/>
                  <a:gd name="T6" fmla="*/ 1 w 11"/>
                  <a:gd name="T7" fmla="*/ 5 h 17"/>
                </a:gdLst>
                <a:ahLst/>
                <a:cxnLst>
                  <a:cxn ang="0">
                    <a:pos x="T0" y="T1"/>
                  </a:cxn>
                  <a:cxn ang="0">
                    <a:pos x="T2" y="T3"/>
                  </a:cxn>
                  <a:cxn ang="0">
                    <a:pos x="T4" y="T5"/>
                  </a:cxn>
                  <a:cxn ang="0">
                    <a:pos x="T6" y="T7"/>
                  </a:cxn>
                </a:cxnLst>
                <a:rect l="0" t="0" r="r" b="b"/>
                <a:pathLst>
                  <a:path w="11" h="17">
                    <a:moveTo>
                      <a:pt x="1" y="5"/>
                    </a:moveTo>
                    <a:cubicBezTo>
                      <a:pt x="4" y="0"/>
                      <a:pt x="8" y="6"/>
                      <a:pt x="11" y="5"/>
                    </a:cubicBezTo>
                    <a:cubicBezTo>
                      <a:pt x="10" y="9"/>
                      <a:pt x="9" y="13"/>
                      <a:pt x="8" y="17"/>
                    </a:cubicBezTo>
                    <a:cubicBezTo>
                      <a:pt x="0" y="16"/>
                      <a:pt x="1" y="10"/>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0" name="Freeform 1379"/>
              <p:cNvSpPr/>
              <p:nvPr/>
            </p:nvSpPr>
            <p:spPr bwMode="auto">
              <a:xfrm>
                <a:off x="3992" y="1604"/>
                <a:ext cx="111" cy="71"/>
              </a:xfrm>
              <a:custGeom>
                <a:avLst/>
                <a:gdLst>
                  <a:gd name="T0" fmla="*/ 53 w 58"/>
                  <a:gd name="T1" fmla="*/ 33 h 37"/>
                  <a:gd name="T2" fmla="*/ 49 w 58"/>
                  <a:gd name="T3" fmla="*/ 37 h 37"/>
                  <a:gd name="T4" fmla="*/ 20 w 58"/>
                  <a:gd name="T5" fmla="*/ 29 h 37"/>
                  <a:gd name="T6" fmla="*/ 7 w 58"/>
                  <a:gd name="T7" fmla="*/ 12 h 37"/>
                  <a:gd name="T8" fmla="*/ 23 w 58"/>
                  <a:gd name="T9" fmla="*/ 6 h 37"/>
                  <a:gd name="T10" fmla="*/ 45 w 58"/>
                  <a:gd name="T11" fmla="*/ 16 h 37"/>
                  <a:gd name="T12" fmla="*/ 58 w 58"/>
                  <a:gd name="T13" fmla="*/ 27 h 37"/>
                  <a:gd name="T14" fmla="*/ 53 w 58"/>
                  <a:gd name="T15" fmla="*/ 33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7">
                    <a:moveTo>
                      <a:pt x="53" y="33"/>
                    </a:moveTo>
                    <a:cubicBezTo>
                      <a:pt x="51" y="34"/>
                      <a:pt x="50" y="35"/>
                      <a:pt x="49" y="37"/>
                    </a:cubicBezTo>
                    <a:cubicBezTo>
                      <a:pt x="39" y="37"/>
                      <a:pt x="31" y="26"/>
                      <a:pt x="20" y="29"/>
                    </a:cubicBezTo>
                    <a:cubicBezTo>
                      <a:pt x="24" y="18"/>
                      <a:pt x="0" y="27"/>
                      <a:pt x="7" y="12"/>
                    </a:cubicBezTo>
                    <a:cubicBezTo>
                      <a:pt x="12" y="9"/>
                      <a:pt x="18" y="10"/>
                      <a:pt x="23" y="6"/>
                    </a:cubicBezTo>
                    <a:cubicBezTo>
                      <a:pt x="34" y="0"/>
                      <a:pt x="41" y="5"/>
                      <a:pt x="45" y="16"/>
                    </a:cubicBezTo>
                    <a:cubicBezTo>
                      <a:pt x="49" y="20"/>
                      <a:pt x="56" y="21"/>
                      <a:pt x="58" y="27"/>
                    </a:cubicBezTo>
                    <a:cubicBezTo>
                      <a:pt x="58" y="31"/>
                      <a:pt x="58" y="34"/>
                      <a:pt x="53"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1" name="Freeform 1380"/>
              <p:cNvSpPr/>
              <p:nvPr/>
            </p:nvSpPr>
            <p:spPr bwMode="auto">
              <a:xfrm>
                <a:off x="4006" y="1614"/>
                <a:ext cx="26" cy="23"/>
              </a:xfrm>
              <a:custGeom>
                <a:avLst/>
                <a:gdLst>
                  <a:gd name="T0" fmla="*/ 14 w 14"/>
                  <a:gd name="T1" fmla="*/ 4 h 12"/>
                  <a:gd name="T2" fmla="*/ 0 w 14"/>
                  <a:gd name="T3" fmla="*/ 7 h 12"/>
                  <a:gd name="T4" fmla="*/ 0 w 14"/>
                  <a:gd name="T5" fmla="*/ 4 h 12"/>
                  <a:gd name="T6" fmla="*/ 0 w 14"/>
                  <a:gd name="T7" fmla="*/ 4 h 12"/>
                  <a:gd name="T8" fmla="*/ 14 w 14"/>
                  <a:gd name="T9" fmla="*/ 4 h 12"/>
                </a:gdLst>
                <a:ahLst/>
                <a:cxnLst>
                  <a:cxn ang="0">
                    <a:pos x="T0" y="T1"/>
                  </a:cxn>
                  <a:cxn ang="0">
                    <a:pos x="T2" y="T3"/>
                  </a:cxn>
                  <a:cxn ang="0">
                    <a:pos x="T4" y="T5"/>
                  </a:cxn>
                  <a:cxn ang="0">
                    <a:pos x="T6" y="T7"/>
                  </a:cxn>
                  <a:cxn ang="0">
                    <a:pos x="T8" y="T9"/>
                  </a:cxn>
                </a:cxnLst>
                <a:rect l="0" t="0" r="r" b="b"/>
                <a:pathLst>
                  <a:path w="14" h="12">
                    <a:moveTo>
                      <a:pt x="14" y="4"/>
                    </a:moveTo>
                    <a:cubicBezTo>
                      <a:pt x="11" y="12"/>
                      <a:pt x="5" y="7"/>
                      <a:pt x="0" y="7"/>
                    </a:cubicBezTo>
                    <a:cubicBezTo>
                      <a:pt x="0" y="6"/>
                      <a:pt x="0" y="5"/>
                      <a:pt x="0" y="4"/>
                    </a:cubicBezTo>
                    <a:cubicBezTo>
                      <a:pt x="0" y="4"/>
                      <a:pt x="0" y="4"/>
                      <a:pt x="0" y="4"/>
                    </a:cubicBezTo>
                    <a:cubicBezTo>
                      <a:pt x="5" y="0"/>
                      <a:pt x="10" y="0"/>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2" name="Freeform 1381"/>
              <p:cNvSpPr/>
              <p:nvPr/>
            </p:nvSpPr>
            <p:spPr bwMode="auto">
              <a:xfrm>
                <a:off x="4093" y="1642"/>
                <a:ext cx="56" cy="58"/>
              </a:xfrm>
              <a:custGeom>
                <a:avLst/>
                <a:gdLst>
                  <a:gd name="T0" fmla="*/ 0 w 29"/>
                  <a:gd name="T1" fmla="*/ 13 h 30"/>
                  <a:gd name="T2" fmla="*/ 3 w 29"/>
                  <a:gd name="T3" fmla="*/ 6 h 30"/>
                  <a:gd name="T4" fmla="*/ 22 w 29"/>
                  <a:gd name="T5" fmla="*/ 10 h 30"/>
                  <a:gd name="T6" fmla="*/ 28 w 29"/>
                  <a:gd name="T7" fmla="*/ 20 h 30"/>
                  <a:gd name="T8" fmla="*/ 7 w 29"/>
                  <a:gd name="T9" fmla="*/ 20 h 30"/>
                  <a:gd name="T10" fmla="*/ 0 w 29"/>
                  <a:gd name="T11" fmla="*/ 13 h 30"/>
                </a:gdLst>
                <a:ahLst/>
                <a:cxnLst>
                  <a:cxn ang="0">
                    <a:pos x="T0" y="T1"/>
                  </a:cxn>
                  <a:cxn ang="0">
                    <a:pos x="T2" y="T3"/>
                  </a:cxn>
                  <a:cxn ang="0">
                    <a:pos x="T4" y="T5"/>
                  </a:cxn>
                  <a:cxn ang="0">
                    <a:pos x="T6" y="T7"/>
                  </a:cxn>
                  <a:cxn ang="0">
                    <a:pos x="T8" y="T9"/>
                  </a:cxn>
                  <a:cxn ang="0">
                    <a:pos x="T10" y="T11"/>
                  </a:cxn>
                </a:cxnLst>
                <a:rect l="0" t="0" r="r" b="b"/>
                <a:pathLst>
                  <a:path w="29" h="30">
                    <a:moveTo>
                      <a:pt x="0" y="13"/>
                    </a:moveTo>
                    <a:cubicBezTo>
                      <a:pt x="2" y="12"/>
                      <a:pt x="3" y="9"/>
                      <a:pt x="3" y="6"/>
                    </a:cubicBezTo>
                    <a:cubicBezTo>
                      <a:pt x="11" y="0"/>
                      <a:pt x="16" y="6"/>
                      <a:pt x="22" y="10"/>
                    </a:cubicBezTo>
                    <a:cubicBezTo>
                      <a:pt x="24" y="13"/>
                      <a:pt x="29" y="15"/>
                      <a:pt x="28" y="20"/>
                    </a:cubicBezTo>
                    <a:cubicBezTo>
                      <a:pt x="21" y="30"/>
                      <a:pt x="14" y="30"/>
                      <a:pt x="7" y="20"/>
                    </a:cubicBezTo>
                    <a:cubicBezTo>
                      <a:pt x="4" y="18"/>
                      <a:pt x="2" y="15"/>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3" name="Freeform 1382"/>
              <p:cNvSpPr/>
              <p:nvPr/>
            </p:nvSpPr>
            <p:spPr bwMode="auto">
              <a:xfrm>
                <a:off x="3728" y="2000"/>
                <a:ext cx="61" cy="42"/>
              </a:xfrm>
              <a:custGeom>
                <a:avLst/>
                <a:gdLst>
                  <a:gd name="T0" fmla="*/ 21 w 32"/>
                  <a:gd name="T1" fmla="*/ 18 h 22"/>
                  <a:gd name="T2" fmla="*/ 4 w 32"/>
                  <a:gd name="T3" fmla="*/ 17 h 22"/>
                  <a:gd name="T4" fmla="*/ 7 w 32"/>
                  <a:gd name="T5" fmla="*/ 4 h 22"/>
                  <a:gd name="T6" fmla="*/ 17 w 32"/>
                  <a:gd name="T7" fmla="*/ 0 h 22"/>
                  <a:gd name="T8" fmla="*/ 25 w 32"/>
                  <a:gd name="T9" fmla="*/ 6 h 22"/>
                  <a:gd name="T10" fmla="*/ 31 w 32"/>
                  <a:gd name="T11" fmla="*/ 14 h 22"/>
                  <a:gd name="T12" fmla="*/ 21 w 32"/>
                  <a:gd name="T13" fmla="*/ 18 h 22"/>
                </a:gdLst>
                <a:ahLst/>
                <a:cxnLst>
                  <a:cxn ang="0">
                    <a:pos x="T0" y="T1"/>
                  </a:cxn>
                  <a:cxn ang="0">
                    <a:pos x="T2" y="T3"/>
                  </a:cxn>
                  <a:cxn ang="0">
                    <a:pos x="T4" y="T5"/>
                  </a:cxn>
                  <a:cxn ang="0">
                    <a:pos x="T6" y="T7"/>
                  </a:cxn>
                  <a:cxn ang="0">
                    <a:pos x="T8" y="T9"/>
                  </a:cxn>
                  <a:cxn ang="0">
                    <a:pos x="T10" y="T11"/>
                  </a:cxn>
                  <a:cxn ang="0">
                    <a:pos x="T12" y="T13"/>
                  </a:cxn>
                </a:cxnLst>
                <a:rect l="0" t="0" r="r" b="b"/>
                <a:pathLst>
                  <a:path w="32" h="22">
                    <a:moveTo>
                      <a:pt x="21" y="18"/>
                    </a:moveTo>
                    <a:cubicBezTo>
                      <a:pt x="15" y="22"/>
                      <a:pt x="8" y="20"/>
                      <a:pt x="4" y="17"/>
                    </a:cubicBezTo>
                    <a:cubicBezTo>
                      <a:pt x="0" y="13"/>
                      <a:pt x="9" y="9"/>
                      <a:pt x="7" y="4"/>
                    </a:cubicBezTo>
                    <a:cubicBezTo>
                      <a:pt x="9" y="0"/>
                      <a:pt x="14" y="1"/>
                      <a:pt x="17" y="0"/>
                    </a:cubicBezTo>
                    <a:cubicBezTo>
                      <a:pt x="20" y="2"/>
                      <a:pt x="23" y="4"/>
                      <a:pt x="25" y="6"/>
                    </a:cubicBezTo>
                    <a:cubicBezTo>
                      <a:pt x="28" y="8"/>
                      <a:pt x="32" y="9"/>
                      <a:pt x="31" y="14"/>
                    </a:cubicBezTo>
                    <a:cubicBezTo>
                      <a:pt x="29" y="19"/>
                      <a:pt x="24" y="17"/>
                      <a:pt x="2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4" name="Freeform 1383"/>
              <p:cNvSpPr/>
              <p:nvPr/>
            </p:nvSpPr>
            <p:spPr bwMode="auto">
              <a:xfrm>
                <a:off x="4031" y="1740"/>
                <a:ext cx="36" cy="27"/>
              </a:xfrm>
              <a:custGeom>
                <a:avLst/>
                <a:gdLst>
                  <a:gd name="T0" fmla="*/ 1 w 19"/>
                  <a:gd name="T1" fmla="*/ 14 h 14"/>
                  <a:gd name="T2" fmla="*/ 19 w 19"/>
                  <a:gd name="T3" fmla="*/ 1 h 14"/>
                  <a:gd name="T4" fmla="*/ 1 w 19"/>
                  <a:gd name="T5" fmla="*/ 14 h 14"/>
                </a:gdLst>
                <a:ahLst/>
                <a:cxnLst>
                  <a:cxn ang="0">
                    <a:pos x="T0" y="T1"/>
                  </a:cxn>
                  <a:cxn ang="0">
                    <a:pos x="T2" y="T3"/>
                  </a:cxn>
                  <a:cxn ang="0">
                    <a:pos x="T4" y="T5"/>
                  </a:cxn>
                </a:cxnLst>
                <a:rect l="0" t="0" r="r" b="b"/>
                <a:pathLst>
                  <a:path w="19" h="14">
                    <a:moveTo>
                      <a:pt x="1" y="14"/>
                    </a:moveTo>
                    <a:cubicBezTo>
                      <a:pt x="0" y="1"/>
                      <a:pt x="9" y="0"/>
                      <a:pt x="19" y="1"/>
                    </a:cubicBezTo>
                    <a:cubicBezTo>
                      <a:pt x="13" y="5"/>
                      <a:pt x="7" y="10"/>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5" name="Freeform 1384"/>
              <p:cNvSpPr/>
              <p:nvPr/>
            </p:nvSpPr>
            <p:spPr bwMode="auto">
              <a:xfrm>
                <a:off x="3783" y="2052"/>
                <a:ext cx="67" cy="63"/>
              </a:xfrm>
              <a:custGeom>
                <a:avLst/>
                <a:gdLst>
                  <a:gd name="T0" fmla="*/ 2 w 35"/>
                  <a:gd name="T1" fmla="*/ 15 h 33"/>
                  <a:gd name="T2" fmla="*/ 2 w 35"/>
                  <a:gd name="T3" fmla="*/ 5 h 33"/>
                  <a:gd name="T4" fmla="*/ 23 w 35"/>
                  <a:gd name="T5" fmla="*/ 8 h 33"/>
                  <a:gd name="T6" fmla="*/ 29 w 35"/>
                  <a:gd name="T7" fmla="*/ 21 h 33"/>
                  <a:gd name="T8" fmla="*/ 12 w 35"/>
                  <a:gd name="T9" fmla="*/ 26 h 33"/>
                  <a:gd name="T10" fmla="*/ 6 w 35"/>
                  <a:gd name="T11" fmla="*/ 33 h 33"/>
                  <a:gd name="T12" fmla="*/ 2 w 35"/>
                  <a:gd name="T13" fmla="*/ 26 h 33"/>
                  <a:gd name="T14" fmla="*/ 2 w 35"/>
                  <a:gd name="T15" fmla="*/ 15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3">
                    <a:moveTo>
                      <a:pt x="2" y="15"/>
                    </a:moveTo>
                    <a:cubicBezTo>
                      <a:pt x="2" y="12"/>
                      <a:pt x="2" y="8"/>
                      <a:pt x="2" y="5"/>
                    </a:cubicBezTo>
                    <a:cubicBezTo>
                      <a:pt x="10" y="0"/>
                      <a:pt x="16" y="11"/>
                      <a:pt x="23" y="8"/>
                    </a:cubicBezTo>
                    <a:cubicBezTo>
                      <a:pt x="21" y="14"/>
                      <a:pt x="35" y="14"/>
                      <a:pt x="29" y="21"/>
                    </a:cubicBezTo>
                    <a:cubicBezTo>
                      <a:pt x="24" y="27"/>
                      <a:pt x="20" y="32"/>
                      <a:pt x="12" y="26"/>
                    </a:cubicBezTo>
                    <a:cubicBezTo>
                      <a:pt x="7" y="22"/>
                      <a:pt x="7" y="29"/>
                      <a:pt x="6" y="33"/>
                    </a:cubicBezTo>
                    <a:cubicBezTo>
                      <a:pt x="0" y="33"/>
                      <a:pt x="0" y="30"/>
                      <a:pt x="2" y="26"/>
                    </a:cubicBezTo>
                    <a:cubicBezTo>
                      <a:pt x="2" y="22"/>
                      <a:pt x="2" y="19"/>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6" name="Freeform 1385"/>
              <p:cNvSpPr/>
              <p:nvPr/>
            </p:nvSpPr>
            <p:spPr bwMode="auto">
              <a:xfrm>
                <a:off x="3930" y="2138"/>
                <a:ext cx="99" cy="107"/>
              </a:xfrm>
              <a:custGeom>
                <a:avLst/>
                <a:gdLst>
                  <a:gd name="T0" fmla="*/ 12 w 52"/>
                  <a:gd name="T1" fmla="*/ 2 h 56"/>
                  <a:gd name="T2" fmla="*/ 26 w 52"/>
                  <a:gd name="T3" fmla="*/ 5 h 56"/>
                  <a:gd name="T4" fmla="*/ 29 w 52"/>
                  <a:gd name="T5" fmla="*/ 5 h 56"/>
                  <a:gd name="T6" fmla="*/ 49 w 52"/>
                  <a:gd name="T7" fmla="*/ 39 h 56"/>
                  <a:gd name="T8" fmla="*/ 29 w 52"/>
                  <a:gd name="T9" fmla="*/ 52 h 56"/>
                  <a:gd name="T10" fmla="*/ 4 w 52"/>
                  <a:gd name="T11" fmla="*/ 53 h 56"/>
                  <a:gd name="T12" fmla="*/ 2 w 52"/>
                  <a:gd name="T13" fmla="*/ 44 h 56"/>
                  <a:gd name="T14" fmla="*/ 13 w 52"/>
                  <a:gd name="T15" fmla="*/ 11 h 56"/>
                  <a:gd name="T16" fmla="*/ 12 w 52"/>
                  <a:gd name="T17" fmla="*/ 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6">
                    <a:moveTo>
                      <a:pt x="12" y="2"/>
                    </a:moveTo>
                    <a:cubicBezTo>
                      <a:pt x="18" y="0"/>
                      <a:pt x="20" y="10"/>
                      <a:pt x="26" y="5"/>
                    </a:cubicBezTo>
                    <a:cubicBezTo>
                      <a:pt x="27" y="5"/>
                      <a:pt x="28" y="5"/>
                      <a:pt x="29" y="5"/>
                    </a:cubicBezTo>
                    <a:cubicBezTo>
                      <a:pt x="47" y="16"/>
                      <a:pt x="52" y="25"/>
                      <a:pt x="49" y="39"/>
                    </a:cubicBezTo>
                    <a:cubicBezTo>
                      <a:pt x="41" y="41"/>
                      <a:pt x="35" y="48"/>
                      <a:pt x="29" y="52"/>
                    </a:cubicBezTo>
                    <a:cubicBezTo>
                      <a:pt x="21" y="56"/>
                      <a:pt x="12" y="56"/>
                      <a:pt x="4" y="53"/>
                    </a:cubicBezTo>
                    <a:cubicBezTo>
                      <a:pt x="0" y="50"/>
                      <a:pt x="1" y="47"/>
                      <a:pt x="2" y="44"/>
                    </a:cubicBezTo>
                    <a:cubicBezTo>
                      <a:pt x="5" y="32"/>
                      <a:pt x="23" y="26"/>
                      <a:pt x="13" y="11"/>
                    </a:cubicBezTo>
                    <a:cubicBezTo>
                      <a:pt x="12" y="8"/>
                      <a:pt x="11" y="5"/>
                      <a:pt x="1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7" name="Freeform 1386"/>
              <p:cNvSpPr/>
              <p:nvPr/>
            </p:nvSpPr>
            <p:spPr bwMode="auto">
              <a:xfrm>
                <a:off x="3863" y="2107"/>
                <a:ext cx="97" cy="56"/>
              </a:xfrm>
              <a:custGeom>
                <a:avLst/>
                <a:gdLst>
                  <a:gd name="T0" fmla="*/ 47 w 51"/>
                  <a:gd name="T1" fmla="*/ 18 h 29"/>
                  <a:gd name="T2" fmla="*/ 51 w 51"/>
                  <a:gd name="T3" fmla="*/ 25 h 29"/>
                  <a:gd name="T4" fmla="*/ 28 w 51"/>
                  <a:gd name="T5" fmla="*/ 28 h 29"/>
                  <a:gd name="T6" fmla="*/ 25 w 51"/>
                  <a:gd name="T7" fmla="*/ 27 h 29"/>
                  <a:gd name="T8" fmla="*/ 13 w 51"/>
                  <a:gd name="T9" fmla="*/ 28 h 29"/>
                  <a:gd name="T10" fmla="*/ 1 w 51"/>
                  <a:gd name="T11" fmla="*/ 19 h 29"/>
                  <a:gd name="T12" fmla="*/ 13 w 51"/>
                  <a:gd name="T13" fmla="*/ 14 h 29"/>
                  <a:gd name="T14" fmla="*/ 16 w 51"/>
                  <a:gd name="T15" fmla="*/ 1 h 29"/>
                  <a:gd name="T16" fmla="*/ 34 w 51"/>
                  <a:gd name="T17" fmla="*/ 0 h 29"/>
                  <a:gd name="T18" fmla="*/ 47 w 51"/>
                  <a:gd name="T19" fmla="*/ 1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29">
                    <a:moveTo>
                      <a:pt x="47" y="18"/>
                    </a:moveTo>
                    <a:cubicBezTo>
                      <a:pt x="49" y="20"/>
                      <a:pt x="50" y="22"/>
                      <a:pt x="51" y="25"/>
                    </a:cubicBezTo>
                    <a:cubicBezTo>
                      <a:pt x="44" y="29"/>
                      <a:pt x="36" y="28"/>
                      <a:pt x="28" y="28"/>
                    </a:cubicBezTo>
                    <a:cubicBezTo>
                      <a:pt x="27" y="28"/>
                      <a:pt x="26" y="27"/>
                      <a:pt x="25" y="27"/>
                    </a:cubicBezTo>
                    <a:cubicBezTo>
                      <a:pt x="21" y="26"/>
                      <a:pt x="16" y="16"/>
                      <a:pt x="13" y="28"/>
                    </a:cubicBezTo>
                    <a:cubicBezTo>
                      <a:pt x="9" y="24"/>
                      <a:pt x="0" y="28"/>
                      <a:pt x="1" y="19"/>
                    </a:cubicBezTo>
                    <a:cubicBezTo>
                      <a:pt x="2" y="10"/>
                      <a:pt x="9" y="15"/>
                      <a:pt x="13" y="14"/>
                    </a:cubicBezTo>
                    <a:cubicBezTo>
                      <a:pt x="24" y="12"/>
                      <a:pt x="13" y="5"/>
                      <a:pt x="16" y="1"/>
                    </a:cubicBezTo>
                    <a:cubicBezTo>
                      <a:pt x="22" y="0"/>
                      <a:pt x="28" y="5"/>
                      <a:pt x="34" y="0"/>
                    </a:cubicBezTo>
                    <a:cubicBezTo>
                      <a:pt x="40" y="5"/>
                      <a:pt x="48" y="8"/>
                      <a:pt x="4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8" name="Freeform 1387"/>
              <p:cNvSpPr/>
              <p:nvPr/>
            </p:nvSpPr>
            <p:spPr bwMode="auto">
              <a:xfrm>
                <a:off x="3979" y="2096"/>
                <a:ext cx="74" cy="76"/>
              </a:xfrm>
              <a:custGeom>
                <a:avLst/>
                <a:gdLst>
                  <a:gd name="T0" fmla="*/ 39 w 39"/>
                  <a:gd name="T1" fmla="*/ 6 h 40"/>
                  <a:gd name="T2" fmla="*/ 38 w 39"/>
                  <a:gd name="T3" fmla="*/ 13 h 40"/>
                  <a:gd name="T4" fmla="*/ 25 w 39"/>
                  <a:gd name="T5" fmla="*/ 31 h 40"/>
                  <a:gd name="T6" fmla="*/ 0 w 39"/>
                  <a:gd name="T7" fmla="*/ 27 h 40"/>
                  <a:gd name="T8" fmla="*/ 0 w 39"/>
                  <a:gd name="T9" fmla="*/ 27 h 40"/>
                  <a:gd name="T10" fmla="*/ 11 w 39"/>
                  <a:gd name="T11" fmla="*/ 13 h 40"/>
                  <a:gd name="T12" fmla="*/ 21 w 39"/>
                  <a:gd name="T13" fmla="*/ 6 h 40"/>
                  <a:gd name="T14" fmla="*/ 28 w 39"/>
                  <a:gd name="T15" fmla="*/ 6 h 40"/>
                  <a:gd name="T16" fmla="*/ 39 w 39"/>
                  <a:gd name="T1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40">
                    <a:moveTo>
                      <a:pt x="39" y="6"/>
                    </a:moveTo>
                    <a:cubicBezTo>
                      <a:pt x="39" y="8"/>
                      <a:pt x="38" y="11"/>
                      <a:pt x="38" y="13"/>
                    </a:cubicBezTo>
                    <a:cubicBezTo>
                      <a:pt x="24" y="11"/>
                      <a:pt x="31" y="26"/>
                      <a:pt x="25" y="31"/>
                    </a:cubicBezTo>
                    <a:cubicBezTo>
                      <a:pt x="15" y="40"/>
                      <a:pt x="8" y="29"/>
                      <a:pt x="0" y="27"/>
                    </a:cubicBezTo>
                    <a:cubicBezTo>
                      <a:pt x="0" y="27"/>
                      <a:pt x="0" y="27"/>
                      <a:pt x="0" y="27"/>
                    </a:cubicBezTo>
                    <a:cubicBezTo>
                      <a:pt x="0" y="20"/>
                      <a:pt x="2" y="14"/>
                      <a:pt x="11" y="13"/>
                    </a:cubicBezTo>
                    <a:cubicBezTo>
                      <a:pt x="16" y="13"/>
                      <a:pt x="19" y="11"/>
                      <a:pt x="21" y="6"/>
                    </a:cubicBezTo>
                    <a:cubicBezTo>
                      <a:pt x="24" y="6"/>
                      <a:pt x="26" y="6"/>
                      <a:pt x="28" y="6"/>
                    </a:cubicBezTo>
                    <a:cubicBezTo>
                      <a:pt x="32" y="12"/>
                      <a:pt x="35" y="0"/>
                      <a:pt x="3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9" name="Freeform 1388"/>
              <p:cNvSpPr/>
              <p:nvPr/>
            </p:nvSpPr>
            <p:spPr bwMode="auto">
              <a:xfrm>
                <a:off x="3838" y="2134"/>
                <a:ext cx="78" cy="96"/>
              </a:xfrm>
              <a:custGeom>
                <a:avLst/>
                <a:gdLst>
                  <a:gd name="T0" fmla="*/ 26 w 41"/>
                  <a:gd name="T1" fmla="*/ 14 h 50"/>
                  <a:gd name="T2" fmla="*/ 40 w 41"/>
                  <a:gd name="T3" fmla="*/ 11 h 50"/>
                  <a:gd name="T4" fmla="*/ 41 w 41"/>
                  <a:gd name="T5" fmla="*/ 15 h 50"/>
                  <a:gd name="T6" fmla="*/ 37 w 41"/>
                  <a:gd name="T7" fmla="*/ 29 h 50"/>
                  <a:gd name="T8" fmla="*/ 35 w 41"/>
                  <a:gd name="T9" fmla="*/ 33 h 50"/>
                  <a:gd name="T10" fmla="*/ 21 w 41"/>
                  <a:gd name="T11" fmla="*/ 43 h 50"/>
                  <a:gd name="T12" fmla="*/ 8 w 41"/>
                  <a:gd name="T13" fmla="*/ 38 h 50"/>
                  <a:gd name="T14" fmla="*/ 5 w 41"/>
                  <a:gd name="T15" fmla="*/ 18 h 50"/>
                  <a:gd name="T16" fmla="*/ 5 w 41"/>
                  <a:gd name="T17" fmla="*/ 14 h 50"/>
                  <a:gd name="T18" fmla="*/ 26 w 41"/>
                  <a:gd name="T19" fmla="*/ 1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50">
                    <a:moveTo>
                      <a:pt x="26" y="14"/>
                    </a:moveTo>
                    <a:cubicBezTo>
                      <a:pt x="27" y="0"/>
                      <a:pt x="34" y="6"/>
                      <a:pt x="40" y="11"/>
                    </a:cubicBezTo>
                    <a:cubicBezTo>
                      <a:pt x="41" y="12"/>
                      <a:pt x="41" y="13"/>
                      <a:pt x="41" y="15"/>
                    </a:cubicBezTo>
                    <a:cubicBezTo>
                      <a:pt x="37" y="19"/>
                      <a:pt x="32" y="23"/>
                      <a:pt x="37" y="29"/>
                    </a:cubicBezTo>
                    <a:cubicBezTo>
                      <a:pt x="37" y="31"/>
                      <a:pt x="36" y="32"/>
                      <a:pt x="35" y="33"/>
                    </a:cubicBezTo>
                    <a:cubicBezTo>
                      <a:pt x="30" y="36"/>
                      <a:pt x="24" y="38"/>
                      <a:pt x="21" y="43"/>
                    </a:cubicBezTo>
                    <a:cubicBezTo>
                      <a:pt x="13" y="50"/>
                      <a:pt x="10" y="46"/>
                      <a:pt x="8" y="38"/>
                    </a:cubicBezTo>
                    <a:cubicBezTo>
                      <a:pt x="8" y="31"/>
                      <a:pt x="0" y="25"/>
                      <a:pt x="5" y="18"/>
                    </a:cubicBezTo>
                    <a:cubicBezTo>
                      <a:pt x="5" y="16"/>
                      <a:pt x="5" y="15"/>
                      <a:pt x="5" y="14"/>
                    </a:cubicBezTo>
                    <a:cubicBezTo>
                      <a:pt x="12" y="12"/>
                      <a:pt x="19" y="22"/>
                      <a:pt x="2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0" name="Freeform 1389"/>
              <p:cNvSpPr/>
              <p:nvPr/>
            </p:nvSpPr>
            <p:spPr bwMode="auto">
              <a:xfrm>
                <a:off x="3870" y="2061"/>
                <a:ext cx="23" cy="23"/>
              </a:xfrm>
              <a:custGeom>
                <a:avLst/>
                <a:gdLst>
                  <a:gd name="T0" fmla="*/ 9 w 12"/>
                  <a:gd name="T1" fmla="*/ 7 h 12"/>
                  <a:gd name="T2" fmla="*/ 0 w 12"/>
                  <a:gd name="T3" fmla="*/ 7 h 12"/>
                  <a:gd name="T4" fmla="*/ 12 w 12"/>
                  <a:gd name="T5" fmla="*/ 0 h 12"/>
                  <a:gd name="T6" fmla="*/ 9 w 12"/>
                  <a:gd name="T7" fmla="*/ 7 h 12"/>
                </a:gdLst>
                <a:ahLst/>
                <a:cxnLst>
                  <a:cxn ang="0">
                    <a:pos x="T0" y="T1"/>
                  </a:cxn>
                  <a:cxn ang="0">
                    <a:pos x="T2" y="T3"/>
                  </a:cxn>
                  <a:cxn ang="0">
                    <a:pos x="T4" y="T5"/>
                  </a:cxn>
                  <a:cxn ang="0">
                    <a:pos x="T6" y="T7"/>
                  </a:cxn>
                </a:cxnLst>
                <a:rect l="0" t="0" r="r" b="b"/>
                <a:pathLst>
                  <a:path w="12" h="12">
                    <a:moveTo>
                      <a:pt x="9" y="7"/>
                    </a:moveTo>
                    <a:cubicBezTo>
                      <a:pt x="6" y="7"/>
                      <a:pt x="0" y="12"/>
                      <a:pt x="0" y="7"/>
                    </a:cubicBezTo>
                    <a:cubicBezTo>
                      <a:pt x="0" y="1"/>
                      <a:pt x="8" y="3"/>
                      <a:pt x="12" y="0"/>
                    </a:cubicBezTo>
                    <a:cubicBezTo>
                      <a:pt x="12" y="3"/>
                      <a:pt x="11" y="5"/>
                      <a:pt x="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1" name="Freeform 1390"/>
              <p:cNvSpPr/>
              <p:nvPr/>
            </p:nvSpPr>
            <p:spPr bwMode="auto">
              <a:xfrm>
                <a:off x="3749" y="2094"/>
                <a:ext cx="76" cy="71"/>
              </a:xfrm>
              <a:custGeom>
                <a:avLst/>
                <a:gdLst>
                  <a:gd name="T0" fmla="*/ 20 w 40"/>
                  <a:gd name="T1" fmla="*/ 4 h 37"/>
                  <a:gd name="T2" fmla="*/ 24 w 40"/>
                  <a:gd name="T3" fmla="*/ 11 h 37"/>
                  <a:gd name="T4" fmla="*/ 39 w 40"/>
                  <a:gd name="T5" fmla="*/ 18 h 37"/>
                  <a:gd name="T6" fmla="*/ 27 w 40"/>
                  <a:gd name="T7" fmla="*/ 27 h 37"/>
                  <a:gd name="T8" fmla="*/ 13 w 40"/>
                  <a:gd name="T9" fmla="*/ 35 h 37"/>
                  <a:gd name="T10" fmla="*/ 10 w 40"/>
                  <a:gd name="T11" fmla="*/ 37 h 37"/>
                  <a:gd name="T12" fmla="*/ 3 w 40"/>
                  <a:gd name="T13" fmla="*/ 25 h 37"/>
                  <a:gd name="T14" fmla="*/ 12 w 40"/>
                  <a:gd name="T15" fmla="*/ 8 h 37"/>
                  <a:gd name="T16" fmla="*/ 20 w 40"/>
                  <a:gd name="T17"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7">
                    <a:moveTo>
                      <a:pt x="20" y="4"/>
                    </a:moveTo>
                    <a:cubicBezTo>
                      <a:pt x="20" y="7"/>
                      <a:pt x="21" y="9"/>
                      <a:pt x="24" y="11"/>
                    </a:cubicBezTo>
                    <a:cubicBezTo>
                      <a:pt x="30" y="11"/>
                      <a:pt x="38" y="11"/>
                      <a:pt x="39" y="18"/>
                    </a:cubicBezTo>
                    <a:cubicBezTo>
                      <a:pt x="40" y="26"/>
                      <a:pt x="29" y="23"/>
                      <a:pt x="27" y="27"/>
                    </a:cubicBezTo>
                    <a:cubicBezTo>
                      <a:pt x="23" y="33"/>
                      <a:pt x="11" y="22"/>
                      <a:pt x="13" y="35"/>
                    </a:cubicBezTo>
                    <a:cubicBezTo>
                      <a:pt x="12" y="36"/>
                      <a:pt x="11" y="37"/>
                      <a:pt x="10" y="37"/>
                    </a:cubicBezTo>
                    <a:cubicBezTo>
                      <a:pt x="0" y="37"/>
                      <a:pt x="1" y="31"/>
                      <a:pt x="3" y="25"/>
                    </a:cubicBezTo>
                    <a:cubicBezTo>
                      <a:pt x="9" y="21"/>
                      <a:pt x="15" y="18"/>
                      <a:pt x="12" y="8"/>
                    </a:cubicBezTo>
                    <a:cubicBezTo>
                      <a:pt x="9" y="0"/>
                      <a:pt x="15" y="1"/>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2" name="Freeform 1391"/>
              <p:cNvSpPr/>
              <p:nvPr/>
            </p:nvSpPr>
            <p:spPr bwMode="auto">
              <a:xfrm>
                <a:off x="3785" y="2165"/>
                <a:ext cx="78" cy="61"/>
              </a:xfrm>
              <a:custGeom>
                <a:avLst/>
                <a:gdLst>
                  <a:gd name="T0" fmla="*/ 33 w 41"/>
                  <a:gd name="T1" fmla="*/ 2 h 32"/>
                  <a:gd name="T2" fmla="*/ 40 w 41"/>
                  <a:gd name="T3" fmla="*/ 19 h 32"/>
                  <a:gd name="T4" fmla="*/ 31 w 41"/>
                  <a:gd name="T5" fmla="*/ 23 h 32"/>
                  <a:gd name="T6" fmla="*/ 11 w 41"/>
                  <a:gd name="T7" fmla="*/ 27 h 32"/>
                  <a:gd name="T8" fmla="*/ 0 w 41"/>
                  <a:gd name="T9" fmla="*/ 23 h 32"/>
                  <a:gd name="T10" fmla="*/ 5 w 41"/>
                  <a:gd name="T11" fmla="*/ 15 h 32"/>
                  <a:gd name="T12" fmla="*/ 33 w 41"/>
                  <a:gd name="T13" fmla="*/ 2 h 32"/>
                </a:gdLst>
                <a:ahLst/>
                <a:cxnLst>
                  <a:cxn ang="0">
                    <a:pos x="T0" y="T1"/>
                  </a:cxn>
                  <a:cxn ang="0">
                    <a:pos x="T2" y="T3"/>
                  </a:cxn>
                  <a:cxn ang="0">
                    <a:pos x="T4" y="T5"/>
                  </a:cxn>
                  <a:cxn ang="0">
                    <a:pos x="T6" y="T7"/>
                  </a:cxn>
                  <a:cxn ang="0">
                    <a:pos x="T8" y="T9"/>
                  </a:cxn>
                  <a:cxn ang="0">
                    <a:pos x="T10" y="T11"/>
                  </a:cxn>
                  <a:cxn ang="0">
                    <a:pos x="T12" y="T13"/>
                  </a:cxn>
                </a:cxnLst>
                <a:rect l="0" t="0" r="r" b="b"/>
                <a:pathLst>
                  <a:path w="41" h="32">
                    <a:moveTo>
                      <a:pt x="33" y="2"/>
                    </a:moveTo>
                    <a:cubicBezTo>
                      <a:pt x="35" y="7"/>
                      <a:pt x="41" y="12"/>
                      <a:pt x="40" y="19"/>
                    </a:cubicBezTo>
                    <a:cubicBezTo>
                      <a:pt x="37" y="21"/>
                      <a:pt x="34" y="23"/>
                      <a:pt x="31" y="23"/>
                    </a:cubicBezTo>
                    <a:cubicBezTo>
                      <a:pt x="24" y="22"/>
                      <a:pt x="17" y="21"/>
                      <a:pt x="11" y="27"/>
                    </a:cubicBezTo>
                    <a:cubicBezTo>
                      <a:pt x="6" y="32"/>
                      <a:pt x="3" y="29"/>
                      <a:pt x="0" y="23"/>
                    </a:cubicBezTo>
                    <a:cubicBezTo>
                      <a:pt x="0" y="19"/>
                      <a:pt x="1" y="17"/>
                      <a:pt x="5" y="15"/>
                    </a:cubicBezTo>
                    <a:cubicBezTo>
                      <a:pt x="13" y="9"/>
                      <a:pt x="20" y="0"/>
                      <a:pt x="3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3" name="Freeform 1392"/>
              <p:cNvSpPr/>
              <p:nvPr/>
            </p:nvSpPr>
            <p:spPr bwMode="auto">
              <a:xfrm>
                <a:off x="3737" y="2161"/>
                <a:ext cx="57" cy="55"/>
              </a:xfrm>
              <a:custGeom>
                <a:avLst/>
                <a:gdLst>
                  <a:gd name="T0" fmla="*/ 30 w 30"/>
                  <a:gd name="T1" fmla="*/ 17 h 29"/>
                  <a:gd name="T2" fmla="*/ 26 w 30"/>
                  <a:gd name="T3" fmla="*/ 24 h 29"/>
                  <a:gd name="T4" fmla="*/ 27 w 30"/>
                  <a:gd name="T5" fmla="*/ 27 h 29"/>
                  <a:gd name="T6" fmla="*/ 26 w 30"/>
                  <a:gd name="T7" fmla="*/ 29 h 29"/>
                  <a:gd name="T8" fmla="*/ 7 w 30"/>
                  <a:gd name="T9" fmla="*/ 11 h 29"/>
                  <a:gd name="T10" fmla="*/ 16 w 30"/>
                  <a:gd name="T11" fmla="*/ 0 h 29"/>
                  <a:gd name="T12" fmla="*/ 19 w 30"/>
                  <a:gd name="T13" fmla="*/ 0 h 29"/>
                  <a:gd name="T14" fmla="*/ 30 w 30"/>
                  <a:gd name="T15" fmla="*/ 17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30" y="17"/>
                    </a:moveTo>
                    <a:cubicBezTo>
                      <a:pt x="29" y="20"/>
                      <a:pt x="27" y="22"/>
                      <a:pt x="26" y="24"/>
                    </a:cubicBezTo>
                    <a:cubicBezTo>
                      <a:pt x="27" y="25"/>
                      <a:pt x="28" y="26"/>
                      <a:pt x="27" y="27"/>
                    </a:cubicBezTo>
                    <a:cubicBezTo>
                      <a:pt x="27" y="28"/>
                      <a:pt x="27" y="29"/>
                      <a:pt x="26" y="29"/>
                    </a:cubicBezTo>
                    <a:cubicBezTo>
                      <a:pt x="16" y="27"/>
                      <a:pt x="12" y="18"/>
                      <a:pt x="7" y="11"/>
                    </a:cubicBezTo>
                    <a:cubicBezTo>
                      <a:pt x="0" y="3"/>
                      <a:pt x="12" y="3"/>
                      <a:pt x="16" y="0"/>
                    </a:cubicBezTo>
                    <a:cubicBezTo>
                      <a:pt x="17" y="0"/>
                      <a:pt x="18" y="0"/>
                      <a:pt x="19" y="0"/>
                    </a:cubicBezTo>
                    <a:cubicBezTo>
                      <a:pt x="26" y="4"/>
                      <a:pt x="28" y="11"/>
                      <a:pt x="3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4" name="Freeform 1393"/>
              <p:cNvSpPr/>
              <p:nvPr/>
            </p:nvSpPr>
            <p:spPr bwMode="auto">
              <a:xfrm>
                <a:off x="4162" y="1346"/>
                <a:ext cx="137" cy="105"/>
              </a:xfrm>
              <a:custGeom>
                <a:avLst/>
                <a:gdLst>
                  <a:gd name="T0" fmla="*/ 9 w 72"/>
                  <a:gd name="T1" fmla="*/ 43 h 55"/>
                  <a:gd name="T2" fmla="*/ 6 w 72"/>
                  <a:gd name="T3" fmla="*/ 36 h 55"/>
                  <a:gd name="T4" fmla="*/ 26 w 72"/>
                  <a:gd name="T5" fmla="*/ 5 h 55"/>
                  <a:gd name="T6" fmla="*/ 37 w 72"/>
                  <a:gd name="T7" fmla="*/ 1 h 55"/>
                  <a:gd name="T8" fmla="*/ 52 w 72"/>
                  <a:gd name="T9" fmla="*/ 3 h 55"/>
                  <a:gd name="T10" fmla="*/ 61 w 72"/>
                  <a:gd name="T11" fmla="*/ 9 h 55"/>
                  <a:gd name="T12" fmla="*/ 56 w 72"/>
                  <a:gd name="T13" fmla="*/ 18 h 55"/>
                  <a:gd name="T14" fmla="*/ 58 w 72"/>
                  <a:gd name="T15" fmla="*/ 19 h 55"/>
                  <a:gd name="T16" fmla="*/ 63 w 72"/>
                  <a:gd name="T17" fmla="*/ 21 h 55"/>
                  <a:gd name="T18" fmla="*/ 66 w 72"/>
                  <a:gd name="T19" fmla="*/ 39 h 55"/>
                  <a:gd name="T20" fmla="*/ 40 w 72"/>
                  <a:gd name="T21" fmla="*/ 50 h 55"/>
                  <a:gd name="T22" fmla="*/ 38 w 72"/>
                  <a:gd name="T23" fmla="*/ 34 h 55"/>
                  <a:gd name="T24" fmla="*/ 34 w 72"/>
                  <a:gd name="T25" fmla="*/ 26 h 55"/>
                  <a:gd name="T26" fmla="*/ 25 w 72"/>
                  <a:gd name="T27" fmla="*/ 30 h 55"/>
                  <a:gd name="T28" fmla="*/ 9 w 72"/>
                  <a:gd name="T29"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55">
                    <a:moveTo>
                      <a:pt x="9" y="43"/>
                    </a:moveTo>
                    <a:cubicBezTo>
                      <a:pt x="4" y="42"/>
                      <a:pt x="0" y="41"/>
                      <a:pt x="6" y="36"/>
                    </a:cubicBezTo>
                    <a:cubicBezTo>
                      <a:pt x="16" y="28"/>
                      <a:pt x="28" y="22"/>
                      <a:pt x="26" y="5"/>
                    </a:cubicBezTo>
                    <a:cubicBezTo>
                      <a:pt x="25" y="0"/>
                      <a:pt x="32" y="1"/>
                      <a:pt x="37" y="1"/>
                    </a:cubicBezTo>
                    <a:cubicBezTo>
                      <a:pt x="41" y="5"/>
                      <a:pt x="47" y="2"/>
                      <a:pt x="52" y="3"/>
                    </a:cubicBezTo>
                    <a:cubicBezTo>
                      <a:pt x="56" y="3"/>
                      <a:pt x="59" y="4"/>
                      <a:pt x="61" y="9"/>
                    </a:cubicBezTo>
                    <a:cubicBezTo>
                      <a:pt x="63" y="13"/>
                      <a:pt x="60" y="15"/>
                      <a:pt x="56" y="18"/>
                    </a:cubicBezTo>
                    <a:cubicBezTo>
                      <a:pt x="52" y="21"/>
                      <a:pt x="58" y="19"/>
                      <a:pt x="58" y="19"/>
                    </a:cubicBezTo>
                    <a:cubicBezTo>
                      <a:pt x="59" y="20"/>
                      <a:pt x="61" y="20"/>
                      <a:pt x="63" y="21"/>
                    </a:cubicBezTo>
                    <a:cubicBezTo>
                      <a:pt x="67" y="27"/>
                      <a:pt x="72" y="33"/>
                      <a:pt x="66" y="39"/>
                    </a:cubicBezTo>
                    <a:cubicBezTo>
                      <a:pt x="60" y="47"/>
                      <a:pt x="52" y="55"/>
                      <a:pt x="40" y="50"/>
                    </a:cubicBezTo>
                    <a:cubicBezTo>
                      <a:pt x="38" y="45"/>
                      <a:pt x="22" y="42"/>
                      <a:pt x="38" y="34"/>
                    </a:cubicBezTo>
                    <a:cubicBezTo>
                      <a:pt x="42" y="32"/>
                      <a:pt x="37" y="27"/>
                      <a:pt x="34" y="26"/>
                    </a:cubicBezTo>
                    <a:cubicBezTo>
                      <a:pt x="30" y="25"/>
                      <a:pt x="24" y="27"/>
                      <a:pt x="25" y="30"/>
                    </a:cubicBezTo>
                    <a:cubicBezTo>
                      <a:pt x="30" y="49"/>
                      <a:pt x="15" y="40"/>
                      <a:pt x="9"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5" name="Freeform 1394"/>
              <p:cNvSpPr/>
              <p:nvPr/>
            </p:nvSpPr>
            <p:spPr bwMode="auto">
              <a:xfrm>
                <a:off x="4232" y="1308"/>
                <a:ext cx="115" cy="105"/>
              </a:xfrm>
              <a:custGeom>
                <a:avLst/>
                <a:gdLst>
                  <a:gd name="T0" fmla="*/ 24 w 60"/>
                  <a:gd name="T1" fmla="*/ 42 h 55"/>
                  <a:gd name="T2" fmla="*/ 22 w 60"/>
                  <a:gd name="T3" fmla="*/ 42 h 55"/>
                  <a:gd name="T4" fmla="*/ 7 w 60"/>
                  <a:gd name="T5" fmla="*/ 41 h 55"/>
                  <a:gd name="T6" fmla="*/ 5 w 60"/>
                  <a:gd name="T7" fmla="*/ 37 h 55"/>
                  <a:gd name="T8" fmla="*/ 22 w 60"/>
                  <a:gd name="T9" fmla="*/ 34 h 55"/>
                  <a:gd name="T10" fmla="*/ 11 w 60"/>
                  <a:gd name="T11" fmla="*/ 25 h 55"/>
                  <a:gd name="T12" fmla="*/ 0 w 60"/>
                  <a:gd name="T13" fmla="*/ 21 h 55"/>
                  <a:gd name="T14" fmla="*/ 21 w 60"/>
                  <a:gd name="T15" fmla="*/ 0 h 55"/>
                  <a:gd name="T16" fmla="*/ 52 w 60"/>
                  <a:gd name="T17" fmla="*/ 3 h 55"/>
                  <a:gd name="T18" fmla="*/ 57 w 60"/>
                  <a:gd name="T19" fmla="*/ 7 h 55"/>
                  <a:gd name="T20" fmla="*/ 53 w 60"/>
                  <a:gd name="T21" fmla="*/ 40 h 55"/>
                  <a:gd name="T22" fmla="*/ 31 w 60"/>
                  <a:gd name="T23" fmla="*/ 41 h 55"/>
                  <a:gd name="T24" fmla="*/ 24 w 60"/>
                  <a:gd name="T25" fmla="*/ 4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55">
                    <a:moveTo>
                      <a:pt x="24" y="42"/>
                    </a:moveTo>
                    <a:cubicBezTo>
                      <a:pt x="24" y="42"/>
                      <a:pt x="23" y="42"/>
                      <a:pt x="22" y="42"/>
                    </a:cubicBezTo>
                    <a:cubicBezTo>
                      <a:pt x="17" y="43"/>
                      <a:pt x="12" y="46"/>
                      <a:pt x="7" y="41"/>
                    </a:cubicBezTo>
                    <a:cubicBezTo>
                      <a:pt x="6" y="40"/>
                      <a:pt x="5" y="38"/>
                      <a:pt x="5" y="37"/>
                    </a:cubicBezTo>
                    <a:cubicBezTo>
                      <a:pt x="9" y="31"/>
                      <a:pt x="16" y="35"/>
                      <a:pt x="22" y="34"/>
                    </a:cubicBezTo>
                    <a:cubicBezTo>
                      <a:pt x="22" y="26"/>
                      <a:pt x="18" y="23"/>
                      <a:pt x="11" y="25"/>
                    </a:cubicBezTo>
                    <a:cubicBezTo>
                      <a:pt x="6" y="26"/>
                      <a:pt x="2" y="27"/>
                      <a:pt x="0" y="21"/>
                    </a:cubicBezTo>
                    <a:cubicBezTo>
                      <a:pt x="17" y="24"/>
                      <a:pt x="24" y="17"/>
                      <a:pt x="21" y="0"/>
                    </a:cubicBezTo>
                    <a:cubicBezTo>
                      <a:pt x="31" y="0"/>
                      <a:pt x="40" y="14"/>
                      <a:pt x="52" y="3"/>
                    </a:cubicBezTo>
                    <a:cubicBezTo>
                      <a:pt x="55" y="2"/>
                      <a:pt x="56" y="4"/>
                      <a:pt x="57" y="7"/>
                    </a:cubicBezTo>
                    <a:cubicBezTo>
                      <a:pt x="60" y="18"/>
                      <a:pt x="55" y="30"/>
                      <a:pt x="53" y="40"/>
                    </a:cubicBezTo>
                    <a:cubicBezTo>
                      <a:pt x="49" y="55"/>
                      <a:pt x="38" y="42"/>
                      <a:pt x="31" y="41"/>
                    </a:cubicBezTo>
                    <a:cubicBezTo>
                      <a:pt x="29" y="42"/>
                      <a:pt x="26" y="42"/>
                      <a:pt x="2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6" name="Freeform 1395"/>
              <p:cNvSpPr/>
              <p:nvPr/>
            </p:nvSpPr>
            <p:spPr bwMode="auto">
              <a:xfrm>
                <a:off x="4221" y="1377"/>
                <a:ext cx="194" cy="145"/>
              </a:xfrm>
              <a:custGeom>
                <a:avLst/>
                <a:gdLst>
                  <a:gd name="T0" fmla="*/ 30 w 102"/>
                  <a:gd name="T1" fmla="*/ 6 h 76"/>
                  <a:gd name="T2" fmla="*/ 34 w 102"/>
                  <a:gd name="T3" fmla="*/ 2 h 76"/>
                  <a:gd name="T4" fmla="*/ 42 w 102"/>
                  <a:gd name="T5" fmla="*/ 5 h 76"/>
                  <a:gd name="T6" fmla="*/ 58 w 102"/>
                  <a:gd name="T7" fmla="*/ 12 h 76"/>
                  <a:gd name="T8" fmla="*/ 88 w 102"/>
                  <a:gd name="T9" fmla="*/ 26 h 76"/>
                  <a:gd name="T10" fmla="*/ 99 w 102"/>
                  <a:gd name="T11" fmla="*/ 44 h 76"/>
                  <a:gd name="T12" fmla="*/ 101 w 102"/>
                  <a:gd name="T13" fmla="*/ 57 h 76"/>
                  <a:gd name="T14" fmla="*/ 88 w 102"/>
                  <a:gd name="T15" fmla="*/ 69 h 76"/>
                  <a:gd name="T16" fmla="*/ 65 w 102"/>
                  <a:gd name="T17" fmla="*/ 70 h 76"/>
                  <a:gd name="T18" fmla="*/ 54 w 102"/>
                  <a:gd name="T19" fmla="*/ 58 h 76"/>
                  <a:gd name="T20" fmla="*/ 69 w 102"/>
                  <a:gd name="T21" fmla="*/ 49 h 76"/>
                  <a:gd name="T22" fmla="*/ 48 w 102"/>
                  <a:gd name="T23" fmla="*/ 64 h 76"/>
                  <a:gd name="T24" fmla="*/ 16 w 102"/>
                  <a:gd name="T25" fmla="*/ 66 h 76"/>
                  <a:gd name="T26" fmla="*/ 16 w 102"/>
                  <a:gd name="T27" fmla="*/ 54 h 76"/>
                  <a:gd name="T28" fmla="*/ 13 w 102"/>
                  <a:gd name="T29" fmla="*/ 51 h 76"/>
                  <a:gd name="T30" fmla="*/ 9 w 102"/>
                  <a:gd name="T31" fmla="*/ 34 h 76"/>
                  <a:gd name="T32" fmla="*/ 20 w 102"/>
                  <a:gd name="T33" fmla="*/ 30 h 76"/>
                  <a:gd name="T34" fmla="*/ 30 w 102"/>
                  <a:gd name="T35" fmla="*/ 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76">
                    <a:moveTo>
                      <a:pt x="30" y="6"/>
                    </a:moveTo>
                    <a:cubicBezTo>
                      <a:pt x="31" y="5"/>
                      <a:pt x="33" y="3"/>
                      <a:pt x="34" y="2"/>
                    </a:cubicBezTo>
                    <a:cubicBezTo>
                      <a:pt x="37" y="0"/>
                      <a:pt x="40" y="1"/>
                      <a:pt x="42" y="5"/>
                    </a:cubicBezTo>
                    <a:cubicBezTo>
                      <a:pt x="45" y="12"/>
                      <a:pt x="50" y="13"/>
                      <a:pt x="58" y="12"/>
                    </a:cubicBezTo>
                    <a:cubicBezTo>
                      <a:pt x="71" y="9"/>
                      <a:pt x="79" y="19"/>
                      <a:pt x="88" y="26"/>
                    </a:cubicBezTo>
                    <a:cubicBezTo>
                      <a:pt x="90" y="33"/>
                      <a:pt x="101" y="41"/>
                      <a:pt x="99" y="44"/>
                    </a:cubicBezTo>
                    <a:cubicBezTo>
                      <a:pt x="94" y="50"/>
                      <a:pt x="102" y="53"/>
                      <a:pt x="101" y="57"/>
                    </a:cubicBezTo>
                    <a:cubicBezTo>
                      <a:pt x="98" y="63"/>
                      <a:pt x="92" y="64"/>
                      <a:pt x="88" y="69"/>
                    </a:cubicBezTo>
                    <a:cubicBezTo>
                      <a:pt x="81" y="76"/>
                      <a:pt x="73" y="74"/>
                      <a:pt x="65" y="70"/>
                    </a:cubicBezTo>
                    <a:cubicBezTo>
                      <a:pt x="67" y="60"/>
                      <a:pt x="55" y="64"/>
                      <a:pt x="54" y="58"/>
                    </a:cubicBezTo>
                    <a:cubicBezTo>
                      <a:pt x="55" y="49"/>
                      <a:pt x="66" y="55"/>
                      <a:pt x="69" y="49"/>
                    </a:cubicBezTo>
                    <a:cubicBezTo>
                      <a:pt x="61" y="53"/>
                      <a:pt x="50" y="52"/>
                      <a:pt x="48" y="64"/>
                    </a:cubicBezTo>
                    <a:cubicBezTo>
                      <a:pt x="37" y="59"/>
                      <a:pt x="28" y="74"/>
                      <a:pt x="16" y="66"/>
                    </a:cubicBezTo>
                    <a:cubicBezTo>
                      <a:pt x="13" y="62"/>
                      <a:pt x="20" y="58"/>
                      <a:pt x="16" y="54"/>
                    </a:cubicBezTo>
                    <a:cubicBezTo>
                      <a:pt x="15" y="53"/>
                      <a:pt x="14" y="52"/>
                      <a:pt x="13" y="51"/>
                    </a:cubicBezTo>
                    <a:cubicBezTo>
                      <a:pt x="14" y="45"/>
                      <a:pt x="0" y="42"/>
                      <a:pt x="9" y="34"/>
                    </a:cubicBezTo>
                    <a:cubicBezTo>
                      <a:pt x="13" y="32"/>
                      <a:pt x="17" y="31"/>
                      <a:pt x="20" y="30"/>
                    </a:cubicBezTo>
                    <a:cubicBezTo>
                      <a:pt x="32" y="25"/>
                      <a:pt x="37" y="18"/>
                      <a:pt x="3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7" name="Freeform 1396"/>
              <p:cNvSpPr/>
              <p:nvPr/>
            </p:nvSpPr>
            <p:spPr bwMode="auto">
              <a:xfrm>
                <a:off x="4067" y="1493"/>
                <a:ext cx="101" cy="178"/>
              </a:xfrm>
              <a:custGeom>
                <a:avLst/>
                <a:gdLst>
                  <a:gd name="T0" fmla="*/ 35 w 53"/>
                  <a:gd name="T1" fmla="*/ 91 h 93"/>
                  <a:gd name="T2" fmla="*/ 17 w 53"/>
                  <a:gd name="T3" fmla="*/ 84 h 93"/>
                  <a:gd name="T4" fmla="*/ 3 w 53"/>
                  <a:gd name="T5" fmla="*/ 77 h 93"/>
                  <a:gd name="T6" fmla="*/ 3 w 53"/>
                  <a:gd name="T7" fmla="*/ 45 h 93"/>
                  <a:gd name="T8" fmla="*/ 14 w 53"/>
                  <a:gd name="T9" fmla="*/ 35 h 93"/>
                  <a:gd name="T10" fmla="*/ 14 w 53"/>
                  <a:gd name="T11" fmla="*/ 11 h 93"/>
                  <a:gd name="T12" fmla="*/ 48 w 53"/>
                  <a:gd name="T13" fmla="*/ 1 h 93"/>
                  <a:gd name="T14" fmla="*/ 46 w 53"/>
                  <a:gd name="T15" fmla="*/ 36 h 93"/>
                  <a:gd name="T16" fmla="*/ 40 w 53"/>
                  <a:gd name="T17" fmla="*/ 87 h 93"/>
                  <a:gd name="T18" fmla="*/ 35 w 53"/>
                  <a:gd name="T19"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3">
                    <a:moveTo>
                      <a:pt x="35" y="91"/>
                    </a:moveTo>
                    <a:cubicBezTo>
                      <a:pt x="29" y="88"/>
                      <a:pt x="24" y="83"/>
                      <a:pt x="17" y="84"/>
                    </a:cubicBezTo>
                    <a:cubicBezTo>
                      <a:pt x="12" y="82"/>
                      <a:pt x="8" y="79"/>
                      <a:pt x="3" y="77"/>
                    </a:cubicBezTo>
                    <a:cubicBezTo>
                      <a:pt x="2" y="66"/>
                      <a:pt x="6" y="56"/>
                      <a:pt x="3" y="45"/>
                    </a:cubicBezTo>
                    <a:cubicBezTo>
                      <a:pt x="0" y="35"/>
                      <a:pt x="10" y="39"/>
                      <a:pt x="14" y="35"/>
                    </a:cubicBezTo>
                    <a:cubicBezTo>
                      <a:pt x="10" y="27"/>
                      <a:pt x="21" y="19"/>
                      <a:pt x="14" y="11"/>
                    </a:cubicBezTo>
                    <a:cubicBezTo>
                      <a:pt x="28" y="17"/>
                      <a:pt x="36" y="0"/>
                      <a:pt x="48" y="1"/>
                    </a:cubicBezTo>
                    <a:cubicBezTo>
                      <a:pt x="53" y="13"/>
                      <a:pt x="39" y="24"/>
                      <a:pt x="46" y="36"/>
                    </a:cubicBezTo>
                    <a:cubicBezTo>
                      <a:pt x="45" y="53"/>
                      <a:pt x="37" y="69"/>
                      <a:pt x="40" y="87"/>
                    </a:cubicBezTo>
                    <a:cubicBezTo>
                      <a:pt x="40" y="90"/>
                      <a:pt x="39" y="93"/>
                      <a:pt x="35"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8" name="Freeform 1397"/>
              <p:cNvSpPr/>
              <p:nvPr/>
            </p:nvSpPr>
            <p:spPr bwMode="auto">
              <a:xfrm>
                <a:off x="4152" y="1497"/>
                <a:ext cx="105" cy="109"/>
              </a:xfrm>
              <a:custGeom>
                <a:avLst/>
                <a:gdLst>
                  <a:gd name="T0" fmla="*/ 35 w 55"/>
                  <a:gd name="T1" fmla="*/ 51 h 57"/>
                  <a:gd name="T2" fmla="*/ 33 w 55"/>
                  <a:gd name="T3" fmla="*/ 51 h 57"/>
                  <a:gd name="T4" fmla="*/ 31 w 55"/>
                  <a:gd name="T5" fmla="*/ 51 h 57"/>
                  <a:gd name="T6" fmla="*/ 1 w 55"/>
                  <a:gd name="T7" fmla="*/ 36 h 57"/>
                  <a:gd name="T8" fmla="*/ 21 w 55"/>
                  <a:gd name="T9" fmla="*/ 12 h 57"/>
                  <a:gd name="T10" fmla="*/ 35 w 55"/>
                  <a:gd name="T11" fmla="*/ 2 h 57"/>
                  <a:gd name="T12" fmla="*/ 47 w 55"/>
                  <a:gd name="T13" fmla="*/ 3 h 57"/>
                  <a:gd name="T14" fmla="*/ 37 w 55"/>
                  <a:gd name="T15" fmla="*/ 25 h 57"/>
                  <a:gd name="T16" fmla="*/ 34 w 55"/>
                  <a:gd name="T17" fmla="*/ 37 h 57"/>
                  <a:gd name="T18" fmla="*/ 35 w 55"/>
                  <a:gd name="T19"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7">
                    <a:moveTo>
                      <a:pt x="35" y="51"/>
                    </a:moveTo>
                    <a:cubicBezTo>
                      <a:pt x="33" y="51"/>
                      <a:pt x="33" y="51"/>
                      <a:pt x="33" y="51"/>
                    </a:cubicBezTo>
                    <a:cubicBezTo>
                      <a:pt x="31" y="51"/>
                      <a:pt x="31" y="51"/>
                      <a:pt x="31" y="51"/>
                    </a:cubicBezTo>
                    <a:cubicBezTo>
                      <a:pt x="11" y="57"/>
                      <a:pt x="6" y="54"/>
                      <a:pt x="1" y="36"/>
                    </a:cubicBezTo>
                    <a:cubicBezTo>
                      <a:pt x="0" y="22"/>
                      <a:pt x="12" y="19"/>
                      <a:pt x="21" y="12"/>
                    </a:cubicBezTo>
                    <a:cubicBezTo>
                      <a:pt x="28" y="13"/>
                      <a:pt x="29" y="4"/>
                      <a:pt x="35" y="2"/>
                    </a:cubicBezTo>
                    <a:cubicBezTo>
                      <a:pt x="39" y="0"/>
                      <a:pt x="43" y="1"/>
                      <a:pt x="47" y="3"/>
                    </a:cubicBezTo>
                    <a:cubicBezTo>
                      <a:pt x="55" y="16"/>
                      <a:pt x="45" y="20"/>
                      <a:pt x="37" y="25"/>
                    </a:cubicBezTo>
                    <a:cubicBezTo>
                      <a:pt x="27" y="26"/>
                      <a:pt x="31" y="32"/>
                      <a:pt x="34" y="37"/>
                    </a:cubicBezTo>
                    <a:cubicBezTo>
                      <a:pt x="35" y="41"/>
                      <a:pt x="38" y="46"/>
                      <a:pt x="3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9" name="Freeform 1398"/>
              <p:cNvSpPr/>
              <p:nvPr/>
            </p:nvSpPr>
            <p:spPr bwMode="auto">
              <a:xfrm>
                <a:off x="4137" y="1478"/>
                <a:ext cx="57" cy="86"/>
              </a:xfrm>
              <a:custGeom>
                <a:avLst/>
                <a:gdLst>
                  <a:gd name="T0" fmla="*/ 29 w 30"/>
                  <a:gd name="T1" fmla="*/ 22 h 45"/>
                  <a:gd name="T2" fmla="*/ 11 w 30"/>
                  <a:gd name="T3" fmla="*/ 43 h 45"/>
                  <a:gd name="T4" fmla="*/ 8 w 30"/>
                  <a:gd name="T5" fmla="*/ 43 h 45"/>
                  <a:gd name="T6" fmla="*/ 4 w 30"/>
                  <a:gd name="T7" fmla="*/ 28 h 45"/>
                  <a:gd name="T8" fmla="*/ 11 w 30"/>
                  <a:gd name="T9" fmla="*/ 9 h 45"/>
                  <a:gd name="T10" fmla="*/ 29 w 30"/>
                  <a:gd name="T11" fmla="*/ 22 h 45"/>
                </a:gdLst>
                <a:ahLst/>
                <a:cxnLst>
                  <a:cxn ang="0">
                    <a:pos x="T0" y="T1"/>
                  </a:cxn>
                  <a:cxn ang="0">
                    <a:pos x="T2" y="T3"/>
                  </a:cxn>
                  <a:cxn ang="0">
                    <a:pos x="T4" y="T5"/>
                  </a:cxn>
                  <a:cxn ang="0">
                    <a:pos x="T6" y="T7"/>
                  </a:cxn>
                  <a:cxn ang="0">
                    <a:pos x="T8" y="T9"/>
                  </a:cxn>
                  <a:cxn ang="0">
                    <a:pos x="T10" y="T11"/>
                  </a:cxn>
                </a:cxnLst>
                <a:rect l="0" t="0" r="r" b="b"/>
                <a:pathLst>
                  <a:path w="30" h="45">
                    <a:moveTo>
                      <a:pt x="29" y="22"/>
                    </a:moveTo>
                    <a:cubicBezTo>
                      <a:pt x="28" y="33"/>
                      <a:pt x="15" y="34"/>
                      <a:pt x="11" y="43"/>
                    </a:cubicBezTo>
                    <a:cubicBezTo>
                      <a:pt x="10" y="45"/>
                      <a:pt x="9" y="45"/>
                      <a:pt x="8" y="43"/>
                    </a:cubicBezTo>
                    <a:cubicBezTo>
                      <a:pt x="1" y="40"/>
                      <a:pt x="0" y="35"/>
                      <a:pt x="4" y="28"/>
                    </a:cubicBezTo>
                    <a:cubicBezTo>
                      <a:pt x="7" y="22"/>
                      <a:pt x="9" y="15"/>
                      <a:pt x="11" y="9"/>
                    </a:cubicBezTo>
                    <a:cubicBezTo>
                      <a:pt x="28" y="0"/>
                      <a:pt x="30" y="9"/>
                      <a:pt x="2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0" name="Freeform 1399"/>
              <p:cNvSpPr/>
              <p:nvPr/>
            </p:nvSpPr>
            <p:spPr bwMode="auto">
              <a:xfrm>
                <a:off x="4202" y="1466"/>
                <a:ext cx="70" cy="43"/>
              </a:xfrm>
              <a:custGeom>
                <a:avLst/>
                <a:gdLst>
                  <a:gd name="T0" fmla="*/ 19 w 37"/>
                  <a:gd name="T1" fmla="*/ 22 h 22"/>
                  <a:gd name="T2" fmla="*/ 9 w 37"/>
                  <a:gd name="T3" fmla="*/ 18 h 22"/>
                  <a:gd name="T4" fmla="*/ 23 w 37"/>
                  <a:gd name="T5" fmla="*/ 4 h 22"/>
                  <a:gd name="T6" fmla="*/ 26 w 37"/>
                  <a:gd name="T7" fmla="*/ 4 h 22"/>
                  <a:gd name="T8" fmla="*/ 24 w 37"/>
                  <a:gd name="T9" fmla="*/ 17 h 22"/>
                  <a:gd name="T10" fmla="*/ 19 w 37"/>
                  <a:gd name="T11" fmla="*/ 22 h 22"/>
                </a:gdLst>
                <a:ahLst/>
                <a:cxnLst>
                  <a:cxn ang="0">
                    <a:pos x="T0" y="T1"/>
                  </a:cxn>
                  <a:cxn ang="0">
                    <a:pos x="T2" y="T3"/>
                  </a:cxn>
                  <a:cxn ang="0">
                    <a:pos x="T4" y="T5"/>
                  </a:cxn>
                  <a:cxn ang="0">
                    <a:pos x="T6" y="T7"/>
                  </a:cxn>
                  <a:cxn ang="0">
                    <a:pos x="T8" y="T9"/>
                  </a:cxn>
                  <a:cxn ang="0">
                    <a:pos x="T10" y="T11"/>
                  </a:cxn>
                </a:cxnLst>
                <a:rect l="0" t="0" r="r" b="b"/>
                <a:pathLst>
                  <a:path w="37" h="22">
                    <a:moveTo>
                      <a:pt x="19" y="22"/>
                    </a:moveTo>
                    <a:cubicBezTo>
                      <a:pt x="16" y="20"/>
                      <a:pt x="12" y="19"/>
                      <a:pt x="9" y="18"/>
                    </a:cubicBezTo>
                    <a:cubicBezTo>
                      <a:pt x="0" y="0"/>
                      <a:pt x="16" y="6"/>
                      <a:pt x="23" y="4"/>
                    </a:cubicBezTo>
                    <a:cubicBezTo>
                      <a:pt x="24" y="4"/>
                      <a:pt x="25" y="4"/>
                      <a:pt x="26" y="4"/>
                    </a:cubicBezTo>
                    <a:cubicBezTo>
                      <a:pt x="37" y="10"/>
                      <a:pt x="24" y="13"/>
                      <a:pt x="24" y="17"/>
                    </a:cubicBezTo>
                    <a:cubicBezTo>
                      <a:pt x="23" y="20"/>
                      <a:pt x="21" y="20"/>
                      <a:pt x="1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1" name="Freeform 1400"/>
              <p:cNvSpPr/>
              <p:nvPr/>
            </p:nvSpPr>
            <p:spPr bwMode="auto">
              <a:xfrm>
                <a:off x="3985" y="1516"/>
                <a:ext cx="108" cy="125"/>
              </a:xfrm>
              <a:custGeom>
                <a:avLst/>
                <a:gdLst>
                  <a:gd name="T0" fmla="*/ 57 w 57"/>
                  <a:gd name="T1" fmla="*/ 23 h 65"/>
                  <a:gd name="T2" fmla="*/ 51 w 57"/>
                  <a:gd name="T3" fmla="*/ 36 h 65"/>
                  <a:gd name="T4" fmla="*/ 46 w 57"/>
                  <a:gd name="T5" fmla="*/ 65 h 65"/>
                  <a:gd name="T6" fmla="*/ 25 w 57"/>
                  <a:gd name="T7" fmla="*/ 55 h 65"/>
                  <a:gd name="T8" fmla="*/ 11 w 57"/>
                  <a:gd name="T9" fmla="*/ 55 h 65"/>
                  <a:gd name="T10" fmla="*/ 11 w 57"/>
                  <a:gd name="T11" fmla="*/ 30 h 65"/>
                  <a:gd name="T12" fmla="*/ 35 w 57"/>
                  <a:gd name="T13" fmla="*/ 17 h 65"/>
                  <a:gd name="T14" fmla="*/ 57 w 57"/>
                  <a:gd name="T15" fmla="*/ 2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65">
                    <a:moveTo>
                      <a:pt x="57" y="23"/>
                    </a:moveTo>
                    <a:cubicBezTo>
                      <a:pt x="55" y="27"/>
                      <a:pt x="47" y="26"/>
                      <a:pt x="51" y="36"/>
                    </a:cubicBezTo>
                    <a:cubicBezTo>
                      <a:pt x="54" y="45"/>
                      <a:pt x="52" y="56"/>
                      <a:pt x="46" y="65"/>
                    </a:cubicBezTo>
                    <a:cubicBezTo>
                      <a:pt x="43" y="54"/>
                      <a:pt x="36" y="51"/>
                      <a:pt x="25" y="55"/>
                    </a:cubicBezTo>
                    <a:cubicBezTo>
                      <a:pt x="21" y="55"/>
                      <a:pt x="16" y="55"/>
                      <a:pt x="11" y="55"/>
                    </a:cubicBezTo>
                    <a:cubicBezTo>
                      <a:pt x="5" y="47"/>
                      <a:pt x="0" y="39"/>
                      <a:pt x="11" y="30"/>
                    </a:cubicBezTo>
                    <a:cubicBezTo>
                      <a:pt x="15" y="18"/>
                      <a:pt x="29" y="26"/>
                      <a:pt x="35" y="17"/>
                    </a:cubicBezTo>
                    <a:cubicBezTo>
                      <a:pt x="48" y="0"/>
                      <a:pt x="47" y="31"/>
                      <a:pt x="57"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2" name="Freeform 1401"/>
              <p:cNvSpPr/>
              <p:nvPr/>
            </p:nvSpPr>
            <p:spPr bwMode="auto">
              <a:xfrm>
                <a:off x="4097" y="1250"/>
                <a:ext cx="33" cy="21"/>
              </a:xfrm>
              <a:custGeom>
                <a:avLst/>
                <a:gdLst>
                  <a:gd name="T0" fmla="*/ 0 w 17"/>
                  <a:gd name="T1" fmla="*/ 4 h 11"/>
                  <a:gd name="T2" fmla="*/ 16 w 17"/>
                  <a:gd name="T3" fmla="*/ 6 h 11"/>
                  <a:gd name="T4" fmla="*/ 15 w 17"/>
                  <a:gd name="T5" fmla="*/ 11 h 11"/>
                  <a:gd name="T6" fmla="*/ 0 w 17"/>
                  <a:gd name="T7" fmla="*/ 4 h 11"/>
                </a:gdLst>
                <a:ahLst/>
                <a:cxnLst>
                  <a:cxn ang="0">
                    <a:pos x="T0" y="T1"/>
                  </a:cxn>
                  <a:cxn ang="0">
                    <a:pos x="T2" y="T3"/>
                  </a:cxn>
                  <a:cxn ang="0">
                    <a:pos x="T4" y="T5"/>
                  </a:cxn>
                  <a:cxn ang="0">
                    <a:pos x="T6" y="T7"/>
                  </a:cxn>
                </a:cxnLst>
                <a:rect l="0" t="0" r="r" b="b"/>
                <a:pathLst>
                  <a:path w="17" h="11">
                    <a:moveTo>
                      <a:pt x="0" y="4"/>
                    </a:moveTo>
                    <a:cubicBezTo>
                      <a:pt x="6" y="1"/>
                      <a:pt x="12" y="0"/>
                      <a:pt x="16" y="6"/>
                    </a:cubicBezTo>
                    <a:cubicBezTo>
                      <a:pt x="17" y="7"/>
                      <a:pt x="15" y="9"/>
                      <a:pt x="15" y="11"/>
                    </a:cubicBezTo>
                    <a:cubicBezTo>
                      <a:pt x="10" y="8"/>
                      <a:pt x="5" y="6"/>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3" name="Freeform 1402"/>
              <p:cNvSpPr/>
              <p:nvPr/>
            </p:nvSpPr>
            <p:spPr bwMode="auto">
              <a:xfrm>
                <a:off x="5061" y="1028"/>
                <a:ext cx="168" cy="100"/>
              </a:xfrm>
              <a:custGeom>
                <a:avLst/>
                <a:gdLst>
                  <a:gd name="T0" fmla="*/ 49 w 88"/>
                  <a:gd name="T1" fmla="*/ 0 h 52"/>
                  <a:gd name="T2" fmla="*/ 52 w 88"/>
                  <a:gd name="T3" fmla="*/ 24 h 52"/>
                  <a:gd name="T4" fmla="*/ 37 w 88"/>
                  <a:gd name="T5" fmla="*/ 26 h 52"/>
                  <a:gd name="T6" fmla="*/ 53 w 88"/>
                  <a:gd name="T7" fmla="*/ 39 h 52"/>
                  <a:gd name="T8" fmla="*/ 70 w 88"/>
                  <a:gd name="T9" fmla="*/ 34 h 52"/>
                  <a:gd name="T10" fmla="*/ 81 w 88"/>
                  <a:gd name="T11" fmla="*/ 41 h 52"/>
                  <a:gd name="T12" fmla="*/ 84 w 88"/>
                  <a:gd name="T13" fmla="*/ 52 h 52"/>
                  <a:gd name="T14" fmla="*/ 11 w 88"/>
                  <a:gd name="T15" fmla="*/ 21 h 52"/>
                  <a:gd name="T16" fmla="*/ 0 w 88"/>
                  <a:gd name="T17" fmla="*/ 17 h 52"/>
                  <a:gd name="T18" fmla="*/ 0 w 88"/>
                  <a:gd name="T19" fmla="*/ 14 h 52"/>
                  <a:gd name="T20" fmla="*/ 7 w 88"/>
                  <a:gd name="T21" fmla="*/ 10 h 52"/>
                  <a:gd name="T22" fmla="*/ 21 w 88"/>
                  <a:gd name="T23" fmla="*/ 18 h 52"/>
                  <a:gd name="T24" fmla="*/ 31 w 88"/>
                  <a:gd name="T25" fmla="*/ 25 h 52"/>
                  <a:gd name="T26" fmla="*/ 49 w 88"/>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52">
                    <a:moveTo>
                      <a:pt x="49" y="0"/>
                    </a:moveTo>
                    <a:cubicBezTo>
                      <a:pt x="46" y="8"/>
                      <a:pt x="50" y="15"/>
                      <a:pt x="52" y="24"/>
                    </a:cubicBezTo>
                    <a:cubicBezTo>
                      <a:pt x="47" y="28"/>
                      <a:pt x="37" y="13"/>
                      <a:pt x="37" y="26"/>
                    </a:cubicBezTo>
                    <a:cubicBezTo>
                      <a:pt x="37" y="31"/>
                      <a:pt x="44" y="39"/>
                      <a:pt x="53" y="39"/>
                    </a:cubicBezTo>
                    <a:cubicBezTo>
                      <a:pt x="59" y="40"/>
                      <a:pt x="65" y="39"/>
                      <a:pt x="70" y="34"/>
                    </a:cubicBezTo>
                    <a:cubicBezTo>
                      <a:pt x="74" y="37"/>
                      <a:pt x="77" y="39"/>
                      <a:pt x="81" y="41"/>
                    </a:cubicBezTo>
                    <a:cubicBezTo>
                      <a:pt x="85" y="44"/>
                      <a:pt x="88" y="47"/>
                      <a:pt x="84" y="52"/>
                    </a:cubicBezTo>
                    <a:cubicBezTo>
                      <a:pt x="55" y="52"/>
                      <a:pt x="32" y="40"/>
                      <a:pt x="11" y="21"/>
                    </a:cubicBezTo>
                    <a:cubicBezTo>
                      <a:pt x="8" y="18"/>
                      <a:pt x="4" y="17"/>
                      <a:pt x="0" y="17"/>
                    </a:cubicBezTo>
                    <a:cubicBezTo>
                      <a:pt x="0" y="16"/>
                      <a:pt x="0" y="15"/>
                      <a:pt x="0" y="14"/>
                    </a:cubicBezTo>
                    <a:cubicBezTo>
                      <a:pt x="2" y="11"/>
                      <a:pt x="3" y="8"/>
                      <a:pt x="7" y="10"/>
                    </a:cubicBezTo>
                    <a:cubicBezTo>
                      <a:pt x="18" y="8"/>
                      <a:pt x="17" y="8"/>
                      <a:pt x="21" y="18"/>
                    </a:cubicBezTo>
                    <a:cubicBezTo>
                      <a:pt x="22" y="21"/>
                      <a:pt x="27" y="23"/>
                      <a:pt x="31" y="25"/>
                    </a:cubicBezTo>
                    <a:cubicBezTo>
                      <a:pt x="30" y="11"/>
                      <a:pt x="35" y="2"/>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4" name="Freeform 1403"/>
              <p:cNvSpPr/>
              <p:nvPr/>
            </p:nvSpPr>
            <p:spPr bwMode="auto">
              <a:xfrm>
                <a:off x="5185" y="1122"/>
                <a:ext cx="80" cy="100"/>
              </a:xfrm>
              <a:custGeom>
                <a:avLst/>
                <a:gdLst>
                  <a:gd name="T0" fmla="*/ 2 w 42"/>
                  <a:gd name="T1" fmla="*/ 6 h 52"/>
                  <a:gd name="T2" fmla="*/ 23 w 42"/>
                  <a:gd name="T3" fmla="*/ 3 h 52"/>
                  <a:gd name="T4" fmla="*/ 33 w 42"/>
                  <a:gd name="T5" fmla="*/ 3 h 52"/>
                  <a:gd name="T6" fmla="*/ 37 w 42"/>
                  <a:gd name="T7" fmla="*/ 3 h 52"/>
                  <a:gd name="T8" fmla="*/ 42 w 42"/>
                  <a:gd name="T9" fmla="*/ 11 h 52"/>
                  <a:gd name="T10" fmla="*/ 39 w 42"/>
                  <a:gd name="T11" fmla="*/ 30 h 52"/>
                  <a:gd name="T12" fmla="*/ 35 w 42"/>
                  <a:gd name="T13" fmla="*/ 39 h 52"/>
                  <a:gd name="T14" fmla="*/ 24 w 42"/>
                  <a:gd name="T15" fmla="*/ 52 h 52"/>
                  <a:gd name="T16" fmla="*/ 16 w 42"/>
                  <a:gd name="T17" fmla="*/ 39 h 52"/>
                  <a:gd name="T18" fmla="*/ 1 w 42"/>
                  <a:gd name="T19" fmla="*/ 11 h 52"/>
                  <a:gd name="T20" fmla="*/ 2 w 42"/>
                  <a:gd name="T2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52">
                    <a:moveTo>
                      <a:pt x="2" y="6"/>
                    </a:moveTo>
                    <a:cubicBezTo>
                      <a:pt x="9" y="5"/>
                      <a:pt x="16" y="9"/>
                      <a:pt x="23" y="3"/>
                    </a:cubicBezTo>
                    <a:cubicBezTo>
                      <a:pt x="26" y="0"/>
                      <a:pt x="30" y="0"/>
                      <a:pt x="33" y="3"/>
                    </a:cubicBezTo>
                    <a:cubicBezTo>
                      <a:pt x="34" y="3"/>
                      <a:pt x="35" y="3"/>
                      <a:pt x="37" y="3"/>
                    </a:cubicBezTo>
                    <a:cubicBezTo>
                      <a:pt x="40" y="4"/>
                      <a:pt x="42" y="7"/>
                      <a:pt x="42" y="11"/>
                    </a:cubicBezTo>
                    <a:cubicBezTo>
                      <a:pt x="41" y="17"/>
                      <a:pt x="41" y="24"/>
                      <a:pt x="39" y="30"/>
                    </a:cubicBezTo>
                    <a:cubicBezTo>
                      <a:pt x="38" y="33"/>
                      <a:pt x="37" y="37"/>
                      <a:pt x="35" y="39"/>
                    </a:cubicBezTo>
                    <a:cubicBezTo>
                      <a:pt x="31" y="44"/>
                      <a:pt x="30" y="52"/>
                      <a:pt x="24" y="52"/>
                    </a:cubicBezTo>
                    <a:cubicBezTo>
                      <a:pt x="16" y="51"/>
                      <a:pt x="20" y="42"/>
                      <a:pt x="16" y="39"/>
                    </a:cubicBezTo>
                    <a:cubicBezTo>
                      <a:pt x="8" y="31"/>
                      <a:pt x="6" y="20"/>
                      <a:pt x="1" y="11"/>
                    </a:cubicBezTo>
                    <a:cubicBezTo>
                      <a:pt x="0" y="9"/>
                      <a:pt x="1" y="8"/>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5" name="Freeform 1404"/>
              <p:cNvSpPr/>
              <p:nvPr/>
            </p:nvSpPr>
            <p:spPr bwMode="auto">
              <a:xfrm>
                <a:off x="5256" y="1120"/>
                <a:ext cx="38" cy="37"/>
              </a:xfrm>
              <a:custGeom>
                <a:avLst/>
                <a:gdLst>
                  <a:gd name="T0" fmla="*/ 3 w 20"/>
                  <a:gd name="T1" fmla="*/ 11 h 19"/>
                  <a:gd name="T2" fmla="*/ 0 w 20"/>
                  <a:gd name="T3" fmla="*/ 4 h 19"/>
                  <a:gd name="T4" fmla="*/ 0 w 20"/>
                  <a:gd name="T5" fmla="*/ 0 h 19"/>
                  <a:gd name="T6" fmla="*/ 20 w 20"/>
                  <a:gd name="T7" fmla="*/ 11 h 19"/>
                  <a:gd name="T8" fmla="*/ 20 w 20"/>
                  <a:gd name="T9" fmla="*/ 11 h 19"/>
                  <a:gd name="T10" fmla="*/ 5 w 20"/>
                  <a:gd name="T11" fmla="*/ 19 h 19"/>
                  <a:gd name="T12" fmla="*/ 3 w 20"/>
                  <a:gd name="T13" fmla="*/ 11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3" y="11"/>
                    </a:moveTo>
                    <a:cubicBezTo>
                      <a:pt x="2" y="9"/>
                      <a:pt x="1" y="6"/>
                      <a:pt x="0" y="4"/>
                    </a:cubicBezTo>
                    <a:cubicBezTo>
                      <a:pt x="0" y="3"/>
                      <a:pt x="0" y="2"/>
                      <a:pt x="0" y="0"/>
                    </a:cubicBezTo>
                    <a:cubicBezTo>
                      <a:pt x="8" y="0"/>
                      <a:pt x="16" y="3"/>
                      <a:pt x="20" y="11"/>
                    </a:cubicBezTo>
                    <a:cubicBezTo>
                      <a:pt x="20" y="11"/>
                      <a:pt x="20" y="11"/>
                      <a:pt x="20" y="11"/>
                    </a:cubicBezTo>
                    <a:cubicBezTo>
                      <a:pt x="16" y="15"/>
                      <a:pt x="11" y="18"/>
                      <a:pt x="5" y="19"/>
                    </a:cubicBezTo>
                    <a:cubicBezTo>
                      <a:pt x="1" y="17"/>
                      <a:pt x="0" y="14"/>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6" name="Freeform 1405"/>
              <p:cNvSpPr/>
              <p:nvPr/>
            </p:nvSpPr>
            <p:spPr bwMode="auto">
              <a:xfrm>
                <a:off x="5216" y="1101"/>
                <a:ext cx="32" cy="27"/>
              </a:xfrm>
              <a:custGeom>
                <a:avLst/>
                <a:gdLst>
                  <a:gd name="T0" fmla="*/ 17 w 17"/>
                  <a:gd name="T1" fmla="*/ 14 h 14"/>
                  <a:gd name="T2" fmla="*/ 7 w 17"/>
                  <a:gd name="T3" fmla="*/ 14 h 14"/>
                  <a:gd name="T4" fmla="*/ 3 w 17"/>
                  <a:gd name="T5" fmla="*/ 14 h 14"/>
                  <a:gd name="T6" fmla="*/ 0 w 17"/>
                  <a:gd name="T7" fmla="*/ 3 h 14"/>
                  <a:gd name="T8" fmla="*/ 17 w 17"/>
                  <a:gd name="T9" fmla="*/ 14 h 14"/>
                </a:gdLst>
                <a:ahLst/>
                <a:cxnLst>
                  <a:cxn ang="0">
                    <a:pos x="T0" y="T1"/>
                  </a:cxn>
                  <a:cxn ang="0">
                    <a:pos x="T2" y="T3"/>
                  </a:cxn>
                  <a:cxn ang="0">
                    <a:pos x="T4" y="T5"/>
                  </a:cxn>
                  <a:cxn ang="0">
                    <a:pos x="T6" y="T7"/>
                  </a:cxn>
                  <a:cxn ang="0">
                    <a:pos x="T8" y="T9"/>
                  </a:cxn>
                </a:cxnLst>
                <a:rect l="0" t="0" r="r" b="b"/>
                <a:pathLst>
                  <a:path w="17" h="14">
                    <a:moveTo>
                      <a:pt x="17" y="14"/>
                    </a:moveTo>
                    <a:cubicBezTo>
                      <a:pt x="14" y="14"/>
                      <a:pt x="10" y="14"/>
                      <a:pt x="7" y="14"/>
                    </a:cubicBezTo>
                    <a:cubicBezTo>
                      <a:pt x="5" y="14"/>
                      <a:pt x="4" y="14"/>
                      <a:pt x="3" y="14"/>
                    </a:cubicBezTo>
                    <a:cubicBezTo>
                      <a:pt x="2" y="10"/>
                      <a:pt x="1" y="7"/>
                      <a:pt x="0" y="3"/>
                    </a:cubicBezTo>
                    <a:cubicBezTo>
                      <a:pt x="8" y="3"/>
                      <a:pt x="17" y="0"/>
                      <a:pt x="1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7" name="Freeform 1406"/>
              <p:cNvSpPr/>
              <p:nvPr/>
            </p:nvSpPr>
            <p:spPr bwMode="auto">
              <a:xfrm>
                <a:off x="5267" y="1141"/>
                <a:ext cx="147" cy="188"/>
              </a:xfrm>
              <a:custGeom>
                <a:avLst/>
                <a:gdLst>
                  <a:gd name="T0" fmla="*/ 0 w 77"/>
                  <a:gd name="T1" fmla="*/ 7 h 98"/>
                  <a:gd name="T2" fmla="*/ 14 w 77"/>
                  <a:gd name="T3" fmla="*/ 0 h 98"/>
                  <a:gd name="T4" fmla="*/ 20 w 77"/>
                  <a:gd name="T5" fmla="*/ 21 h 98"/>
                  <a:gd name="T6" fmla="*/ 22 w 77"/>
                  <a:gd name="T7" fmla="*/ 23 h 98"/>
                  <a:gd name="T8" fmla="*/ 53 w 77"/>
                  <a:gd name="T9" fmla="*/ 28 h 98"/>
                  <a:gd name="T10" fmla="*/ 57 w 77"/>
                  <a:gd name="T11" fmla="*/ 31 h 98"/>
                  <a:gd name="T12" fmla="*/ 77 w 77"/>
                  <a:gd name="T13" fmla="*/ 45 h 98"/>
                  <a:gd name="T14" fmla="*/ 63 w 77"/>
                  <a:gd name="T15" fmla="*/ 73 h 98"/>
                  <a:gd name="T16" fmla="*/ 64 w 77"/>
                  <a:gd name="T17" fmla="*/ 78 h 98"/>
                  <a:gd name="T18" fmla="*/ 59 w 77"/>
                  <a:gd name="T19" fmla="*/ 86 h 98"/>
                  <a:gd name="T20" fmla="*/ 33 w 77"/>
                  <a:gd name="T21" fmla="*/ 95 h 98"/>
                  <a:gd name="T22" fmla="*/ 28 w 77"/>
                  <a:gd name="T23" fmla="*/ 78 h 98"/>
                  <a:gd name="T24" fmla="*/ 29 w 77"/>
                  <a:gd name="T25" fmla="*/ 63 h 98"/>
                  <a:gd name="T26" fmla="*/ 29 w 77"/>
                  <a:gd name="T27" fmla="*/ 47 h 98"/>
                  <a:gd name="T28" fmla="*/ 1 w 77"/>
                  <a:gd name="T29" fmla="*/ 16 h 98"/>
                  <a:gd name="T30" fmla="*/ 0 w 77"/>
                  <a:gd name="T31" fmla="*/ 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98">
                    <a:moveTo>
                      <a:pt x="0" y="7"/>
                    </a:moveTo>
                    <a:cubicBezTo>
                      <a:pt x="3" y="0"/>
                      <a:pt x="8" y="0"/>
                      <a:pt x="14" y="0"/>
                    </a:cubicBezTo>
                    <a:cubicBezTo>
                      <a:pt x="11" y="8"/>
                      <a:pt x="27" y="12"/>
                      <a:pt x="20" y="21"/>
                    </a:cubicBezTo>
                    <a:cubicBezTo>
                      <a:pt x="21" y="22"/>
                      <a:pt x="22" y="23"/>
                      <a:pt x="22" y="23"/>
                    </a:cubicBezTo>
                    <a:cubicBezTo>
                      <a:pt x="34" y="16"/>
                      <a:pt x="42" y="28"/>
                      <a:pt x="53" y="28"/>
                    </a:cubicBezTo>
                    <a:cubicBezTo>
                      <a:pt x="54" y="29"/>
                      <a:pt x="57" y="30"/>
                      <a:pt x="57" y="31"/>
                    </a:cubicBezTo>
                    <a:cubicBezTo>
                      <a:pt x="54" y="47"/>
                      <a:pt x="54" y="47"/>
                      <a:pt x="77" y="45"/>
                    </a:cubicBezTo>
                    <a:cubicBezTo>
                      <a:pt x="59" y="51"/>
                      <a:pt x="56" y="60"/>
                      <a:pt x="63" y="73"/>
                    </a:cubicBezTo>
                    <a:cubicBezTo>
                      <a:pt x="64" y="74"/>
                      <a:pt x="65" y="76"/>
                      <a:pt x="64" y="78"/>
                    </a:cubicBezTo>
                    <a:cubicBezTo>
                      <a:pt x="63" y="81"/>
                      <a:pt x="62" y="84"/>
                      <a:pt x="59" y="86"/>
                    </a:cubicBezTo>
                    <a:cubicBezTo>
                      <a:pt x="50" y="89"/>
                      <a:pt x="44" y="98"/>
                      <a:pt x="33" y="95"/>
                    </a:cubicBezTo>
                    <a:cubicBezTo>
                      <a:pt x="27" y="90"/>
                      <a:pt x="32" y="83"/>
                      <a:pt x="28" y="78"/>
                    </a:cubicBezTo>
                    <a:cubicBezTo>
                      <a:pt x="23" y="73"/>
                      <a:pt x="24" y="68"/>
                      <a:pt x="29" y="63"/>
                    </a:cubicBezTo>
                    <a:cubicBezTo>
                      <a:pt x="36" y="58"/>
                      <a:pt x="34" y="52"/>
                      <a:pt x="29" y="47"/>
                    </a:cubicBezTo>
                    <a:cubicBezTo>
                      <a:pt x="22" y="35"/>
                      <a:pt x="3" y="33"/>
                      <a:pt x="1" y="16"/>
                    </a:cubicBezTo>
                    <a:cubicBezTo>
                      <a:pt x="0" y="13"/>
                      <a:pt x="0" y="10"/>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8" name="Freeform 1407"/>
              <p:cNvSpPr/>
              <p:nvPr/>
            </p:nvSpPr>
            <p:spPr bwMode="auto">
              <a:xfrm>
                <a:off x="5360" y="1283"/>
                <a:ext cx="71" cy="126"/>
              </a:xfrm>
              <a:custGeom>
                <a:avLst/>
                <a:gdLst>
                  <a:gd name="T0" fmla="*/ 11 w 37"/>
                  <a:gd name="T1" fmla="*/ 9 h 66"/>
                  <a:gd name="T2" fmla="*/ 14 w 37"/>
                  <a:gd name="T3" fmla="*/ 2 h 66"/>
                  <a:gd name="T4" fmla="*/ 25 w 37"/>
                  <a:gd name="T5" fmla="*/ 3 h 66"/>
                  <a:gd name="T6" fmla="*/ 28 w 37"/>
                  <a:gd name="T7" fmla="*/ 2 h 66"/>
                  <a:gd name="T8" fmla="*/ 32 w 37"/>
                  <a:gd name="T9" fmla="*/ 3 h 66"/>
                  <a:gd name="T10" fmla="*/ 33 w 37"/>
                  <a:gd name="T11" fmla="*/ 18 h 66"/>
                  <a:gd name="T12" fmla="*/ 30 w 37"/>
                  <a:gd name="T13" fmla="*/ 40 h 66"/>
                  <a:gd name="T14" fmla="*/ 29 w 37"/>
                  <a:gd name="T15" fmla="*/ 45 h 66"/>
                  <a:gd name="T16" fmla="*/ 24 w 37"/>
                  <a:gd name="T17" fmla="*/ 64 h 66"/>
                  <a:gd name="T18" fmla="*/ 8 w 37"/>
                  <a:gd name="T19" fmla="*/ 49 h 66"/>
                  <a:gd name="T20" fmla="*/ 11 w 37"/>
                  <a:gd name="T21" fmla="*/ 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6">
                    <a:moveTo>
                      <a:pt x="11" y="9"/>
                    </a:moveTo>
                    <a:cubicBezTo>
                      <a:pt x="11" y="7"/>
                      <a:pt x="11" y="4"/>
                      <a:pt x="14" y="2"/>
                    </a:cubicBezTo>
                    <a:cubicBezTo>
                      <a:pt x="18" y="0"/>
                      <a:pt x="21" y="2"/>
                      <a:pt x="25" y="3"/>
                    </a:cubicBezTo>
                    <a:cubicBezTo>
                      <a:pt x="26" y="3"/>
                      <a:pt x="27" y="2"/>
                      <a:pt x="28" y="2"/>
                    </a:cubicBezTo>
                    <a:cubicBezTo>
                      <a:pt x="29" y="2"/>
                      <a:pt x="30" y="3"/>
                      <a:pt x="32" y="3"/>
                    </a:cubicBezTo>
                    <a:cubicBezTo>
                      <a:pt x="36" y="7"/>
                      <a:pt x="37" y="16"/>
                      <a:pt x="33" y="18"/>
                    </a:cubicBezTo>
                    <a:cubicBezTo>
                      <a:pt x="17" y="24"/>
                      <a:pt x="26" y="32"/>
                      <a:pt x="30" y="40"/>
                    </a:cubicBezTo>
                    <a:cubicBezTo>
                      <a:pt x="30" y="42"/>
                      <a:pt x="29" y="44"/>
                      <a:pt x="29" y="45"/>
                    </a:cubicBezTo>
                    <a:cubicBezTo>
                      <a:pt x="26" y="51"/>
                      <a:pt x="33" y="63"/>
                      <a:pt x="24" y="64"/>
                    </a:cubicBezTo>
                    <a:cubicBezTo>
                      <a:pt x="15" y="66"/>
                      <a:pt x="11" y="56"/>
                      <a:pt x="8" y="49"/>
                    </a:cubicBezTo>
                    <a:cubicBezTo>
                      <a:pt x="7" y="36"/>
                      <a:pt x="0" y="22"/>
                      <a:pt x="1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9" name="Freeform 1408"/>
              <p:cNvSpPr/>
              <p:nvPr/>
            </p:nvSpPr>
            <p:spPr bwMode="auto">
              <a:xfrm>
                <a:off x="5387" y="1269"/>
                <a:ext cx="21" cy="29"/>
              </a:xfrm>
              <a:custGeom>
                <a:avLst/>
                <a:gdLst>
                  <a:gd name="T0" fmla="*/ 11 w 11"/>
                  <a:gd name="T1" fmla="*/ 10 h 15"/>
                  <a:gd name="T2" fmla="*/ 0 w 11"/>
                  <a:gd name="T3" fmla="*/ 9 h 15"/>
                  <a:gd name="T4" fmla="*/ 0 w 11"/>
                  <a:gd name="T5" fmla="*/ 6 h 15"/>
                  <a:gd name="T6" fmla="*/ 11 w 11"/>
                  <a:gd name="T7" fmla="*/ 10 h 15"/>
                </a:gdLst>
                <a:ahLst/>
                <a:cxnLst>
                  <a:cxn ang="0">
                    <a:pos x="T0" y="T1"/>
                  </a:cxn>
                  <a:cxn ang="0">
                    <a:pos x="T2" y="T3"/>
                  </a:cxn>
                  <a:cxn ang="0">
                    <a:pos x="T4" y="T5"/>
                  </a:cxn>
                  <a:cxn ang="0">
                    <a:pos x="T6" y="T7"/>
                  </a:cxn>
                </a:cxnLst>
                <a:rect l="0" t="0" r="r" b="b"/>
                <a:pathLst>
                  <a:path w="11" h="15">
                    <a:moveTo>
                      <a:pt x="11" y="10"/>
                    </a:moveTo>
                    <a:cubicBezTo>
                      <a:pt x="7" y="15"/>
                      <a:pt x="4" y="10"/>
                      <a:pt x="0" y="9"/>
                    </a:cubicBezTo>
                    <a:cubicBezTo>
                      <a:pt x="0" y="8"/>
                      <a:pt x="0" y="7"/>
                      <a:pt x="0" y="6"/>
                    </a:cubicBezTo>
                    <a:cubicBezTo>
                      <a:pt x="6" y="0"/>
                      <a:pt x="9" y="2"/>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0" name="Freeform 1409"/>
              <p:cNvSpPr/>
              <p:nvPr/>
            </p:nvSpPr>
            <p:spPr bwMode="auto">
              <a:xfrm>
                <a:off x="5389" y="1262"/>
                <a:ext cx="177" cy="174"/>
              </a:xfrm>
              <a:custGeom>
                <a:avLst/>
                <a:gdLst>
                  <a:gd name="T0" fmla="*/ 13 w 93"/>
                  <a:gd name="T1" fmla="*/ 52 h 91"/>
                  <a:gd name="T2" fmla="*/ 7 w 93"/>
                  <a:gd name="T3" fmla="*/ 46 h 91"/>
                  <a:gd name="T4" fmla="*/ 0 w 93"/>
                  <a:gd name="T5" fmla="*/ 38 h 91"/>
                  <a:gd name="T6" fmla="*/ 7 w 93"/>
                  <a:gd name="T7" fmla="*/ 29 h 91"/>
                  <a:gd name="T8" fmla="*/ 17 w 93"/>
                  <a:gd name="T9" fmla="*/ 14 h 91"/>
                  <a:gd name="T10" fmla="*/ 27 w 93"/>
                  <a:gd name="T11" fmla="*/ 10 h 91"/>
                  <a:gd name="T12" fmla="*/ 44 w 93"/>
                  <a:gd name="T13" fmla="*/ 18 h 91"/>
                  <a:gd name="T14" fmla="*/ 62 w 93"/>
                  <a:gd name="T15" fmla="*/ 24 h 91"/>
                  <a:gd name="T16" fmla="*/ 62 w 93"/>
                  <a:gd name="T17" fmla="*/ 25 h 91"/>
                  <a:gd name="T18" fmla="*/ 60 w 93"/>
                  <a:gd name="T19" fmla="*/ 30 h 91"/>
                  <a:gd name="T20" fmla="*/ 63 w 93"/>
                  <a:gd name="T21" fmla="*/ 28 h 91"/>
                  <a:gd name="T22" fmla="*/ 63 w 93"/>
                  <a:gd name="T23" fmla="*/ 25 h 91"/>
                  <a:gd name="T24" fmla="*/ 61 w 93"/>
                  <a:gd name="T25" fmla="*/ 22 h 91"/>
                  <a:gd name="T26" fmla="*/ 64 w 93"/>
                  <a:gd name="T27" fmla="*/ 11 h 91"/>
                  <a:gd name="T28" fmla="*/ 79 w 93"/>
                  <a:gd name="T29" fmla="*/ 10 h 91"/>
                  <a:gd name="T30" fmla="*/ 86 w 93"/>
                  <a:gd name="T31" fmla="*/ 24 h 91"/>
                  <a:gd name="T32" fmla="*/ 73 w 93"/>
                  <a:gd name="T33" fmla="*/ 35 h 91"/>
                  <a:gd name="T34" fmla="*/ 79 w 93"/>
                  <a:gd name="T35" fmla="*/ 52 h 91"/>
                  <a:gd name="T36" fmla="*/ 76 w 93"/>
                  <a:gd name="T37" fmla="*/ 62 h 91"/>
                  <a:gd name="T38" fmla="*/ 63 w 93"/>
                  <a:gd name="T39" fmla="*/ 59 h 91"/>
                  <a:gd name="T40" fmla="*/ 48 w 93"/>
                  <a:gd name="T41" fmla="*/ 53 h 91"/>
                  <a:gd name="T42" fmla="*/ 48 w 93"/>
                  <a:gd name="T43" fmla="*/ 64 h 91"/>
                  <a:gd name="T44" fmla="*/ 34 w 93"/>
                  <a:gd name="T45" fmla="*/ 87 h 91"/>
                  <a:gd name="T46" fmla="*/ 23 w 93"/>
                  <a:gd name="T47" fmla="*/ 79 h 91"/>
                  <a:gd name="T48" fmla="*/ 13 w 93"/>
                  <a:gd name="T49"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91">
                    <a:moveTo>
                      <a:pt x="13" y="52"/>
                    </a:moveTo>
                    <a:cubicBezTo>
                      <a:pt x="13" y="48"/>
                      <a:pt x="12" y="46"/>
                      <a:pt x="7" y="46"/>
                    </a:cubicBezTo>
                    <a:cubicBezTo>
                      <a:pt x="1" y="46"/>
                      <a:pt x="0" y="41"/>
                      <a:pt x="0" y="38"/>
                    </a:cubicBezTo>
                    <a:cubicBezTo>
                      <a:pt x="0" y="34"/>
                      <a:pt x="2" y="28"/>
                      <a:pt x="7" y="29"/>
                    </a:cubicBezTo>
                    <a:cubicBezTo>
                      <a:pt x="23" y="32"/>
                      <a:pt x="14" y="19"/>
                      <a:pt x="17" y="14"/>
                    </a:cubicBezTo>
                    <a:cubicBezTo>
                      <a:pt x="20" y="12"/>
                      <a:pt x="24" y="11"/>
                      <a:pt x="27" y="10"/>
                    </a:cubicBezTo>
                    <a:cubicBezTo>
                      <a:pt x="34" y="10"/>
                      <a:pt x="41" y="7"/>
                      <a:pt x="44" y="18"/>
                    </a:cubicBezTo>
                    <a:cubicBezTo>
                      <a:pt x="46" y="25"/>
                      <a:pt x="57" y="17"/>
                      <a:pt x="62" y="24"/>
                    </a:cubicBezTo>
                    <a:cubicBezTo>
                      <a:pt x="62" y="24"/>
                      <a:pt x="62" y="25"/>
                      <a:pt x="62" y="25"/>
                    </a:cubicBezTo>
                    <a:cubicBezTo>
                      <a:pt x="63" y="28"/>
                      <a:pt x="60" y="28"/>
                      <a:pt x="60" y="30"/>
                    </a:cubicBezTo>
                    <a:cubicBezTo>
                      <a:pt x="61" y="30"/>
                      <a:pt x="62" y="29"/>
                      <a:pt x="63" y="28"/>
                    </a:cubicBezTo>
                    <a:cubicBezTo>
                      <a:pt x="63" y="27"/>
                      <a:pt x="63" y="26"/>
                      <a:pt x="63" y="25"/>
                    </a:cubicBezTo>
                    <a:cubicBezTo>
                      <a:pt x="62" y="24"/>
                      <a:pt x="62" y="23"/>
                      <a:pt x="61" y="22"/>
                    </a:cubicBezTo>
                    <a:cubicBezTo>
                      <a:pt x="61" y="18"/>
                      <a:pt x="63" y="15"/>
                      <a:pt x="64" y="11"/>
                    </a:cubicBezTo>
                    <a:cubicBezTo>
                      <a:pt x="69" y="0"/>
                      <a:pt x="74" y="1"/>
                      <a:pt x="79" y="10"/>
                    </a:cubicBezTo>
                    <a:cubicBezTo>
                      <a:pt x="82" y="15"/>
                      <a:pt x="77" y="23"/>
                      <a:pt x="86" y="24"/>
                    </a:cubicBezTo>
                    <a:cubicBezTo>
                      <a:pt x="85" y="30"/>
                      <a:pt x="77" y="29"/>
                      <a:pt x="73" y="35"/>
                    </a:cubicBezTo>
                    <a:cubicBezTo>
                      <a:pt x="93" y="35"/>
                      <a:pt x="73" y="47"/>
                      <a:pt x="79" y="52"/>
                    </a:cubicBezTo>
                    <a:cubicBezTo>
                      <a:pt x="75" y="54"/>
                      <a:pt x="76" y="58"/>
                      <a:pt x="76" y="62"/>
                    </a:cubicBezTo>
                    <a:cubicBezTo>
                      <a:pt x="71" y="65"/>
                      <a:pt x="66" y="68"/>
                      <a:pt x="63" y="59"/>
                    </a:cubicBezTo>
                    <a:cubicBezTo>
                      <a:pt x="62" y="55"/>
                      <a:pt x="56" y="49"/>
                      <a:pt x="48" y="53"/>
                    </a:cubicBezTo>
                    <a:cubicBezTo>
                      <a:pt x="41" y="57"/>
                      <a:pt x="45" y="60"/>
                      <a:pt x="48" y="64"/>
                    </a:cubicBezTo>
                    <a:cubicBezTo>
                      <a:pt x="51" y="72"/>
                      <a:pt x="42" y="86"/>
                      <a:pt x="34" y="87"/>
                    </a:cubicBezTo>
                    <a:cubicBezTo>
                      <a:pt x="26" y="91"/>
                      <a:pt x="23" y="84"/>
                      <a:pt x="23" y="79"/>
                    </a:cubicBezTo>
                    <a:cubicBezTo>
                      <a:pt x="21" y="69"/>
                      <a:pt x="15" y="61"/>
                      <a:pt x="13"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1" name="Freeform 1410"/>
              <p:cNvSpPr/>
              <p:nvPr/>
            </p:nvSpPr>
            <p:spPr bwMode="auto">
              <a:xfrm>
                <a:off x="5440" y="1225"/>
                <a:ext cx="138" cy="96"/>
              </a:xfrm>
              <a:custGeom>
                <a:avLst/>
                <a:gdLst>
                  <a:gd name="T0" fmla="*/ 52 w 72"/>
                  <a:gd name="T1" fmla="*/ 29 h 50"/>
                  <a:gd name="T2" fmla="*/ 35 w 72"/>
                  <a:gd name="T3" fmla="*/ 43 h 50"/>
                  <a:gd name="T4" fmla="*/ 21 w 72"/>
                  <a:gd name="T5" fmla="*/ 44 h 50"/>
                  <a:gd name="T6" fmla="*/ 13 w 72"/>
                  <a:gd name="T7" fmla="*/ 38 h 50"/>
                  <a:gd name="T8" fmla="*/ 0 w 72"/>
                  <a:gd name="T9" fmla="*/ 29 h 50"/>
                  <a:gd name="T10" fmla="*/ 35 w 72"/>
                  <a:gd name="T11" fmla="*/ 7 h 50"/>
                  <a:gd name="T12" fmla="*/ 35 w 72"/>
                  <a:gd name="T13" fmla="*/ 1 h 50"/>
                  <a:gd name="T14" fmla="*/ 49 w 72"/>
                  <a:gd name="T15" fmla="*/ 2 h 50"/>
                  <a:gd name="T16" fmla="*/ 52 w 72"/>
                  <a:gd name="T17" fmla="*/ 2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0">
                    <a:moveTo>
                      <a:pt x="52" y="29"/>
                    </a:moveTo>
                    <a:cubicBezTo>
                      <a:pt x="36" y="20"/>
                      <a:pt x="43" y="41"/>
                      <a:pt x="35" y="43"/>
                    </a:cubicBezTo>
                    <a:cubicBezTo>
                      <a:pt x="30" y="43"/>
                      <a:pt x="25" y="42"/>
                      <a:pt x="21" y="44"/>
                    </a:cubicBezTo>
                    <a:cubicBezTo>
                      <a:pt x="12" y="50"/>
                      <a:pt x="11" y="48"/>
                      <a:pt x="13" y="38"/>
                    </a:cubicBezTo>
                    <a:cubicBezTo>
                      <a:pt x="15" y="26"/>
                      <a:pt x="2" y="35"/>
                      <a:pt x="0" y="29"/>
                    </a:cubicBezTo>
                    <a:cubicBezTo>
                      <a:pt x="16" y="29"/>
                      <a:pt x="24" y="15"/>
                      <a:pt x="35" y="7"/>
                    </a:cubicBezTo>
                    <a:cubicBezTo>
                      <a:pt x="36" y="7"/>
                      <a:pt x="35" y="3"/>
                      <a:pt x="35" y="1"/>
                    </a:cubicBezTo>
                    <a:cubicBezTo>
                      <a:pt x="40" y="4"/>
                      <a:pt x="51" y="0"/>
                      <a:pt x="49" y="2"/>
                    </a:cubicBezTo>
                    <a:cubicBezTo>
                      <a:pt x="39" y="13"/>
                      <a:pt x="72" y="19"/>
                      <a:pt x="5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5" name="Group 1612"/>
            <p:cNvGrpSpPr/>
            <p:nvPr/>
          </p:nvGrpSpPr>
          <p:grpSpPr bwMode="auto">
            <a:xfrm>
              <a:off x="3240095" y="1611319"/>
              <a:ext cx="6134111" cy="2879736"/>
              <a:chOff x="2041" y="1015"/>
              <a:chExt cx="3864" cy="1814"/>
            </a:xfrm>
            <a:solidFill>
              <a:schemeClr val="bg1">
                <a:lumMod val="75000"/>
              </a:schemeClr>
            </a:solidFill>
          </p:grpSpPr>
          <p:sp>
            <p:nvSpPr>
              <p:cNvPr id="152" name="Freeform 1412"/>
              <p:cNvSpPr/>
              <p:nvPr/>
            </p:nvSpPr>
            <p:spPr bwMode="auto">
              <a:xfrm>
                <a:off x="2121" y="1671"/>
                <a:ext cx="141" cy="98"/>
              </a:xfrm>
              <a:custGeom>
                <a:avLst/>
                <a:gdLst>
                  <a:gd name="T0" fmla="*/ 0 w 74"/>
                  <a:gd name="T1" fmla="*/ 23 h 51"/>
                  <a:gd name="T2" fmla="*/ 3 w 74"/>
                  <a:gd name="T3" fmla="*/ 16 h 51"/>
                  <a:gd name="T4" fmla="*/ 14 w 74"/>
                  <a:gd name="T5" fmla="*/ 5 h 51"/>
                  <a:gd name="T6" fmla="*/ 24 w 74"/>
                  <a:gd name="T7" fmla="*/ 2 h 51"/>
                  <a:gd name="T8" fmla="*/ 30 w 74"/>
                  <a:gd name="T9" fmla="*/ 7 h 51"/>
                  <a:gd name="T10" fmla="*/ 55 w 74"/>
                  <a:gd name="T11" fmla="*/ 26 h 51"/>
                  <a:gd name="T12" fmla="*/ 69 w 74"/>
                  <a:gd name="T13" fmla="*/ 19 h 51"/>
                  <a:gd name="T14" fmla="*/ 65 w 74"/>
                  <a:gd name="T15" fmla="*/ 44 h 51"/>
                  <a:gd name="T16" fmla="*/ 62 w 74"/>
                  <a:gd name="T17" fmla="*/ 47 h 51"/>
                  <a:gd name="T18" fmla="*/ 45 w 74"/>
                  <a:gd name="T19" fmla="*/ 46 h 51"/>
                  <a:gd name="T20" fmla="*/ 20 w 74"/>
                  <a:gd name="T21" fmla="*/ 43 h 51"/>
                  <a:gd name="T22" fmla="*/ 10 w 74"/>
                  <a:gd name="T23" fmla="*/ 42 h 51"/>
                  <a:gd name="T24" fmla="*/ 4 w 74"/>
                  <a:gd name="T25" fmla="*/ 31 h 51"/>
                  <a:gd name="T26" fmla="*/ 0 w 74"/>
                  <a:gd name="T27" fmla="*/ 2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1">
                    <a:moveTo>
                      <a:pt x="0" y="23"/>
                    </a:moveTo>
                    <a:cubicBezTo>
                      <a:pt x="1" y="20"/>
                      <a:pt x="2" y="18"/>
                      <a:pt x="3" y="16"/>
                    </a:cubicBezTo>
                    <a:cubicBezTo>
                      <a:pt x="7" y="12"/>
                      <a:pt x="9" y="8"/>
                      <a:pt x="14" y="5"/>
                    </a:cubicBezTo>
                    <a:cubicBezTo>
                      <a:pt x="17" y="4"/>
                      <a:pt x="21" y="3"/>
                      <a:pt x="24" y="2"/>
                    </a:cubicBezTo>
                    <a:cubicBezTo>
                      <a:pt x="29" y="0"/>
                      <a:pt x="29" y="4"/>
                      <a:pt x="30" y="7"/>
                    </a:cubicBezTo>
                    <a:cubicBezTo>
                      <a:pt x="32" y="22"/>
                      <a:pt x="47" y="19"/>
                      <a:pt x="55" y="26"/>
                    </a:cubicBezTo>
                    <a:cubicBezTo>
                      <a:pt x="60" y="24"/>
                      <a:pt x="63" y="19"/>
                      <a:pt x="69" y="19"/>
                    </a:cubicBezTo>
                    <a:cubicBezTo>
                      <a:pt x="74" y="28"/>
                      <a:pt x="71" y="36"/>
                      <a:pt x="65" y="44"/>
                    </a:cubicBezTo>
                    <a:cubicBezTo>
                      <a:pt x="64" y="45"/>
                      <a:pt x="63" y="46"/>
                      <a:pt x="62" y="47"/>
                    </a:cubicBezTo>
                    <a:cubicBezTo>
                      <a:pt x="56" y="51"/>
                      <a:pt x="49" y="51"/>
                      <a:pt x="45" y="46"/>
                    </a:cubicBezTo>
                    <a:cubicBezTo>
                      <a:pt x="37" y="37"/>
                      <a:pt x="29" y="39"/>
                      <a:pt x="20" y="43"/>
                    </a:cubicBezTo>
                    <a:cubicBezTo>
                      <a:pt x="17" y="44"/>
                      <a:pt x="13" y="43"/>
                      <a:pt x="10" y="42"/>
                    </a:cubicBezTo>
                    <a:cubicBezTo>
                      <a:pt x="7" y="39"/>
                      <a:pt x="5" y="35"/>
                      <a:pt x="4" y="31"/>
                    </a:cubicBezTo>
                    <a:cubicBezTo>
                      <a:pt x="10" y="24"/>
                      <a:pt x="1" y="25"/>
                      <a:pt x="0"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3" name="Freeform 1413"/>
              <p:cNvSpPr/>
              <p:nvPr/>
            </p:nvSpPr>
            <p:spPr bwMode="auto">
              <a:xfrm>
                <a:off x="2239" y="1708"/>
                <a:ext cx="69" cy="53"/>
              </a:xfrm>
              <a:custGeom>
                <a:avLst/>
                <a:gdLst>
                  <a:gd name="T0" fmla="*/ 0 w 36"/>
                  <a:gd name="T1" fmla="*/ 24 h 28"/>
                  <a:gd name="T2" fmla="*/ 7 w 36"/>
                  <a:gd name="T3" fmla="*/ 0 h 28"/>
                  <a:gd name="T4" fmla="*/ 36 w 36"/>
                  <a:gd name="T5" fmla="*/ 7 h 28"/>
                  <a:gd name="T6" fmla="*/ 36 w 36"/>
                  <a:gd name="T7" fmla="*/ 9 h 28"/>
                  <a:gd name="T8" fmla="*/ 0 w 36"/>
                  <a:gd name="T9" fmla="*/ 24 h 28"/>
                </a:gdLst>
                <a:ahLst/>
                <a:cxnLst>
                  <a:cxn ang="0">
                    <a:pos x="T0" y="T1"/>
                  </a:cxn>
                  <a:cxn ang="0">
                    <a:pos x="T2" y="T3"/>
                  </a:cxn>
                  <a:cxn ang="0">
                    <a:pos x="T4" y="T5"/>
                  </a:cxn>
                  <a:cxn ang="0">
                    <a:pos x="T6" y="T7"/>
                  </a:cxn>
                  <a:cxn ang="0">
                    <a:pos x="T8" y="T9"/>
                  </a:cxn>
                </a:cxnLst>
                <a:rect l="0" t="0" r="r" b="b"/>
                <a:pathLst>
                  <a:path w="36" h="28">
                    <a:moveTo>
                      <a:pt x="0" y="24"/>
                    </a:moveTo>
                    <a:cubicBezTo>
                      <a:pt x="5" y="17"/>
                      <a:pt x="6" y="8"/>
                      <a:pt x="7" y="0"/>
                    </a:cubicBezTo>
                    <a:cubicBezTo>
                      <a:pt x="17" y="2"/>
                      <a:pt x="27" y="2"/>
                      <a:pt x="36" y="7"/>
                    </a:cubicBezTo>
                    <a:cubicBezTo>
                      <a:pt x="36" y="8"/>
                      <a:pt x="36" y="8"/>
                      <a:pt x="36" y="9"/>
                    </a:cubicBezTo>
                    <a:cubicBezTo>
                      <a:pt x="30" y="22"/>
                      <a:pt x="16" y="28"/>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4" name="Freeform 1414"/>
              <p:cNvSpPr/>
              <p:nvPr/>
            </p:nvSpPr>
            <p:spPr bwMode="auto">
              <a:xfrm>
                <a:off x="2173" y="1662"/>
                <a:ext cx="53" cy="59"/>
              </a:xfrm>
              <a:custGeom>
                <a:avLst/>
                <a:gdLst>
                  <a:gd name="T0" fmla="*/ 28 w 28"/>
                  <a:gd name="T1" fmla="*/ 31 h 31"/>
                  <a:gd name="T2" fmla="*/ 0 w 28"/>
                  <a:gd name="T3" fmla="*/ 14 h 31"/>
                  <a:gd name="T4" fmla="*/ 14 w 28"/>
                  <a:gd name="T5" fmla="*/ 0 h 31"/>
                  <a:gd name="T6" fmla="*/ 28 w 28"/>
                  <a:gd name="T7" fmla="*/ 31 h 31"/>
                </a:gdLst>
                <a:ahLst/>
                <a:cxnLst>
                  <a:cxn ang="0">
                    <a:pos x="T0" y="T1"/>
                  </a:cxn>
                  <a:cxn ang="0">
                    <a:pos x="T2" y="T3"/>
                  </a:cxn>
                  <a:cxn ang="0">
                    <a:pos x="T4" y="T5"/>
                  </a:cxn>
                  <a:cxn ang="0">
                    <a:pos x="T6" y="T7"/>
                  </a:cxn>
                </a:cxnLst>
                <a:rect l="0" t="0" r="r" b="b"/>
                <a:pathLst>
                  <a:path w="28" h="31">
                    <a:moveTo>
                      <a:pt x="28" y="31"/>
                    </a:moveTo>
                    <a:cubicBezTo>
                      <a:pt x="15" y="31"/>
                      <a:pt x="3" y="31"/>
                      <a:pt x="0" y="14"/>
                    </a:cubicBezTo>
                    <a:cubicBezTo>
                      <a:pt x="3" y="7"/>
                      <a:pt x="9" y="4"/>
                      <a:pt x="14" y="0"/>
                    </a:cubicBezTo>
                    <a:cubicBezTo>
                      <a:pt x="21" y="9"/>
                      <a:pt x="20" y="22"/>
                      <a:pt x="2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5" name="Freeform 1415"/>
              <p:cNvSpPr/>
              <p:nvPr/>
            </p:nvSpPr>
            <p:spPr bwMode="auto">
              <a:xfrm>
                <a:off x="2167" y="1658"/>
                <a:ext cx="32" cy="30"/>
              </a:xfrm>
              <a:custGeom>
                <a:avLst/>
                <a:gdLst>
                  <a:gd name="T0" fmla="*/ 17 w 17"/>
                  <a:gd name="T1" fmla="*/ 2 h 16"/>
                  <a:gd name="T2" fmla="*/ 3 w 17"/>
                  <a:gd name="T3" fmla="*/ 16 h 16"/>
                  <a:gd name="T4" fmla="*/ 0 w 17"/>
                  <a:gd name="T5" fmla="*/ 9 h 16"/>
                  <a:gd name="T6" fmla="*/ 17 w 17"/>
                  <a:gd name="T7" fmla="*/ 2 h 16"/>
                </a:gdLst>
                <a:ahLst/>
                <a:cxnLst>
                  <a:cxn ang="0">
                    <a:pos x="T0" y="T1"/>
                  </a:cxn>
                  <a:cxn ang="0">
                    <a:pos x="T2" y="T3"/>
                  </a:cxn>
                  <a:cxn ang="0">
                    <a:pos x="T4" y="T5"/>
                  </a:cxn>
                  <a:cxn ang="0">
                    <a:pos x="T6" y="T7"/>
                  </a:cxn>
                </a:cxnLst>
                <a:rect l="0" t="0" r="r" b="b"/>
                <a:pathLst>
                  <a:path w="17" h="16">
                    <a:moveTo>
                      <a:pt x="17" y="2"/>
                    </a:moveTo>
                    <a:cubicBezTo>
                      <a:pt x="16" y="10"/>
                      <a:pt x="9" y="11"/>
                      <a:pt x="3" y="16"/>
                    </a:cubicBezTo>
                    <a:cubicBezTo>
                      <a:pt x="3" y="13"/>
                      <a:pt x="3" y="10"/>
                      <a:pt x="0" y="9"/>
                    </a:cubicBezTo>
                    <a:cubicBezTo>
                      <a:pt x="3" y="0"/>
                      <a:pt x="11" y="2"/>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6" name="Freeform 1416"/>
              <p:cNvSpPr/>
              <p:nvPr/>
            </p:nvSpPr>
            <p:spPr bwMode="auto">
              <a:xfrm>
                <a:off x="2127" y="1673"/>
                <a:ext cx="21" cy="29"/>
              </a:xfrm>
              <a:custGeom>
                <a:avLst/>
                <a:gdLst>
                  <a:gd name="T0" fmla="*/ 11 w 11"/>
                  <a:gd name="T1" fmla="*/ 4 h 15"/>
                  <a:gd name="T2" fmla="*/ 0 w 11"/>
                  <a:gd name="T3" fmla="*/ 15 h 15"/>
                  <a:gd name="T4" fmla="*/ 0 w 11"/>
                  <a:gd name="T5" fmla="*/ 11 h 15"/>
                  <a:gd name="T6" fmla="*/ 0 w 11"/>
                  <a:gd name="T7" fmla="*/ 4 h 15"/>
                  <a:gd name="T8" fmla="*/ 11 w 11"/>
                  <a:gd name="T9" fmla="*/ 4 h 15"/>
                </a:gdLst>
                <a:ahLst/>
                <a:cxnLst>
                  <a:cxn ang="0">
                    <a:pos x="T0" y="T1"/>
                  </a:cxn>
                  <a:cxn ang="0">
                    <a:pos x="T2" y="T3"/>
                  </a:cxn>
                  <a:cxn ang="0">
                    <a:pos x="T4" y="T5"/>
                  </a:cxn>
                  <a:cxn ang="0">
                    <a:pos x="T6" y="T7"/>
                  </a:cxn>
                  <a:cxn ang="0">
                    <a:pos x="T8" y="T9"/>
                  </a:cxn>
                </a:cxnLst>
                <a:rect l="0" t="0" r="r" b="b"/>
                <a:pathLst>
                  <a:path w="11" h="15">
                    <a:moveTo>
                      <a:pt x="11" y="4"/>
                    </a:moveTo>
                    <a:cubicBezTo>
                      <a:pt x="10" y="11"/>
                      <a:pt x="7" y="14"/>
                      <a:pt x="0" y="15"/>
                    </a:cubicBezTo>
                    <a:cubicBezTo>
                      <a:pt x="0" y="13"/>
                      <a:pt x="0" y="12"/>
                      <a:pt x="0" y="11"/>
                    </a:cubicBezTo>
                    <a:cubicBezTo>
                      <a:pt x="0" y="9"/>
                      <a:pt x="0" y="6"/>
                      <a:pt x="0" y="4"/>
                    </a:cubicBezTo>
                    <a:cubicBezTo>
                      <a:pt x="4" y="5"/>
                      <a:pt x="7" y="0"/>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7" name="Freeform 1417"/>
              <p:cNvSpPr/>
              <p:nvPr/>
            </p:nvSpPr>
            <p:spPr bwMode="auto">
              <a:xfrm>
                <a:off x="5839" y="1189"/>
                <a:ext cx="66" cy="71"/>
              </a:xfrm>
              <a:custGeom>
                <a:avLst/>
                <a:gdLst>
                  <a:gd name="T0" fmla="*/ 0 w 35"/>
                  <a:gd name="T1" fmla="*/ 17 h 37"/>
                  <a:gd name="T2" fmla="*/ 21 w 35"/>
                  <a:gd name="T3" fmla="*/ 10 h 37"/>
                  <a:gd name="T4" fmla="*/ 35 w 35"/>
                  <a:gd name="T5" fmla="*/ 31 h 37"/>
                  <a:gd name="T6" fmla="*/ 4 w 35"/>
                  <a:gd name="T7" fmla="*/ 24 h 37"/>
                  <a:gd name="T8" fmla="*/ 0 w 35"/>
                  <a:gd name="T9" fmla="*/ 17 h 37"/>
                </a:gdLst>
                <a:ahLst/>
                <a:cxnLst>
                  <a:cxn ang="0">
                    <a:pos x="T0" y="T1"/>
                  </a:cxn>
                  <a:cxn ang="0">
                    <a:pos x="T2" y="T3"/>
                  </a:cxn>
                  <a:cxn ang="0">
                    <a:pos x="T4" y="T5"/>
                  </a:cxn>
                  <a:cxn ang="0">
                    <a:pos x="T6" y="T7"/>
                  </a:cxn>
                  <a:cxn ang="0">
                    <a:pos x="T8" y="T9"/>
                  </a:cxn>
                </a:cxnLst>
                <a:rect l="0" t="0" r="r" b="b"/>
                <a:pathLst>
                  <a:path w="35" h="37">
                    <a:moveTo>
                      <a:pt x="0" y="17"/>
                    </a:moveTo>
                    <a:cubicBezTo>
                      <a:pt x="3" y="0"/>
                      <a:pt x="13" y="10"/>
                      <a:pt x="21" y="10"/>
                    </a:cubicBezTo>
                    <a:cubicBezTo>
                      <a:pt x="22" y="19"/>
                      <a:pt x="29" y="24"/>
                      <a:pt x="35" y="31"/>
                    </a:cubicBezTo>
                    <a:cubicBezTo>
                      <a:pt x="23" y="37"/>
                      <a:pt x="16" y="19"/>
                      <a:pt x="4" y="24"/>
                    </a:cubicBezTo>
                    <a:cubicBezTo>
                      <a:pt x="2" y="21"/>
                      <a:pt x="1" y="19"/>
                      <a:pt x="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8" name="Freeform 1418"/>
              <p:cNvSpPr/>
              <p:nvPr/>
            </p:nvSpPr>
            <p:spPr bwMode="auto">
              <a:xfrm>
                <a:off x="4997" y="1204"/>
                <a:ext cx="186" cy="115"/>
              </a:xfrm>
              <a:custGeom>
                <a:avLst/>
                <a:gdLst>
                  <a:gd name="T0" fmla="*/ 21 w 98"/>
                  <a:gd name="T1" fmla="*/ 2 h 60"/>
                  <a:gd name="T2" fmla="*/ 59 w 98"/>
                  <a:gd name="T3" fmla="*/ 9 h 60"/>
                  <a:gd name="T4" fmla="*/ 70 w 98"/>
                  <a:gd name="T5" fmla="*/ 14 h 60"/>
                  <a:gd name="T6" fmla="*/ 63 w 98"/>
                  <a:gd name="T7" fmla="*/ 31 h 60"/>
                  <a:gd name="T8" fmla="*/ 75 w 98"/>
                  <a:gd name="T9" fmla="*/ 33 h 60"/>
                  <a:gd name="T10" fmla="*/ 92 w 98"/>
                  <a:gd name="T11" fmla="*/ 30 h 60"/>
                  <a:gd name="T12" fmla="*/ 86 w 98"/>
                  <a:gd name="T13" fmla="*/ 45 h 60"/>
                  <a:gd name="T14" fmla="*/ 64 w 98"/>
                  <a:gd name="T15" fmla="*/ 51 h 60"/>
                  <a:gd name="T16" fmla="*/ 33 w 98"/>
                  <a:gd name="T17" fmla="*/ 48 h 60"/>
                  <a:gd name="T18" fmla="*/ 5 w 98"/>
                  <a:gd name="T19" fmla="*/ 55 h 60"/>
                  <a:gd name="T20" fmla="*/ 3 w 98"/>
                  <a:gd name="T21" fmla="*/ 44 h 60"/>
                  <a:gd name="T22" fmla="*/ 8 w 98"/>
                  <a:gd name="T23" fmla="*/ 40 h 60"/>
                  <a:gd name="T24" fmla="*/ 19 w 98"/>
                  <a:gd name="T25" fmla="*/ 9 h 60"/>
                  <a:gd name="T26" fmla="*/ 16 w 98"/>
                  <a:gd name="T27" fmla="*/ 2 h 60"/>
                  <a:gd name="T28" fmla="*/ 21 w 98"/>
                  <a:gd name="T29"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0">
                    <a:moveTo>
                      <a:pt x="21" y="2"/>
                    </a:moveTo>
                    <a:cubicBezTo>
                      <a:pt x="33" y="4"/>
                      <a:pt x="46" y="6"/>
                      <a:pt x="59" y="9"/>
                    </a:cubicBezTo>
                    <a:cubicBezTo>
                      <a:pt x="66" y="5"/>
                      <a:pt x="68" y="8"/>
                      <a:pt x="70" y="14"/>
                    </a:cubicBezTo>
                    <a:cubicBezTo>
                      <a:pt x="66" y="19"/>
                      <a:pt x="48" y="18"/>
                      <a:pt x="63" y="31"/>
                    </a:cubicBezTo>
                    <a:cubicBezTo>
                      <a:pt x="67" y="35"/>
                      <a:pt x="71" y="36"/>
                      <a:pt x="75" y="33"/>
                    </a:cubicBezTo>
                    <a:cubicBezTo>
                      <a:pt x="80" y="28"/>
                      <a:pt x="86" y="24"/>
                      <a:pt x="92" y="30"/>
                    </a:cubicBezTo>
                    <a:cubicBezTo>
                      <a:pt x="98" y="38"/>
                      <a:pt x="89" y="41"/>
                      <a:pt x="86" y="45"/>
                    </a:cubicBezTo>
                    <a:cubicBezTo>
                      <a:pt x="79" y="49"/>
                      <a:pt x="72" y="50"/>
                      <a:pt x="64" y="51"/>
                    </a:cubicBezTo>
                    <a:cubicBezTo>
                      <a:pt x="53" y="56"/>
                      <a:pt x="43" y="45"/>
                      <a:pt x="33" y="48"/>
                    </a:cubicBezTo>
                    <a:cubicBezTo>
                      <a:pt x="24" y="52"/>
                      <a:pt x="16" y="60"/>
                      <a:pt x="5" y="55"/>
                    </a:cubicBezTo>
                    <a:cubicBezTo>
                      <a:pt x="2" y="52"/>
                      <a:pt x="0" y="48"/>
                      <a:pt x="3" y="44"/>
                    </a:cubicBezTo>
                    <a:cubicBezTo>
                      <a:pt x="4" y="42"/>
                      <a:pt x="6" y="41"/>
                      <a:pt x="8" y="40"/>
                    </a:cubicBezTo>
                    <a:cubicBezTo>
                      <a:pt x="28" y="32"/>
                      <a:pt x="29" y="27"/>
                      <a:pt x="19" y="9"/>
                    </a:cubicBezTo>
                    <a:cubicBezTo>
                      <a:pt x="18" y="7"/>
                      <a:pt x="16" y="5"/>
                      <a:pt x="16" y="2"/>
                    </a:cubicBezTo>
                    <a:cubicBezTo>
                      <a:pt x="18" y="0"/>
                      <a:pt x="19" y="0"/>
                      <a:pt x="2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9" name="Freeform 1419"/>
              <p:cNvSpPr/>
              <p:nvPr/>
            </p:nvSpPr>
            <p:spPr bwMode="auto">
              <a:xfrm>
                <a:off x="5107" y="1157"/>
                <a:ext cx="109" cy="116"/>
              </a:xfrm>
              <a:custGeom>
                <a:avLst/>
                <a:gdLst>
                  <a:gd name="T0" fmla="*/ 11 w 57"/>
                  <a:gd name="T1" fmla="*/ 41 h 61"/>
                  <a:gd name="T2" fmla="*/ 1 w 57"/>
                  <a:gd name="T3" fmla="*/ 34 h 61"/>
                  <a:gd name="T4" fmla="*/ 9 w 57"/>
                  <a:gd name="T5" fmla="*/ 14 h 61"/>
                  <a:gd name="T6" fmla="*/ 15 w 57"/>
                  <a:gd name="T7" fmla="*/ 2 h 61"/>
                  <a:gd name="T8" fmla="*/ 26 w 57"/>
                  <a:gd name="T9" fmla="*/ 5 h 61"/>
                  <a:gd name="T10" fmla="*/ 34 w 57"/>
                  <a:gd name="T11" fmla="*/ 11 h 61"/>
                  <a:gd name="T12" fmla="*/ 38 w 57"/>
                  <a:gd name="T13" fmla="*/ 28 h 61"/>
                  <a:gd name="T14" fmla="*/ 54 w 57"/>
                  <a:gd name="T15" fmla="*/ 40 h 61"/>
                  <a:gd name="T16" fmla="*/ 53 w 57"/>
                  <a:gd name="T17" fmla="*/ 59 h 61"/>
                  <a:gd name="T18" fmla="*/ 41 w 57"/>
                  <a:gd name="T19" fmla="*/ 57 h 61"/>
                  <a:gd name="T20" fmla="*/ 11 w 57"/>
                  <a:gd name="T21"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61">
                    <a:moveTo>
                      <a:pt x="11" y="41"/>
                    </a:moveTo>
                    <a:cubicBezTo>
                      <a:pt x="9" y="36"/>
                      <a:pt x="6" y="34"/>
                      <a:pt x="1" y="34"/>
                    </a:cubicBezTo>
                    <a:cubicBezTo>
                      <a:pt x="0" y="26"/>
                      <a:pt x="2" y="18"/>
                      <a:pt x="9" y="14"/>
                    </a:cubicBezTo>
                    <a:cubicBezTo>
                      <a:pt x="14" y="11"/>
                      <a:pt x="15" y="7"/>
                      <a:pt x="15" y="2"/>
                    </a:cubicBezTo>
                    <a:cubicBezTo>
                      <a:pt x="19" y="0"/>
                      <a:pt x="23" y="2"/>
                      <a:pt x="26" y="5"/>
                    </a:cubicBezTo>
                    <a:cubicBezTo>
                      <a:pt x="29" y="7"/>
                      <a:pt x="30" y="11"/>
                      <a:pt x="34" y="11"/>
                    </a:cubicBezTo>
                    <a:cubicBezTo>
                      <a:pt x="50" y="13"/>
                      <a:pt x="45" y="20"/>
                      <a:pt x="38" y="28"/>
                    </a:cubicBezTo>
                    <a:cubicBezTo>
                      <a:pt x="43" y="32"/>
                      <a:pt x="50" y="34"/>
                      <a:pt x="54" y="40"/>
                    </a:cubicBezTo>
                    <a:cubicBezTo>
                      <a:pt x="55" y="46"/>
                      <a:pt x="57" y="53"/>
                      <a:pt x="53" y="59"/>
                    </a:cubicBezTo>
                    <a:cubicBezTo>
                      <a:pt x="48" y="61"/>
                      <a:pt x="45" y="59"/>
                      <a:pt x="41" y="57"/>
                    </a:cubicBezTo>
                    <a:cubicBezTo>
                      <a:pt x="33" y="48"/>
                      <a:pt x="17" y="53"/>
                      <a:pt x="11"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0" name="Freeform 1420"/>
              <p:cNvSpPr/>
              <p:nvPr/>
            </p:nvSpPr>
            <p:spPr bwMode="auto">
              <a:xfrm>
                <a:off x="4976" y="1201"/>
                <a:ext cx="83" cy="89"/>
              </a:xfrm>
              <a:custGeom>
                <a:avLst/>
                <a:gdLst>
                  <a:gd name="T0" fmla="*/ 28 w 44"/>
                  <a:gd name="T1" fmla="*/ 4 h 47"/>
                  <a:gd name="T2" fmla="*/ 41 w 44"/>
                  <a:gd name="T3" fmla="*/ 31 h 47"/>
                  <a:gd name="T4" fmla="*/ 14 w 44"/>
                  <a:gd name="T5" fmla="*/ 46 h 47"/>
                  <a:gd name="T6" fmla="*/ 12 w 44"/>
                  <a:gd name="T7" fmla="*/ 45 h 47"/>
                  <a:gd name="T8" fmla="*/ 4 w 44"/>
                  <a:gd name="T9" fmla="*/ 14 h 47"/>
                  <a:gd name="T10" fmla="*/ 4 w 44"/>
                  <a:gd name="T11" fmla="*/ 4 h 47"/>
                  <a:gd name="T12" fmla="*/ 14 w 44"/>
                  <a:gd name="T13" fmla="*/ 7 h 47"/>
                  <a:gd name="T14" fmla="*/ 28 w 44"/>
                  <a:gd name="T15" fmla="*/ 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47">
                    <a:moveTo>
                      <a:pt x="28" y="4"/>
                    </a:moveTo>
                    <a:cubicBezTo>
                      <a:pt x="38" y="11"/>
                      <a:pt x="44" y="20"/>
                      <a:pt x="41" y="31"/>
                    </a:cubicBezTo>
                    <a:cubicBezTo>
                      <a:pt x="37" y="43"/>
                      <a:pt x="26" y="47"/>
                      <a:pt x="14" y="46"/>
                    </a:cubicBezTo>
                    <a:cubicBezTo>
                      <a:pt x="13" y="45"/>
                      <a:pt x="12" y="45"/>
                      <a:pt x="12" y="45"/>
                    </a:cubicBezTo>
                    <a:cubicBezTo>
                      <a:pt x="0" y="37"/>
                      <a:pt x="6" y="24"/>
                      <a:pt x="4" y="14"/>
                    </a:cubicBezTo>
                    <a:cubicBezTo>
                      <a:pt x="4" y="11"/>
                      <a:pt x="4" y="7"/>
                      <a:pt x="4" y="4"/>
                    </a:cubicBezTo>
                    <a:cubicBezTo>
                      <a:pt x="7" y="5"/>
                      <a:pt x="11" y="6"/>
                      <a:pt x="14" y="7"/>
                    </a:cubicBezTo>
                    <a:cubicBezTo>
                      <a:pt x="18" y="3"/>
                      <a:pt x="22" y="0"/>
                      <a:pt x="2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1" name="Freeform 1421"/>
              <p:cNvSpPr/>
              <p:nvPr/>
            </p:nvSpPr>
            <p:spPr bwMode="auto">
              <a:xfrm>
                <a:off x="5067" y="1120"/>
                <a:ext cx="122" cy="50"/>
              </a:xfrm>
              <a:custGeom>
                <a:avLst/>
                <a:gdLst>
                  <a:gd name="T0" fmla="*/ 46 w 64"/>
                  <a:gd name="T1" fmla="*/ 25 h 26"/>
                  <a:gd name="T2" fmla="*/ 36 w 64"/>
                  <a:gd name="T3" fmla="*/ 21 h 26"/>
                  <a:gd name="T4" fmla="*/ 8 w 64"/>
                  <a:gd name="T5" fmla="*/ 21 h 26"/>
                  <a:gd name="T6" fmla="*/ 6 w 64"/>
                  <a:gd name="T7" fmla="*/ 20 h 26"/>
                  <a:gd name="T8" fmla="*/ 8 w 64"/>
                  <a:gd name="T9" fmla="*/ 11 h 26"/>
                  <a:gd name="T10" fmla="*/ 1 w 64"/>
                  <a:gd name="T11" fmla="*/ 0 h 26"/>
                  <a:gd name="T12" fmla="*/ 11 w 64"/>
                  <a:gd name="T13" fmla="*/ 0 h 26"/>
                  <a:gd name="T14" fmla="*/ 29 w 64"/>
                  <a:gd name="T15" fmla="*/ 4 h 26"/>
                  <a:gd name="T16" fmla="*/ 64 w 64"/>
                  <a:gd name="T17" fmla="*/ 7 h 26"/>
                  <a:gd name="T18" fmla="*/ 64 w 64"/>
                  <a:gd name="T19" fmla="*/ 11 h 26"/>
                  <a:gd name="T20" fmla="*/ 46 w 64"/>
                  <a:gd name="T21"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26">
                    <a:moveTo>
                      <a:pt x="46" y="25"/>
                    </a:moveTo>
                    <a:cubicBezTo>
                      <a:pt x="43" y="24"/>
                      <a:pt x="39" y="22"/>
                      <a:pt x="36" y="21"/>
                    </a:cubicBezTo>
                    <a:cubicBezTo>
                      <a:pt x="26" y="24"/>
                      <a:pt x="17" y="26"/>
                      <a:pt x="8" y="21"/>
                    </a:cubicBezTo>
                    <a:cubicBezTo>
                      <a:pt x="7" y="21"/>
                      <a:pt x="7" y="20"/>
                      <a:pt x="6" y="20"/>
                    </a:cubicBezTo>
                    <a:cubicBezTo>
                      <a:pt x="5" y="16"/>
                      <a:pt x="6" y="13"/>
                      <a:pt x="8" y="11"/>
                    </a:cubicBezTo>
                    <a:cubicBezTo>
                      <a:pt x="6" y="7"/>
                      <a:pt x="0" y="6"/>
                      <a:pt x="1" y="0"/>
                    </a:cubicBezTo>
                    <a:cubicBezTo>
                      <a:pt x="4" y="0"/>
                      <a:pt x="8" y="0"/>
                      <a:pt x="11" y="0"/>
                    </a:cubicBezTo>
                    <a:cubicBezTo>
                      <a:pt x="16" y="5"/>
                      <a:pt x="23" y="4"/>
                      <a:pt x="29" y="4"/>
                    </a:cubicBezTo>
                    <a:cubicBezTo>
                      <a:pt x="40" y="8"/>
                      <a:pt x="52" y="8"/>
                      <a:pt x="64" y="7"/>
                    </a:cubicBezTo>
                    <a:cubicBezTo>
                      <a:pt x="64" y="9"/>
                      <a:pt x="64" y="10"/>
                      <a:pt x="64" y="11"/>
                    </a:cubicBezTo>
                    <a:cubicBezTo>
                      <a:pt x="61" y="19"/>
                      <a:pt x="55" y="24"/>
                      <a:pt x="4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2" name="Freeform 1422"/>
              <p:cNvSpPr/>
              <p:nvPr/>
            </p:nvSpPr>
            <p:spPr bwMode="auto">
              <a:xfrm>
                <a:off x="5035" y="1153"/>
                <a:ext cx="47" cy="38"/>
              </a:xfrm>
              <a:custGeom>
                <a:avLst/>
                <a:gdLst>
                  <a:gd name="T0" fmla="*/ 4 w 25"/>
                  <a:gd name="T1" fmla="*/ 4 h 20"/>
                  <a:gd name="T2" fmla="*/ 14 w 25"/>
                  <a:gd name="T3" fmla="*/ 1 h 20"/>
                  <a:gd name="T4" fmla="*/ 25 w 25"/>
                  <a:gd name="T5" fmla="*/ 4 h 20"/>
                  <a:gd name="T6" fmla="*/ 25 w 25"/>
                  <a:gd name="T7" fmla="*/ 4 h 20"/>
                  <a:gd name="T8" fmla="*/ 13 w 25"/>
                  <a:gd name="T9" fmla="*/ 15 h 20"/>
                  <a:gd name="T10" fmla="*/ 4 w 25"/>
                  <a:gd name="T11" fmla="*/ 4 h 20"/>
                </a:gdLst>
                <a:ahLst/>
                <a:cxnLst>
                  <a:cxn ang="0">
                    <a:pos x="T0" y="T1"/>
                  </a:cxn>
                  <a:cxn ang="0">
                    <a:pos x="T2" y="T3"/>
                  </a:cxn>
                  <a:cxn ang="0">
                    <a:pos x="T4" y="T5"/>
                  </a:cxn>
                  <a:cxn ang="0">
                    <a:pos x="T6" y="T7"/>
                  </a:cxn>
                  <a:cxn ang="0">
                    <a:pos x="T8" y="T9"/>
                  </a:cxn>
                  <a:cxn ang="0">
                    <a:pos x="T10" y="T11"/>
                  </a:cxn>
                </a:cxnLst>
                <a:rect l="0" t="0" r="r" b="b"/>
                <a:pathLst>
                  <a:path w="25" h="20">
                    <a:moveTo>
                      <a:pt x="4" y="4"/>
                    </a:moveTo>
                    <a:cubicBezTo>
                      <a:pt x="7" y="3"/>
                      <a:pt x="11" y="2"/>
                      <a:pt x="14" y="1"/>
                    </a:cubicBezTo>
                    <a:cubicBezTo>
                      <a:pt x="17" y="3"/>
                      <a:pt x="22" y="0"/>
                      <a:pt x="25" y="4"/>
                    </a:cubicBezTo>
                    <a:cubicBezTo>
                      <a:pt x="25" y="4"/>
                      <a:pt x="25" y="4"/>
                      <a:pt x="25" y="4"/>
                    </a:cubicBezTo>
                    <a:cubicBezTo>
                      <a:pt x="24" y="12"/>
                      <a:pt x="18" y="13"/>
                      <a:pt x="13" y="15"/>
                    </a:cubicBezTo>
                    <a:cubicBezTo>
                      <a:pt x="0" y="20"/>
                      <a:pt x="0" y="14"/>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3" name="Freeform 1423"/>
              <p:cNvSpPr/>
              <p:nvPr/>
            </p:nvSpPr>
            <p:spPr bwMode="auto">
              <a:xfrm>
                <a:off x="5002" y="1183"/>
                <a:ext cx="35" cy="31"/>
              </a:xfrm>
              <a:custGeom>
                <a:avLst/>
                <a:gdLst>
                  <a:gd name="T0" fmla="*/ 14 w 18"/>
                  <a:gd name="T1" fmla="*/ 13 h 16"/>
                  <a:gd name="T2" fmla="*/ 0 w 18"/>
                  <a:gd name="T3" fmla="*/ 16 h 16"/>
                  <a:gd name="T4" fmla="*/ 7 w 18"/>
                  <a:gd name="T5" fmla="*/ 0 h 16"/>
                  <a:gd name="T6" fmla="*/ 18 w 18"/>
                  <a:gd name="T7" fmla="*/ 13 h 16"/>
                  <a:gd name="T8" fmla="*/ 14 w 18"/>
                  <a:gd name="T9" fmla="*/ 13 h 16"/>
                </a:gdLst>
                <a:ahLst/>
                <a:cxnLst>
                  <a:cxn ang="0">
                    <a:pos x="T0" y="T1"/>
                  </a:cxn>
                  <a:cxn ang="0">
                    <a:pos x="T2" y="T3"/>
                  </a:cxn>
                  <a:cxn ang="0">
                    <a:pos x="T4" y="T5"/>
                  </a:cxn>
                  <a:cxn ang="0">
                    <a:pos x="T6" y="T7"/>
                  </a:cxn>
                  <a:cxn ang="0">
                    <a:pos x="T8" y="T9"/>
                  </a:cxn>
                </a:cxnLst>
                <a:rect l="0" t="0" r="r" b="b"/>
                <a:pathLst>
                  <a:path w="18" h="16">
                    <a:moveTo>
                      <a:pt x="14" y="13"/>
                    </a:moveTo>
                    <a:cubicBezTo>
                      <a:pt x="9" y="14"/>
                      <a:pt x="5" y="15"/>
                      <a:pt x="0" y="16"/>
                    </a:cubicBezTo>
                    <a:cubicBezTo>
                      <a:pt x="0" y="11"/>
                      <a:pt x="1" y="5"/>
                      <a:pt x="7" y="0"/>
                    </a:cubicBezTo>
                    <a:cubicBezTo>
                      <a:pt x="7" y="7"/>
                      <a:pt x="13" y="9"/>
                      <a:pt x="18" y="13"/>
                    </a:cubicBezTo>
                    <a:cubicBezTo>
                      <a:pt x="16" y="13"/>
                      <a:pt x="15" y="13"/>
                      <a:pt x="1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4" name="Freeform 1424"/>
              <p:cNvSpPr/>
              <p:nvPr/>
            </p:nvSpPr>
            <p:spPr bwMode="auto">
              <a:xfrm>
                <a:off x="5088" y="1112"/>
                <a:ext cx="34" cy="46"/>
              </a:xfrm>
              <a:custGeom>
                <a:avLst/>
                <a:gdLst>
                  <a:gd name="T0" fmla="*/ 18 w 18"/>
                  <a:gd name="T1" fmla="*/ 8 h 24"/>
                  <a:gd name="T2" fmla="*/ 0 w 18"/>
                  <a:gd name="T3" fmla="*/ 4 h 24"/>
                  <a:gd name="T4" fmla="*/ 18 w 18"/>
                  <a:gd name="T5" fmla="*/ 8 h 24"/>
                </a:gdLst>
                <a:ahLst/>
                <a:cxnLst>
                  <a:cxn ang="0">
                    <a:pos x="T0" y="T1"/>
                  </a:cxn>
                  <a:cxn ang="0">
                    <a:pos x="T2" y="T3"/>
                  </a:cxn>
                  <a:cxn ang="0">
                    <a:pos x="T4" y="T5"/>
                  </a:cxn>
                </a:cxnLst>
                <a:rect l="0" t="0" r="r" b="b"/>
                <a:pathLst>
                  <a:path w="18" h="24">
                    <a:moveTo>
                      <a:pt x="18" y="8"/>
                    </a:moveTo>
                    <a:cubicBezTo>
                      <a:pt x="12" y="9"/>
                      <a:pt x="2" y="24"/>
                      <a:pt x="0" y="4"/>
                    </a:cubicBezTo>
                    <a:cubicBezTo>
                      <a:pt x="7" y="0"/>
                      <a:pt x="13" y="2"/>
                      <a:pt x="1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5" name="Freeform 1425"/>
              <p:cNvSpPr/>
              <p:nvPr/>
            </p:nvSpPr>
            <p:spPr bwMode="auto">
              <a:xfrm>
                <a:off x="5109" y="1015"/>
                <a:ext cx="19" cy="19"/>
              </a:xfrm>
              <a:custGeom>
                <a:avLst/>
                <a:gdLst>
                  <a:gd name="T0" fmla="*/ 0 w 10"/>
                  <a:gd name="T1" fmla="*/ 3 h 10"/>
                  <a:gd name="T2" fmla="*/ 9 w 10"/>
                  <a:gd name="T3" fmla="*/ 4 h 10"/>
                  <a:gd name="T4" fmla="*/ 6 w 10"/>
                  <a:gd name="T5" fmla="*/ 9 h 10"/>
                  <a:gd name="T6" fmla="*/ 0 w 10"/>
                  <a:gd name="T7" fmla="*/ 3 h 10"/>
                </a:gdLst>
                <a:ahLst/>
                <a:cxnLst>
                  <a:cxn ang="0">
                    <a:pos x="T0" y="T1"/>
                  </a:cxn>
                  <a:cxn ang="0">
                    <a:pos x="T2" y="T3"/>
                  </a:cxn>
                  <a:cxn ang="0">
                    <a:pos x="T4" y="T5"/>
                  </a:cxn>
                  <a:cxn ang="0">
                    <a:pos x="T6" y="T7"/>
                  </a:cxn>
                </a:cxnLst>
                <a:rect l="0" t="0" r="r" b="b"/>
                <a:pathLst>
                  <a:path w="10" h="10">
                    <a:moveTo>
                      <a:pt x="0" y="3"/>
                    </a:moveTo>
                    <a:cubicBezTo>
                      <a:pt x="3" y="2"/>
                      <a:pt x="6" y="0"/>
                      <a:pt x="9" y="4"/>
                    </a:cubicBezTo>
                    <a:cubicBezTo>
                      <a:pt x="10" y="7"/>
                      <a:pt x="9" y="9"/>
                      <a:pt x="6" y="9"/>
                    </a:cubicBezTo>
                    <a:cubicBezTo>
                      <a:pt x="1" y="10"/>
                      <a:pt x="0" y="7"/>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6" name="Freeform 1426"/>
              <p:cNvSpPr/>
              <p:nvPr/>
            </p:nvSpPr>
            <p:spPr bwMode="auto">
              <a:xfrm>
                <a:off x="5056" y="1038"/>
                <a:ext cx="19" cy="17"/>
              </a:xfrm>
              <a:custGeom>
                <a:avLst/>
                <a:gdLst>
                  <a:gd name="T0" fmla="*/ 10 w 10"/>
                  <a:gd name="T1" fmla="*/ 5 h 9"/>
                  <a:gd name="T2" fmla="*/ 3 w 10"/>
                  <a:gd name="T3" fmla="*/ 9 h 9"/>
                  <a:gd name="T4" fmla="*/ 8 w 10"/>
                  <a:gd name="T5" fmla="*/ 1 h 9"/>
                  <a:gd name="T6" fmla="*/ 10 w 10"/>
                  <a:gd name="T7" fmla="*/ 5 h 9"/>
                </a:gdLst>
                <a:ahLst/>
                <a:cxnLst>
                  <a:cxn ang="0">
                    <a:pos x="T0" y="T1"/>
                  </a:cxn>
                  <a:cxn ang="0">
                    <a:pos x="T2" y="T3"/>
                  </a:cxn>
                  <a:cxn ang="0">
                    <a:pos x="T4" y="T5"/>
                  </a:cxn>
                  <a:cxn ang="0">
                    <a:pos x="T6" y="T7"/>
                  </a:cxn>
                </a:cxnLst>
                <a:rect l="0" t="0" r="r" b="b"/>
                <a:pathLst>
                  <a:path w="10" h="9">
                    <a:moveTo>
                      <a:pt x="10" y="5"/>
                    </a:moveTo>
                    <a:cubicBezTo>
                      <a:pt x="8" y="6"/>
                      <a:pt x="6" y="7"/>
                      <a:pt x="3" y="9"/>
                    </a:cubicBezTo>
                    <a:cubicBezTo>
                      <a:pt x="0" y="3"/>
                      <a:pt x="5" y="2"/>
                      <a:pt x="8" y="1"/>
                    </a:cubicBezTo>
                    <a:cubicBezTo>
                      <a:pt x="10" y="0"/>
                      <a:pt x="10" y="3"/>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7" name="Freeform 1427"/>
              <p:cNvSpPr/>
              <p:nvPr/>
            </p:nvSpPr>
            <p:spPr bwMode="auto">
              <a:xfrm>
                <a:off x="5061" y="1141"/>
                <a:ext cx="21" cy="21"/>
              </a:xfrm>
              <a:custGeom>
                <a:avLst/>
                <a:gdLst>
                  <a:gd name="T0" fmla="*/ 11 w 11"/>
                  <a:gd name="T1" fmla="*/ 10 h 11"/>
                  <a:gd name="T2" fmla="*/ 0 w 11"/>
                  <a:gd name="T3" fmla="*/ 7 h 11"/>
                  <a:gd name="T4" fmla="*/ 11 w 11"/>
                  <a:gd name="T5" fmla="*/ 0 h 11"/>
                  <a:gd name="T6" fmla="*/ 11 w 11"/>
                  <a:gd name="T7" fmla="*/ 10 h 11"/>
                </a:gdLst>
                <a:ahLst/>
                <a:cxnLst>
                  <a:cxn ang="0">
                    <a:pos x="T0" y="T1"/>
                  </a:cxn>
                  <a:cxn ang="0">
                    <a:pos x="T2" y="T3"/>
                  </a:cxn>
                  <a:cxn ang="0">
                    <a:pos x="T4" y="T5"/>
                  </a:cxn>
                  <a:cxn ang="0">
                    <a:pos x="T6" y="T7"/>
                  </a:cxn>
                </a:cxnLst>
                <a:rect l="0" t="0" r="r" b="b"/>
                <a:pathLst>
                  <a:path w="11" h="11">
                    <a:moveTo>
                      <a:pt x="11" y="10"/>
                    </a:moveTo>
                    <a:cubicBezTo>
                      <a:pt x="7" y="10"/>
                      <a:pt x="3" y="11"/>
                      <a:pt x="0" y="7"/>
                    </a:cubicBezTo>
                    <a:cubicBezTo>
                      <a:pt x="4" y="4"/>
                      <a:pt x="7" y="2"/>
                      <a:pt x="11" y="0"/>
                    </a:cubicBezTo>
                    <a:cubicBezTo>
                      <a:pt x="11" y="3"/>
                      <a:pt x="11" y="7"/>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8" name="Freeform 1428"/>
              <p:cNvSpPr/>
              <p:nvPr/>
            </p:nvSpPr>
            <p:spPr bwMode="auto">
              <a:xfrm>
                <a:off x="4890" y="1269"/>
                <a:ext cx="173" cy="136"/>
              </a:xfrm>
              <a:custGeom>
                <a:avLst/>
                <a:gdLst>
                  <a:gd name="T0" fmla="*/ 21 w 91"/>
                  <a:gd name="T1" fmla="*/ 48 h 71"/>
                  <a:gd name="T2" fmla="*/ 0 w 91"/>
                  <a:gd name="T3" fmla="*/ 6 h 71"/>
                  <a:gd name="T4" fmla="*/ 17 w 91"/>
                  <a:gd name="T5" fmla="*/ 14 h 71"/>
                  <a:gd name="T6" fmla="*/ 38 w 91"/>
                  <a:gd name="T7" fmla="*/ 20 h 71"/>
                  <a:gd name="T8" fmla="*/ 56 w 91"/>
                  <a:gd name="T9" fmla="*/ 23 h 71"/>
                  <a:gd name="T10" fmla="*/ 62 w 91"/>
                  <a:gd name="T11" fmla="*/ 30 h 71"/>
                  <a:gd name="T12" fmla="*/ 82 w 91"/>
                  <a:gd name="T13" fmla="*/ 35 h 71"/>
                  <a:gd name="T14" fmla="*/ 88 w 91"/>
                  <a:gd name="T15" fmla="*/ 52 h 71"/>
                  <a:gd name="T16" fmla="*/ 77 w 91"/>
                  <a:gd name="T17" fmla="*/ 69 h 71"/>
                  <a:gd name="T18" fmla="*/ 73 w 91"/>
                  <a:gd name="T19" fmla="*/ 71 h 71"/>
                  <a:gd name="T20" fmla="*/ 41 w 91"/>
                  <a:gd name="T21" fmla="*/ 57 h 71"/>
                  <a:gd name="T22" fmla="*/ 21 w 91"/>
                  <a:gd name="T23" fmla="*/ 4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71">
                    <a:moveTo>
                      <a:pt x="21" y="48"/>
                    </a:moveTo>
                    <a:cubicBezTo>
                      <a:pt x="8" y="37"/>
                      <a:pt x="0" y="23"/>
                      <a:pt x="0" y="6"/>
                    </a:cubicBezTo>
                    <a:cubicBezTo>
                      <a:pt x="10" y="0"/>
                      <a:pt x="17" y="13"/>
                      <a:pt x="17" y="14"/>
                    </a:cubicBezTo>
                    <a:cubicBezTo>
                      <a:pt x="21" y="32"/>
                      <a:pt x="31" y="20"/>
                      <a:pt x="38" y="20"/>
                    </a:cubicBezTo>
                    <a:cubicBezTo>
                      <a:pt x="44" y="22"/>
                      <a:pt x="50" y="20"/>
                      <a:pt x="56" y="23"/>
                    </a:cubicBezTo>
                    <a:cubicBezTo>
                      <a:pt x="60" y="23"/>
                      <a:pt x="49" y="36"/>
                      <a:pt x="62" y="30"/>
                    </a:cubicBezTo>
                    <a:cubicBezTo>
                      <a:pt x="69" y="27"/>
                      <a:pt x="79" y="20"/>
                      <a:pt x="82" y="35"/>
                    </a:cubicBezTo>
                    <a:cubicBezTo>
                      <a:pt x="83" y="41"/>
                      <a:pt x="91" y="44"/>
                      <a:pt x="88" y="52"/>
                    </a:cubicBezTo>
                    <a:cubicBezTo>
                      <a:pt x="84" y="57"/>
                      <a:pt x="81" y="63"/>
                      <a:pt x="77" y="69"/>
                    </a:cubicBezTo>
                    <a:cubicBezTo>
                      <a:pt x="76" y="70"/>
                      <a:pt x="75" y="71"/>
                      <a:pt x="73" y="71"/>
                    </a:cubicBezTo>
                    <a:cubicBezTo>
                      <a:pt x="62" y="67"/>
                      <a:pt x="56" y="51"/>
                      <a:pt x="41" y="57"/>
                    </a:cubicBezTo>
                    <a:cubicBezTo>
                      <a:pt x="27" y="70"/>
                      <a:pt x="27" y="52"/>
                      <a:pt x="2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9" name="Freeform 1429"/>
              <p:cNvSpPr/>
              <p:nvPr/>
            </p:nvSpPr>
            <p:spPr bwMode="auto">
              <a:xfrm>
                <a:off x="4936" y="1260"/>
                <a:ext cx="74" cy="74"/>
              </a:xfrm>
              <a:custGeom>
                <a:avLst/>
                <a:gdLst>
                  <a:gd name="T0" fmla="*/ 32 w 39"/>
                  <a:gd name="T1" fmla="*/ 28 h 39"/>
                  <a:gd name="T2" fmla="*/ 14 w 39"/>
                  <a:gd name="T3" fmla="*/ 25 h 39"/>
                  <a:gd name="T4" fmla="*/ 0 w 39"/>
                  <a:gd name="T5" fmla="*/ 4 h 39"/>
                  <a:gd name="T6" fmla="*/ 28 w 39"/>
                  <a:gd name="T7" fmla="*/ 11 h 39"/>
                  <a:gd name="T8" fmla="*/ 35 w 39"/>
                  <a:gd name="T9" fmla="*/ 15 h 39"/>
                  <a:gd name="T10" fmla="*/ 35 w 39"/>
                  <a:gd name="T11" fmla="*/ 15 h 39"/>
                  <a:gd name="T12" fmla="*/ 39 w 39"/>
                  <a:gd name="T13" fmla="*/ 25 h 39"/>
                  <a:gd name="T14" fmla="*/ 32 w 39"/>
                  <a:gd name="T15" fmla="*/ 2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9">
                    <a:moveTo>
                      <a:pt x="32" y="28"/>
                    </a:moveTo>
                    <a:cubicBezTo>
                      <a:pt x="26" y="27"/>
                      <a:pt x="17" y="39"/>
                      <a:pt x="14" y="25"/>
                    </a:cubicBezTo>
                    <a:cubicBezTo>
                      <a:pt x="17" y="13"/>
                      <a:pt x="0" y="14"/>
                      <a:pt x="0" y="4"/>
                    </a:cubicBezTo>
                    <a:cubicBezTo>
                      <a:pt x="11" y="0"/>
                      <a:pt x="18" y="12"/>
                      <a:pt x="28" y="11"/>
                    </a:cubicBezTo>
                    <a:cubicBezTo>
                      <a:pt x="31" y="12"/>
                      <a:pt x="33" y="13"/>
                      <a:pt x="35" y="15"/>
                    </a:cubicBezTo>
                    <a:cubicBezTo>
                      <a:pt x="35" y="15"/>
                      <a:pt x="35" y="15"/>
                      <a:pt x="35" y="15"/>
                    </a:cubicBezTo>
                    <a:cubicBezTo>
                      <a:pt x="36" y="18"/>
                      <a:pt x="37" y="21"/>
                      <a:pt x="39" y="25"/>
                    </a:cubicBezTo>
                    <a:cubicBezTo>
                      <a:pt x="37" y="28"/>
                      <a:pt x="35" y="30"/>
                      <a:pt x="32"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0" name="Freeform 1430"/>
              <p:cNvSpPr/>
              <p:nvPr/>
            </p:nvSpPr>
            <p:spPr bwMode="auto">
              <a:xfrm>
                <a:off x="4936" y="1241"/>
                <a:ext cx="55" cy="53"/>
              </a:xfrm>
              <a:custGeom>
                <a:avLst/>
                <a:gdLst>
                  <a:gd name="T0" fmla="*/ 28 w 29"/>
                  <a:gd name="T1" fmla="*/ 25 h 28"/>
                  <a:gd name="T2" fmla="*/ 0 w 29"/>
                  <a:gd name="T3" fmla="*/ 14 h 28"/>
                  <a:gd name="T4" fmla="*/ 0 w 29"/>
                  <a:gd name="T5" fmla="*/ 11 h 28"/>
                  <a:gd name="T6" fmla="*/ 11 w 29"/>
                  <a:gd name="T7" fmla="*/ 7 h 28"/>
                  <a:gd name="T8" fmla="*/ 28 w 29"/>
                  <a:gd name="T9" fmla="*/ 25 h 28"/>
                </a:gdLst>
                <a:ahLst/>
                <a:cxnLst>
                  <a:cxn ang="0">
                    <a:pos x="T0" y="T1"/>
                  </a:cxn>
                  <a:cxn ang="0">
                    <a:pos x="T2" y="T3"/>
                  </a:cxn>
                  <a:cxn ang="0">
                    <a:pos x="T4" y="T5"/>
                  </a:cxn>
                  <a:cxn ang="0">
                    <a:pos x="T6" y="T7"/>
                  </a:cxn>
                  <a:cxn ang="0">
                    <a:pos x="T8" y="T9"/>
                  </a:cxn>
                </a:cxnLst>
                <a:rect l="0" t="0" r="r" b="b"/>
                <a:pathLst>
                  <a:path w="29" h="28">
                    <a:moveTo>
                      <a:pt x="28" y="25"/>
                    </a:moveTo>
                    <a:cubicBezTo>
                      <a:pt x="16" y="28"/>
                      <a:pt x="10" y="17"/>
                      <a:pt x="0" y="14"/>
                    </a:cubicBezTo>
                    <a:cubicBezTo>
                      <a:pt x="0" y="13"/>
                      <a:pt x="0" y="12"/>
                      <a:pt x="0" y="11"/>
                    </a:cubicBezTo>
                    <a:cubicBezTo>
                      <a:pt x="3" y="6"/>
                      <a:pt x="7" y="7"/>
                      <a:pt x="11" y="7"/>
                    </a:cubicBezTo>
                    <a:cubicBezTo>
                      <a:pt x="29" y="0"/>
                      <a:pt x="25" y="16"/>
                      <a:pt x="28"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1" name="Freeform 1431"/>
              <p:cNvSpPr/>
              <p:nvPr/>
            </p:nvSpPr>
            <p:spPr bwMode="auto">
              <a:xfrm>
                <a:off x="4953" y="1227"/>
                <a:ext cx="49" cy="62"/>
              </a:xfrm>
              <a:custGeom>
                <a:avLst/>
                <a:gdLst>
                  <a:gd name="T0" fmla="*/ 19 w 26"/>
                  <a:gd name="T1" fmla="*/ 32 h 32"/>
                  <a:gd name="T2" fmla="*/ 2 w 26"/>
                  <a:gd name="T3" fmla="*/ 14 h 32"/>
                  <a:gd name="T4" fmla="*/ 16 w 26"/>
                  <a:gd name="T5" fmla="*/ 0 h 32"/>
                  <a:gd name="T6" fmla="*/ 21 w 26"/>
                  <a:gd name="T7" fmla="*/ 13 h 32"/>
                  <a:gd name="T8" fmla="*/ 26 w 26"/>
                  <a:gd name="T9" fmla="*/ 32 h 32"/>
                  <a:gd name="T10" fmla="*/ 19 w 26"/>
                  <a:gd name="T11" fmla="*/ 32 h 32"/>
                </a:gdLst>
                <a:ahLst/>
                <a:cxnLst>
                  <a:cxn ang="0">
                    <a:pos x="T0" y="T1"/>
                  </a:cxn>
                  <a:cxn ang="0">
                    <a:pos x="T2" y="T3"/>
                  </a:cxn>
                  <a:cxn ang="0">
                    <a:pos x="T4" y="T5"/>
                  </a:cxn>
                  <a:cxn ang="0">
                    <a:pos x="T6" y="T7"/>
                  </a:cxn>
                  <a:cxn ang="0">
                    <a:pos x="T8" y="T9"/>
                  </a:cxn>
                  <a:cxn ang="0">
                    <a:pos x="T10" y="T11"/>
                  </a:cxn>
                </a:cxnLst>
                <a:rect l="0" t="0" r="r" b="b"/>
                <a:pathLst>
                  <a:path w="26" h="32">
                    <a:moveTo>
                      <a:pt x="19" y="32"/>
                    </a:moveTo>
                    <a:cubicBezTo>
                      <a:pt x="15" y="24"/>
                      <a:pt x="15" y="12"/>
                      <a:pt x="2" y="14"/>
                    </a:cubicBezTo>
                    <a:cubicBezTo>
                      <a:pt x="0" y="3"/>
                      <a:pt x="10" y="4"/>
                      <a:pt x="16" y="0"/>
                    </a:cubicBezTo>
                    <a:cubicBezTo>
                      <a:pt x="18" y="4"/>
                      <a:pt x="25" y="7"/>
                      <a:pt x="21" y="13"/>
                    </a:cubicBezTo>
                    <a:cubicBezTo>
                      <a:pt x="16" y="21"/>
                      <a:pt x="23" y="26"/>
                      <a:pt x="26" y="32"/>
                    </a:cubicBezTo>
                    <a:cubicBezTo>
                      <a:pt x="24" y="32"/>
                      <a:pt x="21" y="32"/>
                      <a:pt x="1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2" name="Freeform 1432"/>
              <p:cNvSpPr/>
              <p:nvPr/>
            </p:nvSpPr>
            <p:spPr bwMode="auto">
              <a:xfrm>
                <a:off x="4848" y="1855"/>
                <a:ext cx="246" cy="189"/>
              </a:xfrm>
              <a:custGeom>
                <a:avLst/>
                <a:gdLst>
                  <a:gd name="T0" fmla="*/ 85 w 129"/>
                  <a:gd name="T1" fmla="*/ 97 h 99"/>
                  <a:gd name="T2" fmla="*/ 71 w 129"/>
                  <a:gd name="T3" fmla="*/ 97 h 99"/>
                  <a:gd name="T4" fmla="*/ 53 w 129"/>
                  <a:gd name="T5" fmla="*/ 94 h 99"/>
                  <a:gd name="T6" fmla="*/ 53 w 129"/>
                  <a:gd name="T7" fmla="*/ 94 h 99"/>
                  <a:gd name="T8" fmla="*/ 29 w 129"/>
                  <a:gd name="T9" fmla="*/ 90 h 99"/>
                  <a:gd name="T10" fmla="*/ 18 w 129"/>
                  <a:gd name="T11" fmla="*/ 87 h 99"/>
                  <a:gd name="T12" fmla="*/ 17 w 129"/>
                  <a:gd name="T13" fmla="*/ 84 h 99"/>
                  <a:gd name="T14" fmla="*/ 10 w 129"/>
                  <a:gd name="T15" fmla="*/ 65 h 99"/>
                  <a:gd name="T16" fmla="*/ 31 w 129"/>
                  <a:gd name="T17" fmla="*/ 69 h 99"/>
                  <a:gd name="T18" fmla="*/ 19 w 129"/>
                  <a:gd name="T19" fmla="*/ 61 h 99"/>
                  <a:gd name="T20" fmla="*/ 19 w 129"/>
                  <a:gd name="T21" fmla="*/ 50 h 99"/>
                  <a:gd name="T22" fmla="*/ 42 w 129"/>
                  <a:gd name="T23" fmla="*/ 37 h 99"/>
                  <a:gd name="T24" fmla="*/ 44 w 129"/>
                  <a:gd name="T25" fmla="*/ 22 h 99"/>
                  <a:gd name="T26" fmla="*/ 37 w 129"/>
                  <a:gd name="T27" fmla="*/ 2 h 99"/>
                  <a:gd name="T28" fmla="*/ 42 w 129"/>
                  <a:gd name="T29" fmla="*/ 0 h 99"/>
                  <a:gd name="T30" fmla="*/ 85 w 129"/>
                  <a:gd name="T31" fmla="*/ 8 h 99"/>
                  <a:gd name="T32" fmla="*/ 126 w 129"/>
                  <a:gd name="T33" fmla="*/ 7 h 99"/>
                  <a:gd name="T34" fmla="*/ 129 w 129"/>
                  <a:gd name="T35" fmla="*/ 11 h 99"/>
                  <a:gd name="T36" fmla="*/ 125 w 129"/>
                  <a:gd name="T37" fmla="*/ 36 h 99"/>
                  <a:gd name="T38" fmla="*/ 122 w 129"/>
                  <a:gd name="T39" fmla="*/ 40 h 99"/>
                  <a:gd name="T40" fmla="*/ 90 w 129"/>
                  <a:gd name="T41" fmla="*/ 26 h 99"/>
                  <a:gd name="T42" fmla="*/ 78 w 129"/>
                  <a:gd name="T43" fmla="*/ 24 h 99"/>
                  <a:gd name="T44" fmla="*/ 80 w 129"/>
                  <a:gd name="T45" fmla="*/ 36 h 99"/>
                  <a:gd name="T46" fmla="*/ 92 w 129"/>
                  <a:gd name="T47" fmla="*/ 47 h 99"/>
                  <a:gd name="T48" fmla="*/ 89 w 129"/>
                  <a:gd name="T49" fmla="*/ 60 h 99"/>
                  <a:gd name="T50" fmla="*/ 79 w 129"/>
                  <a:gd name="T51" fmla="*/ 76 h 99"/>
                  <a:gd name="T52" fmla="*/ 85 w 129"/>
                  <a:gd name="T53" fmla="*/ 88 h 99"/>
                  <a:gd name="T54" fmla="*/ 85 w 129"/>
                  <a:gd name="T55" fmla="*/ 9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99">
                    <a:moveTo>
                      <a:pt x="85" y="97"/>
                    </a:moveTo>
                    <a:cubicBezTo>
                      <a:pt x="80" y="97"/>
                      <a:pt x="75" y="97"/>
                      <a:pt x="71" y="97"/>
                    </a:cubicBezTo>
                    <a:cubicBezTo>
                      <a:pt x="66" y="91"/>
                      <a:pt x="58" y="99"/>
                      <a:pt x="53" y="94"/>
                    </a:cubicBezTo>
                    <a:cubicBezTo>
                      <a:pt x="53" y="94"/>
                      <a:pt x="53" y="94"/>
                      <a:pt x="53" y="94"/>
                    </a:cubicBezTo>
                    <a:cubicBezTo>
                      <a:pt x="46" y="84"/>
                      <a:pt x="37" y="89"/>
                      <a:pt x="29" y="90"/>
                    </a:cubicBezTo>
                    <a:cubicBezTo>
                      <a:pt x="25" y="89"/>
                      <a:pt x="22" y="88"/>
                      <a:pt x="18" y="87"/>
                    </a:cubicBezTo>
                    <a:cubicBezTo>
                      <a:pt x="18" y="86"/>
                      <a:pt x="17" y="85"/>
                      <a:pt x="17" y="84"/>
                    </a:cubicBezTo>
                    <a:cubicBezTo>
                      <a:pt x="13" y="78"/>
                      <a:pt x="0" y="75"/>
                      <a:pt x="10" y="65"/>
                    </a:cubicBezTo>
                    <a:cubicBezTo>
                      <a:pt x="18" y="57"/>
                      <a:pt x="25" y="64"/>
                      <a:pt x="31" y="69"/>
                    </a:cubicBezTo>
                    <a:cubicBezTo>
                      <a:pt x="30" y="64"/>
                      <a:pt x="24" y="63"/>
                      <a:pt x="19" y="61"/>
                    </a:cubicBezTo>
                    <a:cubicBezTo>
                      <a:pt x="10" y="58"/>
                      <a:pt x="16" y="54"/>
                      <a:pt x="19" y="50"/>
                    </a:cubicBezTo>
                    <a:cubicBezTo>
                      <a:pt x="24" y="40"/>
                      <a:pt x="33" y="39"/>
                      <a:pt x="42" y="37"/>
                    </a:cubicBezTo>
                    <a:cubicBezTo>
                      <a:pt x="54" y="35"/>
                      <a:pt x="54" y="29"/>
                      <a:pt x="44" y="22"/>
                    </a:cubicBezTo>
                    <a:cubicBezTo>
                      <a:pt x="38" y="17"/>
                      <a:pt x="28" y="12"/>
                      <a:pt x="37" y="2"/>
                    </a:cubicBezTo>
                    <a:cubicBezTo>
                      <a:pt x="39" y="1"/>
                      <a:pt x="40" y="0"/>
                      <a:pt x="42" y="0"/>
                    </a:cubicBezTo>
                    <a:cubicBezTo>
                      <a:pt x="56" y="2"/>
                      <a:pt x="71" y="4"/>
                      <a:pt x="85" y="8"/>
                    </a:cubicBezTo>
                    <a:cubicBezTo>
                      <a:pt x="100" y="12"/>
                      <a:pt x="113" y="12"/>
                      <a:pt x="126" y="7"/>
                    </a:cubicBezTo>
                    <a:cubicBezTo>
                      <a:pt x="127" y="8"/>
                      <a:pt x="128" y="9"/>
                      <a:pt x="129" y="11"/>
                    </a:cubicBezTo>
                    <a:cubicBezTo>
                      <a:pt x="129" y="19"/>
                      <a:pt x="127" y="28"/>
                      <a:pt x="125" y="36"/>
                    </a:cubicBezTo>
                    <a:cubicBezTo>
                      <a:pt x="125" y="37"/>
                      <a:pt x="124" y="39"/>
                      <a:pt x="122" y="40"/>
                    </a:cubicBezTo>
                    <a:cubicBezTo>
                      <a:pt x="110" y="39"/>
                      <a:pt x="98" y="38"/>
                      <a:pt x="90" y="26"/>
                    </a:cubicBezTo>
                    <a:cubicBezTo>
                      <a:pt x="88" y="22"/>
                      <a:pt x="82" y="20"/>
                      <a:pt x="78" y="24"/>
                    </a:cubicBezTo>
                    <a:cubicBezTo>
                      <a:pt x="74" y="28"/>
                      <a:pt x="78" y="33"/>
                      <a:pt x="80" y="36"/>
                    </a:cubicBezTo>
                    <a:cubicBezTo>
                      <a:pt x="84" y="40"/>
                      <a:pt x="88" y="43"/>
                      <a:pt x="92" y="47"/>
                    </a:cubicBezTo>
                    <a:cubicBezTo>
                      <a:pt x="95" y="52"/>
                      <a:pt x="85" y="54"/>
                      <a:pt x="89" y="60"/>
                    </a:cubicBezTo>
                    <a:cubicBezTo>
                      <a:pt x="83" y="64"/>
                      <a:pt x="79" y="69"/>
                      <a:pt x="79" y="76"/>
                    </a:cubicBezTo>
                    <a:cubicBezTo>
                      <a:pt x="77" y="82"/>
                      <a:pt x="80" y="85"/>
                      <a:pt x="85" y="88"/>
                    </a:cubicBezTo>
                    <a:cubicBezTo>
                      <a:pt x="91" y="91"/>
                      <a:pt x="88" y="95"/>
                      <a:pt x="85"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3" name="Freeform 1433"/>
              <p:cNvSpPr/>
              <p:nvPr/>
            </p:nvSpPr>
            <p:spPr bwMode="auto">
              <a:xfrm>
                <a:off x="4995" y="2027"/>
                <a:ext cx="135" cy="86"/>
              </a:xfrm>
              <a:custGeom>
                <a:avLst/>
                <a:gdLst>
                  <a:gd name="T0" fmla="*/ 60 w 71"/>
                  <a:gd name="T1" fmla="*/ 7 h 45"/>
                  <a:gd name="T2" fmla="*/ 60 w 71"/>
                  <a:gd name="T3" fmla="*/ 32 h 45"/>
                  <a:gd name="T4" fmla="*/ 28 w 71"/>
                  <a:gd name="T5" fmla="*/ 36 h 45"/>
                  <a:gd name="T6" fmla="*/ 1 w 71"/>
                  <a:gd name="T7" fmla="*/ 39 h 45"/>
                  <a:gd name="T8" fmla="*/ 3 w 71"/>
                  <a:gd name="T9" fmla="*/ 29 h 45"/>
                  <a:gd name="T10" fmla="*/ 14 w 71"/>
                  <a:gd name="T11" fmla="*/ 25 h 45"/>
                  <a:gd name="T12" fmla="*/ 3 w 71"/>
                  <a:gd name="T13" fmla="*/ 20 h 45"/>
                  <a:gd name="T14" fmla="*/ 15 w 71"/>
                  <a:gd name="T15" fmla="*/ 7 h 45"/>
                  <a:gd name="T16" fmla="*/ 60 w 71"/>
                  <a:gd name="T17"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45">
                    <a:moveTo>
                      <a:pt x="60" y="7"/>
                    </a:moveTo>
                    <a:cubicBezTo>
                      <a:pt x="71" y="15"/>
                      <a:pt x="59" y="24"/>
                      <a:pt x="60" y="32"/>
                    </a:cubicBezTo>
                    <a:cubicBezTo>
                      <a:pt x="50" y="39"/>
                      <a:pt x="40" y="45"/>
                      <a:pt x="28" y="36"/>
                    </a:cubicBezTo>
                    <a:cubicBezTo>
                      <a:pt x="19" y="29"/>
                      <a:pt x="10" y="42"/>
                      <a:pt x="1" y="39"/>
                    </a:cubicBezTo>
                    <a:cubicBezTo>
                      <a:pt x="1" y="35"/>
                      <a:pt x="0" y="32"/>
                      <a:pt x="3" y="29"/>
                    </a:cubicBezTo>
                    <a:cubicBezTo>
                      <a:pt x="6" y="26"/>
                      <a:pt x="14" y="34"/>
                      <a:pt x="14" y="25"/>
                    </a:cubicBezTo>
                    <a:cubicBezTo>
                      <a:pt x="14" y="20"/>
                      <a:pt x="6" y="23"/>
                      <a:pt x="3" y="20"/>
                    </a:cubicBezTo>
                    <a:cubicBezTo>
                      <a:pt x="4" y="12"/>
                      <a:pt x="12" y="12"/>
                      <a:pt x="15" y="7"/>
                    </a:cubicBezTo>
                    <a:cubicBezTo>
                      <a:pt x="30" y="0"/>
                      <a:pt x="45" y="0"/>
                      <a:pt x="6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4" name="Freeform 1434"/>
              <p:cNvSpPr/>
              <p:nvPr/>
            </p:nvSpPr>
            <p:spPr bwMode="auto">
              <a:xfrm>
                <a:off x="4777" y="1931"/>
                <a:ext cx="141" cy="90"/>
              </a:xfrm>
              <a:custGeom>
                <a:avLst/>
                <a:gdLst>
                  <a:gd name="T0" fmla="*/ 59 w 74"/>
                  <a:gd name="T1" fmla="*/ 12 h 47"/>
                  <a:gd name="T2" fmla="*/ 59 w 74"/>
                  <a:gd name="T3" fmla="*/ 19 h 47"/>
                  <a:gd name="T4" fmla="*/ 74 w 74"/>
                  <a:gd name="T5" fmla="*/ 39 h 47"/>
                  <a:gd name="T6" fmla="*/ 61 w 74"/>
                  <a:gd name="T7" fmla="*/ 27 h 47"/>
                  <a:gd name="T8" fmla="*/ 50 w 74"/>
                  <a:gd name="T9" fmla="*/ 26 h 47"/>
                  <a:gd name="T10" fmla="*/ 46 w 74"/>
                  <a:gd name="T11" fmla="*/ 32 h 47"/>
                  <a:gd name="T12" fmla="*/ 54 w 74"/>
                  <a:gd name="T13" fmla="*/ 36 h 47"/>
                  <a:gd name="T14" fmla="*/ 55 w 74"/>
                  <a:gd name="T15" fmla="*/ 47 h 47"/>
                  <a:gd name="T16" fmla="*/ 31 w 74"/>
                  <a:gd name="T17" fmla="*/ 40 h 47"/>
                  <a:gd name="T18" fmla="*/ 27 w 74"/>
                  <a:gd name="T19" fmla="*/ 40 h 47"/>
                  <a:gd name="T20" fmla="*/ 10 w 74"/>
                  <a:gd name="T21" fmla="*/ 33 h 47"/>
                  <a:gd name="T22" fmla="*/ 7 w 74"/>
                  <a:gd name="T23" fmla="*/ 29 h 47"/>
                  <a:gd name="T24" fmla="*/ 15 w 74"/>
                  <a:gd name="T25" fmla="*/ 18 h 47"/>
                  <a:gd name="T26" fmla="*/ 38 w 74"/>
                  <a:gd name="T27" fmla="*/ 16 h 47"/>
                  <a:gd name="T28" fmla="*/ 43 w 74"/>
                  <a:gd name="T29" fmla="*/ 2 h 47"/>
                  <a:gd name="T30" fmla="*/ 47 w 74"/>
                  <a:gd name="T31" fmla="*/ 0 h 47"/>
                  <a:gd name="T32" fmla="*/ 59 w 74"/>
                  <a:gd name="T33"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 h="47">
                    <a:moveTo>
                      <a:pt x="59" y="12"/>
                    </a:moveTo>
                    <a:cubicBezTo>
                      <a:pt x="59" y="14"/>
                      <a:pt x="49" y="17"/>
                      <a:pt x="59" y="19"/>
                    </a:cubicBezTo>
                    <a:cubicBezTo>
                      <a:pt x="71" y="21"/>
                      <a:pt x="73" y="29"/>
                      <a:pt x="74" y="39"/>
                    </a:cubicBezTo>
                    <a:cubicBezTo>
                      <a:pt x="63" y="41"/>
                      <a:pt x="67" y="29"/>
                      <a:pt x="61" y="27"/>
                    </a:cubicBezTo>
                    <a:cubicBezTo>
                      <a:pt x="57" y="26"/>
                      <a:pt x="54" y="23"/>
                      <a:pt x="50" y="26"/>
                    </a:cubicBezTo>
                    <a:cubicBezTo>
                      <a:pt x="48" y="28"/>
                      <a:pt x="46" y="30"/>
                      <a:pt x="46" y="32"/>
                    </a:cubicBezTo>
                    <a:cubicBezTo>
                      <a:pt x="47" y="37"/>
                      <a:pt x="51" y="36"/>
                      <a:pt x="54" y="36"/>
                    </a:cubicBezTo>
                    <a:cubicBezTo>
                      <a:pt x="69" y="38"/>
                      <a:pt x="57" y="43"/>
                      <a:pt x="55" y="47"/>
                    </a:cubicBezTo>
                    <a:cubicBezTo>
                      <a:pt x="47" y="45"/>
                      <a:pt x="39" y="42"/>
                      <a:pt x="31" y="40"/>
                    </a:cubicBezTo>
                    <a:cubicBezTo>
                      <a:pt x="30" y="40"/>
                      <a:pt x="29" y="40"/>
                      <a:pt x="27" y="40"/>
                    </a:cubicBezTo>
                    <a:cubicBezTo>
                      <a:pt x="21" y="40"/>
                      <a:pt x="15" y="38"/>
                      <a:pt x="10" y="33"/>
                    </a:cubicBezTo>
                    <a:cubicBezTo>
                      <a:pt x="9" y="32"/>
                      <a:pt x="8" y="31"/>
                      <a:pt x="7" y="29"/>
                    </a:cubicBezTo>
                    <a:cubicBezTo>
                      <a:pt x="2" y="20"/>
                      <a:pt x="0" y="13"/>
                      <a:pt x="15" y="18"/>
                    </a:cubicBezTo>
                    <a:cubicBezTo>
                      <a:pt x="23" y="20"/>
                      <a:pt x="31" y="22"/>
                      <a:pt x="38" y="16"/>
                    </a:cubicBezTo>
                    <a:cubicBezTo>
                      <a:pt x="38" y="11"/>
                      <a:pt x="41" y="7"/>
                      <a:pt x="43" y="2"/>
                    </a:cubicBezTo>
                    <a:cubicBezTo>
                      <a:pt x="44" y="1"/>
                      <a:pt x="45" y="0"/>
                      <a:pt x="47" y="0"/>
                    </a:cubicBezTo>
                    <a:cubicBezTo>
                      <a:pt x="54" y="0"/>
                      <a:pt x="60" y="3"/>
                      <a:pt x="5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5" name="Freeform 1435"/>
              <p:cNvSpPr/>
              <p:nvPr/>
            </p:nvSpPr>
            <p:spPr bwMode="auto">
              <a:xfrm>
                <a:off x="4977" y="1994"/>
                <a:ext cx="191" cy="46"/>
              </a:xfrm>
              <a:custGeom>
                <a:avLst/>
                <a:gdLst>
                  <a:gd name="T0" fmla="*/ 69 w 100"/>
                  <a:gd name="T1" fmla="*/ 24 h 24"/>
                  <a:gd name="T2" fmla="*/ 24 w 100"/>
                  <a:gd name="T3" fmla="*/ 24 h 24"/>
                  <a:gd name="T4" fmla="*/ 17 w 100"/>
                  <a:gd name="T5" fmla="*/ 24 h 24"/>
                  <a:gd name="T6" fmla="*/ 12 w 100"/>
                  <a:gd name="T7" fmla="*/ 17 h 24"/>
                  <a:gd name="T8" fmla="*/ 10 w 100"/>
                  <a:gd name="T9" fmla="*/ 3 h 24"/>
                  <a:gd name="T10" fmla="*/ 12 w 100"/>
                  <a:gd name="T11" fmla="*/ 3 h 24"/>
                  <a:gd name="T12" fmla="*/ 32 w 100"/>
                  <a:gd name="T13" fmla="*/ 11 h 24"/>
                  <a:gd name="T14" fmla="*/ 72 w 100"/>
                  <a:gd name="T15" fmla="*/ 7 h 24"/>
                  <a:gd name="T16" fmla="*/ 80 w 100"/>
                  <a:gd name="T17" fmla="*/ 1 h 24"/>
                  <a:gd name="T18" fmla="*/ 90 w 100"/>
                  <a:gd name="T19" fmla="*/ 3 h 24"/>
                  <a:gd name="T20" fmla="*/ 86 w 100"/>
                  <a:gd name="T21" fmla="*/ 24 h 24"/>
                  <a:gd name="T22" fmla="*/ 69 w 100"/>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24">
                    <a:moveTo>
                      <a:pt x="69" y="24"/>
                    </a:moveTo>
                    <a:cubicBezTo>
                      <a:pt x="54" y="24"/>
                      <a:pt x="39" y="24"/>
                      <a:pt x="24" y="24"/>
                    </a:cubicBezTo>
                    <a:cubicBezTo>
                      <a:pt x="21" y="24"/>
                      <a:pt x="19" y="24"/>
                      <a:pt x="17" y="24"/>
                    </a:cubicBezTo>
                    <a:cubicBezTo>
                      <a:pt x="19" y="19"/>
                      <a:pt x="17" y="19"/>
                      <a:pt x="12" y="17"/>
                    </a:cubicBezTo>
                    <a:cubicBezTo>
                      <a:pt x="8" y="15"/>
                      <a:pt x="0" y="10"/>
                      <a:pt x="10" y="3"/>
                    </a:cubicBezTo>
                    <a:cubicBezTo>
                      <a:pt x="10" y="3"/>
                      <a:pt x="11" y="3"/>
                      <a:pt x="12" y="3"/>
                    </a:cubicBezTo>
                    <a:cubicBezTo>
                      <a:pt x="19" y="5"/>
                      <a:pt x="26" y="8"/>
                      <a:pt x="32" y="11"/>
                    </a:cubicBezTo>
                    <a:cubicBezTo>
                      <a:pt x="45" y="17"/>
                      <a:pt x="59" y="12"/>
                      <a:pt x="72" y="7"/>
                    </a:cubicBezTo>
                    <a:cubicBezTo>
                      <a:pt x="75" y="5"/>
                      <a:pt x="77" y="2"/>
                      <a:pt x="80" y="1"/>
                    </a:cubicBezTo>
                    <a:cubicBezTo>
                      <a:pt x="84" y="0"/>
                      <a:pt x="87" y="1"/>
                      <a:pt x="90" y="3"/>
                    </a:cubicBezTo>
                    <a:cubicBezTo>
                      <a:pt x="96" y="11"/>
                      <a:pt x="100" y="20"/>
                      <a:pt x="86" y="24"/>
                    </a:cubicBezTo>
                    <a:cubicBezTo>
                      <a:pt x="80" y="24"/>
                      <a:pt x="75" y="24"/>
                      <a:pt x="6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6" name="Freeform 1436"/>
              <p:cNvSpPr/>
              <p:nvPr/>
            </p:nvSpPr>
            <p:spPr bwMode="auto">
              <a:xfrm>
                <a:off x="4903" y="1998"/>
                <a:ext cx="46" cy="39"/>
              </a:xfrm>
              <a:custGeom>
                <a:avLst/>
                <a:gdLst>
                  <a:gd name="T0" fmla="*/ 0 w 24"/>
                  <a:gd name="T1" fmla="*/ 15 h 20"/>
                  <a:gd name="T2" fmla="*/ 10 w 24"/>
                  <a:gd name="T3" fmla="*/ 10 h 20"/>
                  <a:gd name="T4" fmla="*/ 24 w 24"/>
                  <a:gd name="T5" fmla="*/ 19 h 20"/>
                  <a:gd name="T6" fmla="*/ 0 w 24"/>
                  <a:gd name="T7" fmla="*/ 15 h 20"/>
                </a:gdLst>
                <a:ahLst/>
                <a:cxnLst>
                  <a:cxn ang="0">
                    <a:pos x="T0" y="T1"/>
                  </a:cxn>
                  <a:cxn ang="0">
                    <a:pos x="T2" y="T3"/>
                  </a:cxn>
                  <a:cxn ang="0">
                    <a:pos x="T4" y="T5"/>
                  </a:cxn>
                  <a:cxn ang="0">
                    <a:pos x="T6" y="T7"/>
                  </a:cxn>
                </a:cxnLst>
                <a:rect l="0" t="0" r="r" b="b"/>
                <a:pathLst>
                  <a:path w="24" h="20">
                    <a:moveTo>
                      <a:pt x="0" y="15"/>
                    </a:moveTo>
                    <a:cubicBezTo>
                      <a:pt x="3" y="13"/>
                      <a:pt x="7" y="12"/>
                      <a:pt x="10" y="10"/>
                    </a:cubicBezTo>
                    <a:cubicBezTo>
                      <a:pt x="24" y="0"/>
                      <a:pt x="24" y="8"/>
                      <a:pt x="24" y="19"/>
                    </a:cubicBezTo>
                    <a:cubicBezTo>
                      <a:pt x="16" y="20"/>
                      <a:pt x="8" y="1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7" name="Freeform 1437"/>
              <p:cNvSpPr/>
              <p:nvPr/>
            </p:nvSpPr>
            <p:spPr bwMode="auto">
              <a:xfrm>
                <a:off x="4949" y="2016"/>
                <a:ext cx="34" cy="30"/>
              </a:xfrm>
              <a:custGeom>
                <a:avLst/>
                <a:gdLst>
                  <a:gd name="T0" fmla="*/ 0 w 18"/>
                  <a:gd name="T1" fmla="*/ 10 h 16"/>
                  <a:gd name="T2" fmla="*/ 18 w 18"/>
                  <a:gd name="T3" fmla="*/ 13 h 16"/>
                  <a:gd name="T4" fmla="*/ 0 w 18"/>
                  <a:gd name="T5" fmla="*/ 10 h 16"/>
                </a:gdLst>
                <a:ahLst/>
                <a:cxnLst>
                  <a:cxn ang="0">
                    <a:pos x="T0" y="T1"/>
                  </a:cxn>
                  <a:cxn ang="0">
                    <a:pos x="T2" y="T3"/>
                  </a:cxn>
                  <a:cxn ang="0">
                    <a:pos x="T4" y="T5"/>
                  </a:cxn>
                </a:cxnLst>
                <a:rect l="0" t="0" r="r" b="b"/>
                <a:pathLst>
                  <a:path w="18" h="16">
                    <a:moveTo>
                      <a:pt x="0" y="10"/>
                    </a:moveTo>
                    <a:cubicBezTo>
                      <a:pt x="5" y="14"/>
                      <a:pt x="14" y="0"/>
                      <a:pt x="18" y="13"/>
                    </a:cubicBezTo>
                    <a:cubicBezTo>
                      <a:pt x="12" y="12"/>
                      <a:pt x="5" y="16"/>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8" name="Freeform 1438"/>
              <p:cNvSpPr/>
              <p:nvPr/>
            </p:nvSpPr>
            <p:spPr bwMode="auto">
              <a:xfrm>
                <a:off x="5073" y="1895"/>
                <a:ext cx="91" cy="113"/>
              </a:xfrm>
              <a:custGeom>
                <a:avLst/>
                <a:gdLst>
                  <a:gd name="T0" fmla="*/ 40 w 48"/>
                  <a:gd name="T1" fmla="*/ 55 h 59"/>
                  <a:gd name="T2" fmla="*/ 29 w 48"/>
                  <a:gd name="T3" fmla="*/ 55 h 59"/>
                  <a:gd name="T4" fmla="*/ 22 w 48"/>
                  <a:gd name="T5" fmla="*/ 47 h 59"/>
                  <a:gd name="T6" fmla="*/ 13 w 48"/>
                  <a:gd name="T7" fmla="*/ 34 h 59"/>
                  <a:gd name="T8" fmla="*/ 3 w 48"/>
                  <a:gd name="T9" fmla="*/ 28 h 59"/>
                  <a:gd name="T10" fmla="*/ 0 w 48"/>
                  <a:gd name="T11" fmla="*/ 22 h 59"/>
                  <a:gd name="T12" fmla="*/ 5 w 48"/>
                  <a:gd name="T13" fmla="*/ 17 h 59"/>
                  <a:gd name="T14" fmla="*/ 5 w 48"/>
                  <a:gd name="T15" fmla="*/ 17 h 59"/>
                  <a:gd name="T16" fmla="*/ 32 w 48"/>
                  <a:gd name="T17" fmla="*/ 6 h 59"/>
                  <a:gd name="T18" fmla="*/ 37 w 48"/>
                  <a:gd name="T19" fmla="*/ 8 h 59"/>
                  <a:gd name="T20" fmla="*/ 47 w 48"/>
                  <a:gd name="T21" fmla="*/ 38 h 59"/>
                  <a:gd name="T22" fmla="*/ 40 w 48"/>
                  <a:gd name="T23" fmla="*/ 52 h 59"/>
                  <a:gd name="T24" fmla="*/ 41 w 48"/>
                  <a:gd name="T25" fmla="*/ 54 h 59"/>
                  <a:gd name="T26" fmla="*/ 40 w 48"/>
                  <a:gd name="T27" fmla="*/ 5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9">
                    <a:moveTo>
                      <a:pt x="40" y="55"/>
                    </a:moveTo>
                    <a:cubicBezTo>
                      <a:pt x="36" y="55"/>
                      <a:pt x="33" y="55"/>
                      <a:pt x="29" y="55"/>
                    </a:cubicBezTo>
                    <a:cubicBezTo>
                      <a:pt x="20" y="59"/>
                      <a:pt x="19" y="53"/>
                      <a:pt x="22" y="47"/>
                    </a:cubicBezTo>
                    <a:cubicBezTo>
                      <a:pt x="27" y="36"/>
                      <a:pt x="20" y="35"/>
                      <a:pt x="13" y="34"/>
                    </a:cubicBezTo>
                    <a:cubicBezTo>
                      <a:pt x="9" y="33"/>
                      <a:pt x="6" y="31"/>
                      <a:pt x="3" y="28"/>
                    </a:cubicBezTo>
                    <a:cubicBezTo>
                      <a:pt x="2" y="26"/>
                      <a:pt x="1" y="24"/>
                      <a:pt x="0" y="22"/>
                    </a:cubicBezTo>
                    <a:cubicBezTo>
                      <a:pt x="1" y="19"/>
                      <a:pt x="3" y="19"/>
                      <a:pt x="5" y="17"/>
                    </a:cubicBezTo>
                    <a:cubicBezTo>
                      <a:pt x="5" y="17"/>
                      <a:pt x="5" y="17"/>
                      <a:pt x="5" y="17"/>
                    </a:cubicBezTo>
                    <a:cubicBezTo>
                      <a:pt x="9" y="0"/>
                      <a:pt x="9" y="0"/>
                      <a:pt x="32" y="6"/>
                    </a:cubicBezTo>
                    <a:cubicBezTo>
                      <a:pt x="34" y="7"/>
                      <a:pt x="35" y="7"/>
                      <a:pt x="37" y="8"/>
                    </a:cubicBezTo>
                    <a:cubicBezTo>
                      <a:pt x="48" y="15"/>
                      <a:pt x="47" y="27"/>
                      <a:pt x="47" y="38"/>
                    </a:cubicBezTo>
                    <a:cubicBezTo>
                      <a:pt x="42" y="41"/>
                      <a:pt x="35" y="44"/>
                      <a:pt x="40" y="52"/>
                    </a:cubicBezTo>
                    <a:cubicBezTo>
                      <a:pt x="41" y="53"/>
                      <a:pt x="41" y="53"/>
                      <a:pt x="41" y="54"/>
                    </a:cubicBezTo>
                    <a:cubicBezTo>
                      <a:pt x="40" y="55"/>
                      <a:pt x="40" y="55"/>
                      <a:pt x="40"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9" name="Freeform 1439"/>
              <p:cNvSpPr/>
              <p:nvPr/>
            </p:nvSpPr>
            <p:spPr bwMode="auto">
              <a:xfrm>
                <a:off x="5141" y="1903"/>
                <a:ext cx="103" cy="70"/>
              </a:xfrm>
              <a:custGeom>
                <a:avLst/>
                <a:gdLst>
                  <a:gd name="T0" fmla="*/ 11 w 54"/>
                  <a:gd name="T1" fmla="*/ 34 h 37"/>
                  <a:gd name="T2" fmla="*/ 0 w 54"/>
                  <a:gd name="T3" fmla="*/ 6 h 37"/>
                  <a:gd name="T4" fmla="*/ 40 w 54"/>
                  <a:gd name="T5" fmla="*/ 14 h 37"/>
                  <a:gd name="T6" fmla="*/ 49 w 54"/>
                  <a:gd name="T7" fmla="*/ 37 h 37"/>
                  <a:gd name="T8" fmla="*/ 11 w 54"/>
                  <a:gd name="T9" fmla="*/ 34 h 37"/>
                </a:gdLst>
                <a:ahLst/>
                <a:cxnLst>
                  <a:cxn ang="0">
                    <a:pos x="T0" y="T1"/>
                  </a:cxn>
                  <a:cxn ang="0">
                    <a:pos x="T2" y="T3"/>
                  </a:cxn>
                  <a:cxn ang="0">
                    <a:pos x="T4" y="T5"/>
                  </a:cxn>
                  <a:cxn ang="0">
                    <a:pos x="T6" y="T7"/>
                  </a:cxn>
                  <a:cxn ang="0">
                    <a:pos x="T8" y="T9"/>
                  </a:cxn>
                </a:cxnLst>
                <a:rect l="0" t="0" r="r" b="b"/>
                <a:pathLst>
                  <a:path w="54" h="37">
                    <a:moveTo>
                      <a:pt x="11" y="34"/>
                    </a:moveTo>
                    <a:cubicBezTo>
                      <a:pt x="2" y="27"/>
                      <a:pt x="9" y="13"/>
                      <a:pt x="0" y="6"/>
                    </a:cubicBezTo>
                    <a:cubicBezTo>
                      <a:pt x="15" y="0"/>
                      <a:pt x="27" y="6"/>
                      <a:pt x="40" y="14"/>
                    </a:cubicBezTo>
                    <a:cubicBezTo>
                      <a:pt x="44" y="21"/>
                      <a:pt x="54" y="26"/>
                      <a:pt x="49" y="37"/>
                    </a:cubicBezTo>
                    <a:cubicBezTo>
                      <a:pt x="37" y="33"/>
                      <a:pt x="23" y="36"/>
                      <a:pt x="1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0" name="Freeform 1440"/>
              <p:cNvSpPr/>
              <p:nvPr/>
            </p:nvSpPr>
            <p:spPr bwMode="auto">
              <a:xfrm>
                <a:off x="5141" y="1994"/>
                <a:ext cx="174" cy="46"/>
              </a:xfrm>
              <a:custGeom>
                <a:avLst/>
                <a:gdLst>
                  <a:gd name="T0" fmla="*/ 4 w 91"/>
                  <a:gd name="T1" fmla="*/ 3 h 24"/>
                  <a:gd name="T2" fmla="*/ 4 w 91"/>
                  <a:gd name="T3" fmla="*/ 0 h 24"/>
                  <a:gd name="T4" fmla="*/ 91 w 91"/>
                  <a:gd name="T5" fmla="*/ 14 h 24"/>
                  <a:gd name="T6" fmla="*/ 73 w 91"/>
                  <a:gd name="T7" fmla="*/ 24 h 24"/>
                  <a:gd name="T8" fmla="*/ 7 w 91"/>
                  <a:gd name="T9" fmla="*/ 24 h 24"/>
                  <a:gd name="T10" fmla="*/ 0 w 91"/>
                  <a:gd name="T11" fmla="*/ 24 h 24"/>
                  <a:gd name="T12" fmla="*/ 4 w 91"/>
                  <a:gd name="T13" fmla="*/ 3 h 24"/>
                </a:gdLst>
                <a:ahLst/>
                <a:cxnLst>
                  <a:cxn ang="0">
                    <a:pos x="T0" y="T1"/>
                  </a:cxn>
                  <a:cxn ang="0">
                    <a:pos x="T2" y="T3"/>
                  </a:cxn>
                  <a:cxn ang="0">
                    <a:pos x="T4" y="T5"/>
                  </a:cxn>
                  <a:cxn ang="0">
                    <a:pos x="T6" y="T7"/>
                  </a:cxn>
                  <a:cxn ang="0">
                    <a:pos x="T8" y="T9"/>
                  </a:cxn>
                  <a:cxn ang="0">
                    <a:pos x="T10" y="T11"/>
                  </a:cxn>
                  <a:cxn ang="0">
                    <a:pos x="T12" y="T13"/>
                  </a:cxn>
                </a:cxnLst>
                <a:rect l="0" t="0" r="r" b="b"/>
                <a:pathLst>
                  <a:path w="91" h="24">
                    <a:moveTo>
                      <a:pt x="4" y="3"/>
                    </a:moveTo>
                    <a:cubicBezTo>
                      <a:pt x="4" y="2"/>
                      <a:pt x="4" y="1"/>
                      <a:pt x="4" y="0"/>
                    </a:cubicBezTo>
                    <a:cubicBezTo>
                      <a:pt x="30" y="22"/>
                      <a:pt x="61" y="14"/>
                      <a:pt x="91" y="14"/>
                    </a:cubicBezTo>
                    <a:cubicBezTo>
                      <a:pt x="88" y="22"/>
                      <a:pt x="79" y="20"/>
                      <a:pt x="73" y="24"/>
                    </a:cubicBezTo>
                    <a:cubicBezTo>
                      <a:pt x="51" y="24"/>
                      <a:pt x="29" y="24"/>
                      <a:pt x="7" y="24"/>
                    </a:cubicBezTo>
                    <a:cubicBezTo>
                      <a:pt x="5" y="24"/>
                      <a:pt x="3" y="24"/>
                      <a:pt x="0" y="24"/>
                    </a:cubicBezTo>
                    <a:cubicBezTo>
                      <a:pt x="10" y="19"/>
                      <a:pt x="3" y="10"/>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1" name="Freeform 1441"/>
              <p:cNvSpPr/>
              <p:nvPr/>
            </p:nvSpPr>
            <p:spPr bwMode="auto">
              <a:xfrm>
                <a:off x="5212" y="1914"/>
                <a:ext cx="82" cy="77"/>
              </a:xfrm>
              <a:custGeom>
                <a:avLst/>
                <a:gdLst>
                  <a:gd name="T0" fmla="*/ 12 w 43"/>
                  <a:gd name="T1" fmla="*/ 31 h 40"/>
                  <a:gd name="T2" fmla="*/ 2 w 43"/>
                  <a:gd name="T3" fmla="*/ 11 h 40"/>
                  <a:gd name="T4" fmla="*/ 5 w 43"/>
                  <a:gd name="T5" fmla="*/ 0 h 40"/>
                  <a:gd name="T6" fmla="*/ 43 w 43"/>
                  <a:gd name="T7" fmla="*/ 28 h 40"/>
                  <a:gd name="T8" fmla="*/ 43 w 43"/>
                  <a:gd name="T9" fmla="*/ 31 h 40"/>
                  <a:gd name="T10" fmla="*/ 26 w 43"/>
                  <a:gd name="T11" fmla="*/ 35 h 40"/>
                  <a:gd name="T12" fmla="*/ 12 w 43"/>
                  <a:gd name="T13" fmla="*/ 31 h 40"/>
                </a:gdLst>
                <a:ahLst/>
                <a:cxnLst>
                  <a:cxn ang="0">
                    <a:pos x="T0" y="T1"/>
                  </a:cxn>
                  <a:cxn ang="0">
                    <a:pos x="T2" y="T3"/>
                  </a:cxn>
                  <a:cxn ang="0">
                    <a:pos x="T4" y="T5"/>
                  </a:cxn>
                  <a:cxn ang="0">
                    <a:pos x="T6" y="T7"/>
                  </a:cxn>
                  <a:cxn ang="0">
                    <a:pos x="T8" y="T9"/>
                  </a:cxn>
                  <a:cxn ang="0">
                    <a:pos x="T10" y="T11"/>
                  </a:cxn>
                  <a:cxn ang="0">
                    <a:pos x="T12" y="T13"/>
                  </a:cxn>
                </a:cxnLst>
                <a:rect l="0" t="0" r="r" b="b"/>
                <a:pathLst>
                  <a:path w="43" h="40">
                    <a:moveTo>
                      <a:pt x="12" y="31"/>
                    </a:moveTo>
                    <a:cubicBezTo>
                      <a:pt x="11" y="23"/>
                      <a:pt x="4" y="18"/>
                      <a:pt x="2" y="11"/>
                    </a:cubicBezTo>
                    <a:cubicBezTo>
                      <a:pt x="0" y="6"/>
                      <a:pt x="1" y="3"/>
                      <a:pt x="5" y="0"/>
                    </a:cubicBezTo>
                    <a:cubicBezTo>
                      <a:pt x="19" y="8"/>
                      <a:pt x="28" y="22"/>
                      <a:pt x="43" y="28"/>
                    </a:cubicBezTo>
                    <a:cubicBezTo>
                      <a:pt x="43" y="29"/>
                      <a:pt x="43" y="30"/>
                      <a:pt x="43" y="31"/>
                    </a:cubicBezTo>
                    <a:cubicBezTo>
                      <a:pt x="37" y="31"/>
                      <a:pt x="31" y="31"/>
                      <a:pt x="26" y="35"/>
                    </a:cubicBezTo>
                    <a:cubicBezTo>
                      <a:pt x="19" y="40"/>
                      <a:pt x="16" y="35"/>
                      <a:pt x="1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2" name="Freeform 1442"/>
              <p:cNvSpPr/>
              <p:nvPr/>
            </p:nvSpPr>
            <p:spPr bwMode="auto">
              <a:xfrm>
                <a:off x="5160" y="1811"/>
                <a:ext cx="141" cy="97"/>
              </a:xfrm>
              <a:custGeom>
                <a:avLst/>
                <a:gdLst>
                  <a:gd name="T0" fmla="*/ 60 w 74"/>
                  <a:gd name="T1" fmla="*/ 12 h 51"/>
                  <a:gd name="T2" fmla="*/ 53 w 74"/>
                  <a:gd name="T3" fmla="*/ 20 h 51"/>
                  <a:gd name="T4" fmla="*/ 62 w 74"/>
                  <a:gd name="T5" fmla="*/ 36 h 51"/>
                  <a:gd name="T6" fmla="*/ 74 w 74"/>
                  <a:gd name="T7" fmla="*/ 44 h 51"/>
                  <a:gd name="T8" fmla="*/ 67 w 74"/>
                  <a:gd name="T9" fmla="*/ 50 h 51"/>
                  <a:gd name="T10" fmla="*/ 29 w 74"/>
                  <a:gd name="T11" fmla="*/ 47 h 51"/>
                  <a:gd name="T12" fmla="*/ 1 w 74"/>
                  <a:gd name="T13" fmla="*/ 44 h 51"/>
                  <a:gd name="T14" fmla="*/ 0 w 74"/>
                  <a:gd name="T15" fmla="*/ 40 h 51"/>
                  <a:gd name="T16" fmla="*/ 4 w 74"/>
                  <a:gd name="T17" fmla="*/ 37 h 51"/>
                  <a:gd name="T18" fmla="*/ 35 w 74"/>
                  <a:gd name="T19" fmla="*/ 19 h 51"/>
                  <a:gd name="T20" fmla="*/ 37 w 74"/>
                  <a:gd name="T21" fmla="*/ 5 h 51"/>
                  <a:gd name="T22" fmla="*/ 45 w 74"/>
                  <a:gd name="T23" fmla="*/ 0 h 51"/>
                  <a:gd name="T24" fmla="*/ 60 w 74"/>
                  <a:gd name="T25"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51">
                    <a:moveTo>
                      <a:pt x="60" y="12"/>
                    </a:moveTo>
                    <a:cubicBezTo>
                      <a:pt x="59" y="17"/>
                      <a:pt x="48" y="17"/>
                      <a:pt x="53" y="20"/>
                    </a:cubicBezTo>
                    <a:cubicBezTo>
                      <a:pt x="60" y="25"/>
                      <a:pt x="51" y="38"/>
                      <a:pt x="62" y="36"/>
                    </a:cubicBezTo>
                    <a:cubicBezTo>
                      <a:pt x="69" y="36"/>
                      <a:pt x="68" y="45"/>
                      <a:pt x="74" y="44"/>
                    </a:cubicBezTo>
                    <a:cubicBezTo>
                      <a:pt x="72" y="47"/>
                      <a:pt x="68" y="51"/>
                      <a:pt x="67" y="50"/>
                    </a:cubicBezTo>
                    <a:cubicBezTo>
                      <a:pt x="55" y="38"/>
                      <a:pt x="41" y="50"/>
                      <a:pt x="29" y="47"/>
                    </a:cubicBezTo>
                    <a:cubicBezTo>
                      <a:pt x="19" y="51"/>
                      <a:pt x="10" y="49"/>
                      <a:pt x="1" y="44"/>
                    </a:cubicBezTo>
                    <a:cubicBezTo>
                      <a:pt x="0" y="43"/>
                      <a:pt x="0" y="41"/>
                      <a:pt x="0" y="40"/>
                    </a:cubicBezTo>
                    <a:cubicBezTo>
                      <a:pt x="1" y="39"/>
                      <a:pt x="3" y="38"/>
                      <a:pt x="4" y="37"/>
                    </a:cubicBezTo>
                    <a:cubicBezTo>
                      <a:pt x="17" y="35"/>
                      <a:pt x="24" y="23"/>
                      <a:pt x="35" y="19"/>
                    </a:cubicBezTo>
                    <a:cubicBezTo>
                      <a:pt x="42" y="17"/>
                      <a:pt x="37" y="10"/>
                      <a:pt x="37" y="5"/>
                    </a:cubicBezTo>
                    <a:cubicBezTo>
                      <a:pt x="38" y="1"/>
                      <a:pt x="41" y="0"/>
                      <a:pt x="45" y="0"/>
                    </a:cubicBezTo>
                    <a:cubicBezTo>
                      <a:pt x="51" y="2"/>
                      <a:pt x="56" y="6"/>
                      <a:pt x="6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3" name="Freeform 1443"/>
              <p:cNvSpPr/>
              <p:nvPr/>
            </p:nvSpPr>
            <p:spPr bwMode="auto">
              <a:xfrm>
                <a:off x="5111" y="1878"/>
                <a:ext cx="110" cy="57"/>
              </a:xfrm>
              <a:custGeom>
                <a:avLst/>
                <a:gdLst>
                  <a:gd name="T0" fmla="*/ 27 w 58"/>
                  <a:gd name="T1" fmla="*/ 9 h 30"/>
                  <a:gd name="T2" fmla="*/ 55 w 58"/>
                  <a:gd name="T3" fmla="*/ 12 h 30"/>
                  <a:gd name="T4" fmla="*/ 58 w 58"/>
                  <a:gd name="T5" fmla="*/ 19 h 30"/>
                  <a:gd name="T6" fmla="*/ 55 w 58"/>
                  <a:gd name="T7" fmla="*/ 30 h 30"/>
                  <a:gd name="T8" fmla="*/ 16 w 58"/>
                  <a:gd name="T9" fmla="*/ 19 h 30"/>
                  <a:gd name="T10" fmla="*/ 13 w 58"/>
                  <a:gd name="T11" fmla="*/ 19 h 30"/>
                  <a:gd name="T12" fmla="*/ 9 w 58"/>
                  <a:gd name="T13" fmla="*/ 0 h 30"/>
                  <a:gd name="T14" fmla="*/ 14 w 58"/>
                  <a:gd name="T15" fmla="*/ 0 h 30"/>
                  <a:gd name="T16" fmla="*/ 27 w 58"/>
                  <a:gd name="T17"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0">
                    <a:moveTo>
                      <a:pt x="27" y="9"/>
                    </a:moveTo>
                    <a:cubicBezTo>
                      <a:pt x="36" y="10"/>
                      <a:pt x="46" y="8"/>
                      <a:pt x="55" y="12"/>
                    </a:cubicBezTo>
                    <a:cubicBezTo>
                      <a:pt x="56" y="14"/>
                      <a:pt x="57" y="17"/>
                      <a:pt x="58" y="19"/>
                    </a:cubicBezTo>
                    <a:cubicBezTo>
                      <a:pt x="57" y="23"/>
                      <a:pt x="56" y="26"/>
                      <a:pt x="55" y="30"/>
                    </a:cubicBezTo>
                    <a:cubicBezTo>
                      <a:pt x="43" y="22"/>
                      <a:pt x="29" y="21"/>
                      <a:pt x="16" y="19"/>
                    </a:cubicBezTo>
                    <a:cubicBezTo>
                      <a:pt x="15" y="19"/>
                      <a:pt x="14" y="19"/>
                      <a:pt x="13" y="19"/>
                    </a:cubicBezTo>
                    <a:cubicBezTo>
                      <a:pt x="6" y="14"/>
                      <a:pt x="0" y="8"/>
                      <a:pt x="9" y="0"/>
                    </a:cubicBezTo>
                    <a:cubicBezTo>
                      <a:pt x="11" y="0"/>
                      <a:pt x="13" y="0"/>
                      <a:pt x="14" y="0"/>
                    </a:cubicBezTo>
                    <a:cubicBezTo>
                      <a:pt x="19" y="1"/>
                      <a:pt x="20" y="9"/>
                      <a:pt x="2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4" name="Freeform 1444"/>
              <p:cNvSpPr/>
              <p:nvPr/>
            </p:nvSpPr>
            <p:spPr bwMode="auto">
              <a:xfrm>
                <a:off x="5248" y="1765"/>
                <a:ext cx="120" cy="78"/>
              </a:xfrm>
              <a:custGeom>
                <a:avLst/>
                <a:gdLst>
                  <a:gd name="T0" fmla="*/ 14 w 63"/>
                  <a:gd name="T1" fmla="*/ 36 h 41"/>
                  <a:gd name="T2" fmla="*/ 0 w 63"/>
                  <a:gd name="T3" fmla="*/ 26 h 41"/>
                  <a:gd name="T4" fmla="*/ 15 w 63"/>
                  <a:gd name="T5" fmla="*/ 9 h 41"/>
                  <a:gd name="T6" fmla="*/ 26 w 63"/>
                  <a:gd name="T7" fmla="*/ 2 h 41"/>
                  <a:gd name="T8" fmla="*/ 45 w 63"/>
                  <a:gd name="T9" fmla="*/ 12 h 41"/>
                  <a:gd name="T10" fmla="*/ 63 w 63"/>
                  <a:gd name="T11" fmla="*/ 26 h 41"/>
                  <a:gd name="T12" fmla="*/ 56 w 63"/>
                  <a:gd name="T13" fmla="*/ 26 h 41"/>
                  <a:gd name="T14" fmla="*/ 24 w 63"/>
                  <a:gd name="T15" fmla="*/ 36 h 41"/>
                  <a:gd name="T16" fmla="*/ 14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14" y="36"/>
                    </a:moveTo>
                    <a:cubicBezTo>
                      <a:pt x="7" y="36"/>
                      <a:pt x="3" y="31"/>
                      <a:pt x="0" y="26"/>
                    </a:cubicBezTo>
                    <a:cubicBezTo>
                      <a:pt x="0" y="16"/>
                      <a:pt x="10" y="14"/>
                      <a:pt x="15" y="9"/>
                    </a:cubicBezTo>
                    <a:cubicBezTo>
                      <a:pt x="19" y="6"/>
                      <a:pt x="22" y="4"/>
                      <a:pt x="26" y="2"/>
                    </a:cubicBezTo>
                    <a:cubicBezTo>
                      <a:pt x="35" y="0"/>
                      <a:pt x="42" y="3"/>
                      <a:pt x="45" y="12"/>
                    </a:cubicBezTo>
                    <a:cubicBezTo>
                      <a:pt x="51" y="17"/>
                      <a:pt x="59" y="19"/>
                      <a:pt x="63" y="26"/>
                    </a:cubicBezTo>
                    <a:cubicBezTo>
                      <a:pt x="60" y="26"/>
                      <a:pt x="58" y="26"/>
                      <a:pt x="56" y="26"/>
                    </a:cubicBezTo>
                    <a:cubicBezTo>
                      <a:pt x="45" y="28"/>
                      <a:pt x="37" y="41"/>
                      <a:pt x="24" y="36"/>
                    </a:cubicBezTo>
                    <a:cubicBezTo>
                      <a:pt x="21" y="36"/>
                      <a:pt x="17" y="36"/>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5" name="Freeform 1445"/>
              <p:cNvSpPr/>
              <p:nvPr/>
            </p:nvSpPr>
            <p:spPr bwMode="auto">
              <a:xfrm>
                <a:off x="5294" y="1809"/>
                <a:ext cx="61" cy="36"/>
              </a:xfrm>
              <a:custGeom>
                <a:avLst/>
                <a:gdLst>
                  <a:gd name="T0" fmla="*/ 0 w 32"/>
                  <a:gd name="T1" fmla="*/ 13 h 19"/>
                  <a:gd name="T2" fmla="*/ 32 w 32"/>
                  <a:gd name="T3" fmla="*/ 3 h 19"/>
                  <a:gd name="T4" fmla="*/ 28 w 32"/>
                  <a:gd name="T5" fmla="*/ 13 h 19"/>
                  <a:gd name="T6" fmla="*/ 0 w 32"/>
                  <a:gd name="T7" fmla="*/ 13 h 19"/>
                </a:gdLst>
                <a:ahLst/>
                <a:cxnLst>
                  <a:cxn ang="0">
                    <a:pos x="T0" y="T1"/>
                  </a:cxn>
                  <a:cxn ang="0">
                    <a:pos x="T2" y="T3"/>
                  </a:cxn>
                  <a:cxn ang="0">
                    <a:pos x="T4" y="T5"/>
                  </a:cxn>
                  <a:cxn ang="0">
                    <a:pos x="T6" y="T7"/>
                  </a:cxn>
                </a:cxnLst>
                <a:rect l="0" t="0" r="r" b="b"/>
                <a:pathLst>
                  <a:path w="32" h="19">
                    <a:moveTo>
                      <a:pt x="0" y="13"/>
                    </a:moveTo>
                    <a:cubicBezTo>
                      <a:pt x="12" y="12"/>
                      <a:pt x="19" y="0"/>
                      <a:pt x="32" y="3"/>
                    </a:cubicBezTo>
                    <a:cubicBezTo>
                      <a:pt x="28" y="5"/>
                      <a:pt x="28" y="9"/>
                      <a:pt x="28" y="13"/>
                    </a:cubicBezTo>
                    <a:cubicBezTo>
                      <a:pt x="19" y="19"/>
                      <a:pt x="10" y="19"/>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6" name="Freeform 1446"/>
              <p:cNvSpPr/>
              <p:nvPr/>
            </p:nvSpPr>
            <p:spPr bwMode="auto">
              <a:xfrm>
                <a:off x="2390" y="1746"/>
                <a:ext cx="57" cy="63"/>
              </a:xfrm>
              <a:custGeom>
                <a:avLst/>
                <a:gdLst>
                  <a:gd name="T0" fmla="*/ 1 w 30"/>
                  <a:gd name="T1" fmla="*/ 11 h 33"/>
                  <a:gd name="T2" fmla="*/ 9 w 30"/>
                  <a:gd name="T3" fmla="*/ 5 h 33"/>
                  <a:gd name="T4" fmla="*/ 22 w 30"/>
                  <a:gd name="T5" fmla="*/ 15 h 33"/>
                  <a:gd name="T6" fmla="*/ 29 w 30"/>
                  <a:gd name="T7" fmla="*/ 25 h 33"/>
                  <a:gd name="T8" fmla="*/ 5 w 30"/>
                  <a:gd name="T9" fmla="*/ 25 h 33"/>
                  <a:gd name="T10" fmla="*/ 1 w 30"/>
                  <a:gd name="T11" fmla="*/ 11 h 33"/>
                </a:gdLst>
                <a:ahLst/>
                <a:cxnLst>
                  <a:cxn ang="0">
                    <a:pos x="T0" y="T1"/>
                  </a:cxn>
                  <a:cxn ang="0">
                    <a:pos x="T2" y="T3"/>
                  </a:cxn>
                  <a:cxn ang="0">
                    <a:pos x="T4" y="T5"/>
                  </a:cxn>
                  <a:cxn ang="0">
                    <a:pos x="T6" y="T7"/>
                  </a:cxn>
                  <a:cxn ang="0">
                    <a:pos x="T8" y="T9"/>
                  </a:cxn>
                  <a:cxn ang="0">
                    <a:pos x="T10" y="T11"/>
                  </a:cxn>
                </a:cxnLst>
                <a:rect l="0" t="0" r="r" b="b"/>
                <a:pathLst>
                  <a:path w="30" h="33">
                    <a:moveTo>
                      <a:pt x="1" y="11"/>
                    </a:moveTo>
                    <a:cubicBezTo>
                      <a:pt x="2" y="7"/>
                      <a:pt x="6" y="6"/>
                      <a:pt x="9" y="5"/>
                    </a:cubicBezTo>
                    <a:cubicBezTo>
                      <a:pt x="19" y="0"/>
                      <a:pt x="17" y="12"/>
                      <a:pt x="22" y="15"/>
                    </a:cubicBezTo>
                    <a:cubicBezTo>
                      <a:pt x="23" y="19"/>
                      <a:pt x="30" y="20"/>
                      <a:pt x="29" y="25"/>
                    </a:cubicBezTo>
                    <a:cubicBezTo>
                      <a:pt x="21" y="33"/>
                      <a:pt x="13" y="33"/>
                      <a:pt x="5" y="25"/>
                    </a:cubicBezTo>
                    <a:cubicBezTo>
                      <a:pt x="0" y="22"/>
                      <a:pt x="6" y="15"/>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7" name="Freeform 1447"/>
              <p:cNvSpPr/>
              <p:nvPr/>
            </p:nvSpPr>
            <p:spPr bwMode="auto">
              <a:xfrm>
                <a:off x="2443" y="1811"/>
                <a:ext cx="38" cy="27"/>
              </a:xfrm>
              <a:custGeom>
                <a:avLst/>
                <a:gdLst>
                  <a:gd name="T0" fmla="*/ 11 w 20"/>
                  <a:gd name="T1" fmla="*/ 11 h 14"/>
                  <a:gd name="T2" fmla="*/ 0 w 20"/>
                  <a:gd name="T3" fmla="*/ 11 h 14"/>
                  <a:gd name="T4" fmla="*/ 5 w 20"/>
                  <a:gd name="T5" fmla="*/ 5 h 14"/>
                  <a:gd name="T6" fmla="*/ 16 w 20"/>
                  <a:gd name="T7" fmla="*/ 4 h 14"/>
                  <a:gd name="T8" fmla="*/ 11 w 20"/>
                  <a:gd name="T9" fmla="*/ 11 h 14"/>
                </a:gdLst>
                <a:ahLst/>
                <a:cxnLst>
                  <a:cxn ang="0">
                    <a:pos x="T0" y="T1"/>
                  </a:cxn>
                  <a:cxn ang="0">
                    <a:pos x="T2" y="T3"/>
                  </a:cxn>
                  <a:cxn ang="0">
                    <a:pos x="T4" y="T5"/>
                  </a:cxn>
                  <a:cxn ang="0">
                    <a:pos x="T6" y="T7"/>
                  </a:cxn>
                  <a:cxn ang="0">
                    <a:pos x="T8" y="T9"/>
                  </a:cxn>
                </a:cxnLst>
                <a:rect l="0" t="0" r="r" b="b"/>
                <a:pathLst>
                  <a:path w="20" h="14">
                    <a:moveTo>
                      <a:pt x="11" y="11"/>
                    </a:moveTo>
                    <a:cubicBezTo>
                      <a:pt x="7" y="12"/>
                      <a:pt x="4" y="14"/>
                      <a:pt x="0" y="11"/>
                    </a:cubicBezTo>
                    <a:cubicBezTo>
                      <a:pt x="2" y="9"/>
                      <a:pt x="3" y="7"/>
                      <a:pt x="5" y="5"/>
                    </a:cubicBezTo>
                    <a:cubicBezTo>
                      <a:pt x="9" y="4"/>
                      <a:pt x="13" y="0"/>
                      <a:pt x="16" y="4"/>
                    </a:cubicBezTo>
                    <a:cubicBezTo>
                      <a:pt x="20" y="8"/>
                      <a:pt x="13" y="8"/>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8" name="Freeform 1448"/>
              <p:cNvSpPr/>
              <p:nvPr/>
            </p:nvSpPr>
            <p:spPr bwMode="auto">
              <a:xfrm>
                <a:off x="2386" y="1767"/>
                <a:ext cx="17" cy="36"/>
              </a:xfrm>
              <a:custGeom>
                <a:avLst/>
                <a:gdLst>
                  <a:gd name="T0" fmla="*/ 3 w 9"/>
                  <a:gd name="T1" fmla="*/ 0 h 19"/>
                  <a:gd name="T2" fmla="*/ 7 w 9"/>
                  <a:gd name="T3" fmla="*/ 14 h 19"/>
                  <a:gd name="T4" fmla="*/ 3 w 9"/>
                  <a:gd name="T5" fmla="*/ 19 h 19"/>
                  <a:gd name="T6" fmla="*/ 3 w 9"/>
                  <a:gd name="T7" fmla="*/ 0 h 19"/>
                </a:gdLst>
                <a:ahLst/>
                <a:cxnLst>
                  <a:cxn ang="0">
                    <a:pos x="T0" y="T1"/>
                  </a:cxn>
                  <a:cxn ang="0">
                    <a:pos x="T2" y="T3"/>
                  </a:cxn>
                  <a:cxn ang="0">
                    <a:pos x="T4" y="T5"/>
                  </a:cxn>
                  <a:cxn ang="0">
                    <a:pos x="T6" y="T7"/>
                  </a:cxn>
                </a:cxnLst>
                <a:rect l="0" t="0" r="r" b="b"/>
                <a:pathLst>
                  <a:path w="9" h="19">
                    <a:moveTo>
                      <a:pt x="3" y="0"/>
                    </a:moveTo>
                    <a:cubicBezTo>
                      <a:pt x="9" y="4"/>
                      <a:pt x="6" y="9"/>
                      <a:pt x="7" y="14"/>
                    </a:cubicBezTo>
                    <a:cubicBezTo>
                      <a:pt x="6" y="16"/>
                      <a:pt x="4" y="17"/>
                      <a:pt x="3" y="19"/>
                    </a:cubicBezTo>
                    <a:cubicBezTo>
                      <a:pt x="0" y="12"/>
                      <a:pt x="2" y="6"/>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9" name="Freeform 1449"/>
              <p:cNvSpPr/>
              <p:nvPr/>
            </p:nvSpPr>
            <p:spPr bwMode="auto">
              <a:xfrm>
                <a:off x="2346" y="1811"/>
                <a:ext cx="42" cy="84"/>
              </a:xfrm>
              <a:custGeom>
                <a:avLst/>
                <a:gdLst>
                  <a:gd name="T0" fmla="*/ 10 w 22"/>
                  <a:gd name="T1" fmla="*/ 5 h 44"/>
                  <a:gd name="T2" fmla="*/ 17 w 22"/>
                  <a:gd name="T3" fmla="*/ 12 h 44"/>
                  <a:gd name="T4" fmla="*/ 21 w 22"/>
                  <a:gd name="T5" fmla="*/ 16 h 44"/>
                  <a:gd name="T6" fmla="*/ 10 w 22"/>
                  <a:gd name="T7" fmla="*/ 44 h 44"/>
                  <a:gd name="T8" fmla="*/ 4 w 22"/>
                  <a:gd name="T9" fmla="*/ 26 h 44"/>
                  <a:gd name="T10" fmla="*/ 0 w 22"/>
                  <a:gd name="T11" fmla="*/ 11 h 44"/>
                  <a:gd name="T12" fmla="*/ 4 w 22"/>
                  <a:gd name="T13" fmla="*/ 2 h 44"/>
                  <a:gd name="T14" fmla="*/ 10 w 22"/>
                  <a:gd name="T15" fmla="*/ 5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4">
                    <a:moveTo>
                      <a:pt x="10" y="5"/>
                    </a:moveTo>
                    <a:cubicBezTo>
                      <a:pt x="12" y="8"/>
                      <a:pt x="15" y="10"/>
                      <a:pt x="17" y="12"/>
                    </a:cubicBezTo>
                    <a:cubicBezTo>
                      <a:pt x="19" y="13"/>
                      <a:pt x="20" y="15"/>
                      <a:pt x="21" y="16"/>
                    </a:cubicBezTo>
                    <a:cubicBezTo>
                      <a:pt x="22" y="27"/>
                      <a:pt x="12" y="34"/>
                      <a:pt x="10" y="44"/>
                    </a:cubicBezTo>
                    <a:cubicBezTo>
                      <a:pt x="4" y="39"/>
                      <a:pt x="10" y="30"/>
                      <a:pt x="4" y="26"/>
                    </a:cubicBezTo>
                    <a:cubicBezTo>
                      <a:pt x="0" y="22"/>
                      <a:pt x="2" y="16"/>
                      <a:pt x="0" y="11"/>
                    </a:cubicBezTo>
                    <a:cubicBezTo>
                      <a:pt x="0" y="7"/>
                      <a:pt x="1" y="4"/>
                      <a:pt x="4" y="2"/>
                    </a:cubicBezTo>
                    <a:cubicBezTo>
                      <a:pt x="7" y="0"/>
                      <a:pt x="9" y="3"/>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0" name="Freeform 1450"/>
              <p:cNvSpPr/>
              <p:nvPr/>
            </p:nvSpPr>
            <p:spPr bwMode="auto">
              <a:xfrm>
                <a:off x="3947" y="2536"/>
                <a:ext cx="124" cy="159"/>
              </a:xfrm>
              <a:custGeom>
                <a:avLst/>
                <a:gdLst>
                  <a:gd name="T0" fmla="*/ 0 w 65"/>
                  <a:gd name="T1" fmla="*/ 45 h 83"/>
                  <a:gd name="T2" fmla="*/ 7 w 65"/>
                  <a:gd name="T3" fmla="*/ 34 h 83"/>
                  <a:gd name="T4" fmla="*/ 10 w 65"/>
                  <a:gd name="T5" fmla="*/ 33 h 83"/>
                  <a:gd name="T6" fmla="*/ 18 w 65"/>
                  <a:gd name="T7" fmla="*/ 23 h 83"/>
                  <a:gd name="T8" fmla="*/ 20 w 65"/>
                  <a:gd name="T9" fmla="*/ 18 h 83"/>
                  <a:gd name="T10" fmla="*/ 42 w 65"/>
                  <a:gd name="T11" fmla="*/ 2 h 83"/>
                  <a:gd name="T12" fmla="*/ 56 w 65"/>
                  <a:gd name="T13" fmla="*/ 6 h 83"/>
                  <a:gd name="T14" fmla="*/ 63 w 65"/>
                  <a:gd name="T15" fmla="*/ 3 h 83"/>
                  <a:gd name="T16" fmla="*/ 59 w 65"/>
                  <a:gd name="T17" fmla="*/ 24 h 83"/>
                  <a:gd name="T18" fmla="*/ 61 w 65"/>
                  <a:gd name="T19" fmla="*/ 57 h 83"/>
                  <a:gd name="T20" fmla="*/ 54 w 65"/>
                  <a:gd name="T21" fmla="*/ 57 h 83"/>
                  <a:gd name="T22" fmla="*/ 49 w 65"/>
                  <a:gd name="T23" fmla="*/ 65 h 83"/>
                  <a:gd name="T24" fmla="*/ 21 w 65"/>
                  <a:gd name="T25" fmla="*/ 72 h 83"/>
                  <a:gd name="T26" fmla="*/ 11 w 65"/>
                  <a:gd name="T27" fmla="*/ 83 h 83"/>
                  <a:gd name="T28" fmla="*/ 7 w 65"/>
                  <a:gd name="T29" fmla="*/ 69 h 83"/>
                  <a:gd name="T30" fmla="*/ 7 w 65"/>
                  <a:gd name="T31" fmla="*/ 69 h 83"/>
                  <a:gd name="T32" fmla="*/ 0 w 65"/>
                  <a:gd name="T33" fmla="*/ 44 h 83"/>
                  <a:gd name="T34" fmla="*/ 0 w 65"/>
                  <a:gd name="T35"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83">
                    <a:moveTo>
                      <a:pt x="0" y="45"/>
                    </a:moveTo>
                    <a:cubicBezTo>
                      <a:pt x="0" y="40"/>
                      <a:pt x="2" y="36"/>
                      <a:pt x="7" y="34"/>
                    </a:cubicBezTo>
                    <a:cubicBezTo>
                      <a:pt x="8" y="34"/>
                      <a:pt x="9" y="33"/>
                      <a:pt x="10" y="33"/>
                    </a:cubicBezTo>
                    <a:cubicBezTo>
                      <a:pt x="17" y="33"/>
                      <a:pt x="24" y="33"/>
                      <a:pt x="18" y="23"/>
                    </a:cubicBezTo>
                    <a:cubicBezTo>
                      <a:pt x="19" y="21"/>
                      <a:pt x="19" y="20"/>
                      <a:pt x="20" y="18"/>
                    </a:cubicBezTo>
                    <a:cubicBezTo>
                      <a:pt x="28" y="13"/>
                      <a:pt x="36" y="9"/>
                      <a:pt x="42" y="2"/>
                    </a:cubicBezTo>
                    <a:cubicBezTo>
                      <a:pt x="47" y="0"/>
                      <a:pt x="51" y="4"/>
                      <a:pt x="56" y="6"/>
                    </a:cubicBezTo>
                    <a:cubicBezTo>
                      <a:pt x="58" y="5"/>
                      <a:pt x="60" y="4"/>
                      <a:pt x="63" y="3"/>
                    </a:cubicBezTo>
                    <a:cubicBezTo>
                      <a:pt x="62" y="10"/>
                      <a:pt x="60" y="17"/>
                      <a:pt x="59" y="24"/>
                    </a:cubicBezTo>
                    <a:cubicBezTo>
                      <a:pt x="65" y="34"/>
                      <a:pt x="56" y="46"/>
                      <a:pt x="61" y="57"/>
                    </a:cubicBezTo>
                    <a:cubicBezTo>
                      <a:pt x="59" y="57"/>
                      <a:pt x="56" y="58"/>
                      <a:pt x="54" y="57"/>
                    </a:cubicBezTo>
                    <a:cubicBezTo>
                      <a:pt x="42" y="53"/>
                      <a:pt x="51" y="63"/>
                      <a:pt x="49" y="65"/>
                    </a:cubicBezTo>
                    <a:cubicBezTo>
                      <a:pt x="37" y="58"/>
                      <a:pt x="29" y="65"/>
                      <a:pt x="21" y="72"/>
                    </a:cubicBezTo>
                    <a:cubicBezTo>
                      <a:pt x="19" y="78"/>
                      <a:pt x="18" y="83"/>
                      <a:pt x="11" y="83"/>
                    </a:cubicBezTo>
                    <a:cubicBezTo>
                      <a:pt x="9" y="78"/>
                      <a:pt x="8" y="74"/>
                      <a:pt x="7" y="69"/>
                    </a:cubicBezTo>
                    <a:cubicBezTo>
                      <a:pt x="7" y="69"/>
                      <a:pt x="7" y="69"/>
                      <a:pt x="7" y="69"/>
                    </a:cubicBezTo>
                    <a:cubicBezTo>
                      <a:pt x="20" y="56"/>
                      <a:pt x="7" y="51"/>
                      <a:pt x="0" y="44"/>
                    </a:cubicBezTo>
                    <a:lnTo>
                      <a:pt x="0"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1" name="Freeform 1451"/>
              <p:cNvSpPr/>
              <p:nvPr/>
            </p:nvSpPr>
            <p:spPr bwMode="auto">
              <a:xfrm>
                <a:off x="4747" y="1713"/>
                <a:ext cx="143" cy="146"/>
              </a:xfrm>
              <a:custGeom>
                <a:avLst/>
                <a:gdLst>
                  <a:gd name="T0" fmla="*/ 19 w 75"/>
                  <a:gd name="T1" fmla="*/ 32 h 76"/>
                  <a:gd name="T2" fmla="*/ 25 w 75"/>
                  <a:gd name="T3" fmla="*/ 26 h 76"/>
                  <a:gd name="T4" fmla="*/ 15 w 75"/>
                  <a:gd name="T5" fmla="*/ 23 h 76"/>
                  <a:gd name="T6" fmla="*/ 3 w 75"/>
                  <a:gd name="T7" fmla="*/ 20 h 76"/>
                  <a:gd name="T8" fmla="*/ 9 w 75"/>
                  <a:gd name="T9" fmla="*/ 8 h 76"/>
                  <a:gd name="T10" fmla="*/ 24 w 75"/>
                  <a:gd name="T11" fmla="*/ 3 h 76"/>
                  <a:gd name="T12" fmla="*/ 75 w 75"/>
                  <a:gd name="T13" fmla="*/ 35 h 76"/>
                  <a:gd name="T14" fmla="*/ 57 w 75"/>
                  <a:gd name="T15" fmla="*/ 68 h 76"/>
                  <a:gd name="T16" fmla="*/ 50 w 75"/>
                  <a:gd name="T17" fmla="*/ 76 h 76"/>
                  <a:gd name="T18" fmla="*/ 36 w 75"/>
                  <a:gd name="T19" fmla="*/ 53 h 76"/>
                  <a:gd name="T20" fmla="*/ 42 w 75"/>
                  <a:gd name="T21" fmla="*/ 47 h 76"/>
                  <a:gd name="T22" fmla="*/ 38 w 75"/>
                  <a:gd name="T23" fmla="*/ 45 h 76"/>
                  <a:gd name="T24" fmla="*/ 19 w 75"/>
                  <a:gd name="T25" fmla="*/ 3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76">
                    <a:moveTo>
                      <a:pt x="19" y="32"/>
                    </a:moveTo>
                    <a:cubicBezTo>
                      <a:pt x="23" y="31"/>
                      <a:pt x="26" y="30"/>
                      <a:pt x="25" y="26"/>
                    </a:cubicBezTo>
                    <a:cubicBezTo>
                      <a:pt x="23" y="20"/>
                      <a:pt x="19" y="22"/>
                      <a:pt x="15" y="23"/>
                    </a:cubicBezTo>
                    <a:cubicBezTo>
                      <a:pt x="10" y="25"/>
                      <a:pt x="6" y="25"/>
                      <a:pt x="3" y="20"/>
                    </a:cubicBezTo>
                    <a:cubicBezTo>
                      <a:pt x="0" y="14"/>
                      <a:pt x="3" y="10"/>
                      <a:pt x="9" y="8"/>
                    </a:cubicBezTo>
                    <a:cubicBezTo>
                      <a:pt x="13" y="5"/>
                      <a:pt x="17" y="0"/>
                      <a:pt x="24" y="3"/>
                    </a:cubicBezTo>
                    <a:cubicBezTo>
                      <a:pt x="41" y="13"/>
                      <a:pt x="63" y="16"/>
                      <a:pt x="75" y="35"/>
                    </a:cubicBezTo>
                    <a:cubicBezTo>
                      <a:pt x="68" y="45"/>
                      <a:pt x="60" y="55"/>
                      <a:pt x="57" y="68"/>
                    </a:cubicBezTo>
                    <a:cubicBezTo>
                      <a:pt x="56" y="72"/>
                      <a:pt x="54" y="75"/>
                      <a:pt x="50" y="76"/>
                    </a:cubicBezTo>
                    <a:cubicBezTo>
                      <a:pt x="31" y="70"/>
                      <a:pt x="28" y="65"/>
                      <a:pt x="36" y="53"/>
                    </a:cubicBezTo>
                    <a:cubicBezTo>
                      <a:pt x="38" y="51"/>
                      <a:pt x="41" y="49"/>
                      <a:pt x="42" y="47"/>
                    </a:cubicBezTo>
                    <a:cubicBezTo>
                      <a:pt x="43" y="43"/>
                      <a:pt x="39" y="46"/>
                      <a:pt x="38" y="45"/>
                    </a:cubicBezTo>
                    <a:cubicBezTo>
                      <a:pt x="31" y="41"/>
                      <a:pt x="25" y="36"/>
                      <a:pt x="1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2" name="Freeform 1452"/>
              <p:cNvSpPr/>
              <p:nvPr/>
            </p:nvSpPr>
            <p:spPr bwMode="auto">
              <a:xfrm>
                <a:off x="4720" y="1792"/>
                <a:ext cx="97" cy="139"/>
              </a:xfrm>
              <a:custGeom>
                <a:avLst/>
                <a:gdLst>
                  <a:gd name="T0" fmla="*/ 16 w 51"/>
                  <a:gd name="T1" fmla="*/ 68 h 73"/>
                  <a:gd name="T2" fmla="*/ 14 w 51"/>
                  <a:gd name="T3" fmla="*/ 60 h 73"/>
                  <a:gd name="T4" fmla="*/ 15 w 51"/>
                  <a:gd name="T5" fmla="*/ 36 h 73"/>
                  <a:gd name="T6" fmla="*/ 18 w 51"/>
                  <a:gd name="T7" fmla="*/ 20 h 73"/>
                  <a:gd name="T8" fmla="*/ 14 w 51"/>
                  <a:gd name="T9" fmla="*/ 2 h 73"/>
                  <a:gd name="T10" fmla="*/ 44 w 51"/>
                  <a:gd name="T11" fmla="*/ 12 h 73"/>
                  <a:gd name="T12" fmla="*/ 50 w 51"/>
                  <a:gd name="T13" fmla="*/ 45 h 73"/>
                  <a:gd name="T14" fmla="*/ 42 w 51"/>
                  <a:gd name="T15" fmla="*/ 66 h 73"/>
                  <a:gd name="T16" fmla="*/ 16 w 51"/>
                  <a:gd name="T17" fmla="*/ 6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73">
                    <a:moveTo>
                      <a:pt x="16" y="68"/>
                    </a:moveTo>
                    <a:cubicBezTo>
                      <a:pt x="15" y="65"/>
                      <a:pt x="15" y="61"/>
                      <a:pt x="14" y="60"/>
                    </a:cubicBezTo>
                    <a:cubicBezTo>
                      <a:pt x="0" y="50"/>
                      <a:pt x="0" y="43"/>
                      <a:pt x="15" y="36"/>
                    </a:cubicBezTo>
                    <a:cubicBezTo>
                      <a:pt x="24" y="31"/>
                      <a:pt x="27" y="27"/>
                      <a:pt x="18" y="20"/>
                    </a:cubicBezTo>
                    <a:cubicBezTo>
                      <a:pt x="11" y="15"/>
                      <a:pt x="18" y="8"/>
                      <a:pt x="14" y="2"/>
                    </a:cubicBezTo>
                    <a:cubicBezTo>
                      <a:pt x="27" y="0"/>
                      <a:pt x="27" y="28"/>
                      <a:pt x="44" y="12"/>
                    </a:cubicBezTo>
                    <a:cubicBezTo>
                      <a:pt x="47" y="23"/>
                      <a:pt x="49" y="34"/>
                      <a:pt x="50" y="45"/>
                    </a:cubicBezTo>
                    <a:cubicBezTo>
                      <a:pt x="51" y="53"/>
                      <a:pt x="49" y="61"/>
                      <a:pt x="42" y="66"/>
                    </a:cubicBezTo>
                    <a:cubicBezTo>
                      <a:pt x="33" y="69"/>
                      <a:pt x="25" y="73"/>
                      <a:pt x="1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3" name="Freeform 1453"/>
              <p:cNvSpPr/>
              <p:nvPr/>
            </p:nvSpPr>
            <p:spPr bwMode="auto">
              <a:xfrm>
                <a:off x="4796" y="1815"/>
                <a:ext cx="84" cy="139"/>
              </a:xfrm>
              <a:custGeom>
                <a:avLst/>
                <a:gdLst>
                  <a:gd name="T0" fmla="*/ 0 w 44"/>
                  <a:gd name="T1" fmla="*/ 52 h 73"/>
                  <a:gd name="T2" fmla="*/ 3 w 44"/>
                  <a:gd name="T3" fmla="*/ 22 h 73"/>
                  <a:gd name="T4" fmla="*/ 4 w 44"/>
                  <a:gd name="T5" fmla="*/ 0 h 73"/>
                  <a:gd name="T6" fmla="*/ 10 w 44"/>
                  <a:gd name="T7" fmla="*/ 0 h 73"/>
                  <a:gd name="T8" fmla="*/ 24 w 44"/>
                  <a:gd name="T9" fmla="*/ 21 h 73"/>
                  <a:gd name="T10" fmla="*/ 43 w 44"/>
                  <a:gd name="T11" fmla="*/ 24 h 73"/>
                  <a:gd name="T12" fmla="*/ 38 w 44"/>
                  <a:gd name="T13" fmla="*/ 36 h 73"/>
                  <a:gd name="T14" fmla="*/ 37 w 44"/>
                  <a:gd name="T15" fmla="*/ 56 h 73"/>
                  <a:gd name="T16" fmla="*/ 35 w 44"/>
                  <a:gd name="T17" fmla="*/ 63 h 73"/>
                  <a:gd name="T18" fmla="*/ 35 w 44"/>
                  <a:gd name="T19" fmla="*/ 63 h 73"/>
                  <a:gd name="T20" fmla="*/ 28 w 44"/>
                  <a:gd name="T21" fmla="*/ 63 h 73"/>
                  <a:gd name="T22" fmla="*/ 7 w 44"/>
                  <a:gd name="T23" fmla="*/ 73 h 73"/>
                  <a:gd name="T24" fmla="*/ 0 w 44"/>
                  <a:gd name="T25" fmla="*/ 5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3">
                    <a:moveTo>
                      <a:pt x="0" y="52"/>
                    </a:moveTo>
                    <a:cubicBezTo>
                      <a:pt x="11" y="43"/>
                      <a:pt x="3" y="32"/>
                      <a:pt x="3" y="22"/>
                    </a:cubicBezTo>
                    <a:cubicBezTo>
                      <a:pt x="4" y="15"/>
                      <a:pt x="4" y="7"/>
                      <a:pt x="4" y="0"/>
                    </a:cubicBezTo>
                    <a:cubicBezTo>
                      <a:pt x="6" y="0"/>
                      <a:pt x="8" y="0"/>
                      <a:pt x="10" y="0"/>
                    </a:cubicBezTo>
                    <a:cubicBezTo>
                      <a:pt x="4" y="14"/>
                      <a:pt x="15" y="17"/>
                      <a:pt x="24" y="21"/>
                    </a:cubicBezTo>
                    <a:cubicBezTo>
                      <a:pt x="30" y="26"/>
                      <a:pt x="38" y="15"/>
                      <a:pt x="43" y="24"/>
                    </a:cubicBezTo>
                    <a:cubicBezTo>
                      <a:pt x="44" y="29"/>
                      <a:pt x="40" y="32"/>
                      <a:pt x="38" y="36"/>
                    </a:cubicBezTo>
                    <a:cubicBezTo>
                      <a:pt x="33" y="43"/>
                      <a:pt x="34" y="49"/>
                      <a:pt x="37" y="56"/>
                    </a:cubicBezTo>
                    <a:cubicBezTo>
                      <a:pt x="37" y="59"/>
                      <a:pt x="37" y="61"/>
                      <a:pt x="35" y="63"/>
                    </a:cubicBezTo>
                    <a:cubicBezTo>
                      <a:pt x="35" y="63"/>
                      <a:pt x="35" y="63"/>
                      <a:pt x="35" y="63"/>
                    </a:cubicBezTo>
                    <a:cubicBezTo>
                      <a:pt x="33" y="65"/>
                      <a:pt x="30" y="65"/>
                      <a:pt x="28" y="63"/>
                    </a:cubicBezTo>
                    <a:cubicBezTo>
                      <a:pt x="18" y="60"/>
                      <a:pt x="16" y="73"/>
                      <a:pt x="7" y="73"/>
                    </a:cubicBezTo>
                    <a:cubicBezTo>
                      <a:pt x="2" y="67"/>
                      <a:pt x="0" y="60"/>
                      <a:pt x="0"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4" name="Freeform 1454"/>
              <p:cNvSpPr/>
              <p:nvPr/>
            </p:nvSpPr>
            <p:spPr bwMode="auto">
              <a:xfrm>
                <a:off x="4737" y="1912"/>
                <a:ext cx="75" cy="56"/>
              </a:xfrm>
              <a:custGeom>
                <a:avLst/>
                <a:gdLst>
                  <a:gd name="T0" fmla="*/ 31 w 39"/>
                  <a:gd name="T1" fmla="*/ 1 h 29"/>
                  <a:gd name="T2" fmla="*/ 38 w 39"/>
                  <a:gd name="T3" fmla="*/ 22 h 29"/>
                  <a:gd name="T4" fmla="*/ 12 w 39"/>
                  <a:gd name="T5" fmla="*/ 22 h 29"/>
                  <a:gd name="T6" fmla="*/ 0 w 39"/>
                  <a:gd name="T7" fmla="*/ 19 h 29"/>
                  <a:gd name="T8" fmla="*/ 7 w 39"/>
                  <a:gd name="T9" fmla="*/ 5 h 29"/>
                  <a:gd name="T10" fmla="*/ 31 w 39"/>
                  <a:gd name="T11" fmla="*/ 1 h 29"/>
                </a:gdLst>
                <a:ahLst/>
                <a:cxnLst>
                  <a:cxn ang="0">
                    <a:pos x="T0" y="T1"/>
                  </a:cxn>
                  <a:cxn ang="0">
                    <a:pos x="T2" y="T3"/>
                  </a:cxn>
                  <a:cxn ang="0">
                    <a:pos x="T4" y="T5"/>
                  </a:cxn>
                  <a:cxn ang="0">
                    <a:pos x="T6" y="T7"/>
                  </a:cxn>
                  <a:cxn ang="0">
                    <a:pos x="T8" y="T9"/>
                  </a:cxn>
                  <a:cxn ang="0">
                    <a:pos x="T10" y="T11"/>
                  </a:cxn>
                </a:cxnLst>
                <a:rect l="0" t="0" r="r" b="b"/>
                <a:pathLst>
                  <a:path w="39" h="29">
                    <a:moveTo>
                      <a:pt x="31" y="1"/>
                    </a:moveTo>
                    <a:cubicBezTo>
                      <a:pt x="39" y="6"/>
                      <a:pt x="36" y="15"/>
                      <a:pt x="38" y="22"/>
                    </a:cubicBezTo>
                    <a:cubicBezTo>
                      <a:pt x="29" y="17"/>
                      <a:pt x="21" y="19"/>
                      <a:pt x="12" y="22"/>
                    </a:cubicBezTo>
                    <a:cubicBezTo>
                      <a:pt x="8" y="23"/>
                      <a:pt x="1" y="29"/>
                      <a:pt x="0" y="19"/>
                    </a:cubicBezTo>
                    <a:cubicBezTo>
                      <a:pt x="9" y="17"/>
                      <a:pt x="1" y="8"/>
                      <a:pt x="7" y="5"/>
                    </a:cubicBezTo>
                    <a:cubicBezTo>
                      <a:pt x="15" y="3"/>
                      <a:pt x="23" y="0"/>
                      <a:pt x="3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5" name="Freeform 1455"/>
              <p:cNvSpPr/>
              <p:nvPr/>
            </p:nvSpPr>
            <p:spPr bwMode="auto">
              <a:xfrm>
                <a:off x="4796" y="1994"/>
                <a:ext cx="33" cy="25"/>
              </a:xfrm>
              <a:custGeom>
                <a:avLst/>
                <a:gdLst>
                  <a:gd name="T0" fmla="*/ 0 w 17"/>
                  <a:gd name="T1" fmla="*/ 0 h 13"/>
                  <a:gd name="T2" fmla="*/ 17 w 17"/>
                  <a:gd name="T3" fmla="*/ 7 h 13"/>
                  <a:gd name="T4" fmla="*/ 0 w 17"/>
                  <a:gd name="T5" fmla="*/ 0 h 13"/>
                </a:gdLst>
                <a:ahLst/>
                <a:cxnLst>
                  <a:cxn ang="0">
                    <a:pos x="T0" y="T1"/>
                  </a:cxn>
                  <a:cxn ang="0">
                    <a:pos x="T2" y="T3"/>
                  </a:cxn>
                  <a:cxn ang="0">
                    <a:pos x="T4" y="T5"/>
                  </a:cxn>
                </a:cxnLst>
                <a:rect l="0" t="0" r="r" b="b"/>
                <a:pathLst>
                  <a:path w="17" h="13">
                    <a:moveTo>
                      <a:pt x="0" y="0"/>
                    </a:moveTo>
                    <a:cubicBezTo>
                      <a:pt x="7" y="0"/>
                      <a:pt x="13" y="1"/>
                      <a:pt x="17" y="7"/>
                    </a:cubicBezTo>
                    <a:cubicBezTo>
                      <a:pt x="8" y="13"/>
                      <a:pt x="2" y="1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6" name="Freeform 1456"/>
              <p:cNvSpPr/>
              <p:nvPr/>
            </p:nvSpPr>
            <p:spPr bwMode="auto">
              <a:xfrm>
                <a:off x="4838" y="1935"/>
                <a:ext cx="25" cy="27"/>
              </a:xfrm>
              <a:custGeom>
                <a:avLst/>
                <a:gdLst>
                  <a:gd name="T0" fmla="*/ 6 w 13"/>
                  <a:gd name="T1" fmla="*/ 0 h 14"/>
                  <a:gd name="T2" fmla="*/ 13 w 13"/>
                  <a:gd name="T3" fmla="*/ 0 h 14"/>
                  <a:gd name="T4" fmla="*/ 6 w 13"/>
                  <a:gd name="T5" fmla="*/ 14 h 14"/>
                  <a:gd name="T6" fmla="*/ 6 w 13"/>
                  <a:gd name="T7" fmla="*/ 0 h 14"/>
                </a:gdLst>
                <a:ahLst/>
                <a:cxnLst>
                  <a:cxn ang="0">
                    <a:pos x="T0" y="T1"/>
                  </a:cxn>
                  <a:cxn ang="0">
                    <a:pos x="T2" y="T3"/>
                  </a:cxn>
                  <a:cxn ang="0">
                    <a:pos x="T4" y="T5"/>
                  </a:cxn>
                  <a:cxn ang="0">
                    <a:pos x="T6" y="T7"/>
                  </a:cxn>
                </a:cxnLst>
                <a:rect l="0" t="0" r="r" b="b"/>
                <a:pathLst>
                  <a:path w="13" h="14">
                    <a:moveTo>
                      <a:pt x="6" y="0"/>
                    </a:moveTo>
                    <a:cubicBezTo>
                      <a:pt x="8" y="0"/>
                      <a:pt x="11" y="0"/>
                      <a:pt x="13" y="0"/>
                    </a:cubicBezTo>
                    <a:cubicBezTo>
                      <a:pt x="12" y="5"/>
                      <a:pt x="10" y="10"/>
                      <a:pt x="6" y="14"/>
                    </a:cubicBezTo>
                    <a:cubicBezTo>
                      <a:pt x="0" y="9"/>
                      <a:pt x="7" y="4"/>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7" name="Freeform 1457"/>
              <p:cNvSpPr/>
              <p:nvPr/>
            </p:nvSpPr>
            <p:spPr bwMode="auto">
              <a:xfrm>
                <a:off x="2693" y="2676"/>
                <a:ext cx="51" cy="82"/>
              </a:xfrm>
              <a:custGeom>
                <a:avLst/>
                <a:gdLst>
                  <a:gd name="T0" fmla="*/ 6 w 27"/>
                  <a:gd name="T1" fmla="*/ 38 h 43"/>
                  <a:gd name="T2" fmla="*/ 9 w 27"/>
                  <a:gd name="T3" fmla="*/ 25 h 43"/>
                  <a:gd name="T4" fmla="*/ 10 w 27"/>
                  <a:gd name="T5" fmla="*/ 3 h 43"/>
                  <a:gd name="T6" fmla="*/ 17 w 27"/>
                  <a:gd name="T7" fmla="*/ 3 h 43"/>
                  <a:gd name="T8" fmla="*/ 23 w 27"/>
                  <a:gd name="T9" fmla="*/ 9 h 43"/>
                  <a:gd name="T10" fmla="*/ 27 w 27"/>
                  <a:gd name="T11" fmla="*/ 34 h 43"/>
                  <a:gd name="T12" fmla="*/ 26 w 27"/>
                  <a:gd name="T13" fmla="*/ 36 h 43"/>
                  <a:gd name="T14" fmla="*/ 6 w 27"/>
                  <a:gd name="T15" fmla="*/ 38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43">
                    <a:moveTo>
                      <a:pt x="6" y="38"/>
                    </a:moveTo>
                    <a:cubicBezTo>
                      <a:pt x="8" y="34"/>
                      <a:pt x="12" y="28"/>
                      <a:pt x="9" y="25"/>
                    </a:cubicBezTo>
                    <a:cubicBezTo>
                      <a:pt x="0" y="17"/>
                      <a:pt x="7" y="10"/>
                      <a:pt x="10" y="3"/>
                    </a:cubicBezTo>
                    <a:cubicBezTo>
                      <a:pt x="12" y="3"/>
                      <a:pt x="14" y="3"/>
                      <a:pt x="17" y="3"/>
                    </a:cubicBezTo>
                    <a:cubicBezTo>
                      <a:pt x="24" y="0"/>
                      <a:pt x="25" y="5"/>
                      <a:pt x="23" y="9"/>
                    </a:cubicBezTo>
                    <a:cubicBezTo>
                      <a:pt x="19" y="19"/>
                      <a:pt x="25" y="26"/>
                      <a:pt x="27" y="34"/>
                    </a:cubicBezTo>
                    <a:cubicBezTo>
                      <a:pt x="27" y="35"/>
                      <a:pt x="26" y="36"/>
                      <a:pt x="26" y="36"/>
                    </a:cubicBezTo>
                    <a:cubicBezTo>
                      <a:pt x="19" y="41"/>
                      <a:pt x="13" y="43"/>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8" name="Freeform 1458"/>
              <p:cNvSpPr/>
              <p:nvPr/>
            </p:nvSpPr>
            <p:spPr bwMode="auto">
              <a:xfrm>
                <a:off x="2729" y="2741"/>
                <a:ext cx="50" cy="36"/>
              </a:xfrm>
              <a:custGeom>
                <a:avLst/>
                <a:gdLst>
                  <a:gd name="T0" fmla="*/ 26 w 26"/>
                  <a:gd name="T1" fmla="*/ 7 h 19"/>
                  <a:gd name="T2" fmla="*/ 22 w 26"/>
                  <a:gd name="T3" fmla="*/ 11 h 19"/>
                  <a:gd name="T4" fmla="*/ 5 w 26"/>
                  <a:gd name="T5" fmla="*/ 14 h 19"/>
                  <a:gd name="T6" fmla="*/ 8 w 26"/>
                  <a:gd name="T7" fmla="*/ 0 h 19"/>
                  <a:gd name="T8" fmla="*/ 8 w 26"/>
                  <a:gd name="T9" fmla="*/ 0 h 19"/>
                  <a:gd name="T10" fmla="*/ 26 w 26"/>
                  <a:gd name="T11" fmla="*/ 7 h 19"/>
                </a:gdLst>
                <a:ahLst/>
                <a:cxnLst>
                  <a:cxn ang="0">
                    <a:pos x="T0" y="T1"/>
                  </a:cxn>
                  <a:cxn ang="0">
                    <a:pos x="T2" y="T3"/>
                  </a:cxn>
                  <a:cxn ang="0">
                    <a:pos x="T4" y="T5"/>
                  </a:cxn>
                  <a:cxn ang="0">
                    <a:pos x="T6" y="T7"/>
                  </a:cxn>
                  <a:cxn ang="0">
                    <a:pos x="T8" y="T9"/>
                  </a:cxn>
                  <a:cxn ang="0">
                    <a:pos x="T10" y="T11"/>
                  </a:cxn>
                </a:cxnLst>
                <a:rect l="0" t="0" r="r" b="b"/>
                <a:pathLst>
                  <a:path w="26" h="19">
                    <a:moveTo>
                      <a:pt x="26" y="7"/>
                    </a:moveTo>
                    <a:cubicBezTo>
                      <a:pt x="24" y="8"/>
                      <a:pt x="23" y="10"/>
                      <a:pt x="22" y="11"/>
                    </a:cubicBezTo>
                    <a:cubicBezTo>
                      <a:pt x="17" y="14"/>
                      <a:pt x="11" y="19"/>
                      <a:pt x="5" y="14"/>
                    </a:cubicBezTo>
                    <a:cubicBezTo>
                      <a:pt x="0" y="10"/>
                      <a:pt x="3" y="4"/>
                      <a:pt x="8" y="0"/>
                    </a:cubicBezTo>
                    <a:cubicBezTo>
                      <a:pt x="8" y="0"/>
                      <a:pt x="8" y="0"/>
                      <a:pt x="8" y="0"/>
                    </a:cubicBezTo>
                    <a:cubicBezTo>
                      <a:pt x="14" y="3"/>
                      <a:pt x="20" y="5"/>
                      <a:pt x="2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9" name="Freeform 1459"/>
              <p:cNvSpPr/>
              <p:nvPr/>
            </p:nvSpPr>
            <p:spPr bwMode="auto">
              <a:xfrm>
                <a:off x="5286" y="1721"/>
                <a:ext cx="99" cy="80"/>
              </a:xfrm>
              <a:custGeom>
                <a:avLst/>
                <a:gdLst>
                  <a:gd name="T0" fmla="*/ 25 w 52"/>
                  <a:gd name="T1" fmla="*/ 35 h 42"/>
                  <a:gd name="T2" fmla="*/ 4 w 52"/>
                  <a:gd name="T3" fmla="*/ 28 h 42"/>
                  <a:gd name="T4" fmla="*/ 2 w 52"/>
                  <a:gd name="T5" fmla="*/ 24 h 42"/>
                  <a:gd name="T6" fmla="*/ 3 w 52"/>
                  <a:gd name="T7" fmla="*/ 14 h 42"/>
                  <a:gd name="T8" fmla="*/ 23 w 52"/>
                  <a:gd name="T9" fmla="*/ 1 h 42"/>
                  <a:gd name="T10" fmla="*/ 27 w 52"/>
                  <a:gd name="T11" fmla="*/ 3 h 42"/>
                  <a:gd name="T12" fmla="*/ 43 w 52"/>
                  <a:gd name="T13" fmla="*/ 35 h 42"/>
                  <a:gd name="T14" fmla="*/ 25 w 52"/>
                  <a:gd name="T15" fmla="*/ 35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2">
                    <a:moveTo>
                      <a:pt x="25" y="35"/>
                    </a:moveTo>
                    <a:cubicBezTo>
                      <a:pt x="19" y="30"/>
                      <a:pt x="13" y="26"/>
                      <a:pt x="4" y="28"/>
                    </a:cubicBezTo>
                    <a:cubicBezTo>
                      <a:pt x="0" y="29"/>
                      <a:pt x="0" y="26"/>
                      <a:pt x="2" y="24"/>
                    </a:cubicBezTo>
                    <a:cubicBezTo>
                      <a:pt x="6" y="20"/>
                      <a:pt x="5" y="17"/>
                      <a:pt x="3" y="14"/>
                    </a:cubicBezTo>
                    <a:cubicBezTo>
                      <a:pt x="4" y="0"/>
                      <a:pt x="13" y="0"/>
                      <a:pt x="23" y="1"/>
                    </a:cubicBezTo>
                    <a:cubicBezTo>
                      <a:pt x="24" y="1"/>
                      <a:pt x="26" y="2"/>
                      <a:pt x="27" y="3"/>
                    </a:cubicBezTo>
                    <a:cubicBezTo>
                      <a:pt x="36" y="12"/>
                      <a:pt x="52" y="17"/>
                      <a:pt x="43" y="35"/>
                    </a:cubicBezTo>
                    <a:cubicBezTo>
                      <a:pt x="37" y="42"/>
                      <a:pt x="31" y="27"/>
                      <a:pt x="25"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0" name="Freeform 1460"/>
              <p:cNvSpPr/>
              <p:nvPr/>
            </p:nvSpPr>
            <p:spPr bwMode="auto">
              <a:xfrm>
                <a:off x="5322" y="1690"/>
                <a:ext cx="113" cy="71"/>
              </a:xfrm>
              <a:custGeom>
                <a:avLst/>
                <a:gdLst>
                  <a:gd name="T0" fmla="*/ 6 w 59"/>
                  <a:gd name="T1" fmla="*/ 20 h 37"/>
                  <a:gd name="T2" fmla="*/ 3 w 59"/>
                  <a:gd name="T3" fmla="*/ 20 h 37"/>
                  <a:gd name="T4" fmla="*/ 5 w 59"/>
                  <a:gd name="T5" fmla="*/ 5 h 37"/>
                  <a:gd name="T6" fmla="*/ 14 w 59"/>
                  <a:gd name="T7" fmla="*/ 0 h 37"/>
                  <a:gd name="T8" fmla="*/ 59 w 59"/>
                  <a:gd name="T9" fmla="*/ 19 h 37"/>
                  <a:gd name="T10" fmla="*/ 59 w 59"/>
                  <a:gd name="T11" fmla="*/ 20 h 37"/>
                  <a:gd name="T12" fmla="*/ 51 w 59"/>
                  <a:gd name="T13" fmla="*/ 25 h 37"/>
                  <a:gd name="T14" fmla="*/ 34 w 59"/>
                  <a:gd name="T15" fmla="*/ 37 h 37"/>
                  <a:gd name="T16" fmla="*/ 6 w 59"/>
                  <a:gd name="T17" fmla="*/ 2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37">
                    <a:moveTo>
                      <a:pt x="6" y="20"/>
                    </a:moveTo>
                    <a:cubicBezTo>
                      <a:pt x="5" y="20"/>
                      <a:pt x="4" y="20"/>
                      <a:pt x="3" y="20"/>
                    </a:cubicBezTo>
                    <a:cubicBezTo>
                      <a:pt x="0" y="14"/>
                      <a:pt x="2" y="9"/>
                      <a:pt x="5" y="5"/>
                    </a:cubicBezTo>
                    <a:cubicBezTo>
                      <a:pt x="7" y="2"/>
                      <a:pt x="10" y="0"/>
                      <a:pt x="14" y="0"/>
                    </a:cubicBezTo>
                    <a:cubicBezTo>
                      <a:pt x="30" y="4"/>
                      <a:pt x="47" y="5"/>
                      <a:pt x="59" y="19"/>
                    </a:cubicBezTo>
                    <a:cubicBezTo>
                      <a:pt x="59" y="20"/>
                      <a:pt x="59" y="20"/>
                      <a:pt x="59" y="20"/>
                    </a:cubicBezTo>
                    <a:cubicBezTo>
                      <a:pt x="57" y="23"/>
                      <a:pt x="54" y="27"/>
                      <a:pt x="51" y="25"/>
                    </a:cubicBezTo>
                    <a:cubicBezTo>
                      <a:pt x="30" y="9"/>
                      <a:pt x="38" y="30"/>
                      <a:pt x="34" y="37"/>
                    </a:cubicBezTo>
                    <a:cubicBezTo>
                      <a:pt x="24" y="33"/>
                      <a:pt x="18" y="22"/>
                      <a:pt x="6"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1" name="Freeform 1461"/>
              <p:cNvSpPr/>
              <p:nvPr/>
            </p:nvSpPr>
            <p:spPr bwMode="auto">
              <a:xfrm>
                <a:off x="5334" y="1721"/>
                <a:ext cx="68" cy="80"/>
              </a:xfrm>
              <a:custGeom>
                <a:avLst/>
                <a:gdLst>
                  <a:gd name="T0" fmla="*/ 0 w 36"/>
                  <a:gd name="T1" fmla="*/ 4 h 42"/>
                  <a:gd name="T2" fmla="*/ 28 w 36"/>
                  <a:gd name="T3" fmla="*/ 21 h 42"/>
                  <a:gd name="T4" fmla="*/ 24 w 36"/>
                  <a:gd name="T5" fmla="*/ 40 h 42"/>
                  <a:gd name="T6" fmla="*/ 18 w 36"/>
                  <a:gd name="T7" fmla="*/ 35 h 42"/>
                  <a:gd name="T8" fmla="*/ 0 w 36"/>
                  <a:gd name="T9" fmla="*/ 4 h 42"/>
                </a:gdLst>
                <a:ahLst/>
                <a:cxnLst>
                  <a:cxn ang="0">
                    <a:pos x="T0" y="T1"/>
                  </a:cxn>
                  <a:cxn ang="0">
                    <a:pos x="T2" y="T3"/>
                  </a:cxn>
                  <a:cxn ang="0">
                    <a:pos x="T4" y="T5"/>
                  </a:cxn>
                  <a:cxn ang="0">
                    <a:pos x="T6" y="T7"/>
                  </a:cxn>
                  <a:cxn ang="0">
                    <a:pos x="T8" y="T9"/>
                  </a:cxn>
                </a:cxnLst>
                <a:rect l="0" t="0" r="r" b="b"/>
                <a:pathLst>
                  <a:path w="36" h="42">
                    <a:moveTo>
                      <a:pt x="0" y="4"/>
                    </a:moveTo>
                    <a:cubicBezTo>
                      <a:pt x="16" y="0"/>
                      <a:pt x="22" y="11"/>
                      <a:pt x="28" y="21"/>
                    </a:cubicBezTo>
                    <a:cubicBezTo>
                      <a:pt x="31" y="28"/>
                      <a:pt x="36" y="36"/>
                      <a:pt x="24" y="40"/>
                    </a:cubicBezTo>
                    <a:cubicBezTo>
                      <a:pt x="19" y="42"/>
                      <a:pt x="18" y="38"/>
                      <a:pt x="18" y="35"/>
                    </a:cubicBezTo>
                    <a:cubicBezTo>
                      <a:pt x="22" y="19"/>
                      <a:pt x="4" y="1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2" name="Freeform 1462"/>
              <p:cNvSpPr/>
              <p:nvPr/>
            </p:nvSpPr>
            <p:spPr bwMode="auto">
              <a:xfrm>
                <a:off x="5393" y="1577"/>
                <a:ext cx="135" cy="123"/>
              </a:xfrm>
              <a:custGeom>
                <a:avLst/>
                <a:gdLst>
                  <a:gd name="T0" fmla="*/ 53 w 71"/>
                  <a:gd name="T1" fmla="*/ 16 h 64"/>
                  <a:gd name="T2" fmla="*/ 67 w 71"/>
                  <a:gd name="T3" fmla="*/ 30 h 64"/>
                  <a:gd name="T4" fmla="*/ 71 w 71"/>
                  <a:gd name="T5" fmla="*/ 51 h 64"/>
                  <a:gd name="T6" fmla="*/ 46 w 71"/>
                  <a:gd name="T7" fmla="*/ 58 h 64"/>
                  <a:gd name="T8" fmla="*/ 42 w 71"/>
                  <a:gd name="T9" fmla="*/ 58 h 64"/>
                  <a:gd name="T10" fmla="*/ 39 w 71"/>
                  <a:gd name="T11" fmla="*/ 58 h 64"/>
                  <a:gd name="T12" fmla="*/ 8 w 71"/>
                  <a:gd name="T13" fmla="*/ 17 h 64"/>
                  <a:gd name="T14" fmla="*/ 8 w 71"/>
                  <a:gd name="T15" fmla="*/ 2 h 64"/>
                  <a:gd name="T16" fmla="*/ 31 w 71"/>
                  <a:gd name="T17" fmla="*/ 10 h 64"/>
                  <a:gd name="T18" fmla="*/ 53 w 71"/>
                  <a:gd name="T19"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4">
                    <a:moveTo>
                      <a:pt x="53" y="16"/>
                    </a:moveTo>
                    <a:cubicBezTo>
                      <a:pt x="58" y="20"/>
                      <a:pt x="62" y="25"/>
                      <a:pt x="67" y="30"/>
                    </a:cubicBezTo>
                    <a:cubicBezTo>
                      <a:pt x="64" y="38"/>
                      <a:pt x="61" y="47"/>
                      <a:pt x="71" y="51"/>
                    </a:cubicBezTo>
                    <a:cubicBezTo>
                      <a:pt x="65" y="64"/>
                      <a:pt x="50" y="35"/>
                      <a:pt x="46" y="58"/>
                    </a:cubicBezTo>
                    <a:cubicBezTo>
                      <a:pt x="45" y="58"/>
                      <a:pt x="44" y="58"/>
                      <a:pt x="42" y="58"/>
                    </a:cubicBezTo>
                    <a:cubicBezTo>
                      <a:pt x="41" y="58"/>
                      <a:pt x="40" y="59"/>
                      <a:pt x="39" y="58"/>
                    </a:cubicBezTo>
                    <a:cubicBezTo>
                      <a:pt x="35" y="40"/>
                      <a:pt x="16" y="32"/>
                      <a:pt x="8" y="17"/>
                    </a:cubicBezTo>
                    <a:cubicBezTo>
                      <a:pt x="5" y="12"/>
                      <a:pt x="0" y="7"/>
                      <a:pt x="8" y="2"/>
                    </a:cubicBezTo>
                    <a:cubicBezTo>
                      <a:pt x="18" y="0"/>
                      <a:pt x="25" y="3"/>
                      <a:pt x="31" y="10"/>
                    </a:cubicBezTo>
                    <a:cubicBezTo>
                      <a:pt x="37" y="18"/>
                      <a:pt x="44" y="21"/>
                      <a:pt x="5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3" name="Freeform 1463"/>
              <p:cNvSpPr/>
              <p:nvPr/>
            </p:nvSpPr>
            <p:spPr bwMode="auto">
              <a:xfrm>
                <a:off x="5339" y="1650"/>
                <a:ext cx="128" cy="77"/>
              </a:xfrm>
              <a:custGeom>
                <a:avLst/>
                <a:gdLst>
                  <a:gd name="T0" fmla="*/ 50 w 67"/>
                  <a:gd name="T1" fmla="*/ 40 h 40"/>
                  <a:gd name="T2" fmla="*/ 4 w 67"/>
                  <a:gd name="T3" fmla="*/ 23 h 40"/>
                  <a:gd name="T4" fmla="*/ 9 w 67"/>
                  <a:gd name="T5" fmla="*/ 13 h 40"/>
                  <a:gd name="T6" fmla="*/ 24 w 67"/>
                  <a:gd name="T7" fmla="*/ 2 h 40"/>
                  <a:gd name="T8" fmla="*/ 29 w 67"/>
                  <a:gd name="T9" fmla="*/ 0 h 40"/>
                  <a:gd name="T10" fmla="*/ 34 w 67"/>
                  <a:gd name="T11" fmla="*/ 6 h 40"/>
                  <a:gd name="T12" fmla="*/ 33 w 67"/>
                  <a:gd name="T13" fmla="*/ 11 h 40"/>
                  <a:gd name="T14" fmla="*/ 53 w 67"/>
                  <a:gd name="T15" fmla="*/ 7 h 40"/>
                  <a:gd name="T16" fmla="*/ 67 w 67"/>
                  <a:gd name="T17" fmla="*/ 27 h 40"/>
                  <a:gd name="T18" fmla="*/ 50 w 67"/>
                  <a:gd name="T1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40">
                    <a:moveTo>
                      <a:pt x="50" y="40"/>
                    </a:moveTo>
                    <a:cubicBezTo>
                      <a:pt x="34" y="35"/>
                      <a:pt x="19" y="29"/>
                      <a:pt x="4" y="23"/>
                    </a:cubicBezTo>
                    <a:cubicBezTo>
                      <a:pt x="0" y="17"/>
                      <a:pt x="5" y="15"/>
                      <a:pt x="9" y="13"/>
                    </a:cubicBezTo>
                    <a:cubicBezTo>
                      <a:pt x="16" y="10"/>
                      <a:pt x="22" y="5"/>
                      <a:pt x="24" y="2"/>
                    </a:cubicBezTo>
                    <a:cubicBezTo>
                      <a:pt x="25" y="1"/>
                      <a:pt x="27" y="0"/>
                      <a:pt x="29" y="0"/>
                    </a:cubicBezTo>
                    <a:cubicBezTo>
                      <a:pt x="32" y="1"/>
                      <a:pt x="34" y="3"/>
                      <a:pt x="34" y="6"/>
                    </a:cubicBezTo>
                    <a:cubicBezTo>
                      <a:pt x="34" y="8"/>
                      <a:pt x="35" y="11"/>
                      <a:pt x="33" y="11"/>
                    </a:cubicBezTo>
                    <a:cubicBezTo>
                      <a:pt x="38" y="6"/>
                      <a:pt x="44" y="2"/>
                      <a:pt x="53" y="7"/>
                    </a:cubicBezTo>
                    <a:cubicBezTo>
                      <a:pt x="60" y="12"/>
                      <a:pt x="66" y="18"/>
                      <a:pt x="67" y="27"/>
                    </a:cubicBezTo>
                    <a:cubicBezTo>
                      <a:pt x="64" y="35"/>
                      <a:pt x="55" y="35"/>
                      <a:pt x="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4" name="Freeform 1464"/>
              <p:cNvSpPr/>
              <p:nvPr/>
            </p:nvSpPr>
            <p:spPr bwMode="auto">
              <a:xfrm>
                <a:off x="5389" y="1604"/>
                <a:ext cx="84" cy="100"/>
              </a:xfrm>
              <a:custGeom>
                <a:avLst/>
                <a:gdLst>
                  <a:gd name="T0" fmla="*/ 41 w 44"/>
                  <a:gd name="T1" fmla="*/ 51 h 52"/>
                  <a:gd name="T2" fmla="*/ 28 w 44"/>
                  <a:gd name="T3" fmla="*/ 37 h 52"/>
                  <a:gd name="T4" fmla="*/ 16 w 44"/>
                  <a:gd name="T5" fmla="*/ 32 h 52"/>
                  <a:gd name="T6" fmla="*/ 3 w 44"/>
                  <a:gd name="T7" fmla="*/ 26 h 52"/>
                  <a:gd name="T8" fmla="*/ 5 w 44"/>
                  <a:gd name="T9" fmla="*/ 5 h 52"/>
                  <a:gd name="T10" fmla="*/ 13 w 44"/>
                  <a:gd name="T11" fmla="*/ 2 h 52"/>
                  <a:gd name="T12" fmla="*/ 17 w 44"/>
                  <a:gd name="T13" fmla="*/ 7 h 52"/>
                  <a:gd name="T14" fmla="*/ 44 w 44"/>
                  <a:gd name="T15" fmla="*/ 44 h 52"/>
                  <a:gd name="T16" fmla="*/ 41 w 44"/>
                  <a:gd name="T17"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2">
                    <a:moveTo>
                      <a:pt x="41" y="51"/>
                    </a:moveTo>
                    <a:cubicBezTo>
                      <a:pt x="37" y="46"/>
                      <a:pt x="33" y="41"/>
                      <a:pt x="28" y="37"/>
                    </a:cubicBezTo>
                    <a:cubicBezTo>
                      <a:pt x="25" y="33"/>
                      <a:pt x="17" y="31"/>
                      <a:pt x="16" y="32"/>
                    </a:cubicBezTo>
                    <a:cubicBezTo>
                      <a:pt x="1" y="52"/>
                      <a:pt x="6" y="30"/>
                      <a:pt x="3" y="26"/>
                    </a:cubicBezTo>
                    <a:cubicBezTo>
                      <a:pt x="0" y="19"/>
                      <a:pt x="5" y="12"/>
                      <a:pt x="5" y="5"/>
                    </a:cubicBezTo>
                    <a:cubicBezTo>
                      <a:pt x="7" y="2"/>
                      <a:pt x="9" y="0"/>
                      <a:pt x="13" y="2"/>
                    </a:cubicBezTo>
                    <a:cubicBezTo>
                      <a:pt x="14" y="4"/>
                      <a:pt x="15" y="6"/>
                      <a:pt x="17" y="7"/>
                    </a:cubicBezTo>
                    <a:cubicBezTo>
                      <a:pt x="29" y="17"/>
                      <a:pt x="41" y="27"/>
                      <a:pt x="44" y="44"/>
                    </a:cubicBezTo>
                    <a:cubicBezTo>
                      <a:pt x="44" y="46"/>
                      <a:pt x="44" y="49"/>
                      <a:pt x="41"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5" name="Freeform 1465"/>
              <p:cNvSpPr/>
              <p:nvPr/>
            </p:nvSpPr>
            <p:spPr bwMode="auto">
              <a:xfrm>
                <a:off x="2171" y="1857"/>
                <a:ext cx="97" cy="63"/>
              </a:xfrm>
              <a:custGeom>
                <a:avLst/>
                <a:gdLst>
                  <a:gd name="T0" fmla="*/ 47 w 51"/>
                  <a:gd name="T1" fmla="*/ 20 h 33"/>
                  <a:gd name="T2" fmla="*/ 36 w 51"/>
                  <a:gd name="T3" fmla="*/ 30 h 33"/>
                  <a:gd name="T4" fmla="*/ 26 w 51"/>
                  <a:gd name="T5" fmla="*/ 30 h 33"/>
                  <a:gd name="T6" fmla="*/ 25 w 51"/>
                  <a:gd name="T7" fmla="*/ 29 h 33"/>
                  <a:gd name="T8" fmla="*/ 26 w 51"/>
                  <a:gd name="T9" fmla="*/ 30 h 33"/>
                  <a:gd name="T10" fmla="*/ 1 w 51"/>
                  <a:gd name="T11" fmla="*/ 30 h 33"/>
                  <a:gd name="T12" fmla="*/ 15 w 51"/>
                  <a:gd name="T13" fmla="*/ 11 h 33"/>
                  <a:gd name="T14" fmla="*/ 47 w 51"/>
                  <a:gd name="T15" fmla="*/ 2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3">
                    <a:moveTo>
                      <a:pt x="47" y="20"/>
                    </a:moveTo>
                    <a:cubicBezTo>
                      <a:pt x="51" y="31"/>
                      <a:pt x="43" y="29"/>
                      <a:pt x="36" y="30"/>
                    </a:cubicBezTo>
                    <a:cubicBezTo>
                      <a:pt x="33" y="32"/>
                      <a:pt x="29" y="32"/>
                      <a:pt x="26" y="30"/>
                    </a:cubicBezTo>
                    <a:cubicBezTo>
                      <a:pt x="25" y="29"/>
                      <a:pt x="25" y="29"/>
                      <a:pt x="25" y="29"/>
                    </a:cubicBezTo>
                    <a:cubicBezTo>
                      <a:pt x="24" y="28"/>
                      <a:pt x="25" y="29"/>
                      <a:pt x="26" y="30"/>
                    </a:cubicBezTo>
                    <a:cubicBezTo>
                      <a:pt x="18" y="33"/>
                      <a:pt x="10" y="33"/>
                      <a:pt x="1" y="30"/>
                    </a:cubicBezTo>
                    <a:cubicBezTo>
                      <a:pt x="0" y="19"/>
                      <a:pt x="10" y="17"/>
                      <a:pt x="15" y="11"/>
                    </a:cubicBezTo>
                    <a:cubicBezTo>
                      <a:pt x="33" y="0"/>
                      <a:pt x="39" y="1"/>
                      <a:pt x="4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6" name="Freeform 1466"/>
              <p:cNvSpPr/>
              <p:nvPr/>
            </p:nvSpPr>
            <p:spPr bwMode="auto">
              <a:xfrm>
                <a:off x="2100" y="1870"/>
                <a:ext cx="103" cy="84"/>
              </a:xfrm>
              <a:custGeom>
                <a:avLst/>
                <a:gdLst>
                  <a:gd name="T0" fmla="*/ 52 w 54"/>
                  <a:gd name="T1" fmla="*/ 6 h 44"/>
                  <a:gd name="T2" fmla="*/ 38 w 54"/>
                  <a:gd name="T3" fmla="*/ 23 h 44"/>
                  <a:gd name="T4" fmla="*/ 0 w 54"/>
                  <a:gd name="T5" fmla="*/ 30 h 44"/>
                  <a:gd name="T6" fmla="*/ 4 w 54"/>
                  <a:gd name="T7" fmla="*/ 27 h 44"/>
                  <a:gd name="T8" fmla="*/ 28 w 54"/>
                  <a:gd name="T9" fmla="*/ 13 h 44"/>
                  <a:gd name="T10" fmla="*/ 45 w 54"/>
                  <a:gd name="T11" fmla="*/ 1 h 44"/>
                  <a:gd name="T12" fmla="*/ 49 w 54"/>
                  <a:gd name="T13" fmla="*/ 0 h 44"/>
                  <a:gd name="T14" fmla="*/ 52 w 54"/>
                  <a:gd name="T15" fmla="*/ 6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4">
                    <a:moveTo>
                      <a:pt x="52" y="6"/>
                    </a:moveTo>
                    <a:cubicBezTo>
                      <a:pt x="51" y="15"/>
                      <a:pt x="40" y="15"/>
                      <a:pt x="38" y="23"/>
                    </a:cubicBezTo>
                    <a:cubicBezTo>
                      <a:pt x="26" y="30"/>
                      <a:pt x="16" y="44"/>
                      <a:pt x="0" y="30"/>
                    </a:cubicBezTo>
                    <a:cubicBezTo>
                      <a:pt x="1" y="29"/>
                      <a:pt x="2" y="28"/>
                      <a:pt x="4" y="27"/>
                    </a:cubicBezTo>
                    <a:cubicBezTo>
                      <a:pt x="15" y="28"/>
                      <a:pt x="20" y="18"/>
                      <a:pt x="28" y="13"/>
                    </a:cubicBezTo>
                    <a:cubicBezTo>
                      <a:pt x="33" y="9"/>
                      <a:pt x="39" y="4"/>
                      <a:pt x="45" y="1"/>
                    </a:cubicBezTo>
                    <a:cubicBezTo>
                      <a:pt x="46" y="0"/>
                      <a:pt x="48" y="0"/>
                      <a:pt x="49" y="0"/>
                    </a:cubicBezTo>
                    <a:cubicBezTo>
                      <a:pt x="52" y="1"/>
                      <a:pt x="54" y="3"/>
                      <a:pt x="5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7" name="Freeform 1467"/>
              <p:cNvSpPr/>
              <p:nvPr/>
            </p:nvSpPr>
            <p:spPr bwMode="auto">
              <a:xfrm>
                <a:off x="2041" y="1840"/>
                <a:ext cx="122" cy="74"/>
              </a:xfrm>
              <a:custGeom>
                <a:avLst/>
                <a:gdLst>
                  <a:gd name="T0" fmla="*/ 10 w 64"/>
                  <a:gd name="T1" fmla="*/ 15 h 39"/>
                  <a:gd name="T2" fmla="*/ 0 w 64"/>
                  <a:gd name="T3" fmla="*/ 4 h 39"/>
                  <a:gd name="T4" fmla="*/ 0 w 64"/>
                  <a:gd name="T5" fmla="*/ 4 h 39"/>
                  <a:gd name="T6" fmla="*/ 13 w 64"/>
                  <a:gd name="T7" fmla="*/ 1 h 39"/>
                  <a:gd name="T8" fmla="*/ 52 w 64"/>
                  <a:gd name="T9" fmla="*/ 5 h 39"/>
                  <a:gd name="T10" fmla="*/ 64 w 64"/>
                  <a:gd name="T11" fmla="*/ 17 h 39"/>
                  <a:gd name="T12" fmla="*/ 38 w 64"/>
                  <a:gd name="T13" fmla="*/ 39 h 39"/>
                  <a:gd name="T14" fmla="*/ 37 w 64"/>
                  <a:gd name="T15" fmla="*/ 38 h 39"/>
                  <a:gd name="T16" fmla="*/ 10 w 64"/>
                  <a:gd name="T17" fmla="*/ 1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39">
                    <a:moveTo>
                      <a:pt x="10" y="15"/>
                    </a:moveTo>
                    <a:cubicBezTo>
                      <a:pt x="6" y="13"/>
                      <a:pt x="2" y="9"/>
                      <a:pt x="0" y="4"/>
                    </a:cubicBezTo>
                    <a:cubicBezTo>
                      <a:pt x="0" y="4"/>
                      <a:pt x="0" y="4"/>
                      <a:pt x="0" y="4"/>
                    </a:cubicBezTo>
                    <a:cubicBezTo>
                      <a:pt x="4" y="2"/>
                      <a:pt x="8" y="0"/>
                      <a:pt x="13" y="1"/>
                    </a:cubicBezTo>
                    <a:cubicBezTo>
                      <a:pt x="26" y="7"/>
                      <a:pt x="39" y="4"/>
                      <a:pt x="52" y="5"/>
                    </a:cubicBezTo>
                    <a:cubicBezTo>
                      <a:pt x="56" y="9"/>
                      <a:pt x="61" y="12"/>
                      <a:pt x="64" y="17"/>
                    </a:cubicBezTo>
                    <a:cubicBezTo>
                      <a:pt x="64" y="34"/>
                      <a:pt x="47" y="32"/>
                      <a:pt x="38" y="39"/>
                    </a:cubicBezTo>
                    <a:cubicBezTo>
                      <a:pt x="38" y="39"/>
                      <a:pt x="37" y="38"/>
                      <a:pt x="37" y="38"/>
                    </a:cubicBezTo>
                    <a:cubicBezTo>
                      <a:pt x="37" y="20"/>
                      <a:pt x="29" y="12"/>
                      <a:pt x="1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8" name="Freeform 1468"/>
              <p:cNvSpPr/>
              <p:nvPr/>
            </p:nvSpPr>
            <p:spPr bwMode="auto">
              <a:xfrm>
                <a:off x="2108" y="1866"/>
                <a:ext cx="78" cy="65"/>
              </a:xfrm>
              <a:custGeom>
                <a:avLst/>
                <a:gdLst>
                  <a:gd name="T0" fmla="*/ 3 w 41"/>
                  <a:gd name="T1" fmla="*/ 25 h 34"/>
                  <a:gd name="T2" fmla="*/ 27 w 41"/>
                  <a:gd name="T3" fmla="*/ 4 h 34"/>
                  <a:gd name="T4" fmla="*/ 41 w 41"/>
                  <a:gd name="T5" fmla="*/ 4 h 34"/>
                  <a:gd name="T6" fmla="*/ 12 w 41"/>
                  <a:gd name="T7" fmla="*/ 30 h 34"/>
                  <a:gd name="T8" fmla="*/ 0 w 41"/>
                  <a:gd name="T9" fmla="*/ 29 h 34"/>
                  <a:gd name="T10" fmla="*/ 3 w 41"/>
                  <a:gd name="T11" fmla="*/ 25 h 34"/>
                </a:gdLst>
                <a:ahLst/>
                <a:cxnLst>
                  <a:cxn ang="0">
                    <a:pos x="T0" y="T1"/>
                  </a:cxn>
                  <a:cxn ang="0">
                    <a:pos x="T2" y="T3"/>
                  </a:cxn>
                  <a:cxn ang="0">
                    <a:pos x="T4" y="T5"/>
                  </a:cxn>
                  <a:cxn ang="0">
                    <a:pos x="T6" y="T7"/>
                  </a:cxn>
                  <a:cxn ang="0">
                    <a:pos x="T8" y="T9"/>
                  </a:cxn>
                  <a:cxn ang="0">
                    <a:pos x="T10" y="T11"/>
                  </a:cxn>
                </a:cxnLst>
                <a:rect l="0" t="0" r="r" b="b"/>
                <a:pathLst>
                  <a:path w="41" h="34">
                    <a:moveTo>
                      <a:pt x="3" y="25"/>
                    </a:moveTo>
                    <a:cubicBezTo>
                      <a:pt x="8" y="14"/>
                      <a:pt x="24" y="17"/>
                      <a:pt x="27" y="4"/>
                    </a:cubicBezTo>
                    <a:cubicBezTo>
                      <a:pt x="32" y="0"/>
                      <a:pt x="37" y="0"/>
                      <a:pt x="41" y="4"/>
                    </a:cubicBezTo>
                    <a:cubicBezTo>
                      <a:pt x="34" y="15"/>
                      <a:pt x="21" y="21"/>
                      <a:pt x="12" y="30"/>
                    </a:cubicBezTo>
                    <a:cubicBezTo>
                      <a:pt x="8" y="34"/>
                      <a:pt x="3" y="33"/>
                      <a:pt x="0" y="29"/>
                    </a:cubicBezTo>
                    <a:cubicBezTo>
                      <a:pt x="1" y="28"/>
                      <a:pt x="2" y="26"/>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9" name="Freeform 1469"/>
              <p:cNvSpPr/>
              <p:nvPr/>
            </p:nvSpPr>
            <p:spPr bwMode="auto">
              <a:xfrm>
                <a:off x="2659" y="2741"/>
                <a:ext cx="112" cy="53"/>
              </a:xfrm>
              <a:custGeom>
                <a:avLst/>
                <a:gdLst>
                  <a:gd name="T0" fmla="*/ 45 w 59"/>
                  <a:gd name="T1" fmla="*/ 0 h 28"/>
                  <a:gd name="T2" fmla="*/ 59 w 59"/>
                  <a:gd name="T3" fmla="*/ 11 h 28"/>
                  <a:gd name="T4" fmla="*/ 48 w 59"/>
                  <a:gd name="T5" fmla="*/ 17 h 28"/>
                  <a:gd name="T6" fmla="*/ 7 w 59"/>
                  <a:gd name="T7" fmla="*/ 28 h 28"/>
                  <a:gd name="T8" fmla="*/ 0 w 59"/>
                  <a:gd name="T9" fmla="*/ 18 h 28"/>
                  <a:gd name="T10" fmla="*/ 3 w 59"/>
                  <a:gd name="T11" fmla="*/ 14 h 28"/>
                  <a:gd name="T12" fmla="*/ 21 w 59"/>
                  <a:gd name="T13" fmla="*/ 5 h 28"/>
                  <a:gd name="T14" fmla="*/ 24 w 59"/>
                  <a:gd name="T15" fmla="*/ 4 h 28"/>
                  <a:gd name="T16" fmla="*/ 45 w 5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8">
                    <a:moveTo>
                      <a:pt x="45" y="0"/>
                    </a:moveTo>
                    <a:cubicBezTo>
                      <a:pt x="38" y="19"/>
                      <a:pt x="50" y="13"/>
                      <a:pt x="59" y="11"/>
                    </a:cubicBezTo>
                    <a:cubicBezTo>
                      <a:pt x="57" y="15"/>
                      <a:pt x="53" y="18"/>
                      <a:pt x="48" y="17"/>
                    </a:cubicBezTo>
                    <a:cubicBezTo>
                      <a:pt x="33" y="15"/>
                      <a:pt x="20" y="22"/>
                      <a:pt x="7" y="28"/>
                    </a:cubicBezTo>
                    <a:cubicBezTo>
                      <a:pt x="4" y="25"/>
                      <a:pt x="2" y="21"/>
                      <a:pt x="0" y="18"/>
                    </a:cubicBezTo>
                    <a:cubicBezTo>
                      <a:pt x="1" y="17"/>
                      <a:pt x="3" y="14"/>
                      <a:pt x="3" y="14"/>
                    </a:cubicBezTo>
                    <a:cubicBezTo>
                      <a:pt x="16" y="25"/>
                      <a:pt x="16" y="10"/>
                      <a:pt x="21" y="5"/>
                    </a:cubicBezTo>
                    <a:cubicBezTo>
                      <a:pt x="22" y="5"/>
                      <a:pt x="23" y="4"/>
                      <a:pt x="24" y="4"/>
                    </a:cubicBezTo>
                    <a:cubicBezTo>
                      <a:pt x="32" y="5"/>
                      <a:pt x="38" y="1"/>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0" name="Freeform 1470"/>
              <p:cNvSpPr/>
              <p:nvPr/>
            </p:nvSpPr>
            <p:spPr bwMode="auto">
              <a:xfrm>
                <a:off x="4000" y="2287"/>
                <a:ext cx="120" cy="88"/>
              </a:xfrm>
              <a:custGeom>
                <a:avLst/>
                <a:gdLst>
                  <a:gd name="T0" fmla="*/ 14 w 63"/>
                  <a:gd name="T1" fmla="*/ 7 h 46"/>
                  <a:gd name="T2" fmla="*/ 35 w 63"/>
                  <a:gd name="T3" fmla="*/ 13 h 46"/>
                  <a:gd name="T4" fmla="*/ 40 w 63"/>
                  <a:gd name="T5" fmla="*/ 13 h 46"/>
                  <a:gd name="T6" fmla="*/ 63 w 63"/>
                  <a:gd name="T7" fmla="*/ 0 h 46"/>
                  <a:gd name="T8" fmla="*/ 63 w 63"/>
                  <a:gd name="T9" fmla="*/ 28 h 46"/>
                  <a:gd name="T10" fmla="*/ 59 w 63"/>
                  <a:gd name="T11" fmla="*/ 28 h 46"/>
                  <a:gd name="T12" fmla="*/ 30 w 63"/>
                  <a:gd name="T13" fmla="*/ 39 h 46"/>
                  <a:gd name="T14" fmla="*/ 17 w 63"/>
                  <a:gd name="T15" fmla="*/ 46 h 46"/>
                  <a:gd name="T16" fmla="*/ 12 w 63"/>
                  <a:gd name="T17" fmla="*/ 18 h 46"/>
                  <a:gd name="T18" fmla="*/ 14 w 63"/>
                  <a:gd name="T19"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46">
                    <a:moveTo>
                      <a:pt x="14" y="7"/>
                    </a:moveTo>
                    <a:cubicBezTo>
                      <a:pt x="21" y="9"/>
                      <a:pt x="30" y="3"/>
                      <a:pt x="35" y="13"/>
                    </a:cubicBezTo>
                    <a:cubicBezTo>
                      <a:pt x="37" y="17"/>
                      <a:pt x="40" y="15"/>
                      <a:pt x="40" y="13"/>
                    </a:cubicBezTo>
                    <a:cubicBezTo>
                      <a:pt x="43" y="0"/>
                      <a:pt x="55" y="4"/>
                      <a:pt x="63" y="0"/>
                    </a:cubicBezTo>
                    <a:cubicBezTo>
                      <a:pt x="48" y="10"/>
                      <a:pt x="55" y="19"/>
                      <a:pt x="63" y="28"/>
                    </a:cubicBezTo>
                    <a:cubicBezTo>
                      <a:pt x="61" y="28"/>
                      <a:pt x="60" y="28"/>
                      <a:pt x="59" y="28"/>
                    </a:cubicBezTo>
                    <a:cubicBezTo>
                      <a:pt x="45" y="19"/>
                      <a:pt x="38" y="33"/>
                      <a:pt x="30" y="39"/>
                    </a:cubicBezTo>
                    <a:cubicBezTo>
                      <a:pt x="26" y="42"/>
                      <a:pt x="22" y="45"/>
                      <a:pt x="17" y="46"/>
                    </a:cubicBezTo>
                    <a:cubicBezTo>
                      <a:pt x="0" y="37"/>
                      <a:pt x="0" y="33"/>
                      <a:pt x="12" y="18"/>
                    </a:cubicBezTo>
                    <a:cubicBezTo>
                      <a:pt x="14" y="16"/>
                      <a:pt x="10" y="10"/>
                      <a:pt x="1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1" name="Freeform 1471"/>
              <p:cNvSpPr/>
              <p:nvPr/>
            </p:nvSpPr>
            <p:spPr bwMode="auto">
              <a:xfrm>
                <a:off x="3960" y="2274"/>
                <a:ext cx="76" cy="143"/>
              </a:xfrm>
              <a:custGeom>
                <a:avLst/>
                <a:gdLst>
                  <a:gd name="T0" fmla="*/ 35 w 40"/>
                  <a:gd name="T1" fmla="*/ 14 h 75"/>
                  <a:gd name="T2" fmla="*/ 28 w 40"/>
                  <a:gd name="T3" fmla="*/ 29 h 75"/>
                  <a:gd name="T4" fmla="*/ 27 w 40"/>
                  <a:gd name="T5" fmla="*/ 38 h 75"/>
                  <a:gd name="T6" fmla="*/ 38 w 40"/>
                  <a:gd name="T7" fmla="*/ 53 h 75"/>
                  <a:gd name="T8" fmla="*/ 38 w 40"/>
                  <a:gd name="T9" fmla="*/ 56 h 75"/>
                  <a:gd name="T10" fmla="*/ 38 w 40"/>
                  <a:gd name="T11" fmla="*/ 59 h 75"/>
                  <a:gd name="T12" fmla="*/ 14 w 40"/>
                  <a:gd name="T13" fmla="*/ 75 h 75"/>
                  <a:gd name="T14" fmla="*/ 10 w 40"/>
                  <a:gd name="T15" fmla="*/ 74 h 75"/>
                  <a:gd name="T16" fmla="*/ 5 w 40"/>
                  <a:gd name="T17" fmla="*/ 48 h 75"/>
                  <a:gd name="T18" fmla="*/ 12 w 40"/>
                  <a:gd name="T19" fmla="*/ 30 h 75"/>
                  <a:gd name="T20" fmla="*/ 19 w 40"/>
                  <a:gd name="T21" fmla="*/ 11 h 75"/>
                  <a:gd name="T22" fmla="*/ 28 w 40"/>
                  <a:gd name="T23" fmla="*/ 4 h 75"/>
                  <a:gd name="T24" fmla="*/ 35 w 40"/>
                  <a:gd name="T25"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75">
                    <a:moveTo>
                      <a:pt x="35" y="14"/>
                    </a:moveTo>
                    <a:cubicBezTo>
                      <a:pt x="34" y="20"/>
                      <a:pt x="40" y="28"/>
                      <a:pt x="28" y="29"/>
                    </a:cubicBezTo>
                    <a:cubicBezTo>
                      <a:pt x="23" y="30"/>
                      <a:pt x="26" y="35"/>
                      <a:pt x="27" y="38"/>
                    </a:cubicBezTo>
                    <a:cubicBezTo>
                      <a:pt x="31" y="43"/>
                      <a:pt x="35" y="48"/>
                      <a:pt x="38" y="53"/>
                    </a:cubicBezTo>
                    <a:cubicBezTo>
                      <a:pt x="38" y="54"/>
                      <a:pt x="38" y="55"/>
                      <a:pt x="38" y="56"/>
                    </a:cubicBezTo>
                    <a:cubicBezTo>
                      <a:pt x="39" y="57"/>
                      <a:pt x="39" y="59"/>
                      <a:pt x="38" y="59"/>
                    </a:cubicBezTo>
                    <a:cubicBezTo>
                      <a:pt x="27" y="60"/>
                      <a:pt x="21" y="67"/>
                      <a:pt x="14" y="75"/>
                    </a:cubicBezTo>
                    <a:cubicBezTo>
                      <a:pt x="13" y="75"/>
                      <a:pt x="11" y="75"/>
                      <a:pt x="10" y="74"/>
                    </a:cubicBezTo>
                    <a:cubicBezTo>
                      <a:pt x="0" y="67"/>
                      <a:pt x="4" y="57"/>
                      <a:pt x="5" y="48"/>
                    </a:cubicBezTo>
                    <a:cubicBezTo>
                      <a:pt x="5" y="41"/>
                      <a:pt x="5" y="35"/>
                      <a:pt x="12" y="30"/>
                    </a:cubicBezTo>
                    <a:cubicBezTo>
                      <a:pt x="18" y="26"/>
                      <a:pt x="20" y="19"/>
                      <a:pt x="19" y="11"/>
                    </a:cubicBezTo>
                    <a:cubicBezTo>
                      <a:pt x="19" y="5"/>
                      <a:pt x="20" y="0"/>
                      <a:pt x="28" y="4"/>
                    </a:cubicBezTo>
                    <a:cubicBezTo>
                      <a:pt x="30" y="7"/>
                      <a:pt x="32" y="11"/>
                      <a:pt x="3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2" name="Freeform 1472"/>
              <p:cNvSpPr/>
              <p:nvPr/>
            </p:nvSpPr>
            <p:spPr bwMode="auto">
              <a:xfrm>
                <a:off x="3971" y="2368"/>
                <a:ext cx="82" cy="107"/>
              </a:xfrm>
              <a:custGeom>
                <a:avLst/>
                <a:gdLst>
                  <a:gd name="T0" fmla="*/ 8 w 43"/>
                  <a:gd name="T1" fmla="*/ 24 h 56"/>
                  <a:gd name="T2" fmla="*/ 12 w 43"/>
                  <a:gd name="T3" fmla="*/ 18 h 56"/>
                  <a:gd name="T4" fmla="*/ 25 w 43"/>
                  <a:gd name="T5" fmla="*/ 9 h 56"/>
                  <a:gd name="T6" fmla="*/ 32 w 43"/>
                  <a:gd name="T7" fmla="*/ 7 h 56"/>
                  <a:gd name="T8" fmla="*/ 39 w 43"/>
                  <a:gd name="T9" fmla="*/ 21 h 56"/>
                  <a:gd name="T10" fmla="*/ 32 w 43"/>
                  <a:gd name="T11" fmla="*/ 21 h 56"/>
                  <a:gd name="T12" fmla="*/ 26 w 43"/>
                  <a:gd name="T13" fmla="*/ 48 h 56"/>
                  <a:gd name="T14" fmla="*/ 23 w 43"/>
                  <a:gd name="T15" fmla="*/ 54 h 56"/>
                  <a:gd name="T16" fmla="*/ 16 w 43"/>
                  <a:gd name="T17" fmla="*/ 55 h 56"/>
                  <a:gd name="T18" fmla="*/ 2 w 43"/>
                  <a:gd name="T19" fmla="*/ 51 h 56"/>
                  <a:gd name="T20" fmla="*/ 1 w 43"/>
                  <a:gd name="T21" fmla="*/ 38 h 56"/>
                  <a:gd name="T22" fmla="*/ 8 w 43"/>
                  <a:gd name="T23" fmla="*/ 2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56">
                    <a:moveTo>
                      <a:pt x="8" y="24"/>
                    </a:moveTo>
                    <a:cubicBezTo>
                      <a:pt x="8" y="22"/>
                      <a:pt x="12" y="22"/>
                      <a:pt x="12" y="18"/>
                    </a:cubicBezTo>
                    <a:cubicBezTo>
                      <a:pt x="10" y="6"/>
                      <a:pt x="13" y="0"/>
                      <a:pt x="25" y="9"/>
                    </a:cubicBezTo>
                    <a:cubicBezTo>
                      <a:pt x="28" y="11"/>
                      <a:pt x="30" y="10"/>
                      <a:pt x="32" y="7"/>
                    </a:cubicBezTo>
                    <a:cubicBezTo>
                      <a:pt x="43" y="7"/>
                      <a:pt x="40" y="15"/>
                      <a:pt x="39" y="21"/>
                    </a:cubicBezTo>
                    <a:cubicBezTo>
                      <a:pt x="37" y="21"/>
                      <a:pt x="35" y="17"/>
                      <a:pt x="32" y="21"/>
                    </a:cubicBezTo>
                    <a:cubicBezTo>
                      <a:pt x="25" y="29"/>
                      <a:pt x="21" y="38"/>
                      <a:pt x="26" y="48"/>
                    </a:cubicBezTo>
                    <a:cubicBezTo>
                      <a:pt x="27" y="51"/>
                      <a:pt x="25" y="53"/>
                      <a:pt x="23" y="54"/>
                    </a:cubicBezTo>
                    <a:cubicBezTo>
                      <a:pt x="21" y="55"/>
                      <a:pt x="18" y="55"/>
                      <a:pt x="16" y="55"/>
                    </a:cubicBezTo>
                    <a:cubicBezTo>
                      <a:pt x="11" y="54"/>
                      <a:pt x="6" y="56"/>
                      <a:pt x="2" y="51"/>
                    </a:cubicBezTo>
                    <a:cubicBezTo>
                      <a:pt x="0" y="47"/>
                      <a:pt x="0" y="43"/>
                      <a:pt x="1" y="38"/>
                    </a:cubicBezTo>
                    <a:cubicBezTo>
                      <a:pt x="2" y="33"/>
                      <a:pt x="4" y="28"/>
                      <a:pt x="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3" name="Freeform 1473"/>
              <p:cNvSpPr/>
              <p:nvPr/>
            </p:nvSpPr>
            <p:spPr bwMode="auto">
              <a:xfrm>
                <a:off x="4000" y="2408"/>
                <a:ext cx="32" cy="53"/>
              </a:xfrm>
              <a:custGeom>
                <a:avLst/>
                <a:gdLst>
                  <a:gd name="T0" fmla="*/ 10 w 17"/>
                  <a:gd name="T1" fmla="*/ 28 h 28"/>
                  <a:gd name="T2" fmla="*/ 17 w 17"/>
                  <a:gd name="T3" fmla="*/ 0 h 28"/>
                  <a:gd name="T4" fmla="*/ 17 w 17"/>
                  <a:gd name="T5" fmla="*/ 17 h 28"/>
                  <a:gd name="T6" fmla="*/ 10 w 17"/>
                  <a:gd name="T7" fmla="*/ 28 h 28"/>
                </a:gdLst>
                <a:ahLst/>
                <a:cxnLst>
                  <a:cxn ang="0">
                    <a:pos x="T0" y="T1"/>
                  </a:cxn>
                  <a:cxn ang="0">
                    <a:pos x="T2" y="T3"/>
                  </a:cxn>
                  <a:cxn ang="0">
                    <a:pos x="T4" y="T5"/>
                  </a:cxn>
                  <a:cxn ang="0">
                    <a:pos x="T6" y="T7"/>
                  </a:cxn>
                </a:cxnLst>
                <a:rect l="0" t="0" r="r" b="b"/>
                <a:pathLst>
                  <a:path w="17" h="28">
                    <a:moveTo>
                      <a:pt x="10" y="28"/>
                    </a:moveTo>
                    <a:cubicBezTo>
                      <a:pt x="0" y="18"/>
                      <a:pt x="3" y="5"/>
                      <a:pt x="17" y="0"/>
                    </a:cubicBezTo>
                    <a:cubicBezTo>
                      <a:pt x="17" y="6"/>
                      <a:pt x="17" y="12"/>
                      <a:pt x="17" y="17"/>
                    </a:cubicBezTo>
                    <a:cubicBezTo>
                      <a:pt x="17" y="22"/>
                      <a:pt x="15" y="26"/>
                      <a:pt x="1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4" name="Freeform 1474"/>
              <p:cNvSpPr/>
              <p:nvPr/>
            </p:nvSpPr>
            <p:spPr bwMode="auto">
              <a:xfrm>
                <a:off x="4010" y="2440"/>
                <a:ext cx="43" cy="46"/>
              </a:xfrm>
              <a:custGeom>
                <a:avLst/>
                <a:gdLst>
                  <a:gd name="T0" fmla="*/ 5 w 23"/>
                  <a:gd name="T1" fmla="*/ 11 h 24"/>
                  <a:gd name="T2" fmla="*/ 12 w 23"/>
                  <a:gd name="T3" fmla="*/ 0 h 24"/>
                  <a:gd name="T4" fmla="*/ 19 w 23"/>
                  <a:gd name="T5" fmla="*/ 4 h 24"/>
                  <a:gd name="T6" fmla="*/ 12 w 23"/>
                  <a:gd name="T7" fmla="*/ 18 h 24"/>
                  <a:gd name="T8" fmla="*/ 1 w 23"/>
                  <a:gd name="T9" fmla="*/ 21 h 24"/>
                  <a:gd name="T10" fmla="*/ 2 w 23"/>
                  <a:gd name="T11" fmla="*/ 14 h 24"/>
                  <a:gd name="T12" fmla="*/ 5 w 23"/>
                  <a:gd name="T13" fmla="*/ 1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5" y="11"/>
                    </a:moveTo>
                    <a:cubicBezTo>
                      <a:pt x="8" y="7"/>
                      <a:pt x="10" y="4"/>
                      <a:pt x="12" y="0"/>
                    </a:cubicBezTo>
                    <a:cubicBezTo>
                      <a:pt x="15" y="2"/>
                      <a:pt x="17" y="3"/>
                      <a:pt x="19" y="4"/>
                    </a:cubicBezTo>
                    <a:cubicBezTo>
                      <a:pt x="15" y="7"/>
                      <a:pt x="23" y="17"/>
                      <a:pt x="12" y="18"/>
                    </a:cubicBezTo>
                    <a:cubicBezTo>
                      <a:pt x="9" y="21"/>
                      <a:pt x="6" y="24"/>
                      <a:pt x="1" y="21"/>
                    </a:cubicBezTo>
                    <a:cubicBezTo>
                      <a:pt x="0" y="19"/>
                      <a:pt x="0" y="16"/>
                      <a:pt x="2" y="14"/>
                    </a:cubicBezTo>
                    <a:cubicBezTo>
                      <a:pt x="3" y="13"/>
                      <a:pt x="4" y="12"/>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5" name="Freeform 1475"/>
              <p:cNvSpPr/>
              <p:nvPr/>
            </p:nvSpPr>
            <p:spPr bwMode="auto">
              <a:xfrm>
                <a:off x="3979" y="2140"/>
                <a:ext cx="84" cy="94"/>
              </a:xfrm>
              <a:custGeom>
                <a:avLst/>
                <a:gdLst>
                  <a:gd name="T0" fmla="*/ 0 w 44"/>
                  <a:gd name="T1" fmla="*/ 4 h 49"/>
                  <a:gd name="T2" fmla="*/ 25 w 44"/>
                  <a:gd name="T3" fmla="*/ 8 h 49"/>
                  <a:gd name="T4" fmla="*/ 32 w 44"/>
                  <a:gd name="T5" fmla="*/ 32 h 49"/>
                  <a:gd name="T6" fmla="*/ 32 w 44"/>
                  <a:gd name="T7" fmla="*/ 49 h 49"/>
                  <a:gd name="T8" fmla="*/ 25 w 44"/>
                  <a:gd name="T9" fmla="*/ 49 h 49"/>
                  <a:gd name="T10" fmla="*/ 25 w 44"/>
                  <a:gd name="T11" fmla="*/ 35 h 49"/>
                  <a:gd name="T12" fmla="*/ 0 w 44"/>
                  <a:gd name="T13" fmla="*/ 4 h 49"/>
                </a:gdLst>
                <a:ahLst/>
                <a:cxnLst>
                  <a:cxn ang="0">
                    <a:pos x="T0" y="T1"/>
                  </a:cxn>
                  <a:cxn ang="0">
                    <a:pos x="T2" y="T3"/>
                  </a:cxn>
                  <a:cxn ang="0">
                    <a:pos x="T4" y="T5"/>
                  </a:cxn>
                  <a:cxn ang="0">
                    <a:pos x="T6" y="T7"/>
                  </a:cxn>
                  <a:cxn ang="0">
                    <a:pos x="T8" y="T9"/>
                  </a:cxn>
                  <a:cxn ang="0">
                    <a:pos x="T10" y="T11"/>
                  </a:cxn>
                  <a:cxn ang="0">
                    <a:pos x="T12" y="T13"/>
                  </a:cxn>
                </a:cxnLst>
                <a:rect l="0" t="0" r="r" b="b"/>
                <a:pathLst>
                  <a:path w="44" h="49">
                    <a:moveTo>
                      <a:pt x="0" y="4"/>
                    </a:moveTo>
                    <a:cubicBezTo>
                      <a:pt x="9" y="0"/>
                      <a:pt x="16" y="12"/>
                      <a:pt x="25" y="8"/>
                    </a:cubicBezTo>
                    <a:cubicBezTo>
                      <a:pt x="44" y="16"/>
                      <a:pt x="44" y="16"/>
                      <a:pt x="32" y="32"/>
                    </a:cubicBezTo>
                    <a:cubicBezTo>
                      <a:pt x="32" y="38"/>
                      <a:pt x="32" y="44"/>
                      <a:pt x="32" y="49"/>
                    </a:cubicBezTo>
                    <a:cubicBezTo>
                      <a:pt x="29" y="49"/>
                      <a:pt x="27" y="49"/>
                      <a:pt x="25" y="49"/>
                    </a:cubicBezTo>
                    <a:cubicBezTo>
                      <a:pt x="21" y="45"/>
                      <a:pt x="21" y="40"/>
                      <a:pt x="25" y="35"/>
                    </a:cubicBezTo>
                    <a:cubicBezTo>
                      <a:pt x="18" y="24"/>
                      <a:pt x="10" y="13"/>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6" name="Freeform 1476"/>
              <p:cNvSpPr/>
              <p:nvPr/>
            </p:nvSpPr>
            <p:spPr bwMode="auto">
              <a:xfrm>
                <a:off x="4050" y="2190"/>
                <a:ext cx="59" cy="49"/>
              </a:xfrm>
              <a:custGeom>
                <a:avLst/>
                <a:gdLst>
                  <a:gd name="T0" fmla="*/ 2 w 31"/>
                  <a:gd name="T1" fmla="*/ 9 h 26"/>
                  <a:gd name="T2" fmla="*/ 23 w 31"/>
                  <a:gd name="T3" fmla="*/ 9 h 26"/>
                  <a:gd name="T4" fmla="*/ 31 w 31"/>
                  <a:gd name="T5" fmla="*/ 14 h 26"/>
                  <a:gd name="T6" fmla="*/ 25 w 31"/>
                  <a:gd name="T7" fmla="*/ 20 h 26"/>
                  <a:gd name="T8" fmla="*/ 6 w 31"/>
                  <a:gd name="T9" fmla="*/ 26 h 26"/>
                  <a:gd name="T10" fmla="*/ 2 w 31"/>
                  <a:gd name="T11" fmla="*/ 9 h 26"/>
                </a:gdLst>
                <a:ahLst/>
                <a:cxnLst>
                  <a:cxn ang="0">
                    <a:pos x="T0" y="T1"/>
                  </a:cxn>
                  <a:cxn ang="0">
                    <a:pos x="T2" y="T3"/>
                  </a:cxn>
                  <a:cxn ang="0">
                    <a:pos x="T4" y="T5"/>
                  </a:cxn>
                  <a:cxn ang="0">
                    <a:pos x="T6" y="T7"/>
                  </a:cxn>
                  <a:cxn ang="0">
                    <a:pos x="T8" y="T9"/>
                  </a:cxn>
                  <a:cxn ang="0">
                    <a:pos x="T10" y="T11"/>
                  </a:cxn>
                </a:cxnLst>
                <a:rect l="0" t="0" r="r" b="b"/>
                <a:pathLst>
                  <a:path w="31" h="26">
                    <a:moveTo>
                      <a:pt x="2" y="9"/>
                    </a:moveTo>
                    <a:cubicBezTo>
                      <a:pt x="9" y="0"/>
                      <a:pt x="16" y="4"/>
                      <a:pt x="23" y="9"/>
                    </a:cubicBezTo>
                    <a:cubicBezTo>
                      <a:pt x="26" y="10"/>
                      <a:pt x="30" y="10"/>
                      <a:pt x="31" y="14"/>
                    </a:cubicBezTo>
                    <a:cubicBezTo>
                      <a:pt x="31" y="18"/>
                      <a:pt x="28" y="19"/>
                      <a:pt x="25" y="20"/>
                    </a:cubicBezTo>
                    <a:cubicBezTo>
                      <a:pt x="19" y="22"/>
                      <a:pt x="12" y="24"/>
                      <a:pt x="6" y="26"/>
                    </a:cubicBezTo>
                    <a:cubicBezTo>
                      <a:pt x="0" y="22"/>
                      <a:pt x="8" y="14"/>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7" name="Freeform 1477"/>
              <p:cNvSpPr/>
              <p:nvPr/>
            </p:nvSpPr>
            <p:spPr bwMode="auto">
              <a:xfrm>
                <a:off x="3943" y="2239"/>
                <a:ext cx="84" cy="132"/>
              </a:xfrm>
              <a:custGeom>
                <a:avLst/>
                <a:gdLst>
                  <a:gd name="T0" fmla="*/ 30 w 44"/>
                  <a:gd name="T1" fmla="*/ 43 h 69"/>
                  <a:gd name="T2" fmla="*/ 20 w 44"/>
                  <a:gd name="T3" fmla="*/ 52 h 69"/>
                  <a:gd name="T4" fmla="*/ 16 w 44"/>
                  <a:gd name="T5" fmla="*/ 67 h 69"/>
                  <a:gd name="T6" fmla="*/ 12 w 44"/>
                  <a:gd name="T7" fmla="*/ 69 h 69"/>
                  <a:gd name="T8" fmla="*/ 7 w 44"/>
                  <a:gd name="T9" fmla="*/ 47 h 69"/>
                  <a:gd name="T10" fmla="*/ 14 w 44"/>
                  <a:gd name="T11" fmla="*/ 27 h 69"/>
                  <a:gd name="T12" fmla="*/ 18 w 44"/>
                  <a:gd name="T13" fmla="*/ 8 h 69"/>
                  <a:gd name="T14" fmla="*/ 33 w 44"/>
                  <a:gd name="T15" fmla="*/ 4 h 69"/>
                  <a:gd name="T16" fmla="*/ 37 w 44"/>
                  <a:gd name="T17" fmla="*/ 22 h 69"/>
                  <a:gd name="T18" fmla="*/ 32 w 44"/>
                  <a:gd name="T19" fmla="*/ 30 h 69"/>
                  <a:gd name="T20" fmla="*/ 30 w 44"/>
                  <a:gd name="T21" fmla="*/ 4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9">
                    <a:moveTo>
                      <a:pt x="30" y="43"/>
                    </a:moveTo>
                    <a:cubicBezTo>
                      <a:pt x="28" y="47"/>
                      <a:pt x="25" y="50"/>
                      <a:pt x="20" y="52"/>
                    </a:cubicBezTo>
                    <a:cubicBezTo>
                      <a:pt x="15" y="55"/>
                      <a:pt x="21" y="63"/>
                      <a:pt x="16" y="67"/>
                    </a:cubicBezTo>
                    <a:cubicBezTo>
                      <a:pt x="15" y="68"/>
                      <a:pt x="13" y="69"/>
                      <a:pt x="12" y="69"/>
                    </a:cubicBezTo>
                    <a:cubicBezTo>
                      <a:pt x="0" y="63"/>
                      <a:pt x="0" y="55"/>
                      <a:pt x="7" y="47"/>
                    </a:cubicBezTo>
                    <a:cubicBezTo>
                      <a:pt x="12" y="41"/>
                      <a:pt x="15" y="35"/>
                      <a:pt x="14" y="27"/>
                    </a:cubicBezTo>
                    <a:cubicBezTo>
                      <a:pt x="15" y="21"/>
                      <a:pt x="14" y="14"/>
                      <a:pt x="18" y="8"/>
                    </a:cubicBezTo>
                    <a:cubicBezTo>
                      <a:pt x="22" y="4"/>
                      <a:pt x="27" y="0"/>
                      <a:pt x="33" y="4"/>
                    </a:cubicBezTo>
                    <a:cubicBezTo>
                      <a:pt x="36" y="10"/>
                      <a:pt x="44" y="14"/>
                      <a:pt x="37" y="22"/>
                    </a:cubicBezTo>
                    <a:cubicBezTo>
                      <a:pt x="32" y="22"/>
                      <a:pt x="30" y="24"/>
                      <a:pt x="32" y="30"/>
                    </a:cubicBezTo>
                    <a:cubicBezTo>
                      <a:pt x="34" y="34"/>
                      <a:pt x="33" y="39"/>
                      <a:pt x="30"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8" name="Freeform 1478"/>
              <p:cNvSpPr/>
              <p:nvPr/>
            </p:nvSpPr>
            <p:spPr bwMode="auto">
              <a:xfrm>
                <a:off x="3916" y="2207"/>
                <a:ext cx="111" cy="71"/>
              </a:xfrm>
              <a:custGeom>
                <a:avLst/>
                <a:gdLst>
                  <a:gd name="T0" fmla="*/ 47 w 58"/>
                  <a:gd name="T1" fmla="*/ 21 h 37"/>
                  <a:gd name="T2" fmla="*/ 33 w 58"/>
                  <a:gd name="T3" fmla="*/ 28 h 37"/>
                  <a:gd name="T4" fmla="*/ 0 w 58"/>
                  <a:gd name="T5" fmla="*/ 22 h 37"/>
                  <a:gd name="T6" fmla="*/ 1 w 58"/>
                  <a:gd name="T7" fmla="*/ 14 h 37"/>
                  <a:gd name="T8" fmla="*/ 9 w 58"/>
                  <a:gd name="T9" fmla="*/ 14 h 37"/>
                  <a:gd name="T10" fmla="*/ 43 w 58"/>
                  <a:gd name="T11" fmla="*/ 2 h 37"/>
                  <a:gd name="T12" fmla="*/ 58 w 58"/>
                  <a:gd name="T13" fmla="*/ 0 h 37"/>
                  <a:gd name="T14" fmla="*/ 58 w 58"/>
                  <a:gd name="T15" fmla="*/ 14 h 37"/>
                  <a:gd name="T16" fmla="*/ 47 w 58"/>
                  <a:gd name="T17"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7">
                    <a:moveTo>
                      <a:pt x="47" y="21"/>
                    </a:moveTo>
                    <a:cubicBezTo>
                      <a:pt x="42" y="22"/>
                      <a:pt x="37" y="24"/>
                      <a:pt x="33" y="28"/>
                    </a:cubicBezTo>
                    <a:cubicBezTo>
                      <a:pt x="20" y="37"/>
                      <a:pt x="14" y="36"/>
                      <a:pt x="0" y="22"/>
                    </a:cubicBezTo>
                    <a:cubicBezTo>
                      <a:pt x="0" y="19"/>
                      <a:pt x="0" y="16"/>
                      <a:pt x="1" y="14"/>
                    </a:cubicBezTo>
                    <a:cubicBezTo>
                      <a:pt x="4" y="12"/>
                      <a:pt x="7" y="12"/>
                      <a:pt x="9" y="14"/>
                    </a:cubicBezTo>
                    <a:cubicBezTo>
                      <a:pt x="22" y="14"/>
                      <a:pt x="35" y="18"/>
                      <a:pt x="43" y="2"/>
                    </a:cubicBezTo>
                    <a:cubicBezTo>
                      <a:pt x="44" y="0"/>
                      <a:pt x="53" y="1"/>
                      <a:pt x="58" y="0"/>
                    </a:cubicBezTo>
                    <a:cubicBezTo>
                      <a:pt x="58" y="5"/>
                      <a:pt x="58" y="10"/>
                      <a:pt x="58" y="14"/>
                    </a:cubicBezTo>
                    <a:cubicBezTo>
                      <a:pt x="53" y="14"/>
                      <a:pt x="49" y="17"/>
                      <a:pt x="4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9" name="Freeform 1479"/>
              <p:cNvSpPr/>
              <p:nvPr/>
            </p:nvSpPr>
            <p:spPr bwMode="auto">
              <a:xfrm>
                <a:off x="5381" y="1520"/>
                <a:ext cx="151" cy="113"/>
              </a:xfrm>
              <a:custGeom>
                <a:avLst/>
                <a:gdLst>
                  <a:gd name="T0" fmla="*/ 59 w 79"/>
                  <a:gd name="T1" fmla="*/ 46 h 59"/>
                  <a:gd name="T2" fmla="*/ 34 w 79"/>
                  <a:gd name="T3" fmla="*/ 44 h 59"/>
                  <a:gd name="T4" fmla="*/ 14 w 79"/>
                  <a:gd name="T5" fmla="*/ 35 h 59"/>
                  <a:gd name="T6" fmla="*/ 0 w 79"/>
                  <a:gd name="T7" fmla="*/ 21 h 59"/>
                  <a:gd name="T8" fmla="*/ 29 w 79"/>
                  <a:gd name="T9" fmla="*/ 29 h 59"/>
                  <a:gd name="T10" fmla="*/ 35 w 79"/>
                  <a:gd name="T11" fmla="*/ 1 h 59"/>
                  <a:gd name="T12" fmla="*/ 45 w 79"/>
                  <a:gd name="T13" fmla="*/ 0 h 59"/>
                  <a:gd name="T14" fmla="*/ 79 w 79"/>
                  <a:gd name="T15" fmla="*/ 22 h 59"/>
                  <a:gd name="T16" fmla="*/ 55 w 79"/>
                  <a:gd name="T17" fmla="*/ 38 h 59"/>
                  <a:gd name="T18" fmla="*/ 59 w 79"/>
                  <a:gd name="T19" fmla="*/ 4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9">
                    <a:moveTo>
                      <a:pt x="59" y="46"/>
                    </a:moveTo>
                    <a:cubicBezTo>
                      <a:pt x="50" y="55"/>
                      <a:pt x="41" y="59"/>
                      <a:pt x="34" y="44"/>
                    </a:cubicBezTo>
                    <a:cubicBezTo>
                      <a:pt x="30" y="35"/>
                      <a:pt x="22" y="36"/>
                      <a:pt x="14" y="35"/>
                    </a:cubicBezTo>
                    <a:cubicBezTo>
                      <a:pt x="9" y="31"/>
                      <a:pt x="7" y="24"/>
                      <a:pt x="0" y="21"/>
                    </a:cubicBezTo>
                    <a:cubicBezTo>
                      <a:pt x="10" y="14"/>
                      <a:pt x="22" y="16"/>
                      <a:pt x="29" y="29"/>
                    </a:cubicBezTo>
                    <a:cubicBezTo>
                      <a:pt x="29" y="18"/>
                      <a:pt x="48" y="13"/>
                      <a:pt x="35" y="1"/>
                    </a:cubicBezTo>
                    <a:cubicBezTo>
                      <a:pt x="38" y="1"/>
                      <a:pt x="42" y="1"/>
                      <a:pt x="45" y="0"/>
                    </a:cubicBezTo>
                    <a:cubicBezTo>
                      <a:pt x="52" y="11"/>
                      <a:pt x="62" y="17"/>
                      <a:pt x="79" y="22"/>
                    </a:cubicBezTo>
                    <a:cubicBezTo>
                      <a:pt x="65" y="25"/>
                      <a:pt x="59" y="30"/>
                      <a:pt x="55" y="38"/>
                    </a:cubicBezTo>
                    <a:cubicBezTo>
                      <a:pt x="52" y="44"/>
                      <a:pt x="54" y="45"/>
                      <a:pt x="5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0" name="Freeform 1480"/>
              <p:cNvSpPr/>
              <p:nvPr/>
            </p:nvSpPr>
            <p:spPr bwMode="auto">
              <a:xfrm>
                <a:off x="5279" y="1520"/>
                <a:ext cx="99" cy="142"/>
              </a:xfrm>
              <a:custGeom>
                <a:avLst/>
                <a:gdLst>
                  <a:gd name="T0" fmla="*/ 36 w 52"/>
                  <a:gd name="T1" fmla="*/ 4 h 74"/>
                  <a:gd name="T2" fmla="*/ 29 w 52"/>
                  <a:gd name="T3" fmla="*/ 21 h 74"/>
                  <a:gd name="T4" fmla="*/ 37 w 52"/>
                  <a:gd name="T5" fmla="*/ 37 h 74"/>
                  <a:gd name="T6" fmla="*/ 34 w 52"/>
                  <a:gd name="T7" fmla="*/ 67 h 74"/>
                  <a:gd name="T8" fmla="*/ 22 w 52"/>
                  <a:gd name="T9" fmla="*/ 69 h 74"/>
                  <a:gd name="T10" fmla="*/ 8 w 52"/>
                  <a:gd name="T11" fmla="*/ 63 h 74"/>
                  <a:gd name="T12" fmla="*/ 2 w 52"/>
                  <a:gd name="T13" fmla="*/ 42 h 74"/>
                  <a:gd name="T14" fmla="*/ 5 w 52"/>
                  <a:gd name="T15" fmla="*/ 29 h 74"/>
                  <a:gd name="T16" fmla="*/ 22 w 52"/>
                  <a:gd name="T17" fmla="*/ 2 h 74"/>
                  <a:gd name="T18" fmla="*/ 30 w 52"/>
                  <a:gd name="T19" fmla="*/ 1 h 74"/>
                  <a:gd name="T20" fmla="*/ 36 w 52"/>
                  <a:gd name="T21"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74">
                    <a:moveTo>
                      <a:pt x="36" y="4"/>
                    </a:moveTo>
                    <a:cubicBezTo>
                      <a:pt x="39" y="12"/>
                      <a:pt x="30" y="15"/>
                      <a:pt x="29" y="21"/>
                    </a:cubicBezTo>
                    <a:cubicBezTo>
                      <a:pt x="32" y="27"/>
                      <a:pt x="33" y="33"/>
                      <a:pt x="37" y="37"/>
                    </a:cubicBezTo>
                    <a:cubicBezTo>
                      <a:pt x="52" y="50"/>
                      <a:pt x="52" y="51"/>
                      <a:pt x="34" y="67"/>
                    </a:cubicBezTo>
                    <a:cubicBezTo>
                      <a:pt x="30" y="69"/>
                      <a:pt x="26" y="63"/>
                      <a:pt x="22" y="69"/>
                    </a:cubicBezTo>
                    <a:cubicBezTo>
                      <a:pt x="14" y="74"/>
                      <a:pt x="8" y="69"/>
                      <a:pt x="8" y="63"/>
                    </a:cubicBezTo>
                    <a:cubicBezTo>
                      <a:pt x="10" y="54"/>
                      <a:pt x="2" y="49"/>
                      <a:pt x="2" y="42"/>
                    </a:cubicBezTo>
                    <a:cubicBezTo>
                      <a:pt x="2" y="38"/>
                      <a:pt x="6" y="33"/>
                      <a:pt x="5" y="29"/>
                    </a:cubicBezTo>
                    <a:cubicBezTo>
                      <a:pt x="0" y="13"/>
                      <a:pt x="11" y="8"/>
                      <a:pt x="22" y="2"/>
                    </a:cubicBezTo>
                    <a:cubicBezTo>
                      <a:pt x="24" y="1"/>
                      <a:pt x="27" y="0"/>
                      <a:pt x="30" y="1"/>
                    </a:cubicBezTo>
                    <a:cubicBezTo>
                      <a:pt x="32" y="1"/>
                      <a:pt x="35" y="2"/>
                      <a:pt x="3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1" name="Freeform 1481"/>
              <p:cNvSpPr/>
              <p:nvPr/>
            </p:nvSpPr>
            <p:spPr bwMode="auto">
              <a:xfrm>
                <a:off x="5252" y="1417"/>
                <a:ext cx="143" cy="111"/>
              </a:xfrm>
              <a:custGeom>
                <a:avLst/>
                <a:gdLst>
                  <a:gd name="T0" fmla="*/ 50 w 75"/>
                  <a:gd name="T1" fmla="*/ 58 h 58"/>
                  <a:gd name="T2" fmla="*/ 43 w 75"/>
                  <a:gd name="T3" fmla="*/ 58 h 58"/>
                  <a:gd name="T4" fmla="*/ 18 w 75"/>
                  <a:gd name="T5" fmla="*/ 39 h 58"/>
                  <a:gd name="T6" fmla="*/ 0 w 75"/>
                  <a:gd name="T7" fmla="*/ 27 h 58"/>
                  <a:gd name="T8" fmla="*/ 1 w 75"/>
                  <a:gd name="T9" fmla="*/ 23 h 58"/>
                  <a:gd name="T10" fmla="*/ 16 w 75"/>
                  <a:gd name="T11" fmla="*/ 13 h 58"/>
                  <a:gd name="T12" fmla="*/ 35 w 75"/>
                  <a:gd name="T13" fmla="*/ 3 h 58"/>
                  <a:gd name="T14" fmla="*/ 40 w 75"/>
                  <a:gd name="T15" fmla="*/ 2 h 58"/>
                  <a:gd name="T16" fmla="*/ 57 w 75"/>
                  <a:gd name="T17" fmla="*/ 1 h 58"/>
                  <a:gd name="T18" fmla="*/ 62 w 75"/>
                  <a:gd name="T19" fmla="*/ 9 h 58"/>
                  <a:gd name="T20" fmla="*/ 28 w 75"/>
                  <a:gd name="T21" fmla="*/ 24 h 58"/>
                  <a:gd name="T22" fmla="*/ 47 w 75"/>
                  <a:gd name="T23" fmla="*/ 34 h 58"/>
                  <a:gd name="T24" fmla="*/ 68 w 75"/>
                  <a:gd name="T25" fmla="*/ 45 h 58"/>
                  <a:gd name="T26" fmla="*/ 68 w 75"/>
                  <a:gd name="T27" fmla="*/ 54 h 58"/>
                  <a:gd name="T28" fmla="*/ 50 w 75"/>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58">
                    <a:moveTo>
                      <a:pt x="50" y="58"/>
                    </a:moveTo>
                    <a:cubicBezTo>
                      <a:pt x="48" y="58"/>
                      <a:pt x="46" y="58"/>
                      <a:pt x="43" y="58"/>
                    </a:cubicBezTo>
                    <a:cubicBezTo>
                      <a:pt x="39" y="46"/>
                      <a:pt x="31" y="40"/>
                      <a:pt x="18" y="39"/>
                    </a:cubicBezTo>
                    <a:cubicBezTo>
                      <a:pt x="10" y="38"/>
                      <a:pt x="3" y="36"/>
                      <a:pt x="0" y="27"/>
                    </a:cubicBezTo>
                    <a:cubicBezTo>
                      <a:pt x="0" y="26"/>
                      <a:pt x="0" y="24"/>
                      <a:pt x="1" y="23"/>
                    </a:cubicBezTo>
                    <a:cubicBezTo>
                      <a:pt x="6" y="19"/>
                      <a:pt x="13" y="19"/>
                      <a:pt x="16" y="13"/>
                    </a:cubicBezTo>
                    <a:cubicBezTo>
                      <a:pt x="22" y="8"/>
                      <a:pt x="29" y="6"/>
                      <a:pt x="35" y="3"/>
                    </a:cubicBezTo>
                    <a:cubicBezTo>
                      <a:pt x="37" y="3"/>
                      <a:pt x="39" y="2"/>
                      <a:pt x="40" y="2"/>
                    </a:cubicBezTo>
                    <a:cubicBezTo>
                      <a:pt x="46" y="2"/>
                      <a:pt x="52" y="0"/>
                      <a:pt x="57" y="1"/>
                    </a:cubicBezTo>
                    <a:cubicBezTo>
                      <a:pt x="60" y="3"/>
                      <a:pt x="62" y="5"/>
                      <a:pt x="62" y="9"/>
                    </a:cubicBezTo>
                    <a:cubicBezTo>
                      <a:pt x="55" y="20"/>
                      <a:pt x="55" y="20"/>
                      <a:pt x="28" y="24"/>
                    </a:cubicBezTo>
                    <a:cubicBezTo>
                      <a:pt x="35" y="28"/>
                      <a:pt x="43" y="28"/>
                      <a:pt x="47" y="34"/>
                    </a:cubicBezTo>
                    <a:cubicBezTo>
                      <a:pt x="53" y="38"/>
                      <a:pt x="60" y="42"/>
                      <a:pt x="68" y="45"/>
                    </a:cubicBezTo>
                    <a:cubicBezTo>
                      <a:pt x="75" y="47"/>
                      <a:pt x="74" y="51"/>
                      <a:pt x="68" y="54"/>
                    </a:cubicBezTo>
                    <a:cubicBezTo>
                      <a:pt x="62" y="58"/>
                      <a:pt x="56" y="56"/>
                      <a:pt x="50"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2" name="Freeform 1482"/>
              <p:cNvSpPr/>
              <p:nvPr/>
            </p:nvSpPr>
            <p:spPr bwMode="auto">
              <a:xfrm>
                <a:off x="5360" y="1361"/>
                <a:ext cx="94" cy="84"/>
              </a:xfrm>
              <a:custGeom>
                <a:avLst/>
                <a:gdLst>
                  <a:gd name="T0" fmla="*/ 28 w 49"/>
                  <a:gd name="T1" fmla="*/ 0 h 44"/>
                  <a:gd name="T2" fmla="*/ 40 w 49"/>
                  <a:gd name="T3" fmla="*/ 23 h 44"/>
                  <a:gd name="T4" fmla="*/ 49 w 49"/>
                  <a:gd name="T5" fmla="*/ 35 h 44"/>
                  <a:gd name="T6" fmla="*/ 39 w 49"/>
                  <a:gd name="T7" fmla="*/ 38 h 44"/>
                  <a:gd name="T8" fmla="*/ 11 w 49"/>
                  <a:gd name="T9" fmla="*/ 38 h 44"/>
                  <a:gd name="T10" fmla="*/ 9 w 49"/>
                  <a:gd name="T11" fmla="*/ 36 h 44"/>
                  <a:gd name="T12" fmla="*/ 11 w 49"/>
                  <a:gd name="T13" fmla="*/ 10 h 44"/>
                  <a:gd name="T14" fmla="*/ 24 w 49"/>
                  <a:gd name="T15" fmla="*/ 21 h 44"/>
                  <a:gd name="T16" fmla="*/ 28 w 49"/>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4">
                    <a:moveTo>
                      <a:pt x="28" y="0"/>
                    </a:moveTo>
                    <a:cubicBezTo>
                      <a:pt x="34" y="6"/>
                      <a:pt x="44" y="10"/>
                      <a:pt x="40" y="23"/>
                    </a:cubicBezTo>
                    <a:cubicBezTo>
                      <a:pt x="39" y="26"/>
                      <a:pt x="41" y="34"/>
                      <a:pt x="49" y="35"/>
                    </a:cubicBezTo>
                    <a:cubicBezTo>
                      <a:pt x="48" y="44"/>
                      <a:pt x="42" y="37"/>
                      <a:pt x="39" y="38"/>
                    </a:cubicBezTo>
                    <a:cubicBezTo>
                      <a:pt x="29" y="35"/>
                      <a:pt x="20" y="40"/>
                      <a:pt x="11" y="38"/>
                    </a:cubicBezTo>
                    <a:cubicBezTo>
                      <a:pt x="10" y="38"/>
                      <a:pt x="9" y="37"/>
                      <a:pt x="9" y="36"/>
                    </a:cubicBezTo>
                    <a:cubicBezTo>
                      <a:pt x="7" y="28"/>
                      <a:pt x="0" y="18"/>
                      <a:pt x="11" y="10"/>
                    </a:cubicBezTo>
                    <a:cubicBezTo>
                      <a:pt x="15" y="14"/>
                      <a:pt x="19" y="18"/>
                      <a:pt x="24" y="21"/>
                    </a:cubicBezTo>
                    <a:cubicBezTo>
                      <a:pt x="31" y="16"/>
                      <a:pt x="17" y="5"/>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3" name="Freeform 1483"/>
              <p:cNvSpPr/>
              <p:nvPr/>
            </p:nvSpPr>
            <p:spPr bwMode="auto">
              <a:xfrm>
                <a:off x="5341" y="1574"/>
                <a:ext cx="71" cy="80"/>
              </a:xfrm>
              <a:custGeom>
                <a:avLst/>
                <a:gdLst>
                  <a:gd name="T0" fmla="*/ 0 w 37"/>
                  <a:gd name="T1" fmla="*/ 39 h 42"/>
                  <a:gd name="T2" fmla="*/ 1 w 37"/>
                  <a:gd name="T3" fmla="*/ 36 h 42"/>
                  <a:gd name="T4" fmla="*/ 0 w 37"/>
                  <a:gd name="T5" fmla="*/ 11 h 42"/>
                  <a:gd name="T6" fmla="*/ 14 w 37"/>
                  <a:gd name="T7" fmla="*/ 4 h 42"/>
                  <a:gd name="T8" fmla="*/ 21 w 37"/>
                  <a:gd name="T9" fmla="*/ 7 h 42"/>
                  <a:gd name="T10" fmla="*/ 31 w 37"/>
                  <a:gd name="T11" fmla="*/ 21 h 42"/>
                  <a:gd name="T12" fmla="*/ 28 w 37"/>
                  <a:gd name="T13" fmla="*/ 42 h 42"/>
                  <a:gd name="T14" fmla="*/ 24 w 37"/>
                  <a:gd name="T15" fmla="*/ 42 h 42"/>
                  <a:gd name="T16" fmla="*/ 0 w 37"/>
                  <a:gd name="T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2">
                    <a:moveTo>
                      <a:pt x="0" y="39"/>
                    </a:moveTo>
                    <a:cubicBezTo>
                      <a:pt x="0" y="38"/>
                      <a:pt x="1" y="37"/>
                      <a:pt x="1" y="36"/>
                    </a:cubicBezTo>
                    <a:cubicBezTo>
                      <a:pt x="12" y="27"/>
                      <a:pt x="14" y="18"/>
                      <a:pt x="0" y="11"/>
                    </a:cubicBezTo>
                    <a:cubicBezTo>
                      <a:pt x="3" y="6"/>
                      <a:pt x="10" y="7"/>
                      <a:pt x="14" y="4"/>
                    </a:cubicBezTo>
                    <a:cubicBezTo>
                      <a:pt x="18" y="0"/>
                      <a:pt x="18" y="8"/>
                      <a:pt x="21" y="7"/>
                    </a:cubicBezTo>
                    <a:cubicBezTo>
                      <a:pt x="23" y="13"/>
                      <a:pt x="25" y="19"/>
                      <a:pt x="31" y="21"/>
                    </a:cubicBezTo>
                    <a:cubicBezTo>
                      <a:pt x="37" y="29"/>
                      <a:pt x="30" y="35"/>
                      <a:pt x="28" y="42"/>
                    </a:cubicBezTo>
                    <a:cubicBezTo>
                      <a:pt x="27" y="42"/>
                      <a:pt x="25" y="42"/>
                      <a:pt x="24" y="42"/>
                    </a:cubicBezTo>
                    <a:cubicBezTo>
                      <a:pt x="17" y="38"/>
                      <a:pt x="8" y="41"/>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4" name="Freeform 1484"/>
              <p:cNvSpPr/>
              <p:nvPr/>
            </p:nvSpPr>
            <p:spPr bwMode="auto">
              <a:xfrm>
                <a:off x="5292" y="1430"/>
                <a:ext cx="89" cy="52"/>
              </a:xfrm>
              <a:custGeom>
                <a:avLst/>
                <a:gdLst>
                  <a:gd name="T0" fmla="*/ 26 w 47"/>
                  <a:gd name="T1" fmla="*/ 27 h 27"/>
                  <a:gd name="T2" fmla="*/ 0 w 47"/>
                  <a:gd name="T3" fmla="*/ 22 h 27"/>
                  <a:gd name="T4" fmla="*/ 17 w 47"/>
                  <a:gd name="T5" fmla="*/ 11 h 27"/>
                  <a:gd name="T6" fmla="*/ 40 w 47"/>
                  <a:gd name="T7" fmla="*/ 2 h 27"/>
                  <a:gd name="T8" fmla="*/ 47 w 47"/>
                  <a:gd name="T9" fmla="*/ 2 h 27"/>
                  <a:gd name="T10" fmla="*/ 47 w 47"/>
                  <a:gd name="T11" fmla="*/ 2 h 27"/>
                  <a:gd name="T12" fmla="*/ 26 w 47"/>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7" h="27">
                    <a:moveTo>
                      <a:pt x="26" y="27"/>
                    </a:moveTo>
                    <a:cubicBezTo>
                      <a:pt x="17" y="25"/>
                      <a:pt x="9" y="24"/>
                      <a:pt x="0" y="22"/>
                    </a:cubicBezTo>
                    <a:cubicBezTo>
                      <a:pt x="2" y="12"/>
                      <a:pt x="6" y="8"/>
                      <a:pt x="17" y="11"/>
                    </a:cubicBezTo>
                    <a:cubicBezTo>
                      <a:pt x="25" y="14"/>
                      <a:pt x="35" y="12"/>
                      <a:pt x="40" y="2"/>
                    </a:cubicBezTo>
                    <a:cubicBezTo>
                      <a:pt x="42" y="0"/>
                      <a:pt x="44" y="0"/>
                      <a:pt x="47" y="2"/>
                    </a:cubicBezTo>
                    <a:cubicBezTo>
                      <a:pt x="47" y="2"/>
                      <a:pt x="47" y="2"/>
                      <a:pt x="47" y="2"/>
                    </a:cubicBezTo>
                    <a:cubicBezTo>
                      <a:pt x="40" y="10"/>
                      <a:pt x="33" y="18"/>
                      <a:pt x="26"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5" name="Freeform 1485"/>
              <p:cNvSpPr/>
              <p:nvPr/>
            </p:nvSpPr>
            <p:spPr bwMode="auto">
              <a:xfrm>
                <a:off x="5370" y="1560"/>
                <a:ext cx="44" cy="65"/>
              </a:xfrm>
              <a:custGeom>
                <a:avLst/>
                <a:gdLst>
                  <a:gd name="T0" fmla="*/ 16 w 23"/>
                  <a:gd name="T1" fmla="*/ 28 h 34"/>
                  <a:gd name="T2" fmla="*/ 6 w 23"/>
                  <a:gd name="T3" fmla="*/ 14 h 34"/>
                  <a:gd name="T4" fmla="*/ 6 w 23"/>
                  <a:gd name="T5" fmla="*/ 0 h 34"/>
                  <a:gd name="T6" fmla="*/ 20 w 23"/>
                  <a:gd name="T7" fmla="*/ 14 h 34"/>
                  <a:gd name="T8" fmla="*/ 23 w 23"/>
                  <a:gd name="T9" fmla="*/ 25 h 34"/>
                  <a:gd name="T10" fmla="*/ 16 w 23"/>
                  <a:gd name="T11" fmla="*/ 28 h 34"/>
                </a:gdLst>
                <a:ahLst/>
                <a:cxnLst>
                  <a:cxn ang="0">
                    <a:pos x="T0" y="T1"/>
                  </a:cxn>
                  <a:cxn ang="0">
                    <a:pos x="T2" y="T3"/>
                  </a:cxn>
                  <a:cxn ang="0">
                    <a:pos x="T4" y="T5"/>
                  </a:cxn>
                  <a:cxn ang="0">
                    <a:pos x="T6" y="T7"/>
                  </a:cxn>
                  <a:cxn ang="0">
                    <a:pos x="T8" y="T9"/>
                  </a:cxn>
                  <a:cxn ang="0">
                    <a:pos x="T10" y="T11"/>
                  </a:cxn>
                </a:cxnLst>
                <a:rect l="0" t="0" r="r" b="b"/>
                <a:pathLst>
                  <a:path w="23" h="34">
                    <a:moveTo>
                      <a:pt x="16" y="28"/>
                    </a:moveTo>
                    <a:cubicBezTo>
                      <a:pt x="0" y="34"/>
                      <a:pt x="6" y="22"/>
                      <a:pt x="6" y="14"/>
                    </a:cubicBezTo>
                    <a:cubicBezTo>
                      <a:pt x="12" y="10"/>
                      <a:pt x="7" y="5"/>
                      <a:pt x="6" y="0"/>
                    </a:cubicBezTo>
                    <a:cubicBezTo>
                      <a:pt x="16" y="0"/>
                      <a:pt x="20" y="4"/>
                      <a:pt x="20" y="14"/>
                    </a:cubicBezTo>
                    <a:cubicBezTo>
                      <a:pt x="16" y="20"/>
                      <a:pt x="23" y="21"/>
                      <a:pt x="23" y="25"/>
                    </a:cubicBezTo>
                    <a:cubicBezTo>
                      <a:pt x="21" y="26"/>
                      <a:pt x="19" y="27"/>
                      <a:pt x="1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6" name="Freeform 1486"/>
              <p:cNvSpPr/>
              <p:nvPr/>
            </p:nvSpPr>
            <p:spPr bwMode="auto">
              <a:xfrm>
                <a:off x="5322" y="1556"/>
                <a:ext cx="46" cy="42"/>
              </a:xfrm>
              <a:custGeom>
                <a:avLst/>
                <a:gdLst>
                  <a:gd name="T0" fmla="*/ 24 w 24"/>
                  <a:gd name="T1" fmla="*/ 13 h 22"/>
                  <a:gd name="T2" fmla="*/ 10 w 24"/>
                  <a:gd name="T3" fmla="*/ 20 h 22"/>
                  <a:gd name="T4" fmla="*/ 6 w 24"/>
                  <a:gd name="T5" fmla="*/ 2 h 22"/>
                  <a:gd name="T6" fmla="*/ 24 w 24"/>
                  <a:gd name="T7" fmla="*/ 13 h 22"/>
                </a:gdLst>
                <a:ahLst/>
                <a:cxnLst>
                  <a:cxn ang="0">
                    <a:pos x="T0" y="T1"/>
                  </a:cxn>
                  <a:cxn ang="0">
                    <a:pos x="T2" y="T3"/>
                  </a:cxn>
                  <a:cxn ang="0">
                    <a:pos x="T4" y="T5"/>
                  </a:cxn>
                  <a:cxn ang="0">
                    <a:pos x="T6" y="T7"/>
                  </a:cxn>
                </a:cxnLst>
                <a:rect l="0" t="0" r="r" b="b"/>
                <a:pathLst>
                  <a:path w="24" h="22">
                    <a:moveTo>
                      <a:pt x="24" y="13"/>
                    </a:moveTo>
                    <a:cubicBezTo>
                      <a:pt x="22" y="22"/>
                      <a:pt x="14" y="17"/>
                      <a:pt x="10" y="20"/>
                    </a:cubicBezTo>
                    <a:cubicBezTo>
                      <a:pt x="7" y="14"/>
                      <a:pt x="0" y="10"/>
                      <a:pt x="6" y="2"/>
                    </a:cubicBezTo>
                    <a:cubicBezTo>
                      <a:pt x="16" y="0"/>
                      <a:pt x="17" y="10"/>
                      <a:pt x="2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7" name="Freeform 1487"/>
              <p:cNvSpPr/>
              <p:nvPr/>
            </p:nvSpPr>
            <p:spPr bwMode="auto">
              <a:xfrm>
                <a:off x="5347" y="1516"/>
                <a:ext cx="34" cy="19"/>
              </a:xfrm>
              <a:custGeom>
                <a:avLst/>
                <a:gdLst>
                  <a:gd name="T0" fmla="*/ 0 w 18"/>
                  <a:gd name="T1" fmla="*/ 6 h 10"/>
                  <a:gd name="T2" fmla="*/ 18 w 18"/>
                  <a:gd name="T3" fmla="*/ 2 h 10"/>
                  <a:gd name="T4" fmla="*/ 0 w 18"/>
                  <a:gd name="T5" fmla="*/ 6 h 10"/>
                </a:gdLst>
                <a:ahLst/>
                <a:cxnLst>
                  <a:cxn ang="0">
                    <a:pos x="T0" y="T1"/>
                  </a:cxn>
                  <a:cxn ang="0">
                    <a:pos x="T2" y="T3"/>
                  </a:cxn>
                  <a:cxn ang="0">
                    <a:pos x="T4" y="T5"/>
                  </a:cxn>
                </a:cxnLst>
                <a:rect l="0" t="0" r="r" b="b"/>
                <a:pathLst>
                  <a:path w="18" h="10">
                    <a:moveTo>
                      <a:pt x="0" y="6"/>
                    </a:moveTo>
                    <a:cubicBezTo>
                      <a:pt x="5" y="0"/>
                      <a:pt x="12" y="3"/>
                      <a:pt x="18" y="2"/>
                    </a:cubicBezTo>
                    <a:cubicBezTo>
                      <a:pt x="13" y="8"/>
                      <a:pt x="7" y="10"/>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8" name="Freeform 1488"/>
              <p:cNvSpPr/>
              <p:nvPr/>
            </p:nvSpPr>
            <p:spPr bwMode="auto">
              <a:xfrm>
                <a:off x="5684" y="1179"/>
                <a:ext cx="128" cy="44"/>
              </a:xfrm>
              <a:custGeom>
                <a:avLst/>
                <a:gdLst>
                  <a:gd name="T0" fmla="*/ 32 w 67"/>
                  <a:gd name="T1" fmla="*/ 8 h 23"/>
                  <a:gd name="T2" fmla="*/ 47 w 67"/>
                  <a:gd name="T3" fmla="*/ 9 h 23"/>
                  <a:gd name="T4" fmla="*/ 67 w 67"/>
                  <a:gd name="T5" fmla="*/ 18 h 23"/>
                  <a:gd name="T6" fmla="*/ 4 w 67"/>
                  <a:gd name="T7" fmla="*/ 22 h 23"/>
                  <a:gd name="T8" fmla="*/ 1 w 67"/>
                  <a:gd name="T9" fmla="*/ 11 h 23"/>
                  <a:gd name="T10" fmla="*/ 32 w 67"/>
                  <a:gd name="T11" fmla="*/ 8 h 23"/>
                </a:gdLst>
                <a:ahLst/>
                <a:cxnLst>
                  <a:cxn ang="0">
                    <a:pos x="T0" y="T1"/>
                  </a:cxn>
                  <a:cxn ang="0">
                    <a:pos x="T2" y="T3"/>
                  </a:cxn>
                  <a:cxn ang="0">
                    <a:pos x="T4" y="T5"/>
                  </a:cxn>
                  <a:cxn ang="0">
                    <a:pos x="T6" y="T7"/>
                  </a:cxn>
                  <a:cxn ang="0">
                    <a:pos x="T8" y="T9"/>
                  </a:cxn>
                  <a:cxn ang="0">
                    <a:pos x="T10" y="T11"/>
                  </a:cxn>
                </a:cxnLst>
                <a:rect l="0" t="0" r="r" b="b"/>
                <a:pathLst>
                  <a:path w="67" h="23">
                    <a:moveTo>
                      <a:pt x="32" y="8"/>
                    </a:moveTo>
                    <a:cubicBezTo>
                      <a:pt x="37" y="10"/>
                      <a:pt x="41" y="12"/>
                      <a:pt x="47" y="9"/>
                    </a:cubicBezTo>
                    <a:cubicBezTo>
                      <a:pt x="56" y="5"/>
                      <a:pt x="63" y="10"/>
                      <a:pt x="67" y="18"/>
                    </a:cubicBezTo>
                    <a:cubicBezTo>
                      <a:pt x="47" y="23"/>
                      <a:pt x="25" y="21"/>
                      <a:pt x="4" y="22"/>
                    </a:cubicBezTo>
                    <a:cubicBezTo>
                      <a:pt x="0" y="19"/>
                      <a:pt x="1" y="15"/>
                      <a:pt x="1" y="11"/>
                    </a:cubicBezTo>
                    <a:cubicBezTo>
                      <a:pt x="10" y="0"/>
                      <a:pt x="22" y="8"/>
                      <a:pt x="3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9" name="Freeform 1489"/>
              <p:cNvSpPr/>
              <p:nvPr/>
            </p:nvSpPr>
            <p:spPr bwMode="auto">
              <a:xfrm>
                <a:off x="5812" y="1233"/>
                <a:ext cx="50" cy="40"/>
              </a:xfrm>
              <a:custGeom>
                <a:avLst/>
                <a:gdLst>
                  <a:gd name="T0" fmla="*/ 18 w 26"/>
                  <a:gd name="T1" fmla="*/ 1 h 21"/>
                  <a:gd name="T2" fmla="*/ 23 w 26"/>
                  <a:gd name="T3" fmla="*/ 21 h 21"/>
                  <a:gd name="T4" fmla="*/ 0 w 26"/>
                  <a:gd name="T5" fmla="*/ 1 h 21"/>
                  <a:gd name="T6" fmla="*/ 18 w 26"/>
                  <a:gd name="T7" fmla="*/ 1 h 21"/>
                </a:gdLst>
                <a:ahLst/>
                <a:cxnLst>
                  <a:cxn ang="0">
                    <a:pos x="T0" y="T1"/>
                  </a:cxn>
                  <a:cxn ang="0">
                    <a:pos x="T2" y="T3"/>
                  </a:cxn>
                  <a:cxn ang="0">
                    <a:pos x="T4" y="T5"/>
                  </a:cxn>
                  <a:cxn ang="0">
                    <a:pos x="T6" y="T7"/>
                  </a:cxn>
                </a:cxnLst>
                <a:rect l="0" t="0" r="r" b="b"/>
                <a:pathLst>
                  <a:path w="26" h="21">
                    <a:moveTo>
                      <a:pt x="18" y="1"/>
                    </a:moveTo>
                    <a:cubicBezTo>
                      <a:pt x="15" y="8"/>
                      <a:pt x="26" y="11"/>
                      <a:pt x="23" y="21"/>
                    </a:cubicBezTo>
                    <a:cubicBezTo>
                      <a:pt x="16" y="12"/>
                      <a:pt x="5" y="10"/>
                      <a:pt x="0" y="1"/>
                    </a:cubicBezTo>
                    <a:cubicBezTo>
                      <a:pt x="6" y="4"/>
                      <a:pt x="12" y="0"/>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0" name="Freeform 1490"/>
              <p:cNvSpPr/>
              <p:nvPr/>
            </p:nvSpPr>
            <p:spPr bwMode="auto">
              <a:xfrm>
                <a:off x="5606" y="1174"/>
                <a:ext cx="147" cy="126"/>
              </a:xfrm>
              <a:custGeom>
                <a:avLst/>
                <a:gdLst>
                  <a:gd name="T0" fmla="*/ 73 w 77"/>
                  <a:gd name="T1" fmla="*/ 11 h 66"/>
                  <a:gd name="T2" fmla="*/ 42 w 77"/>
                  <a:gd name="T3" fmla="*/ 14 h 66"/>
                  <a:gd name="T4" fmla="*/ 28 w 77"/>
                  <a:gd name="T5" fmla="*/ 24 h 66"/>
                  <a:gd name="T6" fmla="*/ 27 w 77"/>
                  <a:gd name="T7" fmla="*/ 36 h 66"/>
                  <a:gd name="T8" fmla="*/ 25 w 77"/>
                  <a:gd name="T9" fmla="*/ 53 h 66"/>
                  <a:gd name="T10" fmla="*/ 21 w 77"/>
                  <a:gd name="T11" fmla="*/ 66 h 66"/>
                  <a:gd name="T12" fmla="*/ 7 w 77"/>
                  <a:gd name="T13" fmla="*/ 40 h 66"/>
                  <a:gd name="T14" fmla="*/ 4 w 77"/>
                  <a:gd name="T15" fmla="*/ 11 h 66"/>
                  <a:gd name="T16" fmla="*/ 18 w 77"/>
                  <a:gd name="T17" fmla="*/ 0 h 66"/>
                  <a:gd name="T18" fmla="*/ 27 w 77"/>
                  <a:gd name="T19" fmla="*/ 14 h 66"/>
                  <a:gd name="T20" fmla="*/ 32 w 77"/>
                  <a:gd name="T21" fmla="*/ 0 h 66"/>
                  <a:gd name="T22" fmla="*/ 70 w 77"/>
                  <a:gd name="T23" fmla="*/ 4 h 66"/>
                  <a:gd name="T24" fmla="*/ 77 w 77"/>
                  <a:gd name="T25" fmla="*/ 4 h 66"/>
                  <a:gd name="T26" fmla="*/ 73 w 77"/>
                  <a:gd name="T27"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6">
                    <a:moveTo>
                      <a:pt x="73" y="11"/>
                    </a:moveTo>
                    <a:cubicBezTo>
                      <a:pt x="63" y="12"/>
                      <a:pt x="52" y="13"/>
                      <a:pt x="42" y="14"/>
                    </a:cubicBezTo>
                    <a:cubicBezTo>
                      <a:pt x="37" y="18"/>
                      <a:pt x="33" y="23"/>
                      <a:pt x="28" y="24"/>
                    </a:cubicBezTo>
                    <a:cubicBezTo>
                      <a:pt x="15" y="27"/>
                      <a:pt x="15" y="29"/>
                      <a:pt x="27" y="36"/>
                    </a:cubicBezTo>
                    <a:cubicBezTo>
                      <a:pt x="37" y="41"/>
                      <a:pt x="22" y="46"/>
                      <a:pt x="25" y="53"/>
                    </a:cubicBezTo>
                    <a:cubicBezTo>
                      <a:pt x="20" y="56"/>
                      <a:pt x="18" y="61"/>
                      <a:pt x="21" y="66"/>
                    </a:cubicBezTo>
                    <a:cubicBezTo>
                      <a:pt x="11" y="64"/>
                      <a:pt x="0" y="46"/>
                      <a:pt x="7" y="40"/>
                    </a:cubicBezTo>
                    <a:cubicBezTo>
                      <a:pt x="21" y="26"/>
                      <a:pt x="7" y="20"/>
                      <a:pt x="4" y="11"/>
                    </a:cubicBezTo>
                    <a:cubicBezTo>
                      <a:pt x="8" y="7"/>
                      <a:pt x="11" y="1"/>
                      <a:pt x="18" y="0"/>
                    </a:cubicBezTo>
                    <a:cubicBezTo>
                      <a:pt x="22" y="4"/>
                      <a:pt x="28" y="6"/>
                      <a:pt x="27" y="14"/>
                    </a:cubicBezTo>
                    <a:cubicBezTo>
                      <a:pt x="33" y="9"/>
                      <a:pt x="31" y="4"/>
                      <a:pt x="32" y="0"/>
                    </a:cubicBezTo>
                    <a:cubicBezTo>
                      <a:pt x="44" y="0"/>
                      <a:pt x="57" y="9"/>
                      <a:pt x="70" y="4"/>
                    </a:cubicBezTo>
                    <a:cubicBezTo>
                      <a:pt x="72" y="4"/>
                      <a:pt x="75" y="4"/>
                      <a:pt x="77" y="4"/>
                    </a:cubicBezTo>
                    <a:cubicBezTo>
                      <a:pt x="76" y="6"/>
                      <a:pt x="75" y="8"/>
                      <a:pt x="7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1" name="Freeform 1491"/>
              <p:cNvSpPr/>
              <p:nvPr/>
            </p:nvSpPr>
            <p:spPr bwMode="auto">
              <a:xfrm>
                <a:off x="2198" y="1725"/>
                <a:ext cx="116" cy="72"/>
              </a:xfrm>
              <a:custGeom>
                <a:avLst/>
                <a:gdLst>
                  <a:gd name="T0" fmla="*/ 22 w 61"/>
                  <a:gd name="T1" fmla="*/ 15 h 38"/>
                  <a:gd name="T2" fmla="*/ 58 w 61"/>
                  <a:gd name="T3" fmla="*/ 0 h 38"/>
                  <a:gd name="T4" fmla="*/ 60 w 61"/>
                  <a:gd name="T5" fmla="*/ 0 h 38"/>
                  <a:gd name="T6" fmla="*/ 61 w 61"/>
                  <a:gd name="T7" fmla="*/ 12 h 38"/>
                  <a:gd name="T8" fmla="*/ 61 w 61"/>
                  <a:gd name="T9" fmla="*/ 14 h 38"/>
                  <a:gd name="T10" fmla="*/ 58 w 61"/>
                  <a:gd name="T11" fmla="*/ 21 h 38"/>
                  <a:gd name="T12" fmla="*/ 42 w 61"/>
                  <a:gd name="T13" fmla="*/ 34 h 38"/>
                  <a:gd name="T14" fmla="*/ 37 w 61"/>
                  <a:gd name="T15" fmla="*/ 33 h 38"/>
                  <a:gd name="T16" fmla="*/ 31 w 61"/>
                  <a:gd name="T17" fmla="*/ 30 h 38"/>
                  <a:gd name="T18" fmla="*/ 16 w 61"/>
                  <a:gd name="T19" fmla="*/ 38 h 38"/>
                  <a:gd name="T20" fmla="*/ 1 w 61"/>
                  <a:gd name="T21" fmla="*/ 30 h 38"/>
                  <a:gd name="T22" fmla="*/ 11 w 61"/>
                  <a:gd name="T23" fmla="*/ 21 h 38"/>
                  <a:gd name="T24" fmla="*/ 22 w 61"/>
                  <a:gd name="T25"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38">
                    <a:moveTo>
                      <a:pt x="22" y="15"/>
                    </a:moveTo>
                    <a:cubicBezTo>
                      <a:pt x="36" y="14"/>
                      <a:pt x="47" y="8"/>
                      <a:pt x="58" y="0"/>
                    </a:cubicBezTo>
                    <a:cubicBezTo>
                      <a:pt x="59" y="0"/>
                      <a:pt x="59" y="0"/>
                      <a:pt x="60" y="0"/>
                    </a:cubicBezTo>
                    <a:cubicBezTo>
                      <a:pt x="60" y="4"/>
                      <a:pt x="61" y="8"/>
                      <a:pt x="61" y="12"/>
                    </a:cubicBezTo>
                    <a:cubicBezTo>
                      <a:pt x="61" y="13"/>
                      <a:pt x="61" y="13"/>
                      <a:pt x="61" y="14"/>
                    </a:cubicBezTo>
                    <a:cubicBezTo>
                      <a:pt x="60" y="14"/>
                      <a:pt x="58" y="20"/>
                      <a:pt x="58" y="21"/>
                    </a:cubicBezTo>
                    <a:cubicBezTo>
                      <a:pt x="58" y="32"/>
                      <a:pt x="49" y="32"/>
                      <a:pt x="42" y="34"/>
                    </a:cubicBezTo>
                    <a:cubicBezTo>
                      <a:pt x="40" y="34"/>
                      <a:pt x="39" y="34"/>
                      <a:pt x="37" y="33"/>
                    </a:cubicBezTo>
                    <a:cubicBezTo>
                      <a:pt x="34" y="33"/>
                      <a:pt x="39" y="21"/>
                      <a:pt x="31" y="30"/>
                    </a:cubicBezTo>
                    <a:cubicBezTo>
                      <a:pt x="27" y="34"/>
                      <a:pt x="22" y="37"/>
                      <a:pt x="16" y="38"/>
                    </a:cubicBezTo>
                    <a:cubicBezTo>
                      <a:pt x="11" y="36"/>
                      <a:pt x="5" y="34"/>
                      <a:pt x="1" y="30"/>
                    </a:cubicBezTo>
                    <a:cubicBezTo>
                      <a:pt x="0" y="22"/>
                      <a:pt x="4" y="20"/>
                      <a:pt x="11" y="21"/>
                    </a:cubicBezTo>
                    <a:cubicBezTo>
                      <a:pt x="17" y="23"/>
                      <a:pt x="20" y="19"/>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2" name="Freeform 1492"/>
              <p:cNvSpPr/>
              <p:nvPr/>
            </p:nvSpPr>
            <p:spPr bwMode="auto">
              <a:xfrm>
                <a:off x="3634" y="2247"/>
                <a:ext cx="97" cy="69"/>
              </a:xfrm>
              <a:custGeom>
                <a:avLst/>
                <a:gdLst>
                  <a:gd name="T0" fmla="*/ 18 w 51"/>
                  <a:gd name="T1" fmla="*/ 11 h 36"/>
                  <a:gd name="T2" fmla="*/ 45 w 51"/>
                  <a:gd name="T3" fmla="*/ 0 h 36"/>
                  <a:gd name="T4" fmla="*/ 51 w 51"/>
                  <a:gd name="T5" fmla="*/ 11 h 36"/>
                  <a:gd name="T6" fmla="*/ 47 w 51"/>
                  <a:gd name="T7" fmla="*/ 17 h 36"/>
                  <a:gd name="T8" fmla="*/ 14 w 51"/>
                  <a:gd name="T9" fmla="*/ 32 h 36"/>
                  <a:gd name="T10" fmla="*/ 0 w 51"/>
                  <a:gd name="T11" fmla="*/ 28 h 36"/>
                  <a:gd name="T12" fmla="*/ 18 w 51"/>
                  <a:gd name="T13" fmla="*/ 11 h 36"/>
                </a:gdLst>
                <a:ahLst/>
                <a:cxnLst>
                  <a:cxn ang="0">
                    <a:pos x="T0" y="T1"/>
                  </a:cxn>
                  <a:cxn ang="0">
                    <a:pos x="T2" y="T3"/>
                  </a:cxn>
                  <a:cxn ang="0">
                    <a:pos x="T4" y="T5"/>
                  </a:cxn>
                  <a:cxn ang="0">
                    <a:pos x="T6" y="T7"/>
                  </a:cxn>
                  <a:cxn ang="0">
                    <a:pos x="T8" y="T9"/>
                  </a:cxn>
                  <a:cxn ang="0">
                    <a:pos x="T10" y="T11"/>
                  </a:cxn>
                  <a:cxn ang="0">
                    <a:pos x="T12" y="T13"/>
                  </a:cxn>
                </a:cxnLst>
                <a:rect l="0" t="0" r="r" b="b"/>
                <a:pathLst>
                  <a:path w="51" h="36">
                    <a:moveTo>
                      <a:pt x="18" y="11"/>
                    </a:moveTo>
                    <a:cubicBezTo>
                      <a:pt x="27" y="7"/>
                      <a:pt x="35" y="0"/>
                      <a:pt x="45" y="0"/>
                    </a:cubicBezTo>
                    <a:cubicBezTo>
                      <a:pt x="49" y="3"/>
                      <a:pt x="51" y="6"/>
                      <a:pt x="51" y="11"/>
                    </a:cubicBezTo>
                    <a:cubicBezTo>
                      <a:pt x="50" y="13"/>
                      <a:pt x="49" y="15"/>
                      <a:pt x="47" y="17"/>
                    </a:cubicBezTo>
                    <a:cubicBezTo>
                      <a:pt x="37" y="24"/>
                      <a:pt x="27" y="30"/>
                      <a:pt x="14" y="32"/>
                    </a:cubicBezTo>
                    <a:cubicBezTo>
                      <a:pt x="8" y="35"/>
                      <a:pt x="3" y="36"/>
                      <a:pt x="0" y="28"/>
                    </a:cubicBezTo>
                    <a:cubicBezTo>
                      <a:pt x="7" y="23"/>
                      <a:pt x="18" y="23"/>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3" name="Freeform 1493"/>
              <p:cNvSpPr/>
              <p:nvPr/>
            </p:nvSpPr>
            <p:spPr bwMode="auto">
              <a:xfrm>
                <a:off x="3661" y="2274"/>
                <a:ext cx="74" cy="74"/>
              </a:xfrm>
              <a:custGeom>
                <a:avLst/>
                <a:gdLst>
                  <a:gd name="T0" fmla="*/ 0 w 39"/>
                  <a:gd name="T1" fmla="*/ 18 h 39"/>
                  <a:gd name="T2" fmla="*/ 31 w 39"/>
                  <a:gd name="T3" fmla="*/ 0 h 39"/>
                  <a:gd name="T4" fmla="*/ 38 w 39"/>
                  <a:gd name="T5" fmla="*/ 18 h 39"/>
                  <a:gd name="T6" fmla="*/ 21 w 39"/>
                  <a:gd name="T7" fmla="*/ 39 h 39"/>
                  <a:gd name="T8" fmla="*/ 18 w 39"/>
                  <a:gd name="T9" fmla="*/ 39 h 39"/>
                  <a:gd name="T10" fmla="*/ 11 w 39"/>
                  <a:gd name="T11" fmla="*/ 32 h 39"/>
                  <a:gd name="T12" fmla="*/ 0 w 39"/>
                  <a:gd name="T13" fmla="*/ 18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0" y="18"/>
                    </a:moveTo>
                    <a:cubicBezTo>
                      <a:pt x="11" y="12"/>
                      <a:pt x="21" y="6"/>
                      <a:pt x="31" y="0"/>
                    </a:cubicBezTo>
                    <a:cubicBezTo>
                      <a:pt x="38" y="5"/>
                      <a:pt x="39" y="11"/>
                      <a:pt x="38" y="18"/>
                    </a:cubicBezTo>
                    <a:cubicBezTo>
                      <a:pt x="38" y="30"/>
                      <a:pt x="32" y="36"/>
                      <a:pt x="21" y="39"/>
                    </a:cubicBezTo>
                    <a:cubicBezTo>
                      <a:pt x="20" y="39"/>
                      <a:pt x="19" y="39"/>
                      <a:pt x="18" y="39"/>
                    </a:cubicBezTo>
                    <a:cubicBezTo>
                      <a:pt x="14" y="38"/>
                      <a:pt x="11" y="36"/>
                      <a:pt x="11" y="32"/>
                    </a:cubicBezTo>
                    <a:cubicBezTo>
                      <a:pt x="15" y="21"/>
                      <a:pt x="12" y="16"/>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4" name="Freeform 1494"/>
              <p:cNvSpPr/>
              <p:nvPr/>
            </p:nvSpPr>
            <p:spPr bwMode="auto">
              <a:xfrm>
                <a:off x="3655" y="2335"/>
                <a:ext cx="40" cy="27"/>
              </a:xfrm>
              <a:custGeom>
                <a:avLst/>
                <a:gdLst>
                  <a:gd name="T0" fmla="*/ 14 w 21"/>
                  <a:gd name="T1" fmla="*/ 0 h 14"/>
                  <a:gd name="T2" fmla="*/ 21 w 21"/>
                  <a:gd name="T3" fmla="*/ 7 h 14"/>
                  <a:gd name="T4" fmla="*/ 10 w 21"/>
                  <a:gd name="T5" fmla="*/ 14 h 14"/>
                  <a:gd name="T6" fmla="*/ 14 w 21"/>
                  <a:gd name="T7" fmla="*/ 0 h 14"/>
                </a:gdLst>
                <a:ahLst/>
                <a:cxnLst>
                  <a:cxn ang="0">
                    <a:pos x="T0" y="T1"/>
                  </a:cxn>
                  <a:cxn ang="0">
                    <a:pos x="T2" y="T3"/>
                  </a:cxn>
                  <a:cxn ang="0">
                    <a:pos x="T4" y="T5"/>
                  </a:cxn>
                  <a:cxn ang="0">
                    <a:pos x="T6" y="T7"/>
                  </a:cxn>
                </a:cxnLst>
                <a:rect l="0" t="0" r="r" b="b"/>
                <a:pathLst>
                  <a:path w="21" h="14">
                    <a:moveTo>
                      <a:pt x="14" y="0"/>
                    </a:moveTo>
                    <a:cubicBezTo>
                      <a:pt x="17" y="1"/>
                      <a:pt x="19" y="3"/>
                      <a:pt x="21" y="7"/>
                    </a:cubicBezTo>
                    <a:cubicBezTo>
                      <a:pt x="19" y="11"/>
                      <a:pt x="15" y="14"/>
                      <a:pt x="10" y="14"/>
                    </a:cubicBezTo>
                    <a:cubicBezTo>
                      <a:pt x="0" y="6"/>
                      <a:pt x="12" y="4"/>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5" name="Freeform 1495"/>
              <p:cNvSpPr/>
              <p:nvPr/>
            </p:nvSpPr>
            <p:spPr bwMode="auto">
              <a:xfrm>
                <a:off x="3701" y="2314"/>
                <a:ext cx="57" cy="54"/>
              </a:xfrm>
              <a:custGeom>
                <a:avLst/>
                <a:gdLst>
                  <a:gd name="T0" fmla="*/ 0 w 30"/>
                  <a:gd name="T1" fmla="*/ 18 h 28"/>
                  <a:gd name="T2" fmla="*/ 14 w 30"/>
                  <a:gd name="T3" fmla="*/ 0 h 28"/>
                  <a:gd name="T4" fmla="*/ 28 w 30"/>
                  <a:gd name="T5" fmla="*/ 25 h 28"/>
                  <a:gd name="T6" fmla="*/ 21 w 30"/>
                  <a:gd name="T7" fmla="*/ 28 h 28"/>
                  <a:gd name="T8" fmla="*/ 3 w 30"/>
                  <a:gd name="T9" fmla="*/ 21 h 28"/>
                  <a:gd name="T10" fmla="*/ 0 w 30"/>
                  <a:gd name="T11" fmla="*/ 18 h 28"/>
                </a:gdLst>
                <a:ahLst/>
                <a:cxnLst>
                  <a:cxn ang="0">
                    <a:pos x="T0" y="T1"/>
                  </a:cxn>
                  <a:cxn ang="0">
                    <a:pos x="T2" y="T3"/>
                  </a:cxn>
                  <a:cxn ang="0">
                    <a:pos x="T4" y="T5"/>
                  </a:cxn>
                  <a:cxn ang="0">
                    <a:pos x="T6" y="T7"/>
                  </a:cxn>
                  <a:cxn ang="0">
                    <a:pos x="T8" y="T9"/>
                  </a:cxn>
                  <a:cxn ang="0">
                    <a:pos x="T10" y="T11"/>
                  </a:cxn>
                </a:cxnLst>
                <a:rect l="0" t="0" r="r" b="b"/>
                <a:pathLst>
                  <a:path w="30" h="28">
                    <a:moveTo>
                      <a:pt x="0" y="18"/>
                    </a:moveTo>
                    <a:cubicBezTo>
                      <a:pt x="2" y="10"/>
                      <a:pt x="14" y="10"/>
                      <a:pt x="14" y="0"/>
                    </a:cubicBezTo>
                    <a:cubicBezTo>
                      <a:pt x="30" y="2"/>
                      <a:pt x="30" y="13"/>
                      <a:pt x="28" y="25"/>
                    </a:cubicBezTo>
                    <a:cubicBezTo>
                      <a:pt x="26" y="26"/>
                      <a:pt x="23" y="27"/>
                      <a:pt x="21" y="28"/>
                    </a:cubicBezTo>
                    <a:cubicBezTo>
                      <a:pt x="14" y="28"/>
                      <a:pt x="11" y="19"/>
                      <a:pt x="3" y="21"/>
                    </a:cubicBezTo>
                    <a:cubicBezTo>
                      <a:pt x="2" y="20"/>
                      <a:pt x="1" y="19"/>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6" name="Freeform 1496"/>
              <p:cNvSpPr/>
              <p:nvPr/>
            </p:nvSpPr>
            <p:spPr bwMode="auto">
              <a:xfrm>
                <a:off x="4876" y="1348"/>
                <a:ext cx="134" cy="115"/>
              </a:xfrm>
              <a:custGeom>
                <a:avLst/>
                <a:gdLst>
                  <a:gd name="T0" fmla="*/ 28 w 70"/>
                  <a:gd name="T1" fmla="*/ 7 h 60"/>
                  <a:gd name="T2" fmla="*/ 38 w 70"/>
                  <a:gd name="T3" fmla="*/ 18 h 60"/>
                  <a:gd name="T4" fmla="*/ 45 w 70"/>
                  <a:gd name="T5" fmla="*/ 10 h 60"/>
                  <a:gd name="T6" fmla="*/ 49 w 70"/>
                  <a:gd name="T7" fmla="*/ 14 h 60"/>
                  <a:gd name="T8" fmla="*/ 63 w 70"/>
                  <a:gd name="T9" fmla="*/ 28 h 60"/>
                  <a:gd name="T10" fmla="*/ 35 w 70"/>
                  <a:gd name="T11" fmla="*/ 40 h 60"/>
                  <a:gd name="T12" fmla="*/ 25 w 70"/>
                  <a:gd name="T13" fmla="*/ 35 h 60"/>
                  <a:gd name="T14" fmla="*/ 29 w 70"/>
                  <a:gd name="T15" fmla="*/ 60 h 60"/>
                  <a:gd name="T16" fmla="*/ 8 w 70"/>
                  <a:gd name="T17" fmla="*/ 53 h 60"/>
                  <a:gd name="T18" fmla="*/ 0 w 70"/>
                  <a:gd name="T19" fmla="*/ 31 h 60"/>
                  <a:gd name="T20" fmla="*/ 0 w 70"/>
                  <a:gd name="T21" fmla="*/ 17 h 60"/>
                  <a:gd name="T22" fmla="*/ 7 w 70"/>
                  <a:gd name="T23" fmla="*/ 17 h 60"/>
                  <a:gd name="T24" fmla="*/ 20 w 70"/>
                  <a:gd name="T25" fmla="*/ 18 h 60"/>
                  <a:gd name="T26" fmla="*/ 28 w 70"/>
                  <a:gd name="T27"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60">
                    <a:moveTo>
                      <a:pt x="28" y="7"/>
                    </a:moveTo>
                    <a:cubicBezTo>
                      <a:pt x="42" y="0"/>
                      <a:pt x="34" y="15"/>
                      <a:pt x="38" y="18"/>
                    </a:cubicBezTo>
                    <a:cubicBezTo>
                      <a:pt x="44" y="18"/>
                      <a:pt x="41" y="11"/>
                      <a:pt x="45" y="10"/>
                    </a:cubicBezTo>
                    <a:cubicBezTo>
                      <a:pt x="46" y="12"/>
                      <a:pt x="48" y="13"/>
                      <a:pt x="49" y="14"/>
                    </a:cubicBezTo>
                    <a:cubicBezTo>
                      <a:pt x="53" y="19"/>
                      <a:pt x="70" y="12"/>
                      <a:pt x="63" y="28"/>
                    </a:cubicBezTo>
                    <a:cubicBezTo>
                      <a:pt x="58" y="42"/>
                      <a:pt x="50" y="45"/>
                      <a:pt x="35" y="40"/>
                    </a:cubicBezTo>
                    <a:cubicBezTo>
                      <a:pt x="32" y="39"/>
                      <a:pt x="30" y="37"/>
                      <a:pt x="25" y="35"/>
                    </a:cubicBezTo>
                    <a:cubicBezTo>
                      <a:pt x="34" y="43"/>
                      <a:pt x="42" y="51"/>
                      <a:pt x="29" y="60"/>
                    </a:cubicBezTo>
                    <a:cubicBezTo>
                      <a:pt x="22" y="58"/>
                      <a:pt x="14" y="57"/>
                      <a:pt x="8" y="53"/>
                    </a:cubicBezTo>
                    <a:cubicBezTo>
                      <a:pt x="3" y="47"/>
                      <a:pt x="2" y="39"/>
                      <a:pt x="0" y="31"/>
                    </a:cubicBezTo>
                    <a:cubicBezTo>
                      <a:pt x="0" y="27"/>
                      <a:pt x="0" y="22"/>
                      <a:pt x="0" y="17"/>
                    </a:cubicBezTo>
                    <a:cubicBezTo>
                      <a:pt x="2" y="17"/>
                      <a:pt x="4" y="17"/>
                      <a:pt x="7" y="17"/>
                    </a:cubicBezTo>
                    <a:cubicBezTo>
                      <a:pt x="11" y="23"/>
                      <a:pt x="15" y="30"/>
                      <a:pt x="20" y="18"/>
                    </a:cubicBezTo>
                    <a:cubicBezTo>
                      <a:pt x="21" y="14"/>
                      <a:pt x="25" y="10"/>
                      <a:pt x="2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7" name="Freeform 1497"/>
              <p:cNvSpPr/>
              <p:nvPr/>
            </p:nvSpPr>
            <p:spPr bwMode="auto">
              <a:xfrm>
                <a:off x="4842" y="1346"/>
                <a:ext cx="44" cy="25"/>
              </a:xfrm>
              <a:custGeom>
                <a:avLst/>
                <a:gdLst>
                  <a:gd name="T0" fmla="*/ 0 w 23"/>
                  <a:gd name="T1" fmla="*/ 11 h 13"/>
                  <a:gd name="T2" fmla="*/ 23 w 23"/>
                  <a:gd name="T3" fmla="*/ 7 h 13"/>
                  <a:gd name="T4" fmla="*/ 0 w 23"/>
                  <a:gd name="T5" fmla="*/ 11 h 13"/>
                </a:gdLst>
                <a:ahLst/>
                <a:cxnLst>
                  <a:cxn ang="0">
                    <a:pos x="T0" y="T1"/>
                  </a:cxn>
                  <a:cxn ang="0">
                    <a:pos x="T2" y="T3"/>
                  </a:cxn>
                  <a:cxn ang="0">
                    <a:pos x="T4" y="T5"/>
                  </a:cxn>
                </a:cxnLst>
                <a:rect l="0" t="0" r="r" b="b"/>
                <a:pathLst>
                  <a:path w="23" h="13">
                    <a:moveTo>
                      <a:pt x="0" y="11"/>
                    </a:moveTo>
                    <a:cubicBezTo>
                      <a:pt x="5" y="0"/>
                      <a:pt x="13" y="8"/>
                      <a:pt x="23" y="7"/>
                    </a:cubicBezTo>
                    <a:cubicBezTo>
                      <a:pt x="14" y="13"/>
                      <a:pt x="7" y="10"/>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8" name="Freeform 1498"/>
              <p:cNvSpPr/>
              <p:nvPr/>
            </p:nvSpPr>
            <p:spPr bwMode="auto">
              <a:xfrm>
                <a:off x="4444" y="1273"/>
                <a:ext cx="23" cy="27"/>
              </a:xfrm>
              <a:custGeom>
                <a:avLst/>
                <a:gdLst>
                  <a:gd name="T0" fmla="*/ 0 w 12"/>
                  <a:gd name="T1" fmla="*/ 11 h 14"/>
                  <a:gd name="T2" fmla="*/ 0 w 12"/>
                  <a:gd name="T3" fmla="*/ 4 h 14"/>
                  <a:gd name="T4" fmla="*/ 7 w 12"/>
                  <a:gd name="T5" fmla="*/ 4 h 14"/>
                  <a:gd name="T6" fmla="*/ 8 w 12"/>
                  <a:gd name="T7" fmla="*/ 13 h 14"/>
                  <a:gd name="T8" fmla="*/ 0 w 12"/>
                  <a:gd name="T9" fmla="*/ 11 h 14"/>
                </a:gdLst>
                <a:ahLst/>
                <a:cxnLst>
                  <a:cxn ang="0">
                    <a:pos x="T0" y="T1"/>
                  </a:cxn>
                  <a:cxn ang="0">
                    <a:pos x="T2" y="T3"/>
                  </a:cxn>
                  <a:cxn ang="0">
                    <a:pos x="T4" y="T5"/>
                  </a:cxn>
                  <a:cxn ang="0">
                    <a:pos x="T6" y="T7"/>
                  </a:cxn>
                  <a:cxn ang="0">
                    <a:pos x="T8" y="T9"/>
                  </a:cxn>
                </a:cxnLst>
                <a:rect l="0" t="0" r="r" b="b"/>
                <a:pathLst>
                  <a:path w="12" h="14">
                    <a:moveTo>
                      <a:pt x="0" y="11"/>
                    </a:moveTo>
                    <a:cubicBezTo>
                      <a:pt x="0" y="9"/>
                      <a:pt x="0" y="6"/>
                      <a:pt x="0" y="4"/>
                    </a:cubicBezTo>
                    <a:cubicBezTo>
                      <a:pt x="3" y="4"/>
                      <a:pt x="5" y="0"/>
                      <a:pt x="7" y="4"/>
                    </a:cubicBezTo>
                    <a:cubicBezTo>
                      <a:pt x="8" y="7"/>
                      <a:pt x="12" y="10"/>
                      <a:pt x="8" y="13"/>
                    </a:cubicBezTo>
                    <a:cubicBezTo>
                      <a:pt x="6" y="14"/>
                      <a:pt x="3" y="12"/>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9" name="Freeform 1499"/>
              <p:cNvSpPr/>
              <p:nvPr/>
            </p:nvSpPr>
            <p:spPr bwMode="auto">
              <a:xfrm>
                <a:off x="4743" y="1392"/>
                <a:ext cx="135" cy="95"/>
              </a:xfrm>
              <a:custGeom>
                <a:avLst/>
                <a:gdLst>
                  <a:gd name="T0" fmla="*/ 35 w 71"/>
                  <a:gd name="T1" fmla="*/ 1 h 50"/>
                  <a:gd name="T2" fmla="*/ 66 w 71"/>
                  <a:gd name="T3" fmla="*/ 8 h 50"/>
                  <a:gd name="T4" fmla="*/ 71 w 71"/>
                  <a:gd name="T5" fmla="*/ 17 h 50"/>
                  <a:gd name="T6" fmla="*/ 38 w 71"/>
                  <a:gd name="T7" fmla="*/ 50 h 50"/>
                  <a:gd name="T8" fmla="*/ 27 w 71"/>
                  <a:gd name="T9" fmla="*/ 43 h 50"/>
                  <a:gd name="T10" fmla="*/ 17 w 71"/>
                  <a:gd name="T11" fmla="*/ 43 h 50"/>
                  <a:gd name="T12" fmla="*/ 4 w 71"/>
                  <a:gd name="T13" fmla="*/ 40 h 50"/>
                  <a:gd name="T14" fmla="*/ 4 w 71"/>
                  <a:gd name="T15" fmla="*/ 31 h 50"/>
                  <a:gd name="T16" fmla="*/ 22 w 71"/>
                  <a:gd name="T17" fmla="*/ 26 h 50"/>
                  <a:gd name="T18" fmla="*/ 31 w 71"/>
                  <a:gd name="T19" fmla="*/ 27 h 50"/>
                  <a:gd name="T20" fmla="*/ 33 w 71"/>
                  <a:gd name="T21" fmla="*/ 14 h 50"/>
                  <a:gd name="T22" fmla="*/ 35 w 71"/>
                  <a:gd name="T23"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0">
                    <a:moveTo>
                      <a:pt x="35" y="1"/>
                    </a:moveTo>
                    <a:cubicBezTo>
                      <a:pt x="46" y="0"/>
                      <a:pt x="56" y="4"/>
                      <a:pt x="66" y="8"/>
                    </a:cubicBezTo>
                    <a:cubicBezTo>
                      <a:pt x="69" y="11"/>
                      <a:pt x="71" y="14"/>
                      <a:pt x="71" y="17"/>
                    </a:cubicBezTo>
                    <a:cubicBezTo>
                      <a:pt x="71" y="26"/>
                      <a:pt x="49" y="48"/>
                      <a:pt x="38" y="50"/>
                    </a:cubicBezTo>
                    <a:cubicBezTo>
                      <a:pt x="35" y="47"/>
                      <a:pt x="38" y="36"/>
                      <a:pt x="27" y="43"/>
                    </a:cubicBezTo>
                    <a:cubicBezTo>
                      <a:pt x="25" y="44"/>
                      <a:pt x="20" y="43"/>
                      <a:pt x="17" y="43"/>
                    </a:cubicBezTo>
                    <a:cubicBezTo>
                      <a:pt x="12" y="43"/>
                      <a:pt x="6" y="47"/>
                      <a:pt x="4" y="40"/>
                    </a:cubicBezTo>
                    <a:cubicBezTo>
                      <a:pt x="4" y="37"/>
                      <a:pt x="0" y="31"/>
                      <a:pt x="4" y="31"/>
                    </a:cubicBezTo>
                    <a:cubicBezTo>
                      <a:pt x="11" y="32"/>
                      <a:pt x="14" y="19"/>
                      <a:pt x="22" y="26"/>
                    </a:cubicBezTo>
                    <a:cubicBezTo>
                      <a:pt x="24" y="29"/>
                      <a:pt x="27" y="33"/>
                      <a:pt x="31" y="27"/>
                    </a:cubicBezTo>
                    <a:cubicBezTo>
                      <a:pt x="33" y="23"/>
                      <a:pt x="39" y="20"/>
                      <a:pt x="33" y="14"/>
                    </a:cubicBezTo>
                    <a:cubicBezTo>
                      <a:pt x="28" y="10"/>
                      <a:pt x="31" y="5"/>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0" name="Freeform 1500"/>
              <p:cNvSpPr/>
              <p:nvPr/>
            </p:nvSpPr>
            <p:spPr bwMode="auto">
              <a:xfrm>
                <a:off x="4783" y="1443"/>
                <a:ext cx="156" cy="123"/>
              </a:xfrm>
              <a:custGeom>
                <a:avLst/>
                <a:gdLst>
                  <a:gd name="T0" fmla="*/ 59 w 82"/>
                  <a:gd name="T1" fmla="*/ 2 h 64"/>
                  <a:gd name="T2" fmla="*/ 77 w 82"/>
                  <a:gd name="T3" fmla="*/ 9 h 64"/>
                  <a:gd name="T4" fmla="*/ 82 w 82"/>
                  <a:gd name="T5" fmla="*/ 20 h 64"/>
                  <a:gd name="T6" fmla="*/ 64 w 82"/>
                  <a:gd name="T7" fmla="*/ 31 h 64"/>
                  <a:gd name="T8" fmla="*/ 55 w 82"/>
                  <a:gd name="T9" fmla="*/ 45 h 64"/>
                  <a:gd name="T10" fmla="*/ 40 w 82"/>
                  <a:gd name="T11" fmla="*/ 59 h 64"/>
                  <a:gd name="T12" fmla="*/ 22 w 82"/>
                  <a:gd name="T13" fmla="*/ 63 h 64"/>
                  <a:gd name="T14" fmla="*/ 13 w 82"/>
                  <a:gd name="T15" fmla="*/ 59 h 64"/>
                  <a:gd name="T16" fmla="*/ 4 w 82"/>
                  <a:gd name="T17" fmla="*/ 44 h 64"/>
                  <a:gd name="T18" fmla="*/ 0 w 82"/>
                  <a:gd name="T19" fmla="*/ 34 h 64"/>
                  <a:gd name="T20" fmla="*/ 14 w 82"/>
                  <a:gd name="T21" fmla="*/ 34 h 64"/>
                  <a:gd name="T22" fmla="*/ 21 w 82"/>
                  <a:gd name="T23" fmla="*/ 27 h 64"/>
                  <a:gd name="T24" fmla="*/ 30 w 82"/>
                  <a:gd name="T25" fmla="*/ 27 h 64"/>
                  <a:gd name="T26" fmla="*/ 42 w 82"/>
                  <a:gd name="T27" fmla="*/ 23 h 64"/>
                  <a:gd name="T28" fmla="*/ 59 w 82"/>
                  <a:gd name="T29"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64">
                    <a:moveTo>
                      <a:pt x="59" y="2"/>
                    </a:moveTo>
                    <a:cubicBezTo>
                      <a:pt x="66" y="1"/>
                      <a:pt x="74" y="0"/>
                      <a:pt x="77" y="9"/>
                    </a:cubicBezTo>
                    <a:cubicBezTo>
                      <a:pt x="80" y="12"/>
                      <a:pt x="81" y="16"/>
                      <a:pt x="82" y="20"/>
                    </a:cubicBezTo>
                    <a:cubicBezTo>
                      <a:pt x="80" y="30"/>
                      <a:pt x="71" y="29"/>
                      <a:pt x="64" y="31"/>
                    </a:cubicBezTo>
                    <a:cubicBezTo>
                      <a:pt x="58" y="33"/>
                      <a:pt x="50" y="32"/>
                      <a:pt x="55" y="45"/>
                    </a:cubicBezTo>
                    <a:cubicBezTo>
                      <a:pt x="59" y="53"/>
                      <a:pt x="49" y="58"/>
                      <a:pt x="40" y="59"/>
                    </a:cubicBezTo>
                    <a:cubicBezTo>
                      <a:pt x="34" y="60"/>
                      <a:pt x="28" y="59"/>
                      <a:pt x="22" y="63"/>
                    </a:cubicBezTo>
                    <a:cubicBezTo>
                      <a:pt x="18" y="64"/>
                      <a:pt x="12" y="63"/>
                      <a:pt x="13" y="59"/>
                    </a:cubicBezTo>
                    <a:cubicBezTo>
                      <a:pt x="14" y="50"/>
                      <a:pt x="6" y="49"/>
                      <a:pt x="4" y="44"/>
                    </a:cubicBezTo>
                    <a:cubicBezTo>
                      <a:pt x="2" y="40"/>
                      <a:pt x="1" y="37"/>
                      <a:pt x="0" y="34"/>
                    </a:cubicBezTo>
                    <a:cubicBezTo>
                      <a:pt x="5" y="29"/>
                      <a:pt x="9" y="32"/>
                      <a:pt x="14" y="34"/>
                    </a:cubicBezTo>
                    <a:cubicBezTo>
                      <a:pt x="22" y="37"/>
                      <a:pt x="25" y="35"/>
                      <a:pt x="21" y="27"/>
                    </a:cubicBezTo>
                    <a:cubicBezTo>
                      <a:pt x="24" y="24"/>
                      <a:pt x="27" y="25"/>
                      <a:pt x="30" y="27"/>
                    </a:cubicBezTo>
                    <a:cubicBezTo>
                      <a:pt x="36" y="31"/>
                      <a:pt x="39" y="28"/>
                      <a:pt x="42" y="23"/>
                    </a:cubicBezTo>
                    <a:cubicBezTo>
                      <a:pt x="46" y="15"/>
                      <a:pt x="48" y="4"/>
                      <a:pt x="5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1" name="Freeform 1501"/>
              <p:cNvSpPr/>
              <p:nvPr/>
            </p:nvSpPr>
            <p:spPr bwMode="auto">
              <a:xfrm>
                <a:off x="4627" y="1386"/>
                <a:ext cx="107" cy="126"/>
              </a:xfrm>
              <a:custGeom>
                <a:avLst/>
                <a:gdLst>
                  <a:gd name="T0" fmla="*/ 54 w 56"/>
                  <a:gd name="T1" fmla="*/ 25 h 66"/>
                  <a:gd name="T2" fmla="*/ 40 w 56"/>
                  <a:gd name="T3" fmla="*/ 52 h 66"/>
                  <a:gd name="T4" fmla="*/ 51 w 56"/>
                  <a:gd name="T5" fmla="*/ 43 h 66"/>
                  <a:gd name="T6" fmla="*/ 46 w 56"/>
                  <a:gd name="T7" fmla="*/ 65 h 66"/>
                  <a:gd name="T8" fmla="*/ 34 w 56"/>
                  <a:gd name="T9" fmla="*/ 63 h 66"/>
                  <a:gd name="T10" fmla="*/ 0 w 56"/>
                  <a:gd name="T11" fmla="*/ 34 h 66"/>
                  <a:gd name="T12" fmla="*/ 3 w 56"/>
                  <a:gd name="T13" fmla="*/ 3 h 66"/>
                  <a:gd name="T14" fmla="*/ 15 w 56"/>
                  <a:gd name="T15" fmla="*/ 2 h 66"/>
                  <a:gd name="T16" fmla="*/ 54 w 56"/>
                  <a:gd name="T17" fmla="*/ 2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66">
                    <a:moveTo>
                      <a:pt x="54" y="25"/>
                    </a:moveTo>
                    <a:cubicBezTo>
                      <a:pt x="42" y="32"/>
                      <a:pt x="41" y="34"/>
                      <a:pt x="40" y="52"/>
                    </a:cubicBezTo>
                    <a:cubicBezTo>
                      <a:pt x="47" y="52"/>
                      <a:pt x="46" y="45"/>
                      <a:pt x="51" y="43"/>
                    </a:cubicBezTo>
                    <a:cubicBezTo>
                      <a:pt x="56" y="52"/>
                      <a:pt x="53" y="58"/>
                      <a:pt x="46" y="65"/>
                    </a:cubicBezTo>
                    <a:cubicBezTo>
                      <a:pt x="42" y="66"/>
                      <a:pt x="37" y="66"/>
                      <a:pt x="34" y="63"/>
                    </a:cubicBezTo>
                    <a:cubicBezTo>
                      <a:pt x="24" y="53"/>
                      <a:pt x="9" y="48"/>
                      <a:pt x="0" y="34"/>
                    </a:cubicBezTo>
                    <a:cubicBezTo>
                      <a:pt x="5" y="18"/>
                      <a:pt x="5" y="18"/>
                      <a:pt x="3" y="3"/>
                    </a:cubicBezTo>
                    <a:cubicBezTo>
                      <a:pt x="7" y="0"/>
                      <a:pt x="11" y="0"/>
                      <a:pt x="15" y="2"/>
                    </a:cubicBezTo>
                    <a:cubicBezTo>
                      <a:pt x="28" y="10"/>
                      <a:pt x="42" y="17"/>
                      <a:pt x="5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2" name="Freeform 1502"/>
              <p:cNvSpPr/>
              <p:nvPr/>
            </p:nvSpPr>
            <p:spPr bwMode="auto">
              <a:xfrm>
                <a:off x="4816" y="1407"/>
                <a:ext cx="83" cy="115"/>
              </a:xfrm>
              <a:custGeom>
                <a:avLst/>
                <a:gdLst>
                  <a:gd name="T0" fmla="*/ 42 w 44"/>
                  <a:gd name="T1" fmla="*/ 21 h 60"/>
                  <a:gd name="T2" fmla="*/ 29 w 44"/>
                  <a:gd name="T3" fmla="*/ 42 h 60"/>
                  <a:gd name="T4" fmla="*/ 9 w 44"/>
                  <a:gd name="T5" fmla="*/ 47 h 60"/>
                  <a:gd name="T6" fmla="*/ 4 w 44"/>
                  <a:gd name="T7" fmla="*/ 46 h 60"/>
                  <a:gd name="T8" fmla="*/ 0 w 44"/>
                  <a:gd name="T9" fmla="*/ 42 h 60"/>
                  <a:gd name="T10" fmla="*/ 28 w 44"/>
                  <a:gd name="T11" fmla="*/ 0 h 60"/>
                  <a:gd name="T12" fmla="*/ 32 w 44"/>
                  <a:gd name="T13" fmla="*/ 0 h 60"/>
                  <a:gd name="T14" fmla="*/ 42 w 44"/>
                  <a:gd name="T15" fmla="*/ 2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60">
                    <a:moveTo>
                      <a:pt x="42" y="21"/>
                    </a:moveTo>
                    <a:cubicBezTo>
                      <a:pt x="35" y="26"/>
                      <a:pt x="31" y="35"/>
                      <a:pt x="29" y="42"/>
                    </a:cubicBezTo>
                    <a:cubicBezTo>
                      <a:pt x="25" y="60"/>
                      <a:pt x="19" y="60"/>
                      <a:pt x="9" y="47"/>
                    </a:cubicBezTo>
                    <a:cubicBezTo>
                      <a:pt x="8" y="46"/>
                      <a:pt x="6" y="46"/>
                      <a:pt x="4" y="46"/>
                    </a:cubicBezTo>
                    <a:cubicBezTo>
                      <a:pt x="3" y="44"/>
                      <a:pt x="2" y="43"/>
                      <a:pt x="0" y="42"/>
                    </a:cubicBezTo>
                    <a:cubicBezTo>
                      <a:pt x="7" y="26"/>
                      <a:pt x="33" y="23"/>
                      <a:pt x="28" y="0"/>
                    </a:cubicBezTo>
                    <a:cubicBezTo>
                      <a:pt x="30" y="0"/>
                      <a:pt x="31" y="0"/>
                      <a:pt x="32" y="0"/>
                    </a:cubicBezTo>
                    <a:cubicBezTo>
                      <a:pt x="44" y="3"/>
                      <a:pt x="36" y="16"/>
                      <a:pt x="4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3" name="Freeform 1503"/>
              <p:cNvSpPr/>
              <p:nvPr/>
            </p:nvSpPr>
            <p:spPr bwMode="auto">
              <a:xfrm>
                <a:off x="4718" y="1526"/>
                <a:ext cx="111" cy="76"/>
              </a:xfrm>
              <a:custGeom>
                <a:avLst/>
                <a:gdLst>
                  <a:gd name="T0" fmla="*/ 38 w 58"/>
                  <a:gd name="T1" fmla="*/ 1 h 40"/>
                  <a:gd name="T2" fmla="*/ 55 w 58"/>
                  <a:gd name="T3" fmla="*/ 18 h 40"/>
                  <a:gd name="T4" fmla="*/ 46 w 58"/>
                  <a:gd name="T5" fmla="*/ 38 h 40"/>
                  <a:gd name="T6" fmla="*/ 32 w 58"/>
                  <a:gd name="T7" fmla="*/ 36 h 40"/>
                  <a:gd name="T8" fmla="*/ 20 w 58"/>
                  <a:gd name="T9" fmla="*/ 27 h 40"/>
                  <a:gd name="T10" fmla="*/ 18 w 58"/>
                  <a:gd name="T11" fmla="*/ 23 h 40"/>
                  <a:gd name="T12" fmla="*/ 16 w 58"/>
                  <a:gd name="T13" fmla="*/ 19 h 40"/>
                  <a:gd name="T14" fmla="*/ 14 w 58"/>
                  <a:gd name="T15" fmla="*/ 2 h 40"/>
                  <a:gd name="T16" fmla="*/ 17 w 58"/>
                  <a:gd name="T17" fmla="*/ 1 h 40"/>
                  <a:gd name="T18" fmla="*/ 38 w 58"/>
                  <a:gd name="T19"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40">
                    <a:moveTo>
                      <a:pt x="38" y="1"/>
                    </a:moveTo>
                    <a:cubicBezTo>
                      <a:pt x="51" y="0"/>
                      <a:pt x="48" y="13"/>
                      <a:pt x="55" y="18"/>
                    </a:cubicBezTo>
                    <a:cubicBezTo>
                      <a:pt x="58" y="28"/>
                      <a:pt x="54" y="34"/>
                      <a:pt x="46" y="38"/>
                    </a:cubicBezTo>
                    <a:cubicBezTo>
                      <a:pt x="41" y="40"/>
                      <a:pt x="36" y="38"/>
                      <a:pt x="32" y="36"/>
                    </a:cubicBezTo>
                    <a:cubicBezTo>
                      <a:pt x="27" y="33"/>
                      <a:pt x="23" y="31"/>
                      <a:pt x="20" y="27"/>
                    </a:cubicBezTo>
                    <a:cubicBezTo>
                      <a:pt x="19" y="26"/>
                      <a:pt x="18" y="25"/>
                      <a:pt x="18" y="23"/>
                    </a:cubicBezTo>
                    <a:cubicBezTo>
                      <a:pt x="18" y="22"/>
                      <a:pt x="17" y="19"/>
                      <a:pt x="16" y="19"/>
                    </a:cubicBezTo>
                    <a:cubicBezTo>
                      <a:pt x="0" y="14"/>
                      <a:pt x="6" y="8"/>
                      <a:pt x="14" y="2"/>
                    </a:cubicBezTo>
                    <a:cubicBezTo>
                      <a:pt x="15" y="1"/>
                      <a:pt x="16" y="1"/>
                      <a:pt x="17" y="1"/>
                    </a:cubicBezTo>
                    <a:cubicBezTo>
                      <a:pt x="24" y="4"/>
                      <a:pt x="31" y="10"/>
                      <a:pt x="3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4" name="Freeform 1504"/>
              <p:cNvSpPr/>
              <p:nvPr/>
            </p:nvSpPr>
            <p:spPr bwMode="auto">
              <a:xfrm>
                <a:off x="4709" y="1449"/>
                <a:ext cx="44" cy="84"/>
              </a:xfrm>
              <a:custGeom>
                <a:avLst/>
                <a:gdLst>
                  <a:gd name="T0" fmla="*/ 1 w 23"/>
                  <a:gd name="T1" fmla="*/ 31 h 44"/>
                  <a:gd name="T2" fmla="*/ 8 w 23"/>
                  <a:gd name="T3" fmla="*/ 10 h 44"/>
                  <a:gd name="T4" fmla="*/ 17 w 23"/>
                  <a:gd name="T5" fmla="*/ 10 h 44"/>
                  <a:gd name="T6" fmla="*/ 22 w 23"/>
                  <a:gd name="T7" fmla="*/ 34 h 44"/>
                  <a:gd name="T8" fmla="*/ 0 w 23"/>
                  <a:gd name="T9" fmla="*/ 35 h 44"/>
                  <a:gd name="T10" fmla="*/ 1 w 23"/>
                  <a:gd name="T11" fmla="*/ 31 h 44"/>
                </a:gdLst>
                <a:ahLst/>
                <a:cxnLst>
                  <a:cxn ang="0">
                    <a:pos x="T0" y="T1"/>
                  </a:cxn>
                  <a:cxn ang="0">
                    <a:pos x="T2" y="T3"/>
                  </a:cxn>
                  <a:cxn ang="0">
                    <a:pos x="T4" y="T5"/>
                  </a:cxn>
                  <a:cxn ang="0">
                    <a:pos x="T6" y="T7"/>
                  </a:cxn>
                  <a:cxn ang="0">
                    <a:pos x="T8" y="T9"/>
                  </a:cxn>
                  <a:cxn ang="0">
                    <a:pos x="T10" y="T11"/>
                  </a:cxn>
                </a:cxnLst>
                <a:rect l="0" t="0" r="r" b="b"/>
                <a:pathLst>
                  <a:path w="23" h="44">
                    <a:moveTo>
                      <a:pt x="1" y="31"/>
                    </a:moveTo>
                    <a:cubicBezTo>
                      <a:pt x="6" y="24"/>
                      <a:pt x="7" y="17"/>
                      <a:pt x="8" y="10"/>
                    </a:cubicBezTo>
                    <a:cubicBezTo>
                      <a:pt x="12" y="0"/>
                      <a:pt x="16" y="7"/>
                      <a:pt x="17" y="10"/>
                    </a:cubicBezTo>
                    <a:cubicBezTo>
                      <a:pt x="19" y="18"/>
                      <a:pt x="23" y="26"/>
                      <a:pt x="22" y="34"/>
                    </a:cubicBezTo>
                    <a:cubicBezTo>
                      <a:pt x="15" y="39"/>
                      <a:pt x="8" y="44"/>
                      <a:pt x="0" y="35"/>
                    </a:cubicBezTo>
                    <a:cubicBezTo>
                      <a:pt x="0" y="33"/>
                      <a:pt x="0" y="32"/>
                      <a:pt x="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5" name="Freeform 1505"/>
              <p:cNvSpPr/>
              <p:nvPr/>
            </p:nvSpPr>
            <p:spPr bwMode="auto">
              <a:xfrm>
                <a:off x="4690" y="1509"/>
                <a:ext cx="68" cy="44"/>
              </a:xfrm>
              <a:custGeom>
                <a:avLst/>
                <a:gdLst>
                  <a:gd name="T0" fmla="*/ 11 w 36"/>
                  <a:gd name="T1" fmla="*/ 3 h 23"/>
                  <a:gd name="T2" fmla="*/ 32 w 36"/>
                  <a:gd name="T3" fmla="*/ 3 h 23"/>
                  <a:gd name="T4" fmla="*/ 32 w 36"/>
                  <a:gd name="T5" fmla="*/ 10 h 23"/>
                  <a:gd name="T6" fmla="*/ 32 w 36"/>
                  <a:gd name="T7" fmla="*/ 10 h 23"/>
                  <a:gd name="T8" fmla="*/ 10 w 36"/>
                  <a:gd name="T9" fmla="*/ 23 h 23"/>
                  <a:gd name="T10" fmla="*/ 2 w 36"/>
                  <a:gd name="T11" fmla="*/ 17 h 23"/>
                  <a:gd name="T12" fmla="*/ 11 w 36"/>
                  <a:gd name="T13" fmla="*/ 3 h 23"/>
                </a:gdLst>
                <a:ahLst/>
                <a:cxnLst>
                  <a:cxn ang="0">
                    <a:pos x="T0" y="T1"/>
                  </a:cxn>
                  <a:cxn ang="0">
                    <a:pos x="T2" y="T3"/>
                  </a:cxn>
                  <a:cxn ang="0">
                    <a:pos x="T4" y="T5"/>
                  </a:cxn>
                  <a:cxn ang="0">
                    <a:pos x="T6" y="T7"/>
                  </a:cxn>
                  <a:cxn ang="0">
                    <a:pos x="T8" y="T9"/>
                  </a:cxn>
                  <a:cxn ang="0">
                    <a:pos x="T10" y="T11"/>
                  </a:cxn>
                  <a:cxn ang="0">
                    <a:pos x="T12" y="T13"/>
                  </a:cxn>
                </a:cxnLst>
                <a:rect l="0" t="0" r="r" b="b"/>
                <a:pathLst>
                  <a:path w="36" h="23">
                    <a:moveTo>
                      <a:pt x="11" y="3"/>
                    </a:moveTo>
                    <a:cubicBezTo>
                      <a:pt x="18" y="11"/>
                      <a:pt x="25" y="0"/>
                      <a:pt x="32" y="3"/>
                    </a:cubicBezTo>
                    <a:cubicBezTo>
                      <a:pt x="36" y="5"/>
                      <a:pt x="32" y="8"/>
                      <a:pt x="32" y="10"/>
                    </a:cubicBezTo>
                    <a:cubicBezTo>
                      <a:pt x="32" y="10"/>
                      <a:pt x="32" y="10"/>
                      <a:pt x="32" y="10"/>
                    </a:cubicBezTo>
                    <a:cubicBezTo>
                      <a:pt x="25" y="15"/>
                      <a:pt x="20" y="23"/>
                      <a:pt x="10" y="23"/>
                    </a:cubicBezTo>
                    <a:cubicBezTo>
                      <a:pt x="7" y="22"/>
                      <a:pt x="4" y="20"/>
                      <a:pt x="2" y="17"/>
                    </a:cubicBezTo>
                    <a:cubicBezTo>
                      <a:pt x="0" y="9"/>
                      <a:pt x="2" y="4"/>
                      <a:pt x="1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6" name="Freeform 1506"/>
              <p:cNvSpPr/>
              <p:nvPr/>
            </p:nvSpPr>
            <p:spPr bwMode="auto">
              <a:xfrm>
                <a:off x="4756" y="1476"/>
                <a:ext cx="54" cy="44"/>
              </a:xfrm>
              <a:custGeom>
                <a:avLst/>
                <a:gdLst>
                  <a:gd name="T0" fmla="*/ 28 w 28"/>
                  <a:gd name="T1" fmla="*/ 17 h 23"/>
                  <a:gd name="T2" fmla="*/ 14 w 28"/>
                  <a:gd name="T3" fmla="*/ 17 h 23"/>
                  <a:gd name="T4" fmla="*/ 0 w 28"/>
                  <a:gd name="T5" fmla="*/ 8 h 23"/>
                  <a:gd name="T6" fmla="*/ 28 w 28"/>
                  <a:gd name="T7" fmla="*/ 17 h 23"/>
                </a:gdLst>
                <a:ahLst/>
                <a:cxnLst>
                  <a:cxn ang="0">
                    <a:pos x="T0" y="T1"/>
                  </a:cxn>
                  <a:cxn ang="0">
                    <a:pos x="T2" y="T3"/>
                  </a:cxn>
                  <a:cxn ang="0">
                    <a:pos x="T4" y="T5"/>
                  </a:cxn>
                  <a:cxn ang="0">
                    <a:pos x="T6" y="T7"/>
                  </a:cxn>
                </a:cxnLst>
                <a:rect l="0" t="0" r="r" b="b"/>
                <a:pathLst>
                  <a:path w="28" h="23">
                    <a:moveTo>
                      <a:pt x="28" y="17"/>
                    </a:moveTo>
                    <a:cubicBezTo>
                      <a:pt x="23" y="23"/>
                      <a:pt x="19" y="15"/>
                      <a:pt x="14" y="17"/>
                    </a:cubicBezTo>
                    <a:cubicBezTo>
                      <a:pt x="9" y="16"/>
                      <a:pt x="5" y="14"/>
                      <a:pt x="0" y="8"/>
                    </a:cubicBezTo>
                    <a:cubicBezTo>
                      <a:pt x="12" y="7"/>
                      <a:pt x="23" y="0"/>
                      <a:pt x="28"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7" name="Freeform 1507"/>
              <p:cNvSpPr/>
              <p:nvPr/>
            </p:nvSpPr>
            <p:spPr bwMode="auto">
              <a:xfrm>
                <a:off x="4743" y="1380"/>
                <a:ext cx="40" cy="44"/>
              </a:xfrm>
              <a:custGeom>
                <a:avLst/>
                <a:gdLst>
                  <a:gd name="T0" fmla="*/ 0 w 21"/>
                  <a:gd name="T1" fmla="*/ 11 h 23"/>
                  <a:gd name="T2" fmla="*/ 4 w 21"/>
                  <a:gd name="T3" fmla="*/ 7 h 23"/>
                  <a:gd name="T4" fmla="*/ 19 w 21"/>
                  <a:gd name="T5" fmla="*/ 6 h 23"/>
                  <a:gd name="T6" fmla="*/ 13 w 21"/>
                  <a:gd name="T7" fmla="*/ 22 h 23"/>
                  <a:gd name="T8" fmla="*/ 0 w 21"/>
                  <a:gd name="T9" fmla="*/ 11 h 23"/>
                </a:gdLst>
                <a:ahLst/>
                <a:cxnLst>
                  <a:cxn ang="0">
                    <a:pos x="T0" y="T1"/>
                  </a:cxn>
                  <a:cxn ang="0">
                    <a:pos x="T2" y="T3"/>
                  </a:cxn>
                  <a:cxn ang="0">
                    <a:pos x="T4" y="T5"/>
                  </a:cxn>
                  <a:cxn ang="0">
                    <a:pos x="T6" y="T7"/>
                  </a:cxn>
                  <a:cxn ang="0">
                    <a:pos x="T8" y="T9"/>
                  </a:cxn>
                </a:cxnLst>
                <a:rect l="0" t="0" r="r" b="b"/>
                <a:pathLst>
                  <a:path w="21" h="23">
                    <a:moveTo>
                      <a:pt x="0" y="11"/>
                    </a:moveTo>
                    <a:cubicBezTo>
                      <a:pt x="1" y="10"/>
                      <a:pt x="2" y="8"/>
                      <a:pt x="4" y="7"/>
                    </a:cubicBezTo>
                    <a:cubicBezTo>
                      <a:pt x="10" y="15"/>
                      <a:pt x="12" y="0"/>
                      <a:pt x="19" y="6"/>
                    </a:cubicBezTo>
                    <a:cubicBezTo>
                      <a:pt x="16" y="11"/>
                      <a:pt x="21" y="20"/>
                      <a:pt x="13" y="22"/>
                    </a:cubicBezTo>
                    <a:cubicBezTo>
                      <a:pt x="8" y="23"/>
                      <a:pt x="1" y="18"/>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8" name="Freeform 1508"/>
              <p:cNvSpPr/>
              <p:nvPr/>
            </p:nvSpPr>
            <p:spPr bwMode="auto">
              <a:xfrm>
                <a:off x="4577" y="1317"/>
                <a:ext cx="139" cy="82"/>
              </a:xfrm>
              <a:custGeom>
                <a:avLst/>
                <a:gdLst>
                  <a:gd name="T0" fmla="*/ 0 w 73"/>
                  <a:gd name="T1" fmla="*/ 9 h 43"/>
                  <a:gd name="T2" fmla="*/ 9 w 73"/>
                  <a:gd name="T3" fmla="*/ 13 h 43"/>
                  <a:gd name="T4" fmla="*/ 21 w 73"/>
                  <a:gd name="T5" fmla="*/ 13 h 43"/>
                  <a:gd name="T6" fmla="*/ 17 w 73"/>
                  <a:gd name="T7" fmla="*/ 2 h 43"/>
                  <a:gd name="T8" fmla="*/ 73 w 73"/>
                  <a:gd name="T9" fmla="*/ 16 h 43"/>
                  <a:gd name="T10" fmla="*/ 66 w 73"/>
                  <a:gd name="T11" fmla="*/ 23 h 43"/>
                  <a:gd name="T12" fmla="*/ 43 w 73"/>
                  <a:gd name="T13" fmla="*/ 39 h 43"/>
                  <a:gd name="T14" fmla="*/ 4 w 73"/>
                  <a:gd name="T15" fmla="*/ 19 h 43"/>
                  <a:gd name="T16" fmla="*/ 0 w 73"/>
                  <a:gd name="T1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43">
                    <a:moveTo>
                      <a:pt x="0" y="9"/>
                    </a:moveTo>
                    <a:cubicBezTo>
                      <a:pt x="3" y="10"/>
                      <a:pt x="6" y="11"/>
                      <a:pt x="9" y="13"/>
                    </a:cubicBezTo>
                    <a:cubicBezTo>
                      <a:pt x="13" y="15"/>
                      <a:pt x="17" y="17"/>
                      <a:pt x="21" y="13"/>
                    </a:cubicBezTo>
                    <a:cubicBezTo>
                      <a:pt x="25" y="8"/>
                      <a:pt x="18" y="6"/>
                      <a:pt x="17" y="2"/>
                    </a:cubicBezTo>
                    <a:cubicBezTo>
                      <a:pt x="38" y="0"/>
                      <a:pt x="55" y="9"/>
                      <a:pt x="73" y="16"/>
                    </a:cubicBezTo>
                    <a:cubicBezTo>
                      <a:pt x="71" y="18"/>
                      <a:pt x="69" y="21"/>
                      <a:pt x="66" y="23"/>
                    </a:cubicBezTo>
                    <a:cubicBezTo>
                      <a:pt x="68" y="41"/>
                      <a:pt x="66" y="43"/>
                      <a:pt x="43" y="39"/>
                    </a:cubicBezTo>
                    <a:cubicBezTo>
                      <a:pt x="28" y="36"/>
                      <a:pt x="13" y="33"/>
                      <a:pt x="4" y="19"/>
                    </a:cubicBezTo>
                    <a:cubicBezTo>
                      <a:pt x="2" y="16"/>
                      <a:pt x="1" y="12"/>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9" name="Freeform 1509"/>
              <p:cNvSpPr/>
              <p:nvPr/>
            </p:nvSpPr>
            <p:spPr bwMode="auto">
              <a:xfrm>
                <a:off x="4654" y="1361"/>
                <a:ext cx="78" cy="77"/>
              </a:xfrm>
              <a:custGeom>
                <a:avLst/>
                <a:gdLst>
                  <a:gd name="T0" fmla="*/ 2 w 41"/>
                  <a:gd name="T1" fmla="*/ 14 h 40"/>
                  <a:gd name="T2" fmla="*/ 26 w 41"/>
                  <a:gd name="T3" fmla="*/ 0 h 40"/>
                  <a:gd name="T4" fmla="*/ 37 w 41"/>
                  <a:gd name="T5" fmla="*/ 22 h 40"/>
                  <a:gd name="T6" fmla="*/ 40 w 41"/>
                  <a:gd name="T7" fmla="*/ 38 h 40"/>
                  <a:gd name="T8" fmla="*/ 2 w 41"/>
                  <a:gd name="T9" fmla="*/ 22 h 40"/>
                  <a:gd name="T10" fmla="*/ 2 w 41"/>
                  <a:gd name="T11" fmla="*/ 17 h 40"/>
                  <a:gd name="T12" fmla="*/ 1 w 41"/>
                  <a:gd name="T13" fmla="*/ 15 h 40"/>
                  <a:gd name="T14" fmla="*/ 2 w 41"/>
                  <a:gd name="T15" fmla="*/ 1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0">
                    <a:moveTo>
                      <a:pt x="2" y="14"/>
                    </a:moveTo>
                    <a:cubicBezTo>
                      <a:pt x="13" y="14"/>
                      <a:pt x="25" y="17"/>
                      <a:pt x="26" y="0"/>
                    </a:cubicBezTo>
                    <a:cubicBezTo>
                      <a:pt x="40" y="2"/>
                      <a:pt x="41" y="15"/>
                      <a:pt x="37" y="22"/>
                    </a:cubicBezTo>
                    <a:cubicBezTo>
                      <a:pt x="33" y="30"/>
                      <a:pt x="38" y="33"/>
                      <a:pt x="40" y="38"/>
                    </a:cubicBezTo>
                    <a:cubicBezTo>
                      <a:pt x="25" y="40"/>
                      <a:pt x="17" y="23"/>
                      <a:pt x="2" y="22"/>
                    </a:cubicBezTo>
                    <a:cubicBezTo>
                      <a:pt x="2" y="22"/>
                      <a:pt x="2" y="19"/>
                      <a:pt x="2" y="17"/>
                    </a:cubicBezTo>
                    <a:cubicBezTo>
                      <a:pt x="1" y="16"/>
                      <a:pt x="0" y="16"/>
                      <a:pt x="1" y="15"/>
                    </a:cubicBezTo>
                    <a:cubicBezTo>
                      <a:pt x="1" y="14"/>
                      <a:pt x="1" y="14"/>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0" name="Freeform 1510"/>
              <p:cNvSpPr/>
              <p:nvPr/>
            </p:nvSpPr>
            <p:spPr bwMode="auto">
              <a:xfrm>
                <a:off x="4474" y="1340"/>
                <a:ext cx="183" cy="102"/>
              </a:xfrm>
              <a:custGeom>
                <a:avLst/>
                <a:gdLst>
                  <a:gd name="T0" fmla="*/ 96 w 96"/>
                  <a:gd name="T1" fmla="*/ 25 h 53"/>
                  <a:gd name="T2" fmla="*/ 96 w 96"/>
                  <a:gd name="T3" fmla="*/ 28 h 53"/>
                  <a:gd name="T4" fmla="*/ 82 w 96"/>
                  <a:gd name="T5" fmla="*/ 28 h 53"/>
                  <a:gd name="T6" fmla="*/ 72 w 96"/>
                  <a:gd name="T7" fmla="*/ 41 h 53"/>
                  <a:gd name="T8" fmla="*/ 27 w 96"/>
                  <a:gd name="T9" fmla="*/ 52 h 53"/>
                  <a:gd name="T10" fmla="*/ 20 w 96"/>
                  <a:gd name="T11" fmla="*/ 49 h 53"/>
                  <a:gd name="T12" fmla="*/ 2 w 96"/>
                  <a:gd name="T13" fmla="*/ 24 h 53"/>
                  <a:gd name="T14" fmla="*/ 4 w 96"/>
                  <a:gd name="T15" fmla="*/ 20 h 53"/>
                  <a:gd name="T16" fmla="*/ 9 w 96"/>
                  <a:gd name="T17" fmla="*/ 0 h 53"/>
                  <a:gd name="T18" fmla="*/ 58 w 96"/>
                  <a:gd name="T19" fmla="*/ 7 h 53"/>
                  <a:gd name="T20" fmla="*/ 96 w 96"/>
                  <a:gd name="T21" fmla="*/ 2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53">
                    <a:moveTo>
                      <a:pt x="96" y="25"/>
                    </a:moveTo>
                    <a:cubicBezTo>
                      <a:pt x="96" y="26"/>
                      <a:pt x="96" y="27"/>
                      <a:pt x="96" y="28"/>
                    </a:cubicBezTo>
                    <a:cubicBezTo>
                      <a:pt x="91" y="28"/>
                      <a:pt x="87" y="28"/>
                      <a:pt x="82" y="28"/>
                    </a:cubicBezTo>
                    <a:cubicBezTo>
                      <a:pt x="79" y="33"/>
                      <a:pt x="78" y="39"/>
                      <a:pt x="72" y="41"/>
                    </a:cubicBezTo>
                    <a:cubicBezTo>
                      <a:pt x="56" y="40"/>
                      <a:pt x="43" y="53"/>
                      <a:pt x="27" y="52"/>
                    </a:cubicBezTo>
                    <a:cubicBezTo>
                      <a:pt x="25" y="52"/>
                      <a:pt x="22" y="51"/>
                      <a:pt x="20" y="49"/>
                    </a:cubicBezTo>
                    <a:cubicBezTo>
                      <a:pt x="13" y="42"/>
                      <a:pt x="0" y="39"/>
                      <a:pt x="2" y="24"/>
                    </a:cubicBezTo>
                    <a:cubicBezTo>
                      <a:pt x="3" y="23"/>
                      <a:pt x="3" y="21"/>
                      <a:pt x="4" y="20"/>
                    </a:cubicBezTo>
                    <a:cubicBezTo>
                      <a:pt x="13" y="15"/>
                      <a:pt x="2" y="6"/>
                      <a:pt x="9" y="0"/>
                    </a:cubicBezTo>
                    <a:cubicBezTo>
                      <a:pt x="25" y="3"/>
                      <a:pt x="41" y="5"/>
                      <a:pt x="58" y="7"/>
                    </a:cubicBezTo>
                    <a:cubicBezTo>
                      <a:pt x="71" y="12"/>
                      <a:pt x="82" y="22"/>
                      <a:pt x="9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1" name="Freeform 1511"/>
              <p:cNvSpPr/>
              <p:nvPr/>
            </p:nvSpPr>
            <p:spPr bwMode="auto">
              <a:xfrm>
                <a:off x="4412" y="1294"/>
                <a:ext cx="108" cy="86"/>
              </a:xfrm>
              <a:custGeom>
                <a:avLst/>
                <a:gdLst>
                  <a:gd name="T0" fmla="*/ 42 w 57"/>
                  <a:gd name="T1" fmla="*/ 24 h 45"/>
                  <a:gd name="T2" fmla="*/ 38 w 57"/>
                  <a:gd name="T3" fmla="*/ 45 h 45"/>
                  <a:gd name="T4" fmla="*/ 17 w 57"/>
                  <a:gd name="T5" fmla="*/ 31 h 45"/>
                  <a:gd name="T6" fmla="*/ 0 w 57"/>
                  <a:gd name="T7" fmla="*/ 17 h 45"/>
                  <a:gd name="T8" fmla="*/ 17 w 57"/>
                  <a:gd name="T9" fmla="*/ 0 h 45"/>
                  <a:gd name="T10" fmla="*/ 18 w 57"/>
                  <a:gd name="T11" fmla="*/ 2 h 45"/>
                  <a:gd name="T12" fmla="*/ 42 w 57"/>
                  <a:gd name="T13" fmla="*/ 24 h 45"/>
                </a:gdLst>
                <a:ahLst/>
                <a:cxnLst>
                  <a:cxn ang="0">
                    <a:pos x="T0" y="T1"/>
                  </a:cxn>
                  <a:cxn ang="0">
                    <a:pos x="T2" y="T3"/>
                  </a:cxn>
                  <a:cxn ang="0">
                    <a:pos x="T4" y="T5"/>
                  </a:cxn>
                  <a:cxn ang="0">
                    <a:pos x="T6" y="T7"/>
                  </a:cxn>
                  <a:cxn ang="0">
                    <a:pos x="T8" y="T9"/>
                  </a:cxn>
                  <a:cxn ang="0">
                    <a:pos x="T10" y="T11"/>
                  </a:cxn>
                  <a:cxn ang="0">
                    <a:pos x="T12" y="T13"/>
                  </a:cxn>
                </a:cxnLst>
                <a:rect l="0" t="0" r="r" b="b"/>
                <a:pathLst>
                  <a:path w="57" h="45">
                    <a:moveTo>
                      <a:pt x="42" y="24"/>
                    </a:moveTo>
                    <a:cubicBezTo>
                      <a:pt x="40" y="31"/>
                      <a:pt x="57" y="41"/>
                      <a:pt x="38" y="45"/>
                    </a:cubicBezTo>
                    <a:cubicBezTo>
                      <a:pt x="32" y="39"/>
                      <a:pt x="29" y="31"/>
                      <a:pt x="17" y="31"/>
                    </a:cubicBezTo>
                    <a:cubicBezTo>
                      <a:pt x="10" y="32"/>
                      <a:pt x="1" y="27"/>
                      <a:pt x="0" y="17"/>
                    </a:cubicBezTo>
                    <a:cubicBezTo>
                      <a:pt x="3" y="9"/>
                      <a:pt x="12" y="7"/>
                      <a:pt x="17" y="0"/>
                    </a:cubicBezTo>
                    <a:cubicBezTo>
                      <a:pt x="17" y="1"/>
                      <a:pt x="17" y="1"/>
                      <a:pt x="18" y="2"/>
                    </a:cubicBezTo>
                    <a:cubicBezTo>
                      <a:pt x="26" y="8"/>
                      <a:pt x="37" y="13"/>
                      <a:pt x="4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2" name="Freeform 1512"/>
              <p:cNvSpPr/>
              <p:nvPr/>
            </p:nvSpPr>
            <p:spPr bwMode="auto">
              <a:xfrm>
                <a:off x="3964" y="2511"/>
                <a:ext cx="67" cy="63"/>
              </a:xfrm>
              <a:custGeom>
                <a:avLst/>
                <a:gdLst>
                  <a:gd name="T0" fmla="*/ 33 w 35"/>
                  <a:gd name="T1" fmla="*/ 16 h 33"/>
                  <a:gd name="T2" fmla="*/ 12 w 35"/>
                  <a:gd name="T3" fmla="*/ 33 h 33"/>
                  <a:gd name="T4" fmla="*/ 8 w 35"/>
                  <a:gd name="T5" fmla="*/ 22 h 33"/>
                  <a:gd name="T6" fmla="*/ 17 w 35"/>
                  <a:gd name="T7" fmla="*/ 2 h 33"/>
                  <a:gd name="T8" fmla="*/ 26 w 35"/>
                  <a:gd name="T9" fmla="*/ 2 h 33"/>
                  <a:gd name="T10" fmla="*/ 33 w 35"/>
                  <a:gd name="T11" fmla="*/ 9 h 33"/>
                  <a:gd name="T12" fmla="*/ 33 w 35"/>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35" h="33">
                    <a:moveTo>
                      <a:pt x="33" y="16"/>
                    </a:moveTo>
                    <a:cubicBezTo>
                      <a:pt x="33" y="30"/>
                      <a:pt x="20" y="29"/>
                      <a:pt x="12" y="33"/>
                    </a:cubicBezTo>
                    <a:cubicBezTo>
                      <a:pt x="9" y="30"/>
                      <a:pt x="10" y="25"/>
                      <a:pt x="8" y="22"/>
                    </a:cubicBezTo>
                    <a:cubicBezTo>
                      <a:pt x="0" y="11"/>
                      <a:pt x="6" y="5"/>
                      <a:pt x="17" y="2"/>
                    </a:cubicBezTo>
                    <a:cubicBezTo>
                      <a:pt x="20" y="1"/>
                      <a:pt x="23" y="0"/>
                      <a:pt x="26" y="2"/>
                    </a:cubicBezTo>
                    <a:cubicBezTo>
                      <a:pt x="32" y="0"/>
                      <a:pt x="34" y="3"/>
                      <a:pt x="33" y="9"/>
                    </a:cubicBezTo>
                    <a:cubicBezTo>
                      <a:pt x="35" y="11"/>
                      <a:pt x="35" y="13"/>
                      <a:pt x="3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3" name="Freeform 1513"/>
              <p:cNvSpPr/>
              <p:nvPr/>
            </p:nvSpPr>
            <p:spPr bwMode="auto">
              <a:xfrm>
                <a:off x="3975" y="2475"/>
                <a:ext cx="71" cy="46"/>
              </a:xfrm>
              <a:custGeom>
                <a:avLst/>
                <a:gdLst>
                  <a:gd name="T0" fmla="*/ 20 w 37"/>
                  <a:gd name="T1" fmla="*/ 21 h 24"/>
                  <a:gd name="T2" fmla="*/ 13 w 37"/>
                  <a:gd name="T3" fmla="*/ 24 h 24"/>
                  <a:gd name="T4" fmla="*/ 5 w 37"/>
                  <a:gd name="T5" fmla="*/ 7 h 24"/>
                  <a:gd name="T6" fmla="*/ 20 w 37"/>
                  <a:gd name="T7" fmla="*/ 3 h 24"/>
                  <a:gd name="T8" fmla="*/ 30 w 37"/>
                  <a:gd name="T9" fmla="*/ 0 h 24"/>
                  <a:gd name="T10" fmla="*/ 37 w 37"/>
                  <a:gd name="T11" fmla="*/ 7 h 24"/>
                  <a:gd name="T12" fmla="*/ 20 w 37"/>
                  <a:gd name="T13" fmla="*/ 21 h 24"/>
                </a:gdLst>
                <a:ahLst/>
                <a:cxnLst>
                  <a:cxn ang="0">
                    <a:pos x="T0" y="T1"/>
                  </a:cxn>
                  <a:cxn ang="0">
                    <a:pos x="T2" y="T3"/>
                  </a:cxn>
                  <a:cxn ang="0">
                    <a:pos x="T4" y="T5"/>
                  </a:cxn>
                  <a:cxn ang="0">
                    <a:pos x="T6" y="T7"/>
                  </a:cxn>
                  <a:cxn ang="0">
                    <a:pos x="T8" y="T9"/>
                  </a:cxn>
                  <a:cxn ang="0">
                    <a:pos x="T10" y="T11"/>
                  </a:cxn>
                  <a:cxn ang="0">
                    <a:pos x="T12" y="T13"/>
                  </a:cxn>
                </a:cxnLst>
                <a:rect l="0" t="0" r="r" b="b"/>
                <a:pathLst>
                  <a:path w="37" h="24">
                    <a:moveTo>
                      <a:pt x="20" y="21"/>
                    </a:moveTo>
                    <a:cubicBezTo>
                      <a:pt x="17" y="22"/>
                      <a:pt x="15" y="23"/>
                      <a:pt x="13" y="24"/>
                    </a:cubicBezTo>
                    <a:cubicBezTo>
                      <a:pt x="3" y="22"/>
                      <a:pt x="0" y="16"/>
                      <a:pt x="5" y="7"/>
                    </a:cubicBezTo>
                    <a:cubicBezTo>
                      <a:pt x="9" y="4"/>
                      <a:pt x="15" y="4"/>
                      <a:pt x="20" y="3"/>
                    </a:cubicBezTo>
                    <a:cubicBezTo>
                      <a:pt x="23" y="2"/>
                      <a:pt x="27" y="1"/>
                      <a:pt x="30" y="0"/>
                    </a:cubicBezTo>
                    <a:cubicBezTo>
                      <a:pt x="32" y="3"/>
                      <a:pt x="34" y="5"/>
                      <a:pt x="37" y="7"/>
                    </a:cubicBezTo>
                    <a:cubicBezTo>
                      <a:pt x="31" y="11"/>
                      <a:pt x="26" y="16"/>
                      <a:pt x="2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4" name="Freeform 1514"/>
              <p:cNvSpPr/>
              <p:nvPr/>
            </p:nvSpPr>
            <p:spPr bwMode="auto">
              <a:xfrm>
                <a:off x="4027" y="2524"/>
                <a:ext cx="26" cy="25"/>
              </a:xfrm>
              <a:custGeom>
                <a:avLst/>
                <a:gdLst>
                  <a:gd name="T0" fmla="*/ 0 w 14"/>
                  <a:gd name="T1" fmla="*/ 9 h 13"/>
                  <a:gd name="T2" fmla="*/ 0 w 14"/>
                  <a:gd name="T3" fmla="*/ 2 h 13"/>
                  <a:gd name="T4" fmla="*/ 14 w 14"/>
                  <a:gd name="T5" fmla="*/ 12 h 13"/>
                  <a:gd name="T6" fmla="*/ 0 w 14"/>
                  <a:gd name="T7" fmla="*/ 9 h 13"/>
                </a:gdLst>
                <a:ahLst/>
                <a:cxnLst>
                  <a:cxn ang="0">
                    <a:pos x="T0" y="T1"/>
                  </a:cxn>
                  <a:cxn ang="0">
                    <a:pos x="T2" y="T3"/>
                  </a:cxn>
                  <a:cxn ang="0">
                    <a:pos x="T4" y="T5"/>
                  </a:cxn>
                  <a:cxn ang="0">
                    <a:pos x="T6" y="T7"/>
                  </a:cxn>
                </a:cxnLst>
                <a:rect l="0" t="0" r="r" b="b"/>
                <a:pathLst>
                  <a:path w="14" h="13">
                    <a:moveTo>
                      <a:pt x="0" y="9"/>
                    </a:moveTo>
                    <a:cubicBezTo>
                      <a:pt x="0" y="6"/>
                      <a:pt x="0" y="4"/>
                      <a:pt x="0" y="2"/>
                    </a:cubicBezTo>
                    <a:cubicBezTo>
                      <a:pt x="8" y="0"/>
                      <a:pt x="11" y="6"/>
                      <a:pt x="14" y="12"/>
                    </a:cubicBezTo>
                    <a:cubicBezTo>
                      <a:pt x="9" y="13"/>
                      <a:pt x="4" y="11"/>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5" name="Freeform 1515"/>
              <p:cNvSpPr/>
              <p:nvPr/>
            </p:nvSpPr>
            <p:spPr bwMode="auto">
              <a:xfrm>
                <a:off x="3979" y="2802"/>
                <a:ext cx="21" cy="27"/>
              </a:xfrm>
              <a:custGeom>
                <a:avLst/>
                <a:gdLst>
                  <a:gd name="T0" fmla="*/ 0 w 11"/>
                  <a:gd name="T1" fmla="*/ 7 h 14"/>
                  <a:gd name="T2" fmla="*/ 11 w 11"/>
                  <a:gd name="T3" fmla="*/ 13 h 14"/>
                  <a:gd name="T4" fmla="*/ 0 w 11"/>
                  <a:gd name="T5" fmla="*/ 7 h 14"/>
                </a:gdLst>
                <a:ahLst/>
                <a:cxnLst>
                  <a:cxn ang="0">
                    <a:pos x="T0" y="T1"/>
                  </a:cxn>
                  <a:cxn ang="0">
                    <a:pos x="T2" y="T3"/>
                  </a:cxn>
                  <a:cxn ang="0">
                    <a:pos x="T4" y="T5"/>
                  </a:cxn>
                </a:cxnLst>
                <a:rect l="0" t="0" r="r" b="b"/>
                <a:pathLst>
                  <a:path w="11" h="14">
                    <a:moveTo>
                      <a:pt x="0" y="7"/>
                    </a:moveTo>
                    <a:cubicBezTo>
                      <a:pt x="9" y="0"/>
                      <a:pt x="9" y="8"/>
                      <a:pt x="11" y="13"/>
                    </a:cubicBezTo>
                    <a:cubicBezTo>
                      <a:pt x="6" y="14"/>
                      <a:pt x="2" y="11"/>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6" name="Freeform 1516"/>
              <p:cNvSpPr/>
              <p:nvPr/>
            </p:nvSpPr>
            <p:spPr bwMode="auto">
              <a:xfrm>
                <a:off x="3939" y="2674"/>
                <a:ext cx="80" cy="59"/>
              </a:xfrm>
              <a:custGeom>
                <a:avLst/>
                <a:gdLst>
                  <a:gd name="T0" fmla="*/ 15 w 42"/>
                  <a:gd name="T1" fmla="*/ 11 h 31"/>
                  <a:gd name="T2" fmla="*/ 25 w 42"/>
                  <a:gd name="T3" fmla="*/ 0 h 31"/>
                  <a:gd name="T4" fmla="*/ 33 w 42"/>
                  <a:gd name="T5" fmla="*/ 3 h 31"/>
                  <a:gd name="T6" fmla="*/ 42 w 42"/>
                  <a:gd name="T7" fmla="*/ 11 h 31"/>
                  <a:gd name="T8" fmla="*/ 34 w 42"/>
                  <a:gd name="T9" fmla="*/ 21 h 31"/>
                  <a:gd name="T10" fmla="*/ 18 w 42"/>
                  <a:gd name="T11" fmla="*/ 25 h 31"/>
                  <a:gd name="T12" fmla="*/ 11 w 42"/>
                  <a:gd name="T13" fmla="*/ 17 h 31"/>
                  <a:gd name="T14" fmla="*/ 4 w 42"/>
                  <a:gd name="T15" fmla="*/ 9 h 31"/>
                  <a:gd name="T16" fmla="*/ 15 w 42"/>
                  <a:gd name="T17"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1">
                    <a:moveTo>
                      <a:pt x="15" y="11"/>
                    </a:moveTo>
                    <a:cubicBezTo>
                      <a:pt x="18" y="7"/>
                      <a:pt x="21" y="4"/>
                      <a:pt x="25" y="0"/>
                    </a:cubicBezTo>
                    <a:cubicBezTo>
                      <a:pt x="28" y="1"/>
                      <a:pt x="30" y="3"/>
                      <a:pt x="33" y="3"/>
                    </a:cubicBezTo>
                    <a:cubicBezTo>
                      <a:pt x="37" y="4"/>
                      <a:pt x="42" y="5"/>
                      <a:pt x="42" y="11"/>
                    </a:cubicBezTo>
                    <a:cubicBezTo>
                      <a:pt x="42" y="16"/>
                      <a:pt x="39" y="20"/>
                      <a:pt x="34" y="21"/>
                    </a:cubicBezTo>
                    <a:cubicBezTo>
                      <a:pt x="29" y="23"/>
                      <a:pt x="25" y="31"/>
                      <a:pt x="18" y="25"/>
                    </a:cubicBezTo>
                    <a:cubicBezTo>
                      <a:pt x="18" y="20"/>
                      <a:pt x="15" y="19"/>
                      <a:pt x="11" y="17"/>
                    </a:cubicBezTo>
                    <a:cubicBezTo>
                      <a:pt x="7" y="16"/>
                      <a:pt x="0" y="15"/>
                      <a:pt x="4" y="9"/>
                    </a:cubicBezTo>
                    <a:cubicBezTo>
                      <a:pt x="7" y="3"/>
                      <a:pt x="10" y="13"/>
                      <a:pt x="1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7" name="Freeform 1517"/>
              <p:cNvSpPr/>
              <p:nvPr/>
            </p:nvSpPr>
            <p:spPr bwMode="auto">
              <a:xfrm>
                <a:off x="2047" y="1778"/>
                <a:ext cx="61" cy="63"/>
              </a:xfrm>
              <a:custGeom>
                <a:avLst/>
                <a:gdLst>
                  <a:gd name="T0" fmla="*/ 0 w 32"/>
                  <a:gd name="T1" fmla="*/ 22 h 33"/>
                  <a:gd name="T2" fmla="*/ 0 w 32"/>
                  <a:gd name="T3" fmla="*/ 19 h 33"/>
                  <a:gd name="T4" fmla="*/ 4 w 32"/>
                  <a:gd name="T5" fmla="*/ 12 h 33"/>
                  <a:gd name="T6" fmla="*/ 29 w 32"/>
                  <a:gd name="T7" fmla="*/ 12 h 33"/>
                  <a:gd name="T8" fmla="*/ 21 w 32"/>
                  <a:gd name="T9" fmla="*/ 30 h 33"/>
                  <a:gd name="T10" fmla="*/ 0 w 32"/>
                  <a:gd name="T11" fmla="*/ 22 h 33"/>
                </a:gdLst>
                <a:ahLst/>
                <a:cxnLst>
                  <a:cxn ang="0">
                    <a:pos x="T0" y="T1"/>
                  </a:cxn>
                  <a:cxn ang="0">
                    <a:pos x="T2" y="T3"/>
                  </a:cxn>
                  <a:cxn ang="0">
                    <a:pos x="T4" y="T5"/>
                  </a:cxn>
                  <a:cxn ang="0">
                    <a:pos x="T6" y="T7"/>
                  </a:cxn>
                  <a:cxn ang="0">
                    <a:pos x="T8" y="T9"/>
                  </a:cxn>
                  <a:cxn ang="0">
                    <a:pos x="T10" y="T11"/>
                  </a:cxn>
                </a:cxnLst>
                <a:rect l="0" t="0" r="r" b="b"/>
                <a:pathLst>
                  <a:path w="32" h="33">
                    <a:moveTo>
                      <a:pt x="0" y="22"/>
                    </a:moveTo>
                    <a:cubicBezTo>
                      <a:pt x="0" y="21"/>
                      <a:pt x="0" y="20"/>
                      <a:pt x="0" y="19"/>
                    </a:cubicBezTo>
                    <a:cubicBezTo>
                      <a:pt x="0" y="16"/>
                      <a:pt x="1" y="13"/>
                      <a:pt x="4" y="12"/>
                    </a:cubicBezTo>
                    <a:cubicBezTo>
                      <a:pt x="12" y="0"/>
                      <a:pt x="20" y="12"/>
                      <a:pt x="29" y="12"/>
                    </a:cubicBezTo>
                    <a:cubicBezTo>
                      <a:pt x="32" y="21"/>
                      <a:pt x="26" y="25"/>
                      <a:pt x="21" y="30"/>
                    </a:cubicBezTo>
                    <a:cubicBezTo>
                      <a:pt x="12" y="33"/>
                      <a:pt x="6" y="29"/>
                      <a:pt x="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8" name="Freeform 1518"/>
              <p:cNvSpPr/>
              <p:nvPr/>
            </p:nvSpPr>
            <p:spPr bwMode="auto">
              <a:xfrm>
                <a:off x="2055" y="1750"/>
                <a:ext cx="74" cy="61"/>
              </a:xfrm>
              <a:custGeom>
                <a:avLst/>
                <a:gdLst>
                  <a:gd name="T0" fmla="*/ 24 w 39"/>
                  <a:gd name="T1" fmla="*/ 27 h 32"/>
                  <a:gd name="T2" fmla="*/ 0 w 39"/>
                  <a:gd name="T3" fmla="*/ 27 h 32"/>
                  <a:gd name="T4" fmla="*/ 7 w 39"/>
                  <a:gd name="T5" fmla="*/ 16 h 32"/>
                  <a:gd name="T6" fmla="*/ 17 w 39"/>
                  <a:gd name="T7" fmla="*/ 9 h 32"/>
                  <a:gd name="T8" fmla="*/ 17 w 39"/>
                  <a:gd name="T9" fmla="*/ 9 h 32"/>
                  <a:gd name="T10" fmla="*/ 27 w 39"/>
                  <a:gd name="T11" fmla="*/ 3 h 32"/>
                  <a:gd name="T12" fmla="*/ 30 w 39"/>
                  <a:gd name="T13" fmla="*/ 0 h 32"/>
                  <a:gd name="T14" fmla="*/ 35 w 39"/>
                  <a:gd name="T15" fmla="*/ 1 h 32"/>
                  <a:gd name="T16" fmla="*/ 36 w 39"/>
                  <a:gd name="T17" fmla="*/ 19 h 32"/>
                  <a:gd name="T18" fmla="*/ 26 w 39"/>
                  <a:gd name="T19" fmla="*/ 27 h 32"/>
                  <a:gd name="T20" fmla="*/ 24 w 39"/>
                  <a:gd name="T21"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2">
                    <a:moveTo>
                      <a:pt x="24" y="27"/>
                    </a:moveTo>
                    <a:cubicBezTo>
                      <a:pt x="16" y="32"/>
                      <a:pt x="8" y="20"/>
                      <a:pt x="0" y="27"/>
                    </a:cubicBezTo>
                    <a:cubicBezTo>
                      <a:pt x="0" y="22"/>
                      <a:pt x="2" y="18"/>
                      <a:pt x="7" y="16"/>
                    </a:cubicBezTo>
                    <a:cubicBezTo>
                      <a:pt x="11" y="16"/>
                      <a:pt x="15" y="14"/>
                      <a:pt x="17" y="9"/>
                    </a:cubicBezTo>
                    <a:cubicBezTo>
                      <a:pt x="17" y="9"/>
                      <a:pt x="17" y="9"/>
                      <a:pt x="17" y="9"/>
                    </a:cubicBezTo>
                    <a:cubicBezTo>
                      <a:pt x="21" y="9"/>
                      <a:pt x="26" y="9"/>
                      <a:pt x="27" y="3"/>
                    </a:cubicBezTo>
                    <a:cubicBezTo>
                      <a:pt x="28" y="1"/>
                      <a:pt x="29" y="1"/>
                      <a:pt x="30" y="0"/>
                    </a:cubicBezTo>
                    <a:cubicBezTo>
                      <a:pt x="32" y="0"/>
                      <a:pt x="33" y="1"/>
                      <a:pt x="35" y="1"/>
                    </a:cubicBezTo>
                    <a:cubicBezTo>
                      <a:pt x="39" y="7"/>
                      <a:pt x="36" y="13"/>
                      <a:pt x="36" y="19"/>
                    </a:cubicBezTo>
                    <a:cubicBezTo>
                      <a:pt x="35" y="23"/>
                      <a:pt x="31" y="26"/>
                      <a:pt x="26" y="27"/>
                    </a:cubicBezTo>
                    <a:cubicBezTo>
                      <a:pt x="26" y="27"/>
                      <a:pt x="25" y="27"/>
                      <a:pt x="2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9" name="Freeform 1519"/>
              <p:cNvSpPr/>
              <p:nvPr/>
            </p:nvSpPr>
            <p:spPr bwMode="auto">
              <a:xfrm>
                <a:off x="2089" y="1711"/>
                <a:ext cx="51" cy="42"/>
              </a:xfrm>
              <a:custGeom>
                <a:avLst/>
                <a:gdLst>
                  <a:gd name="T0" fmla="*/ 13 w 27"/>
                  <a:gd name="T1" fmla="*/ 22 h 22"/>
                  <a:gd name="T2" fmla="*/ 10 w 27"/>
                  <a:gd name="T3" fmla="*/ 22 h 22"/>
                  <a:gd name="T4" fmla="*/ 6 w 27"/>
                  <a:gd name="T5" fmla="*/ 19 h 22"/>
                  <a:gd name="T6" fmla="*/ 17 w 27"/>
                  <a:gd name="T7" fmla="*/ 2 h 22"/>
                  <a:gd name="T8" fmla="*/ 24 w 27"/>
                  <a:gd name="T9" fmla="*/ 9 h 22"/>
                  <a:gd name="T10" fmla="*/ 13 w 27"/>
                  <a:gd name="T11" fmla="*/ 22 h 22"/>
                </a:gdLst>
                <a:ahLst/>
                <a:cxnLst>
                  <a:cxn ang="0">
                    <a:pos x="T0" y="T1"/>
                  </a:cxn>
                  <a:cxn ang="0">
                    <a:pos x="T2" y="T3"/>
                  </a:cxn>
                  <a:cxn ang="0">
                    <a:pos x="T4" y="T5"/>
                  </a:cxn>
                  <a:cxn ang="0">
                    <a:pos x="T6" y="T7"/>
                  </a:cxn>
                  <a:cxn ang="0">
                    <a:pos x="T8" y="T9"/>
                  </a:cxn>
                  <a:cxn ang="0">
                    <a:pos x="T10" y="T11"/>
                  </a:cxn>
                </a:cxnLst>
                <a:rect l="0" t="0" r="r" b="b"/>
                <a:pathLst>
                  <a:path w="27" h="22">
                    <a:moveTo>
                      <a:pt x="13" y="22"/>
                    </a:moveTo>
                    <a:cubicBezTo>
                      <a:pt x="12" y="22"/>
                      <a:pt x="11" y="22"/>
                      <a:pt x="10" y="22"/>
                    </a:cubicBezTo>
                    <a:cubicBezTo>
                      <a:pt x="8" y="22"/>
                      <a:pt x="7" y="20"/>
                      <a:pt x="6" y="19"/>
                    </a:cubicBezTo>
                    <a:cubicBezTo>
                      <a:pt x="0" y="7"/>
                      <a:pt x="2" y="1"/>
                      <a:pt x="17" y="2"/>
                    </a:cubicBezTo>
                    <a:cubicBezTo>
                      <a:pt x="21" y="2"/>
                      <a:pt x="27" y="0"/>
                      <a:pt x="24" y="9"/>
                    </a:cubicBezTo>
                    <a:cubicBezTo>
                      <a:pt x="22" y="14"/>
                      <a:pt x="18" y="19"/>
                      <a:pt x="1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0" name="Freeform 1520"/>
              <p:cNvSpPr/>
              <p:nvPr/>
            </p:nvSpPr>
            <p:spPr bwMode="auto">
              <a:xfrm>
                <a:off x="2087" y="1748"/>
                <a:ext cx="25" cy="32"/>
              </a:xfrm>
              <a:custGeom>
                <a:avLst/>
                <a:gdLst>
                  <a:gd name="T0" fmla="*/ 7 w 13"/>
                  <a:gd name="T1" fmla="*/ 0 h 17"/>
                  <a:gd name="T2" fmla="*/ 11 w 13"/>
                  <a:gd name="T3" fmla="*/ 3 h 17"/>
                  <a:gd name="T4" fmla="*/ 8 w 13"/>
                  <a:gd name="T5" fmla="*/ 15 h 17"/>
                  <a:gd name="T6" fmla="*/ 0 w 13"/>
                  <a:gd name="T7" fmla="*/ 10 h 17"/>
                  <a:gd name="T8" fmla="*/ 7 w 13"/>
                  <a:gd name="T9" fmla="*/ 0 h 17"/>
                </a:gdLst>
                <a:ahLst/>
                <a:cxnLst>
                  <a:cxn ang="0">
                    <a:pos x="T0" y="T1"/>
                  </a:cxn>
                  <a:cxn ang="0">
                    <a:pos x="T2" y="T3"/>
                  </a:cxn>
                  <a:cxn ang="0">
                    <a:pos x="T4" y="T5"/>
                  </a:cxn>
                  <a:cxn ang="0">
                    <a:pos x="T6" y="T7"/>
                  </a:cxn>
                  <a:cxn ang="0">
                    <a:pos x="T8" y="T9"/>
                  </a:cxn>
                </a:cxnLst>
                <a:rect l="0" t="0" r="r" b="b"/>
                <a:pathLst>
                  <a:path w="13" h="17">
                    <a:moveTo>
                      <a:pt x="7" y="0"/>
                    </a:moveTo>
                    <a:cubicBezTo>
                      <a:pt x="8" y="1"/>
                      <a:pt x="9" y="2"/>
                      <a:pt x="11" y="3"/>
                    </a:cubicBezTo>
                    <a:cubicBezTo>
                      <a:pt x="10" y="8"/>
                      <a:pt x="13" y="13"/>
                      <a:pt x="8" y="15"/>
                    </a:cubicBezTo>
                    <a:cubicBezTo>
                      <a:pt x="4" y="17"/>
                      <a:pt x="3" y="11"/>
                      <a:pt x="0" y="10"/>
                    </a:cubicBezTo>
                    <a:cubicBezTo>
                      <a:pt x="2" y="7"/>
                      <a:pt x="8" y="5"/>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1" name="Freeform 1521"/>
              <p:cNvSpPr/>
              <p:nvPr/>
            </p:nvSpPr>
            <p:spPr bwMode="auto">
              <a:xfrm>
                <a:off x="2068" y="1767"/>
                <a:ext cx="21" cy="23"/>
              </a:xfrm>
              <a:custGeom>
                <a:avLst/>
                <a:gdLst>
                  <a:gd name="T0" fmla="*/ 10 w 11"/>
                  <a:gd name="T1" fmla="*/ 0 h 12"/>
                  <a:gd name="T2" fmla="*/ 0 w 11"/>
                  <a:gd name="T3" fmla="*/ 7 h 12"/>
                  <a:gd name="T4" fmla="*/ 10 w 11"/>
                  <a:gd name="T5" fmla="*/ 0 h 12"/>
                </a:gdLst>
                <a:ahLst/>
                <a:cxnLst>
                  <a:cxn ang="0">
                    <a:pos x="T0" y="T1"/>
                  </a:cxn>
                  <a:cxn ang="0">
                    <a:pos x="T2" y="T3"/>
                  </a:cxn>
                  <a:cxn ang="0">
                    <a:pos x="T4" y="T5"/>
                  </a:cxn>
                </a:cxnLst>
                <a:rect l="0" t="0" r="r" b="b"/>
                <a:pathLst>
                  <a:path w="11" h="12">
                    <a:moveTo>
                      <a:pt x="10" y="0"/>
                    </a:moveTo>
                    <a:cubicBezTo>
                      <a:pt x="11" y="9"/>
                      <a:pt x="8" y="12"/>
                      <a:pt x="0" y="7"/>
                    </a:cubicBezTo>
                    <a:cubicBezTo>
                      <a:pt x="3" y="5"/>
                      <a:pt x="7" y="3"/>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2" name="Freeform 1522"/>
              <p:cNvSpPr/>
              <p:nvPr/>
            </p:nvSpPr>
            <p:spPr bwMode="auto">
              <a:xfrm>
                <a:off x="2041" y="1820"/>
                <a:ext cx="63" cy="31"/>
              </a:xfrm>
              <a:custGeom>
                <a:avLst/>
                <a:gdLst>
                  <a:gd name="T0" fmla="*/ 3 w 33"/>
                  <a:gd name="T1" fmla="*/ 0 h 16"/>
                  <a:gd name="T2" fmla="*/ 24 w 33"/>
                  <a:gd name="T3" fmla="*/ 7 h 16"/>
                  <a:gd name="T4" fmla="*/ 32 w 33"/>
                  <a:gd name="T5" fmla="*/ 5 h 16"/>
                  <a:gd name="T6" fmla="*/ 31 w 33"/>
                  <a:gd name="T7" fmla="*/ 12 h 16"/>
                  <a:gd name="T8" fmla="*/ 14 w 33"/>
                  <a:gd name="T9" fmla="*/ 14 h 16"/>
                  <a:gd name="T10" fmla="*/ 0 w 33"/>
                  <a:gd name="T11" fmla="*/ 14 h 16"/>
                  <a:gd name="T12" fmla="*/ 3 w 33"/>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3" h="16">
                    <a:moveTo>
                      <a:pt x="3" y="0"/>
                    </a:moveTo>
                    <a:cubicBezTo>
                      <a:pt x="10" y="3"/>
                      <a:pt x="17" y="5"/>
                      <a:pt x="24" y="7"/>
                    </a:cubicBezTo>
                    <a:cubicBezTo>
                      <a:pt x="26" y="5"/>
                      <a:pt x="28" y="1"/>
                      <a:pt x="32" y="5"/>
                    </a:cubicBezTo>
                    <a:cubicBezTo>
                      <a:pt x="33" y="7"/>
                      <a:pt x="33" y="10"/>
                      <a:pt x="31" y="12"/>
                    </a:cubicBezTo>
                    <a:cubicBezTo>
                      <a:pt x="26" y="16"/>
                      <a:pt x="20" y="14"/>
                      <a:pt x="14" y="14"/>
                    </a:cubicBezTo>
                    <a:cubicBezTo>
                      <a:pt x="9" y="14"/>
                      <a:pt x="4" y="14"/>
                      <a:pt x="0" y="14"/>
                    </a:cubicBezTo>
                    <a:cubicBezTo>
                      <a:pt x="1" y="10"/>
                      <a:pt x="2" y="5"/>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3" name="Freeform 1523"/>
              <p:cNvSpPr/>
              <p:nvPr/>
            </p:nvSpPr>
            <p:spPr bwMode="auto">
              <a:xfrm>
                <a:off x="2260" y="1748"/>
                <a:ext cx="100" cy="143"/>
              </a:xfrm>
              <a:custGeom>
                <a:avLst/>
                <a:gdLst>
                  <a:gd name="T0" fmla="*/ 7 w 52"/>
                  <a:gd name="T1" fmla="*/ 21 h 75"/>
                  <a:gd name="T2" fmla="*/ 17 w 52"/>
                  <a:gd name="T3" fmla="*/ 5 h 75"/>
                  <a:gd name="T4" fmla="*/ 28 w 52"/>
                  <a:gd name="T5" fmla="*/ 0 h 75"/>
                  <a:gd name="T6" fmla="*/ 38 w 52"/>
                  <a:gd name="T7" fmla="*/ 7 h 75"/>
                  <a:gd name="T8" fmla="*/ 48 w 52"/>
                  <a:gd name="T9" fmla="*/ 45 h 75"/>
                  <a:gd name="T10" fmla="*/ 49 w 52"/>
                  <a:gd name="T11" fmla="*/ 59 h 75"/>
                  <a:gd name="T12" fmla="*/ 38 w 52"/>
                  <a:gd name="T13" fmla="*/ 63 h 75"/>
                  <a:gd name="T14" fmla="*/ 17 w 52"/>
                  <a:gd name="T15" fmla="*/ 73 h 75"/>
                  <a:gd name="T16" fmla="*/ 7 w 52"/>
                  <a:gd name="T17" fmla="*/ 66 h 75"/>
                  <a:gd name="T18" fmla="*/ 27 w 52"/>
                  <a:gd name="T19" fmla="*/ 49 h 75"/>
                  <a:gd name="T20" fmla="*/ 32 w 52"/>
                  <a:gd name="T21" fmla="*/ 37 h 75"/>
                  <a:gd name="T22" fmla="*/ 31 w 52"/>
                  <a:gd name="T23" fmla="*/ 36 h 75"/>
                  <a:gd name="T24" fmla="*/ 31 w 52"/>
                  <a:gd name="T25" fmla="*/ 38 h 75"/>
                  <a:gd name="T26" fmla="*/ 22 w 52"/>
                  <a:gd name="T27" fmla="*/ 46 h 75"/>
                  <a:gd name="T28" fmla="*/ 7 w 52"/>
                  <a:gd name="T29" fmla="*/ 2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75">
                    <a:moveTo>
                      <a:pt x="7" y="21"/>
                    </a:moveTo>
                    <a:cubicBezTo>
                      <a:pt x="8" y="14"/>
                      <a:pt x="30" y="20"/>
                      <a:pt x="17" y="5"/>
                    </a:cubicBezTo>
                    <a:cubicBezTo>
                      <a:pt x="20" y="2"/>
                      <a:pt x="25" y="4"/>
                      <a:pt x="28" y="0"/>
                    </a:cubicBezTo>
                    <a:cubicBezTo>
                      <a:pt x="31" y="2"/>
                      <a:pt x="35" y="5"/>
                      <a:pt x="38" y="7"/>
                    </a:cubicBezTo>
                    <a:cubicBezTo>
                      <a:pt x="51" y="17"/>
                      <a:pt x="42" y="33"/>
                      <a:pt x="48" y="45"/>
                    </a:cubicBezTo>
                    <a:cubicBezTo>
                      <a:pt x="52" y="50"/>
                      <a:pt x="49" y="55"/>
                      <a:pt x="49" y="59"/>
                    </a:cubicBezTo>
                    <a:cubicBezTo>
                      <a:pt x="45" y="59"/>
                      <a:pt x="41" y="59"/>
                      <a:pt x="38" y="63"/>
                    </a:cubicBezTo>
                    <a:cubicBezTo>
                      <a:pt x="31" y="65"/>
                      <a:pt x="27" y="75"/>
                      <a:pt x="17" y="73"/>
                    </a:cubicBezTo>
                    <a:cubicBezTo>
                      <a:pt x="14" y="71"/>
                      <a:pt x="10" y="68"/>
                      <a:pt x="7" y="66"/>
                    </a:cubicBezTo>
                    <a:cubicBezTo>
                      <a:pt x="5" y="51"/>
                      <a:pt x="14" y="48"/>
                      <a:pt x="27" y="49"/>
                    </a:cubicBezTo>
                    <a:cubicBezTo>
                      <a:pt x="31" y="46"/>
                      <a:pt x="30" y="41"/>
                      <a:pt x="32" y="37"/>
                    </a:cubicBezTo>
                    <a:cubicBezTo>
                      <a:pt x="33" y="35"/>
                      <a:pt x="28" y="36"/>
                      <a:pt x="31" y="36"/>
                    </a:cubicBezTo>
                    <a:cubicBezTo>
                      <a:pt x="32" y="37"/>
                      <a:pt x="32" y="37"/>
                      <a:pt x="31" y="38"/>
                    </a:cubicBezTo>
                    <a:cubicBezTo>
                      <a:pt x="29" y="42"/>
                      <a:pt x="26" y="44"/>
                      <a:pt x="22" y="46"/>
                    </a:cubicBezTo>
                    <a:cubicBezTo>
                      <a:pt x="4" y="45"/>
                      <a:pt x="0" y="39"/>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4" name="Freeform 1524"/>
              <p:cNvSpPr/>
              <p:nvPr/>
            </p:nvSpPr>
            <p:spPr bwMode="auto">
              <a:xfrm>
                <a:off x="2331" y="1752"/>
                <a:ext cx="48" cy="82"/>
              </a:xfrm>
              <a:custGeom>
                <a:avLst/>
                <a:gdLst>
                  <a:gd name="T0" fmla="*/ 11 w 25"/>
                  <a:gd name="T1" fmla="*/ 43 h 43"/>
                  <a:gd name="T2" fmla="*/ 1 w 25"/>
                  <a:gd name="T3" fmla="*/ 5 h 43"/>
                  <a:gd name="T4" fmla="*/ 21 w 25"/>
                  <a:gd name="T5" fmla="*/ 1 h 43"/>
                  <a:gd name="T6" fmla="*/ 18 w 25"/>
                  <a:gd name="T7" fmla="*/ 36 h 43"/>
                  <a:gd name="T8" fmla="*/ 11 w 25"/>
                  <a:gd name="T9" fmla="*/ 43 h 43"/>
                </a:gdLst>
                <a:ahLst/>
                <a:cxnLst>
                  <a:cxn ang="0">
                    <a:pos x="T0" y="T1"/>
                  </a:cxn>
                  <a:cxn ang="0">
                    <a:pos x="T2" y="T3"/>
                  </a:cxn>
                  <a:cxn ang="0">
                    <a:pos x="T4" y="T5"/>
                  </a:cxn>
                  <a:cxn ang="0">
                    <a:pos x="T6" y="T7"/>
                  </a:cxn>
                  <a:cxn ang="0">
                    <a:pos x="T8" y="T9"/>
                  </a:cxn>
                </a:cxnLst>
                <a:rect l="0" t="0" r="r" b="b"/>
                <a:pathLst>
                  <a:path w="25" h="43">
                    <a:moveTo>
                      <a:pt x="11" y="43"/>
                    </a:moveTo>
                    <a:cubicBezTo>
                      <a:pt x="0" y="33"/>
                      <a:pt x="7" y="17"/>
                      <a:pt x="1" y="5"/>
                    </a:cubicBezTo>
                    <a:cubicBezTo>
                      <a:pt x="7" y="0"/>
                      <a:pt x="15" y="3"/>
                      <a:pt x="21" y="1"/>
                    </a:cubicBezTo>
                    <a:cubicBezTo>
                      <a:pt x="25" y="14"/>
                      <a:pt x="17" y="24"/>
                      <a:pt x="18" y="36"/>
                    </a:cubicBezTo>
                    <a:cubicBezTo>
                      <a:pt x="9" y="32"/>
                      <a:pt x="12" y="40"/>
                      <a:pt x="1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5" name="Freeform 1525"/>
              <p:cNvSpPr/>
              <p:nvPr/>
            </p:nvSpPr>
            <p:spPr bwMode="auto">
              <a:xfrm>
                <a:off x="2394" y="1730"/>
                <a:ext cx="26" cy="20"/>
              </a:xfrm>
              <a:custGeom>
                <a:avLst/>
                <a:gdLst>
                  <a:gd name="T0" fmla="*/ 9 w 14"/>
                  <a:gd name="T1" fmla="*/ 9 h 10"/>
                  <a:gd name="T2" fmla="*/ 0 w 14"/>
                  <a:gd name="T3" fmla="*/ 4 h 10"/>
                  <a:gd name="T4" fmla="*/ 14 w 14"/>
                  <a:gd name="T5" fmla="*/ 3 h 10"/>
                  <a:gd name="T6" fmla="*/ 14 w 14"/>
                  <a:gd name="T7" fmla="*/ 9 h 10"/>
                  <a:gd name="T8" fmla="*/ 9 w 14"/>
                  <a:gd name="T9" fmla="*/ 9 h 10"/>
                </a:gdLst>
                <a:ahLst/>
                <a:cxnLst>
                  <a:cxn ang="0">
                    <a:pos x="T0" y="T1"/>
                  </a:cxn>
                  <a:cxn ang="0">
                    <a:pos x="T2" y="T3"/>
                  </a:cxn>
                  <a:cxn ang="0">
                    <a:pos x="T4" y="T5"/>
                  </a:cxn>
                  <a:cxn ang="0">
                    <a:pos x="T6" y="T7"/>
                  </a:cxn>
                  <a:cxn ang="0">
                    <a:pos x="T8" y="T9"/>
                  </a:cxn>
                </a:cxnLst>
                <a:rect l="0" t="0" r="r" b="b"/>
                <a:pathLst>
                  <a:path w="14" h="10">
                    <a:moveTo>
                      <a:pt x="9" y="9"/>
                    </a:moveTo>
                    <a:cubicBezTo>
                      <a:pt x="8" y="4"/>
                      <a:pt x="3" y="5"/>
                      <a:pt x="0" y="4"/>
                    </a:cubicBezTo>
                    <a:cubicBezTo>
                      <a:pt x="4" y="0"/>
                      <a:pt x="9" y="2"/>
                      <a:pt x="14" y="3"/>
                    </a:cubicBezTo>
                    <a:cubicBezTo>
                      <a:pt x="14" y="5"/>
                      <a:pt x="14" y="7"/>
                      <a:pt x="14" y="9"/>
                    </a:cubicBezTo>
                    <a:cubicBezTo>
                      <a:pt x="13" y="10"/>
                      <a:pt x="11" y="10"/>
                      <a:pt x="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6" name="Freeform 1526"/>
              <p:cNvSpPr/>
              <p:nvPr/>
            </p:nvSpPr>
            <p:spPr bwMode="auto">
              <a:xfrm>
                <a:off x="2407" y="1748"/>
                <a:ext cx="34" cy="32"/>
              </a:xfrm>
              <a:custGeom>
                <a:avLst/>
                <a:gdLst>
                  <a:gd name="T0" fmla="*/ 2 w 18"/>
                  <a:gd name="T1" fmla="*/ 0 h 17"/>
                  <a:gd name="T2" fmla="*/ 7 w 18"/>
                  <a:gd name="T3" fmla="*/ 0 h 17"/>
                  <a:gd name="T4" fmla="*/ 13 w 18"/>
                  <a:gd name="T5" fmla="*/ 14 h 17"/>
                  <a:gd name="T6" fmla="*/ 0 w 18"/>
                  <a:gd name="T7" fmla="*/ 4 h 17"/>
                  <a:gd name="T8" fmla="*/ 2 w 18"/>
                  <a:gd name="T9" fmla="*/ 0 h 17"/>
                </a:gdLst>
                <a:ahLst/>
                <a:cxnLst>
                  <a:cxn ang="0">
                    <a:pos x="T0" y="T1"/>
                  </a:cxn>
                  <a:cxn ang="0">
                    <a:pos x="T2" y="T3"/>
                  </a:cxn>
                  <a:cxn ang="0">
                    <a:pos x="T4" y="T5"/>
                  </a:cxn>
                  <a:cxn ang="0">
                    <a:pos x="T6" y="T7"/>
                  </a:cxn>
                  <a:cxn ang="0">
                    <a:pos x="T8" y="T9"/>
                  </a:cxn>
                </a:cxnLst>
                <a:rect l="0" t="0" r="r" b="b"/>
                <a:pathLst>
                  <a:path w="18" h="17">
                    <a:moveTo>
                      <a:pt x="2" y="0"/>
                    </a:moveTo>
                    <a:cubicBezTo>
                      <a:pt x="4" y="0"/>
                      <a:pt x="6" y="0"/>
                      <a:pt x="7" y="0"/>
                    </a:cubicBezTo>
                    <a:cubicBezTo>
                      <a:pt x="15" y="2"/>
                      <a:pt x="18" y="6"/>
                      <a:pt x="13" y="14"/>
                    </a:cubicBezTo>
                    <a:cubicBezTo>
                      <a:pt x="4" y="17"/>
                      <a:pt x="7" y="3"/>
                      <a:pt x="0" y="4"/>
                    </a:cubicBezTo>
                    <a:cubicBezTo>
                      <a:pt x="0" y="2"/>
                      <a:pt x="1"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7" name="Freeform 1527"/>
              <p:cNvSpPr/>
              <p:nvPr/>
            </p:nvSpPr>
            <p:spPr bwMode="auto">
              <a:xfrm>
                <a:off x="3705" y="2142"/>
                <a:ext cx="91" cy="120"/>
              </a:xfrm>
              <a:custGeom>
                <a:avLst/>
                <a:gdLst>
                  <a:gd name="T0" fmla="*/ 33 w 48"/>
                  <a:gd name="T1" fmla="*/ 10 h 63"/>
                  <a:gd name="T2" fmla="*/ 32 w 48"/>
                  <a:gd name="T3" fmla="*/ 23 h 63"/>
                  <a:gd name="T4" fmla="*/ 43 w 48"/>
                  <a:gd name="T5" fmla="*/ 38 h 63"/>
                  <a:gd name="T6" fmla="*/ 39 w 48"/>
                  <a:gd name="T7" fmla="*/ 55 h 63"/>
                  <a:gd name="T8" fmla="*/ 8 w 48"/>
                  <a:gd name="T9" fmla="*/ 52 h 63"/>
                  <a:gd name="T10" fmla="*/ 8 w 48"/>
                  <a:gd name="T11" fmla="*/ 48 h 63"/>
                  <a:gd name="T12" fmla="*/ 5 w 48"/>
                  <a:gd name="T13" fmla="*/ 24 h 63"/>
                  <a:gd name="T14" fmla="*/ 15 w 48"/>
                  <a:gd name="T15" fmla="*/ 0 h 63"/>
                  <a:gd name="T16" fmla="*/ 26 w 48"/>
                  <a:gd name="T17" fmla="*/ 0 h 63"/>
                  <a:gd name="T18" fmla="*/ 33 w 48"/>
                  <a:gd name="T19" fmla="*/ 1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63">
                    <a:moveTo>
                      <a:pt x="33" y="10"/>
                    </a:moveTo>
                    <a:cubicBezTo>
                      <a:pt x="30" y="14"/>
                      <a:pt x="19" y="17"/>
                      <a:pt x="32" y="23"/>
                    </a:cubicBezTo>
                    <a:cubicBezTo>
                      <a:pt x="37" y="26"/>
                      <a:pt x="39" y="33"/>
                      <a:pt x="43" y="38"/>
                    </a:cubicBezTo>
                    <a:cubicBezTo>
                      <a:pt x="46" y="45"/>
                      <a:pt x="48" y="52"/>
                      <a:pt x="39" y="55"/>
                    </a:cubicBezTo>
                    <a:cubicBezTo>
                      <a:pt x="29" y="58"/>
                      <a:pt x="18" y="63"/>
                      <a:pt x="8" y="52"/>
                    </a:cubicBezTo>
                    <a:cubicBezTo>
                      <a:pt x="8" y="51"/>
                      <a:pt x="8" y="50"/>
                      <a:pt x="8" y="48"/>
                    </a:cubicBezTo>
                    <a:cubicBezTo>
                      <a:pt x="0" y="41"/>
                      <a:pt x="6" y="32"/>
                      <a:pt x="5" y="24"/>
                    </a:cubicBezTo>
                    <a:cubicBezTo>
                      <a:pt x="13" y="18"/>
                      <a:pt x="11" y="8"/>
                      <a:pt x="15" y="0"/>
                    </a:cubicBezTo>
                    <a:cubicBezTo>
                      <a:pt x="19" y="0"/>
                      <a:pt x="22" y="0"/>
                      <a:pt x="26" y="0"/>
                    </a:cubicBezTo>
                    <a:cubicBezTo>
                      <a:pt x="29" y="2"/>
                      <a:pt x="25" y="10"/>
                      <a:pt x="3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8" name="Freeform 1528"/>
              <p:cNvSpPr/>
              <p:nvPr/>
            </p:nvSpPr>
            <p:spPr bwMode="auto">
              <a:xfrm>
                <a:off x="3720" y="2193"/>
                <a:ext cx="135" cy="98"/>
              </a:xfrm>
              <a:custGeom>
                <a:avLst/>
                <a:gdLst>
                  <a:gd name="T0" fmla="*/ 0 w 71"/>
                  <a:gd name="T1" fmla="*/ 25 h 51"/>
                  <a:gd name="T2" fmla="*/ 35 w 71"/>
                  <a:gd name="T3" fmla="*/ 11 h 51"/>
                  <a:gd name="T4" fmla="*/ 35 w 71"/>
                  <a:gd name="T5" fmla="*/ 7 h 51"/>
                  <a:gd name="T6" fmla="*/ 43 w 71"/>
                  <a:gd name="T7" fmla="*/ 10 h 51"/>
                  <a:gd name="T8" fmla="*/ 63 w 71"/>
                  <a:gd name="T9" fmla="*/ 4 h 51"/>
                  <a:gd name="T10" fmla="*/ 52 w 71"/>
                  <a:gd name="T11" fmla="*/ 28 h 51"/>
                  <a:gd name="T12" fmla="*/ 32 w 71"/>
                  <a:gd name="T13" fmla="*/ 50 h 51"/>
                  <a:gd name="T14" fmla="*/ 27 w 71"/>
                  <a:gd name="T15" fmla="*/ 51 h 51"/>
                  <a:gd name="T16" fmla="*/ 4 w 71"/>
                  <a:gd name="T17" fmla="*/ 39 h 51"/>
                  <a:gd name="T18" fmla="*/ 0 w 71"/>
                  <a:gd name="T19" fmla="*/ 28 h 51"/>
                  <a:gd name="T20" fmla="*/ 0 w 71"/>
                  <a:gd name="T21"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51">
                    <a:moveTo>
                      <a:pt x="0" y="25"/>
                    </a:moveTo>
                    <a:cubicBezTo>
                      <a:pt x="22" y="32"/>
                      <a:pt x="32" y="27"/>
                      <a:pt x="35" y="11"/>
                    </a:cubicBezTo>
                    <a:cubicBezTo>
                      <a:pt x="35" y="10"/>
                      <a:pt x="35" y="9"/>
                      <a:pt x="35" y="7"/>
                    </a:cubicBezTo>
                    <a:cubicBezTo>
                      <a:pt x="38" y="7"/>
                      <a:pt x="39" y="15"/>
                      <a:pt x="43" y="10"/>
                    </a:cubicBezTo>
                    <a:cubicBezTo>
                      <a:pt x="48" y="0"/>
                      <a:pt x="55" y="1"/>
                      <a:pt x="63" y="4"/>
                    </a:cubicBezTo>
                    <a:cubicBezTo>
                      <a:pt x="71" y="17"/>
                      <a:pt x="59" y="21"/>
                      <a:pt x="52" y="28"/>
                    </a:cubicBezTo>
                    <a:cubicBezTo>
                      <a:pt x="44" y="34"/>
                      <a:pt x="40" y="44"/>
                      <a:pt x="32" y="50"/>
                    </a:cubicBezTo>
                    <a:cubicBezTo>
                      <a:pt x="31" y="51"/>
                      <a:pt x="29" y="51"/>
                      <a:pt x="27" y="51"/>
                    </a:cubicBezTo>
                    <a:cubicBezTo>
                      <a:pt x="20" y="46"/>
                      <a:pt x="11" y="44"/>
                      <a:pt x="4" y="39"/>
                    </a:cubicBezTo>
                    <a:cubicBezTo>
                      <a:pt x="3" y="35"/>
                      <a:pt x="2" y="32"/>
                      <a:pt x="0" y="28"/>
                    </a:cubicBezTo>
                    <a:cubicBezTo>
                      <a:pt x="0" y="27"/>
                      <a:pt x="0" y="2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9" name="Freeform 1529"/>
              <p:cNvSpPr/>
              <p:nvPr/>
            </p:nvSpPr>
            <p:spPr bwMode="auto">
              <a:xfrm>
                <a:off x="3655" y="2182"/>
                <a:ext cx="76" cy="61"/>
              </a:xfrm>
              <a:custGeom>
                <a:avLst/>
                <a:gdLst>
                  <a:gd name="T0" fmla="*/ 31 w 40"/>
                  <a:gd name="T1" fmla="*/ 3 h 32"/>
                  <a:gd name="T2" fmla="*/ 34 w 40"/>
                  <a:gd name="T3" fmla="*/ 27 h 32"/>
                  <a:gd name="T4" fmla="*/ 6 w 40"/>
                  <a:gd name="T5" fmla="*/ 19 h 32"/>
                  <a:gd name="T6" fmla="*/ 2 w 40"/>
                  <a:gd name="T7" fmla="*/ 11 h 32"/>
                  <a:gd name="T8" fmla="*/ 31 w 40"/>
                  <a:gd name="T9" fmla="*/ 3 h 32"/>
                </a:gdLst>
                <a:ahLst/>
                <a:cxnLst>
                  <a:cxn ang="0">
                    <a:pos x="T0" y="T1"/>
                  </a:cxn>
                  <a:cxn ang="0">
                    <a:pos x="T2" y="T3"/>
                  </a:cxn>
                  <a:cxn ang="0">
                    <a:pos x="T4" y="T5"/>
                  </a:cxn>
                  <a:cxn ang="0">
                    <a:pos x="T6" y="T7"/>
                  </a:cxn>
                  <a:cxn ang="0">
                    <a:pos x="T8" y="T9"/>
                  </a:cxn>
                </a:cxnLst>
                <a:rect l="0" t="0" r="r" b="b"/>
                <a:pathLst>
                  <a:path w="40" h="32">
                    <a:moveTo>
                      <a:pt x="31" y="3"/>
                    </a:moveTo>
                    <a:cubicBezTo>
                      <a:pt x="40" y="10"/>
                      <a:pt x="31" y="20"/>
                      <a:pt x="34" y="27"/>
                    </a:cubicBezTo>
                    <a:cubicBezTo>
                      <a:pt x="23" y="32"/>
                      <a:pt x="13" y="29"/>
                      <a:pt x="6" y="19"/>
                    </a:cubicBezTo>
                    <a:cubicBezTo>
                      <a:pt x="4" y="16"/>
                      <a:pt x="0" y="11"/>
                      <a:pt x="2" y="11"/>
                    </a:cubicBezTo>
                    <a:cubicBezTo>
                      <a:pt x="12" y="7"/>
                      <a:pt x="20"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0" name="Freeform 1530"/>
              <p:cNvSpPr/>
              <p:nvPr/>
            </p:nvSpPr>
            <p:spPr bwMode="auto">
              <a:xfrm>
                <a:off x="2293" y="1864"/>
                <a:ext cx="61" cy="58"/>
              </a:xfrm>
              <a:custGeom>
                <a:avLst/>
                <a:gdLst>
                  <a:gd name="T0" fmla="*/ 0 w 32"/>
                  <a:gd name="T1" fmla="*/ 12 h 30"/>
                  <a:gd name="T2" fmla="*/ 21 w 32"/>
                  <a:gd name="T3" fmla="*/ 2 h 30"/>
                  <a:gd name="T4" fmla="*/ 21 w 32"/>
                  <a:gd name="T5" fmla="*/ 13 h 30"/>
                  <a:gd name="T6" fmla="*/ 14 w 32"/>
                  <a:gd name="T7" fmla="*/ 26 h 30"/>
                  <a:gd name="T8" fmla="*/ 0 w 32"/>
                  <a:gd name="T9" fmla="*/ 30 h 30"/>
                  <a:gd name="T10" fmla="*/ 0 w 32"/>
                  <a:gd name="T11" fmla="*/ 12 h 30"/>
                </a:gdLst>
                <a:ahLst/>
                <a:cxnLst>
                  <a:cxn ang="0">
                    <a:pos x="T0" y="T1"/>
                  </a:cxn>
                  <a:cxn ang="0">
                    <a:pos x="T2" y="T3"/>
                  </a:cxn>
                  <a:cxn ang="0">
                    <a:pos x="T4" y="T5"/>
                  </a:cxn>
                  <a:cxn ang="0">
                    <a:pos x="T6" y="T7"/>
                  </a:cxn>
                  <a:cxn ang="0">
                    <a:pos x="T8" y="T9"/>
                  </a:cxn>
                  <a:cxn ang="0">
                    <a:pos x="T10" y="T11"/>
                  </a:cxn>
                </a:cxnLst>
                <a:rect l="0" t="0" r="r" b="b"/>
                <a:pathLst>
                  <a:path w="32" h="30">
                    <a:moveTo>
                      <a:pt x="0" y="12"/>
                    </a:moveTo>
                    <a:cubicBezTo>
                      <a:pt x="7" y="9"/>
                      <a:pt x="11" y="0"/>
                      <a:pt x="21" y="2"/>
                    </a:cubicBezTo>
                    <a:cubicBezTo>
                      <a:pt x="20" y="5"/>
                      <a:pt x="17" y="8"/>
                      <a:pt x="21" y="13"/>
                    </a:cubicBezTo>
                    <a:cubicBezTo>
                      <a:pt x="32" y="23"/>
                      <a:pt x="24" y="26"/>
                      <a:pt x="14" y="26"/>
                    </a:cubicBezTo>
                    <a:cubicBezTo>
                      <a:pt x="9" y="26"/>
                      <a:pt x="5" y="27"/>
                      <a:pt x="0" y="30"/>
                    </a:cubicBezTo>
                    <a:cubicBezTo>
                      <a:pt x="1" y="24"/>
                      <a:pt x="14" y="18"/>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1" name="Freeform 1531"/>
              <p:cNvSpPr/>
              <p:nvPr/>
            </p:nvSpPr>
            <p:spPr bwMode="auto">
              <a:xfrm>
                <a:off x="2180" y="1761"/>
                <a:ext cx="141" cy="134"/>
              </a:xfrm>
              <a:custGeom>
                <a:avLst/>
                <a:gdLst>
                  <a:gd name="T0" fmla="*/ 70 w 74"/>
                  <a:gd name="T1" fmla="*/ 45 h 70"/>
                  <a:gd name="T2" fmla="*/ 67 w 74"/>
                  <a:gd name="T3" fmla="*/ 49 h 70"/>
                  <a:gd name="T4" fmla="*/ 49 w 74"/>
                  <a:gd name="T5" fmla="*/ 59 h 70"/>
                  <a:gd name="T6" fmla="*/ 42 w 74"/>
                  <a:gd name="T7" fmla="*/ 70 h 70"/>
                  <a:gd name="T8" fmla="*/ 10 w 74"/>
                  <a:gd name="T9" fmla="*/ 63 h 70"/>
                  <a:gd name="T10" fmla="*/ 7 w 74"/>
                  <a:gd name="T11" fmla="*/ 59 h 70"/>
                  <a:gd name="T12" fmla="*/ 15 w 74"/>
                  <a:gd name="T13" fmla="*/ 30 h 70"/>
                  <a:gd name="T14" fmla="*/ 24 w 74"/>
                  <a:gd name="T15" fmla="*/ 17 h 70"/>
                  <a:gd name="T16" fmla="*/ 38 w 74"/>
                  <a:gd name="T17" fmla="*/ 8 h 70"/>
                  <a:gd name="T18" fmla="*/ 49 w 74"/>
                  <a:gd name="T19" fmla="*/ 14 h 70"/>
                  <a:gd name="T20" fmla="*/ 66 w 74"/>
                  <a:gd name="T21" fmla="*/ 35 h 70"/>
                  <a:gd name="T22" fmla="*/ 70 w 74"/>
                  <a:gd name="T23"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0">
                    <a:moveTo>
                      <a:pt x="70" y="45"/>
                    </a:moveTo>
                    <a:cubicBezTo>
                      <a:pt x="69" y="47"/>
                      <a:pt x="67" y="49"/>
                      <a:pt x="67" y="49"/>
                    </a:cubicBezTo>
                    <a:cubicBezTo>
                      <a:pt x="55" y="43"/>
                      <a:pt x="53" y="52"/>
                      <a:pt x="49" y="59"/>
                    </a:cubicBezTo>
                    <a:cubicBezTo>
                      <a:pt x="42" y="60"/>
                      <a:pt x="50" y="70"/>
                      <a:pt x="42" y="70"/>
                    </a:cubicBezTo>
                    <a:cubicBezTo>
                      <a:pt x="34" y="56"/>
                      <a:pt x="23" y="55"/>
                      <a:pt x="10" y="63"/>
                    </a:cubicBezTo>
                    <a:cubicBezTo>
                      <a:pt x="9" y="62"/>
                      <a:pt x="8" y="60"/>
                      <a:pt x="7" y="59"/>
                    </a:cubicBezTo>
                    <a:cubicBezTo>
                      <a:pt x="0" y="47"/>
                      <a:pt x="1" y="36"/>
                      <a:pt x="15" y="30"/>
                    </a:cubicBezTo>
                    <a:cubicBezTo>
                      <a:pt x="21" y="27"/>
                      <a:pt x="22" y="22"/>
                      <a:pt x="24" y="17"/>
                    </a:cubicBezTo>
                    <a:cubicBezTo>
                      <a:pt x="28" y="13"/>
                      <a:pt x="34" y="11"/>
                      <a:pt x="38" y="8"/>
                    </a:cubicBezTo>
                    <a:cubicBezTo>
                      <a:pt x="48" y="0"/>
                      <a:pt x="49" y="5"/>
                      <a:pt x="49" y="14"/>
                    </a:cubicBezTo>
                    <a:cubicBezTo>
                      <a:pt x="49" y="25"/>
                      <a:pt x="45" y="40"/>
                      <a:pt x="66" y="35"/>
                    </a:cubicBezTo>
                    <a:cubicBezTo>
                      <a:pt x="74" y="36"/>
                      <a:pt x="72" y="41"/>
                      <a:pt x="7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2" name="Freeform 1532"/>
              <p:cNvSpPr/>
              <p:nvPr/>
            </p:nvSpPr>
            <p:spPr bwMode="auto">
              <a:xfrm>
                <a:off x="4326" y="1283"/>
                <a:ext cx="160" cy="143"/>
              </a:xfrm>
              <a:custGeom>
                <a:avLst/>
                <a:gdLst>
                  <a:gd name="T0" fmla="*/ 45 w 84"/>
                  <a:gd name="T1" fmla="*/ 23 h 75"/>
                  <a:gd name="T2" fmla="*/ 71 w 84"/>
                  <a:gd name="T3" fmla="*/ 33 h 75"/>
                  <a:gd name="T4" fmla="*/ 83 w 84"/>
                  <a:gd name="T5" fmla="*/ 51 h 75"/>
                  <a:gd name="T6" fmla="*/ 83 w 84"/>
                  <a:gd name="T7" fmla="*/ 51 h 75"/>
                  <a:gd name="T8" fmla="*/ 69 w 84"/>
                  <a:gd name="T9" fmla="*/ 70 h 75"/>
                  <a:gd name="T10" fmla="*/ 54 w 84"/>
                  <a:gd name="T11" fmla="*/ 62 h 75"/>
                  <a:gd name="T12" fmla="*/ 20 w 84"/>
                  <a:gd name="T13" fmla="*/ 32 h 75"/>
                  <a:gd name="T14" fmla="*/ 7 w 84"/>
                  <a:gd name="T15" fmla="*/ 20 h 75"/>
                  <a:gd name="T16" fmla="*/ 3 w 84"/>
                  <a:gd name="T17" fmla="*/ 16 h 75"/>
                  <a:gd name="T18" fmla="*/ 0 w 84"/>
                  <a:gd name="T19" fmla="*/ 6 h 75"/>
                  <a:gd name="T20" fmla="*/ 5 w 84"/>
                  <a:gd name="T21" fmla="*/ 2 h 75"/>
                  <a:gd name="T22" fmla="*/ 45 w 84"/>
                  <a:gd name="T23" fmla="*/ 2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5">
                    <a:moveTo>
                      <a:pt x="45" y="23"/>
                    </a:moveTo>
                    <a:cubicBezTo>
                      <a:pt x="54" y="26"/>
                      <a:pt x="58" y="37"/>
                      <a:pt x="71" y="33"/>
                    </a:cubicBezTo>
                    <a:cubicBezTo>
                      <a:pt x="77" y="32"/>
                      <a:pt x="84" y="42"/>
                      <a:pt x="83" y="51"/>
                    </a:cubicBezTo>
                    <a:cubicBezTo>
                      <a:pt x="83" y="51"/>
                      <a:pt x="83" y="51"/>
                      <a:pt x="83" y="51"/>
                    </a:cubicBezTo>
                    <a:cubicBezTo>
                      <a:pt x="81" y="59"/>
                      <a:pt x="75" y="64"/>
                      <a:pt x="69" y="70"/>
                    </a:cubicBezTo>
                    <a:cubicBezTo>
                      <a:pt x="60" y="75"/>
                      <a:pt x="59" y="65"/>
                      <a:pt x="54" y="62"/>
                    </a:cubicBezTo>
                    <a:cubicBezTo>
                      <a:pt x="39" y="55"/>
                      <a:pt x="23" y="52"/>
                      <a:pt x="20" y="32"/>
                    </a:cubicBezTo>
                    <a:cubicBezTo>
                      <a:pt x="18" y="26"/>
                      <a:pt x="7" y="28"/>
                      <a:pt x="7" y="20"/>
                    </a:cubicBezTo>
                    <a:cubicBezTo>
                      <a:pt x="5" y="19"/>
                      <a:pt x="4" y="18"/>
                      <a:pt x="3" y="16"/>
                    </a:cubicBezTo>
                    <a:cubicBezTo>
                      <a:pt x="2" y="13"/>
                      <a:pt x="1" y="9"/>
                      <a:pt x="0" y="6"/>
                    </a:cubicBezTo>
                    <a:cubicBezTo>
                      <a:pt x="1" y="4"/>
                      <a:pt x="4" y="0"/>
                      <a:pt x="5" y="2"/>
                    </a:cubicBezTo>
                    <a:cubicBezTo>
                      <a:pt x="11" y="24"/>
                      <a:pt x="28" y="23"/>
                      <a:pt x="4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3" name="Freeform 1533"/>
              <p:cNvSpPr/>
              <p:nvPr/>
            </p:nvSpPr>
            <p:spPr bwMode="auto">
              <a:xfrm>
                <a:off x="2638" y="2674"/>
                <a:ext cx="40" cy="53"/>
              </a:xfrm>
              <a:custGeom>
                <a:avLst/>
                <a:gdLst>
                  <a:gd name="T0" fmla="*/ 0 w 21"/>
                  <a:gd name="T1" fmla="*/ 28 h 28"/>
                  <a:gd name="T2" fmla="*/ 0 w 21"/>
                  <a:gd name="T3" fmla="*/ 18 h 28"/>
                  <a:gd name="T4" fmla="*/ 21 w 21"/>
                  <a:gd name="T5" fmla="*/ 14 h 28"/>
                  <a:gd name="T6" fmla="*/ 11 w 21"/>
                  <a:gd name="T7" fmla="*/ 28 h 28"/>
                  <a:gd name="T8" fmla="*/ 0 w 21"/>
                  <a:gd name="T9" fmla="*/ 28 h 28"/>
                </a:gdLst>
                <a:ahLst/>
                <a:cxnLst>
                  <a:cxn ang="0">
                    <a:pos x="T0" y="T1"/>
                  </a:cxn>
                  <a:cxn ang="0">
                    <a:pos x="T2" y="T3"/>
                  </a:cxn>
                  <a:cxn ang="0">
                    <a:pos x="T4" y="T5"/>
                  </a:cxn>
                  <a:cxn ang="0">
                    <a:pos x="T6" y="T7"/>
                  </a:cxn>
                  <a:cxn ang="0">
                    <a:pos x="T8" y="T9"/>
                  </a:cxn>
                </a:cxnLst>
                <a:rect l="0" t="0" r="r" b="b"/>
                <a:pathLst>
                  <a:path w="21" h="28">
                    <a:moveTo>
                      <a:pt x="0" y="28"/>
                    </a:moveTo>
                    <a:cubicBezTo>
                      <a:pt x="1" y="25"/>
                      <a:pt x="6" y="21"/>
                      <a:pt x="0" y="18"/>
                    </a:cubicBezTo>
                    <a:cubicBezTo>
                      <a:pt x="4" y="0"/>
                      <a:pt x="13" y="8"/>
                      <a:pt x="21" y="14"/>
                    </a:cubicBezTo>
                    <a:cubicBezTo>
                      <a:pt x="18" y="19"/>
                      <a:pt x="14" y="24"/>
                      <a:pt x="11" y="28"/>
                    </a:cubicBezTo>
                    <a:cubicBezTo>
                      <a:pt x="7" y="28"/>
                      <a:pt x="4" y="28"/>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4" name="Freeform 1534"/>
              <p:cNvSpPr/>
              <p:nvPr/>
            </p:nvSpPr>
            <p:spPr bwMode="auto">
              <a:xfrm>
                <a:off x="4539" y="1677"/>
                <a:ext cx="145" cy="63"/>
              </a:xfrm>
              <a:custGeom>
                <a:avLst/>
                <a:gdLst>
                  <a:gd name="T0" fmla="*/ 44 w 76"/>
                  <a:gd name="T1" fmla="*/ 16 h 33"/>
                  <a:gd name="T2" fmla="*/ 76 w 76"/>
                  <a:gd name="T3" fmla="*/ 33 h 33"/>
                  <a:gd name="T4" fmla="*/ 13 w 76"/>
                  <a:gd name="T5" fmla="*/ 33 h 33"/>
                  <a:gd name="T6" fmla="*/ 11 w 76"/>
                  <a:gd name="T7" fmla="*/ 32 h 33"/>
                  <a:gd name="T8" fmla="*/ 8 w 76"/>
                  <a:gd name="T9" fmla="*/ 7 h 33"/>
                  <a:gd name="T10" fmla="*/ 32 w 76"/>
                  <a:gd name="T11" fmla="*/ 11 h 33"/>
                  <a:gd name="T12" fmla="*/ 44 w 7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76" h="33">
                    <a:moveTo>
                      <a:pt x="44" y="16"/>
                    </a:moveTo>
                    <a:cubicBezTo>
                      <a:pt x="53" y="26"/>
                      <a:pt x="63" y="31"/>
                      <a:pt x="76" y="33"/>
                    </a:cubicBezTo>
                    <a:cubicBezTo>
                      <a:pt x="55" y="33"/>
                      <a:pt x="34" y="33"/>
                      <a:pt x="13" y="33"/>
                    </a:cubicBezTo>
                    <a:cubicBezTo>
                      <a:pt x="12" y="33"/>
                      <a:pt x="12" y="32"/>
                      <a:pt x="11" y="32"/>
                    </a:cubicBezTo>
                    <a:cubicBezTo>
                      <a:pt x="10" y="23"/>
                      <a:pt x="0" y="14"/>
                      <a:pt x="8" y="7"/>
                    </a:cubicBezTo>
                    <a:cubicBezTo>
                      <a:pt x="16" y="0"/>
                      <a:pt x="23" y="11"/>
                      <a:pt x="32" y="11"/>
                    </a:cubicBezTo>
                    <a:cubicBezTo>
                      <a:pt x="36" y="12"/>
                      <a:pt x="41" y="13"/>
                      <a:pt x="4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5" name="Freeform 1535"/>
              <p:cNvSpPr/>
              <p:nvPr/>
            </p:nvSpPr>
            <p:spPr bwMode="auto">
              <a:xfrm>
                <a:off x="4545" y="1759"/>
                <a:ext cx="63" cy="58"/>
              </a:xfrm>
              <a:custGeom>
                <a:avLst/>
                <a:gdLst>
                  <a:gd name="T0" fmla="*/ 10 w 33"/>
                  <a:gd name="T1" fmla="*/ 29 h 30"/>
                  <a:gd name="T2" fmla="*/ 7 w 33"/>
                  <a:gd name="T3" fmla="*/ 15 h 30"/>
                  <a:gd name="T4" fmla="*/ 1 w 33"/>
                  <a:gd name="T5" fmla="*/ 5 h 30"/>
                  <a:gd name="T6" fmla="*/ 7 w 33"/>
                  <a:gd name="T7" fmla="*/ 1 h 30"/>
                  <a:gd name="T8" fmla="*/ 22 w 33"/>
                  <a:gd name="T9" fmla="*/ 0 h 30"/>
                  <a:gd name="T10" fmla="*/ 27 w 33"/>
                  <a:gd name="T11" fmla="*/ 11 h 30"/>
                  <a:gd name="T12" fmla="*/ 10 w 33"/>
                  <a:gd name="T13" fmla="*/ 29 h 30"/>
                </a:gdLst>
                <a:ahLst/>
                <a:cxnLst>
                  <a:cxn ang="0">
                    <a:pos x="T0" y="T1"/>
                  </a:cxn>
                  <a:cxn ang="0">
                    <a:pos x="T2" y="T3"/>
                  </a:cxn>
                  <a:cxn ang="0">
                    <a:pos x="T4" y="T5"/>
                  </a:cxn>
                  <a:cxn ang="0">
                    <a:pos x="T6" y="T7"/>
                  </a:cxn>
                  <a:cxn ang="0">
                    <a:pos x="T8" y="T9"/>
                  </a:cxn>
                  <a:cxn ang="0">
                    <a:pos x="T10" y="T11"/>
                  </a:cxn>
                  <a:cxn ang="0">
                    <a:pos x="T12" y="T13"/>
                  </a:cxn>
                </a:cxnLst>
                <a:rect l="0" t="0" r="r" b="b"/>
                <a:pathLst>
                  <a:path w="33" h="30">
                    <a:moveTo>
                      <a:pt x="10" y="29"/>
                    </a:moveTo>
                    <a:cubicBezTo>
                      <a:pt x="9" y="24"/>
                      <a:pt x="8" y="20"/>
                      <a:pt x="7" y="15"/>
                    </a:cubicBezTo>
                    <a:cubicBezTo>
                      <a:pt x="3" y="13"/>
                      <a:pt x="0" y="10"/>
                      <a:pt x="1" y="5"/>
                    </a:cubicBezTo>
                    <a:cubicBezTo>
                      <a:pt x="2" y="3"/>
                      <a:pt x="4" y="1"/>
                      <a:pt x="7" y="1"/>
                    </a:cubicBezTo>
                    <a:cubicBezTo>
                      <a:pt x="12" y="1"/>
                      <a:pt x="17" y="0"/>
                      <a:pt x="22" y="0"/>
                    </a:cubicBezTo>
                    <a:cubicBezTo>
                      <a:pt x="32" y="0"/>
                      <a:pt x="33" y="4"/>
                      <a:pt x="27" y="11"/>
                    </a:cubicBezTo>
                    <a:cubicBezTo>
                      <a:pt x="23" y="18"/>
                      <a:pt x="23" y="30"/>
                      <a:pt x="10"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6" name="Freeform 1536"/>
              <p:cNvSpPr/>
              <p:nvPr/>
            </p:nvSpPr>
            <p:spPr bwMode="auto">
              <a:xfrm>
                <a:off x="4476" y="1727"/>
                <a:ext cx="88" cy="51"/>
              </a:xfrm>
              <a:custGeom>
                <a:avLst/>
                <a:gdLst>
                  <a:gd name="T0" fmla="*/ 43 w 46"/>
                  <a:gd name="T1" fmla="*/ 18 h 27"/>
                  <a:gd name="T2" fmla="*/ 39 w 46"/>
                  <a:gd name="T3" fmla="*/ 21 h 27"/>
                  <a:gd name="T4" fmla="*/ 16 w 46"/>
                  <a:gd name="T5" fmla="*/ 25 h 27"/>
                  <a:gd name="T6" fmla="*/ 10 w 46"/>
                  <a:gd name="T7" fmla="*/ 5 h 27"/>
                  <a:gd name="T8" fmla="*/ 46 w 46"/>
                  <a:gd name="T9" fmla="*/ 7 h 27"/>
                  <a:gd name="T10" fmla="*/ 46 w 46"/>
                  <a:gd name="T11" fmla="*/ 7 h 27"/>
                  <a:gd name="T12" fmla="*/ 43 w 46"/>
                  <a:gd name="T13" fmla="*/ 18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3" y="18"/>
                    </a:moveTo>
                    <a:cubicBezTo>
                      <a:pt x="41" y="19"/>
                      <a:pt x="40" y="20"/>
                      <a:pt x="39" y="21"/>
                    </a:cubicBezTo>
                    <a:cubicBezTo>
                      <a:pt x="31" y="23"/>
                      <a:pt x="24" y="27"/>
                      <a:pt x="16" y="25"/>
                    </a:cubicBezTo>
                    <a:cubicBezTo>
                      <a:pt x="10" y="19"/>
                      <a:pt x="0" y="15"/>
                      <a:pt x="10" y="5"/>
                    </a:cubicBezTo>
                    <a:cubicBezTo>
                      <a:pt x="22" y="2"/>
                      <a:pt x="35" y="0"/>
                      <a:pt x="46" y="7"/>
                    </a:cubicBezTo>
                    <a:cubicBezTo>
                      <a:pt x="46" y="7"/>
                      <a:pt x="46" y="7"/>
                      <a:pt x="46" y="7"/>
                    </a:cubicBezTo>
                    <a:cubicBezTo>
                      <a:pt x="45" y="11"/>
                      <a:pt x="44" y="14"/>
                      <a:pt x="4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7" name="Freeform 1537"/>
              <p:cNvSpPr/>
              <p:nvPr/>
            </p:nvSpPr>
            <p:spPr bwMode="auto">
              <a:xfrm>
                <a:off x="4478" y="1644"/>
                <a:ext cx="151" cy="100"/>
              </a:xfrm>
              <a:custGeom>
                <a:avLst/>
                <a:gdLst>
                  <a:gd name="T0" fmla="*/ 45 w 79"/>
                  <a:gd name="T1" fmla="*/ 50 h 52"/>
                  <a:gd name="T2" fmla="*/ 7 w 79"/>
                  <a:gd name="T3" fmla="*/ 51 h 52"/>
                  <a:gd name="T4" fmla="*/ 2 w 79"/>
                  <a:gd name="T5" fmla="*/ 50 h 52"/>
                  <a:gd name="T6" fmla="*/ 22 w 79"/>
                  <a:gd name="T7" fmla="*/ 26 h 52"/>
                  <a:gd name="T8" fmla="*/ 39 w 79"/>
                  <a:gd name="T9" fmla="*/ 6 h 52"/>
                  <a:gd name="T10" fmla="*/ 43 w 79"/>
                  <a:gd name="T11" fmla="*/ 3 h 52"/>
                  <a:gd name="T12" fmla="*/ 63 w 79"/>
                  <a:gd name="T13" fmla="*/ 7 h 52"/>
                  <a:gd name="T14" fmla="*/ 78 w 79"/>
                  <a:gd name="T15" fmla="*/ 20 h 52"/>
                  <a:gd name="T16" fmla="*/ 76 w 79"/>
                  <a:gd name="T17" fmla="*/ 30 h 52"/>
                  <a:gd name="T18" fmla="*/ 76 w 79"/>
                  <a:gd name="T19" fmla="*/ 33 h 52"/>
                  <a:gd name="T20" fmla="*/ 48 w 79"/>
                  <a:gd name="T21" fmla="*/ 28 h 52"/>
                  <a:gd name="T22" fmla="*/ 42 w 79"/>
                  <a:gd name="T23" fmla="*/ 25 h 52"/>
                  <a:gd name="T24" fmla="*/ 42 w 79"/>
                  <a:gd name="T25" fmla="*/ 32 h 52"/>
                  <a:gd name="T26" fmla="*/ 45 w 79"/>
                  <a:gd name="T27" fmla="*/ 5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52">
                    <a:moveTo>
                      <a:pt x="45" y="50"/>
                    </a:moveTo>
                    <a:cubicBezTo>
                      <a:pt x="32" y="50"/>
                      <a:pt x="20" y="51"/>
                      <a:pt x="7" y="51"/>
                    </a:cubicBezTo>
                    <a:cubicBezTo>
                      <a:pt x="5" y="52"/>
                      <a:pt x="4" y="52"/>
                      <a:pt x="2" y="50"/>
                    </a:cubicBezTo>
                    <a:cubicBezTo>
                      <a:pt x="0" y="35"/>
                      <a:pt x="4" y="26"/>
                      <a:pt x="22" y="26"/>
                    </a:cubicBezTo>
                    <a:cubicBezTo>
                      <a:pt x="33" y="26"/>
                      <a:pt x="35" y="14"/>
                      <a:pt x="39" y="6"/>
                    </a:cubicBezTo>
                    <a:cubicBezTo>
                      <a:pt x="40" y="5"/>
                      <a:pt x="41" y="4"/>
                      <a:pt x="43" y="3"/>
                    </a:cubicBezTo>
                    <a:cubicBezTo>
                      <a:pt x="50" y="0"/>
                      <a:pt x="57" y="2"/>
                      <a:pt x="63" y="7"/>
                    </a:cubicBezTo>
                    <a:cubicBezTo>
                      <a:pt x="66" y="13"/>
                      <a:pt x="71" y="18"/>
                      <a:pt x="78" y="20"/>
                    </a:cubicBezTo>
                    <a:cubicBezTo>
                      <a:pt x="79" y="24"/>
                      <a:pt x="79" y="27"/>
                      <a:pt x="76" y="30"/>
                    </a:cubicBezTo>
                    <a:cubicBezTo>
                      <a:pt x="76" y="31"/>
                      <a:pt x="76" y="32"/>
                      <a:pt x="76" y="33"/>
                    </a:cubicBezTo>
                    <a:cubicBezTo>
                      <a:pt x="66" y="39"/>
                      <a:pt x="58" y="27"/>
                      <a:pt x="48" y="28"/>
                    </a:cubicBezTo>
                    <a:cubicBezTo>
                      <a:pt x="47" y="28"/>
                      <a:pt x="46" y="22"/>
                      <a:pt x="42" y="25"/>
                    </a:cubicBezTo>
                    <a:cubicBezTo>
                      <a:pt x="39" y="27"/>
                      <a:pt x="40" y="29"/>
                      <a:pt x="42" y="32"/>
                    </a:cubicBezTo>
                    <a:cubicBezTo>
                      <a:pt x="47" y="37"/>
                      <a:pt x="45" y="44"/>
                      <a:pt x="45"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8" name="Freeform 1538"/>
              <p:cNvSpPr/>
              <p:nvPr/>
            </p:nvSpPr>
            <p:spPr bwMode="auto">
              <a:xfrm>
                <a:off x="4633" y="1662"/>
                <a:ext cx="122" cy="46"/>
              </a:xfrm>
              <a:custGeom>
                <a:avLst/>
                <a:gdLst>
                  <a:gd name="T0" fmla="*/ 58 w 64"/>
                  <a:gd name="T1" fmla="*/ 17 h 24"/>
                  <a:gd name="T2" fmla="*/ 51 w 64"/>
                  <a:gd name="T3" fmla="*/ 21 h 24"/>
                  <a:gd name="T4" fmla="*/ 29 w 64"/>
                  <a:gd name="T5" fmla="*/ 17 h 24"/>
                  <a:gd name="T6" fmla="*/ 6 w 64"/>
                  <a:gd name="T7" fmla="*/ 21 h 24"/>
                  <a:gd name="T8" fmla="*/ 15 w 64"/>
                  <a:gd name="T9" fmla="*/ 4 h 24"/>
                  <a:gd name="T10" fmla="*/ 25 w 64"/>
                  <a:gd name="T11" fmla="*/ 4 h 24"/>
                  <a:gd name="T12" fmla="*/ 41 w 64"/>
                  <a:gd name="T13" fmla="*/ 5 h 24"/>
                  <a:gd name="T14" fmla="*/ 55 w 64"/>
                  <a:gd name="T15" fmla="*/ 2 h 24"/>
                  <a:gd name="T16" fmla="*/ 63 w 64"/>
                  <a:gd name="T17" fmla="*/ 11 h 24"/>
                  <a:gd name="T18" fmla="*/ 58 w 64"/>
                  <a:gd name="T19"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24">
                    <a:moveTo>
                      <a:pt x="58" y="17"/>
                    </a:moveTo>
                    <a:cubicBezTo>
                      <a:pt x="56" y="18"/>
                      <a:pt x="53" y="19"/>
                      <a:pt x="51" y="21"/>
                    </a:cubicBezTo>
                    <a:cubicBezTo>
                      <a:pt x="44" y="20"/>
                      <a:pt x="36" y="24"/>
                      <a:pt x="29" y="17"/>
                    </a:cubicBezTo>
                    <a:cubicBezTo>
                      <a:pt x="21" y="10"/>
                      <a:pt x="14" y="22"/>
                      <a:pt x="6" y="21"/>
                    </a:cubicBezTo>
                    <a:cubicBezTo>
                      <a:pt x="0" y="10"/>
                      <a:pt x="8" y="7"/>
                      <a:pt x="15" y="4"/>
                    </a:cubicBezTo>
                    <a:cubicBezTo>
                      <a:pt x="18" y="3"/>
                      <a:pt x="22" y="3"/>
                      <a:pt x="25" y="4"/>
                    </a:cubicBezTo>
                    <a:cubicBezTo>
                      <a:pt x="31" y="5"/>
                      <a:pt x="36" y="6"/>
                      <a:pt x="41" y="5"/>
                    </a:cubicBezTo>
                    <a:cubicBezTo>
                      <a:pt x="46" y="3"/>
                      <a:pt x="50" y="0"/>
                      <a:pt x="55" y="2"/>
                    </a:cubicBezTo>
                    <a:cubicBezTo>
                      <a:pt x="58" y="4"/>
                      <a:pt x="61" y="7"/>
                      <a:pt x="63" y="11"/>
                    </a:cubicBezTo>
                    <a:cubicBezTo>
                      <a:pt x="63" y="14"/>
                      <a:pt x="64" y="18"/>
                      <a:pt x="58"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9" name="Freeform 1539"/>
              <p:cNvSpPr/>
              <p:nvPr/>
            </p:nvSpPr>
            <p:spPr bwMode="auto">
              <a:xfrm>
                <a:off x="4621" y="1662"/>
                <a:ext cx="42" cy="40"/>
              </a:xfrm>
              <a:custGeom>
                <a:avLst/>
                <a:gdLst>
                  <a:gd name="T0" fmla="*/ 22 w 22"/>
                  <a:gd name="T1" fmla="*/ 7 h 21"/>
                  <a:gd name="T2" fmla="*/ 12 w 22"/>
                  <a:gd name="T3" fmla="*/ 21 h 21"/>
                  <a:gd name="T4" fmla="*/ 1 w 22"/>
                  <a:gd name="T5" fmla="*/ 21 h 21"/>
                  <a:gd name="T6" fmla="*/ 1 w 22"/>
                  <a:gd name="T7" fmla="*/ 10 h 21"/>
                  <a:gd name="T8" fmla="*/ 0 w 22"/>
                  <a:gd name="T9" fmla="*/ 7 h 21"/>
                  <a:gd name="T10" fmla="*/ 1 w 22"/>
                  <a:gd name="T11" fmla="*/ 6 h 21"/>
                  <a:gd name="T12" fmla="*/ 9 w 22"/>
                  <a:gd name="T13" fmla="*/ 0 h 21"/>
                  <a:gd name="T14" fmla="*/ 22 w 22"/>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22" y="7"/>
                    </a:moveTo>
                    <a:cubicBezTo>
                      <a:pt x="18" y="11"/>
                      <a:pt x="10" y="12"/>
                      <a:pt x="12" y="21"/>
                    </a:cubicBezTo>
                    <a:cubicBezTo>
                      <a:pt x="8" y="21"/>
                      <a:pt x="5" y="21"/>
                      <a:pt x="1" y="21"/>
                    </a:cubicBezTo>
                    <a:cubicBezTo>
                      <a:pt x="1" y="17"/>
                      <a:pt x="1" y="14"/>
                      <a:pt x="1" y="10"/>
                    </a:cubicBezTo>
                    <a:cubicBezTo>
                      <a:pt x="1" y="9"/>
                      <a:pt x="0" y="8"/>
                      <a:pt x="0" y="7"/>
                    </a:cubicBezTo>
                    <a:cubicBezTo>
                      <a:pt x="0" y="6"/>
                      <a:pt x="0" y="6"/>
                      <a:pt x="1" y="6"/>
                    </a:cubicBezTo>
                    <a:cubicBezTo>
                      <a:pt x="3" y="2"/>
                      <a:pt x="6" y="1"/>
                      <a:pt x="9" y="0"/>
                    </a:cubicBezTo>
                    <a:cubicBezTo>
                      <a:pt x="15" y="0"/>
                      <a:pt x="19" y="2"/>
                      <a:pt x="2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0" name="Freeform 1540"/>
              <p:cNvSpPr/>
              <p:nvPr/>
            </p:nvSpPr>
            <p:spPr bwMode="auto">
              <a:xfrm>
                <a:off x="4659" y="1717"/>
                <a:ext cx="16" cy="10"/>
              </a:xfrm>
              <a:custGeom>
                <a:avLst/>
                <a:gdLst>
                  <a:gd name="T0" fmla="*/ 8 w 8"/>
                  <a:gd name="T1" fmla="*/ 3 h 5"/>
                  <a:gd name="T2" fmla="*/ 4 w 8"/>
                  <a:gd name="T3" fmla="*/ 5 h 5"/>
                  <a:gd name="T4" fmla="*/ 2 w 8"/>
                  <a:gd name="T5" fmla="*/ 2 h 5"/>
                  <a:gd name="T6" fmla="*/ 6 w 8"/>
                  <a:gd name="T7" fmla="*/ 0 h 5"/>
                  <a:gd name="T8" fmla="*/ 8 w 8"/>
                  <a:gd name="T9" fmla="*/ 3 h 5"/>
                </a:gdLst>
                <a:ahLst/>
                <a:cxnLst>
                  <a:cxn ang="0">
                    <a:pos x="T0" y="T1"/>
                  </a:cxn>
                  <a:cxn ang="0">
                    <a:pos x="T2" y="T3"/>
                  </a:cxn>
                  <a:cxn ang="0">
                    <a:pos x="T4" y="T5"/>
                  </a:cxn>
                  <a:cxn ang="0">
                    <a:pos x="T6" y="T7"/>
                  </a:cxn>
                  <a:cxn ang="0">
                    <a:pos x="T8" y="T9"/>
                  </a:cxn>
                </a:cxnLst>
                <a:rect l="0" t="0" r="r" b="b"/>
                <a:pathLst>
                  <a:path w="8" h="5">
                    <a:moveTo>
                      <a:pt x="8" y="3"/>
                    </a:moveTo>
                    <a:cubicBezTo>
                      <a:pt x="7" y="4"/>
                      <a:pt x="5" y="5"/>
                      <a:pt x="4" y="5"/>
                    </a:cubicBezTo>
                    <a:cubicBezTo>
                      <a:pt x="2" y="5"/>
                      <a:pt x="0" y="4"/>
                      <a:pt x="2" y="2"/>
                    </a:cubicBezTo>
                    <a:cubicBezTo>
                      <a:pt x="3" y="1"/>
                      <a:pt x="5" y="0"/>
                      <a:pt x="6" y="0"/>
                    </a:cubicBezTo>
                    <a:cubicBezTo>
                      <a:pt x="7" y="0"/>
                      <a:pt x="7" y="2"/>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1" name="Freeform 1541"/>
              <p:cNvSpPr/>
              <p:nvPr/>
            </p:nvSpPr>
            <p:spPr bwMode="auto">
              <a:xfrm>
                <a:off x="4743" y="1658"/>
                <a:ext cx="109" cy="57"/>
              </a:xfrm>
              <a:custGeom>
                <a:avLst/>
                <a:gdLst>
                  <a:gd name="T0" fmla="*/ 0 w 57"/>
                  <a:gd name="T1" fmla="*/ 19 h 30"/>
                  <a:gd name="T2" fmla="*/ 4 w 57"/>
                  <a:gd name="T3" fmla="*/ 12 h 30"/>
                  <a:gd name="T4" fmla="*/ 12 w 57"/>
                  <a:gd name="T5" fmla="*/ 8 h 30"/>
                  <a:gd name="T6" fmla="*/ 24 w 57"/>
                  <a:gd name="T7" fmla="*/ 4 h 30"/>
                  <a:gd name="T8" fmla="*/ 31 w 57"/>
                  <a:gd name="T9" fmla="*/ 2 h 30"/>
                  <a:gd name="T10" fmla="*/ 57 w 57"/>
                  <a:gd name="T11" fmla="*/ 21 h 30"/>
                  <a:gd name="T12" fmla="*/ 44 w 57"/>
                  <a:gd name="T13" fmla="*/ 30 h 30"/>
                  <a:gd name="T14" fmla="*/ 7 w 57"/>
                  <a:gd name="T15" fmla="*/ 23 h 30"/>
                  <a:gd name="T16" fmla="*/ 0 w 57"/>
                  <a:gd name="T1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30">
                    <a:moveTo>
                      <a:pt x="0" y="19"/>
                    </a:moveTo>
                    <a:cubicBezTo>
                      <a:pt x="3" y="18"/>
                      <a:pt x="4" y="15"/>
                      <a:pt x="4" y="12"/>
                    </a:cubicBezTo>
                    <a:cubicBezTo>
                      <a:pt x="6" y="9"/>
                      <a:pt x="9" y="9"/>
                      <a:pt x="12" y="8"/>
                    </a:cubicBezTo>
                    <a:cubicBezTo>
                      <a:pt x="16" y="7"/>
                      <a:pt x="20" y="6"/>
                      <a:pt x="24" y="4"/>
                    </a:cubicBezTo>
                    <a:cubicBezTo>
                      <a:pt x="26" y="2"/>
                      <a:pt x="31" y="0"/>
                      <a:pt x="31" y="2"/>
                    </a:cubicBezTo>
                    <a:cubicBezTo>
                      <a:pt x="35" y="15"/>
                      <a:pt x="51" y="11"/>
                      <a:pt x="57" y="21"/>
                    </a:cubicBezTo>
                    <a:cubicBezTo>
                      <a:pt x="55" y="28"/>
                      <a:pt x="50" y="29"/>
                      <a:pt x="44" y="30"/>
                    </a:cubicBezTo>
                    <a:cubicBezTo>
                      <a:pt x="31" y="28"/>
                      <a:pt x="20" y="22"/>
                      <a:pt x="7" y="23"/>
                    </a:cubicBezTo>
                    <a:cubicBezTo>
                      <a:pt x="3" y="24"/>
                      <a:pt x="0" y="25"/>
                      <a:pt x="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2" name="Freeform 1542"/>
              <p:cNvSpPr/>
              <p:nvPr/>
            </p:nvSpPr>
            <p:spPr bwMode="auto">
              <a:xfrm>
                <a:off x="4756" y="1677"/>
                <a:ext cx="71" cy="65"/>
              </a:xfrm>
              <a:custGeom>
                <a:avLst/>
                <a:gdLst>
                  <a:gd name="T0" fmla="*/ 0 w 37"/>
                  <a:gd name="T1" fmla="*/ 13 h 34"/>
                  <a:gd name="T2" fmla="*/ 35 w 37"/>
                  <a:gd name="T3" fmla="*/ 16 h 34"/>
                  <a:gd name="T4" fmla="*/ 36 w 37"/>
                  <a:gd name="T5" fmla="*/ 23 h 34"/>
                  <a:gd name="T6" fmla="*/ 18 w 37"/>
                  <a:gd name="T7" fmla="*/ 23 h 34"/>
                  <a:gd name="T8" fmla="*/ 4 w 37"/>
                  <a:gd name="T9" fmla="*/ 27 h 34"/>
                  <a:gd name="T10" fmla="*/ 0 w 37"/>
                  <a:gd name="T11" fmla="*/ 13 h 34"/>
                </a:gdLst>
                <a:ahLst/>
                <a:cxnLst>
                  <a:cxn ang="0">
                    <a:pos x="T0" y="T1"/>
                  </a:cxn>
                  <a:cxn ang="0">
                    <a:pos x="T2" y="T3"/>
                  </a:cxn>
                  <a:cxn ang="0">
                    <a:pos x="T4" y="T5"/>
                  </a:cxn>
                  <a:cxn ang="0">
                    <a:pos x="T6" y="T7"/>
                  </a:cxn>
                  <a:cxn ang="0">
                    <a:pos x="T8" y="T9"/>
                  </a:cxn>
                  <a:cxn ang="0">
                    <a:pos x="T10" y="T11"/>
                  </a:cxn>
                </a:cxnLst>
                <a:rect l="0" t="0" r="r" b="b"/>
                <a:pathLst>
                  <a:path w="37" h="34">
                    <a:moveTo>
                      <a:pt x="0" y="13"/>
                    </a:moveTo>
                    <a:cubicBezTo>
                      <a:pt x="13" y="0"/>
                      <a:pt x="23" y="16"/>
                      <a:pt x="35" y="16"/>
                    </a:cubicBezTo>
                    <a:cubicBezTo>
                      <a:pt x="37" y="18"/>
                      <a:pt x="37" y="20"/>
                      <a:pt x="36" y="23"/>
                    </a:cubicBezTo>
                    <a:cubicBezTo>
                      <a:pt x="30" y="28"/>
                      <a:pt x="24" y="26"/>
                      <a:pt x="18" y="23"/>
                    </a:cubicBezTo>
                    <a:cubicBezTo>
                      <a:pt x="12" y="20"/>
                      <a:pt x="10" y="34"/>
                      <a:pt x="4" y="27"/>
                    </a:cubicBezTo>
                    <a:cubicBezTo>
                      <a:pt x="4" y="21"/>
                      <a:pt x="3" y="17"/>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3" name="Freeform 1543"/>
              <p:cNvSpPr/>
              <p:nvPr/>
            </p:nvSpPr>
            <p:spPr bwMode="auto">
              <a:xfrm>
                <a:off x="3926" y="2457"/>
                <a:ext cx="78" cy="129"/>
              </a:xfrm>
              <a:custGeom>
                <a:avLst/>
                <a:gdLst>
                  <a:gd name="T0" fmla="*/ 35 w 41"/>
                  <a:gd name="T1" fmla="*/ 16 h 67"/>
                  <a:gd name="T2" fmla="*/ 39 w 41"/>
                  <a:gd name="T3" fmla="*/ 33 h 67"/>
                  <a:gd name="T4" fmla="*/ 32 w 41"/>
                  <a:gd name="T5" fmla="*/ 50 h 67"/>
                  <a:gd name="T6" fmla="*/ 32 w 41"/>
                  <a:gd name="T7" fmla="*/ 61 h 67"/>
                  <a:gd name="T8" fmla="*/ 32 w 41"/>
                  <a:gd name="T9" fmla="*/ 61 h 67"/>
                  <a:gd name="T10" fmla="*/ 25 w 41"/>
                  <a:gd name="T11" fmla="*/ 65 h 67"/>
                  <a:gd name="T12" fmla="*/ 14 w 41"/>
                  <a:gd name="T13" fmla="*/ 58 h 67"/>
                  <a:gd name="T14" fmla="*/ 7 w 41"/>
                  <a:gd name="T15" fmla="*/ 26 h 67"/>
                  <a:gd name="T16" fmla="*/ 6 w 41"/>
                  <a:gd name="T17" fmla="*/ 24 h 67"/>
                  <a:gd name="T18" fmla="*/ 7 w 41"/>
                  <a:gd name="T19" fmla="*/ 22 h 67"/>
                  <a:gd name="T20" fmla="*/ 13 w 41"/>
                  <a:gd name="T21" fmla="*/ 17 h 67"/>
                  <a:gd name="T22" fmla="*/ 28 w 41"/>
                  <a:gd name="T23" fmla="*/ 5 h 67"/>
                  <a:gd name="T24" fmla="*/ 39 w 41"/>
                  <a:gd name="T25" fmla="*/ 5 h 67"/>
                  <a:gd name="T26" fmla="*/ 35 w 41"/>
                  <a:gd name="T27" fmla="*/ 1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67">
                    <a:moveTo>
                      <a:pt x="35" y="16"/>
                    </a:moveTo>
                    <a:cubicBezTo>
                      <a:pt x="27" y="23"/>
                      <a:pt x="34" y="28"/>
                      <a:pt x="39" y="33"/>
                    </a:cubicBezTo>
                    <a:cubicBezTo>
                      <a:pt x="30" y="36"/>
                      <a:pt x="22" y="39"/>
                      <a:pt x="32" y="50"/>
                    </a:cubicBezTo>
                    <a:cubicBezTo>
                      <a:pt x="36" y="53"/>
                      <a:pt x="31" y="57"/>
                      <a:pt x="32" y="61"/>
                    </a:cubicBezTo>
                    <a:cubicBezTo>
                      <a:pt x="32" y="61"/>
                      <a:pt x="32" y="61"/>
                      <a:pt x="32" y="61"/>
                    </a:cubicBezTo>
                    <a:cubicBezTo>
                      <a:pt x="30" y="63"/>
                      <a:pt x="29" y="67"/>
                      <a:pt x="25" y="65"/>
                    </a:cubicBezTo>
                    <a:cubicBezTo>
                      <a:pt x="25" y="58"/>
                      <a:pt x="20" y="58"/>
                      <a:pt x="14" y="58"/>
                    </a:cubicBezTo>
                    <a:cubicBezTo>
                      <a:pt x="10" y="48"/>
                      <a:pt x="0" y="39"/>
                      <a:pt x="7" y="26"/>
                    </a:cubicBezTo>
                    <a:cubicBezTo>
                      <a:pt x="7" y="26"/>
                      <a:pt x="6" y="25"/>
                      <a:pt x="6" y="24"/>
                    </a:cubicBezTo>
                    <a:cubicBezTo>
                      <a:pt x="6" y="23"/>
                      <a:pt x="6" y="22"/>
                      <a:pt x="7" y="22"/>
                    </a:cubicBezTo>
                    <a:cubicBezTo>
                      <a:pt x="8" y="20"/>
                      <a:pt x="11" y="19"/>
                      <a:pt x="13" y="17"/>
                    </a:cubicBezTo>
                    <a:cubicBezTo>
                      <a:pt x="19" y="13"/>
                      <a:pt x="17" y="0"/>
                      <a:pt x="28" y="5"/>
                    </a:cubicBezTo>
                    <a:cubicBezTo>
                      <a:pt x="32" y="6"/>
                      <a:pt x="35" y="1"/>
                      <a:pt x="39" y="5"/>
                    </a:cubicBezTo>
                    <a:cubicBezTo>
                      <a:pt x="41" y="10"/>
                      <a:pt x="39" y="13"/>
                      <a:pt x="3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4" name="Freeform 1544"/>
              <p:cNvSpPr/>
              <p:nvPr/>
            </p:nvSpPr>
            <p:spPr bwMode="auto">
              <a:xfrm>
                <a:off x="3893" y="2423"/>
                <a:ext cx="86" cy="88"/>
              </a:xfrm>
              <a:custGeom>
                <a:avLst/>
                <a:gdLst>
                  <a:gd name="T0" fmla="*/ 24 w 45"/>
                  <a:gd name="T1" fmla="*/ 41 h 46"/>
                  <a:gd name="T2" fmla="*/ 24 w 45"/>
                  <a:gd name="T3" fmla="*/ 44 h 46"/>
                  <a:gd name="T4" fmla="*/ 11 w 45"/>
                  <a:gd name="T5" fmla="*/ 41 h 46"/>
                  <a:gd name="T6" fmla="*/ 13 w 45"/>
                  <a:gd name="T7" fmla="*/ 38 h 46"/>
                  <a:gd name="T8" fmla="*/ 11 w 45"/>
                  <a:gd name="T9" fmla="*/ 41 h 46"/>
                  <a:gd name="T10" fmla="*/ 4 w 45"/>
                  <a:gd name="T11" fmla="*/ 44 h 46"/>
                  <a:gd name="T12" fmla="*/ 0 w 45"/>
                  <a:gd name="T13" fmla="*/ 13 h 46"/>
                  <a:gd name="T14" fmla="*/ 7 w 45"/>
                  <a:gd name="T15" fmla="*/ 2 h 46"/>
                  <a:gd name="T16" fmla="*/ 13 w 45"/>
                  <a:gd name="T17" fmla="*/ 1 h 46"/>
                  <a:gd name="T18" fmla="*/ 45 w 45"/>
                  <a:gd name="T19" fmla="*/ 9 h 46"/>
                  <a:gd name="T20" fmla="*/ 45 w 45"/>
                  <a:gd name="T21" fmla="*/ 23 h 46"/>
                  <a:gd name="T22" fmla="*/ 31 w 45"/>
                  <a:gd name="T23" fmla="*/ 37 h 46"/>
                  <a:gd name="T24" fmla="*/ 24 w 45"/>
                  <a:gd name="T25" fmla="*/ 4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46">
                    <a:moveTo>
                      <a:pt x="24" y="41"/>
                    </a:moveTo>
                    <a:cubicBezTo>
                      <a:pt x="24" y="42"/>
                      <a:pt x="24" y="43"/>
                      <a:pt x="24" y="44"/>
                    </a:cubicBezTo>
                    <a:cubicBezTo>
                      <a:pt x="20" y="44"/>
                      <a:pt x="14" y="46"/>
                      <a:pt x="11" y="41"/>
                    </a:cubicBezTo>
                    <a:cubicBezTo>
                      <a:pt x="11" y="40"/>
                      <a:pt x="12" y="39"/>
                      <a:pt x="13" y="38"/>
                    </a:cubicBezTo>
                    <a:cubicBezTo>
                      <a:pt x="12" y="39"/>
                      <a:pt x="11" y="40"/>
                      <a:pt x="11" y="41"/>
                    </a:cubicBezTo>
                    <a:cubicBezTo>
                      <a:pt x="8" y="42"/>
                      <a:pt x="6" y="43"/>
                      <a:pt x="4" y="44"/>
                    </a:cubicBezTo>
                    <a:cubicBezTo>
                      <a:pt x="11" y="33"/>
                      <a:pt x="2" y="23"/>
                      <a:pt x="0" y="13"/>
                    </a:cubicBezTo>
                    <a:cubicBezTo>
                      <a:pt x="7" y="13"/>
                      <a:pt x="7" y="8"/>
                      <a:pt x="7" y="2"/>
                    </a:cubicBezTo>
                    <a:cubicBezTo>
                      <a:pt x="9" y="1"/>
                      <a:pt x="12" y="0"/>
                      <a:pt x="13" y="1"/>
                    </a:cubicBezTo>
                    <a:cubicBezTo>
                      <a:pt x="22" y="10"/>
                      <a:pt x="34" y="9"/>
                      <a:pt x="45" y="9"/>
                    </a:cubicBezTo>
                    <a:cubicBezTo>
                      <a:pt x="45" y="14"/>
                      <a:pt x="45" y="19"/>
                      <a:pt x="45" y="23"/>
                    </a:cubicBezTo>
                    <a:cubicBezTo>
                      <a:pt x="35" y="22"/>
                      <a:pt x="40" y="37"/>
                      <a:pt x="31" y="37"/>
                    </a:cubicBezTo>
                    <a:cubicBezTo>
                      <a:pt x="29" y="39"/>
                      <a:pt x="25" y="37"/>
                      <a:pt x="2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5" name="Freeform 1545"/>
              <p:cNvSpPr/>
              <p:nvPr/>
            </p:nvSpPr>
            <p:spPr bwMode="auto">
              <a:xfrm>
                <a:off x="3960" y="2574"/>
                <a:ext cx="50" cy="38"/>
              </a:xfrm>
              <a:custGeom>
                <a:avLst/>
                <a:gdLst>
                  <a:gd name="T0" fmla="*/ 7 w 26"/>
                  <a:gd name="T1" fmla="*/ 4 h 20"/>
                  <a:gd name="T2" fmla="*/ 14 w 26"/>
                  <a:gd name="T3" fmla="*/ 0 h 20"/>
                  <a:gd name="T4" fmla="*/ 23 w 26"/>
                  <a:gd name="T5" fmla="*/ 12 h 20"/>
                  <a:gd name="T6" fmla="*/ 25 w 26"/>
                  <a:gd name="T7" fmla="*/ 18 h 20"/>
                  <a:gd name="T8" fmla="*/ 22 w 26"/>
                  <a:gd name="T9" fmla="*/ 20 h 20"/>
                  <a:gd name="T10" fmla="*/ 0 w 26"/>
                  <a:gd name="T11" fmla="*/ 14 h 20"/>
                  <a:gd name="T12" fmla="*/ 7 w 26"/>
                  <a:gd name="T13" fmla="*/ 4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7" y="4"/>
                    </a:moveTo>
                    <a:cubicBezTo>
                      <a:pt x="9" y="2"/>
                      <a:pt x="12" y="1"/>
                      <a:pt x="14" y="0"/>
                    </a:cubicBezTo>
                    <a:cubicBezTo>
                      <a:pt x="13" y="7"/>
                      <a:pt x="17" y="10"/>
                      <a:pt x="23" y="12"/>
                    </a:cubicBezTo>
                    <a:cubicBezTo>
                      <a:pt x="25" y="13"/>
                      <a:pt x="26" y="15"/>
                      <a:pt x="25" y="18"/>
                    </a:cubicBezTo>
                    <a:cubicBezTo>
                      <a:pt x="24" y="18"/>
                      <a:pt x="22" y="20"/>
                      <a:pt x="22" y="20"/>
                    </a:cubicBezTo>
                    <a:cubicBezTo>
                      <a:pt x="16" y="12"/>
                      <a:pt x="6" y="20"/>
                      <a:pt x="0" y="14"/>
                    </a:cubicBezTo>
                    <a:cubicBezTo>
                      <a:pt x="2" y="11"/>
                      <a:pt x="5" y="7"/>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6" name="Freeform 1546"/>
              <p:cNvSpPr/>
              <p:nvPr/>
            </p:nvSpPr>
            <p:spPr bwMode="auto">
              <a:xfrm>
                <a:off x="3941" y="2620"/>
                <a:ext cx="40" cy="50"/>
              </a:xfrm>
              <a:custGeom>
                <a:avLst/>
                <a:gdLst>
                  <a:gd name="T0" fmla="*/ 3 w 21"/>
                  <a:gd name="T1" fmla="*/ 0 h 26"/>
                  <a:gd name="T2" fmla="*/ 20 w 21"/>
                  <a:gd name="T3" fmla="*/ 17 h 26"/>
                  <a:gd name="T4" fmla="*/ 10 w 21"/>
                  <a:gd name="T5" fmla="*/ 25 h 26"/>
                  <a:gd name="T6" fmla="*/ 3 w 21"/>
                  <a:gd name="T7" fmla="*/ 0 h 26"/>
                </a:gdLst>
                <a:ahLst/>
                <a:cxnLst>
                  <a:cxn ang="0">
                    <a:pos x="T0" y="T1"/>
                  </a:cxn>
                  <a:cxn ang="0">
                    <a:pos x="T2" y="T3"/>
                  </a:cxn>
                  <a:cxn ang="0">
                    <a:pos x="T4" y="T5"/>
                  </a:cxn>
                  <a:cxn ang="0">
                    <a:pos x="T6" y="T7"/>
                  </a:cxn>
                </a:cxnLst>
                <a:rect l="0" t="0" r="r" b="b"/>
                <a:pathLst>
                  <a:path w="21" h="26">
                    <a:moveTo>
                      <a:pt x="3" y="0"/>
                    </a:moveTo>
                    <a:cubicBezTo>
                      <a:pt x="15" y="0"/>
                      <a:pt x="18" y="8"/>
                      <a:pt x="20" y="17"/>
                    </a:cubicBezTo>
                    <a:cubicBezTo>
                      <a:pt x="21" y="26"/>
                      <a:pt x="15" y="25"/>
                      <a:pt x="10" y="25"/>
                    </a:cubicBezTo>
                    <a:cubicBezTo>
                      <a:pt x="9" y="16"/>
                      <a:pt x="0" y="1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7" name="Freeform 1547"/>
              <p:cNvSpPr/>
              <p:nvPr/>
            </p:nvSpPr>
            <p:spPr bwMode="auto">
              <a:xfrm>
                <a:off x="3825" y="2335"/>
                <a:ext cx="106" cy="100"/>
              </a:xfrm>
              <a:custGeom>
                <a:avLst/>
                <a:gdLst>
                  <a:gd name="T0" fmla="*/ 40 w 56"/>
                  <a:gd name="T1" fmla="*/ 48 h 52"/>
                  <a:gd name="T2" fmla="*/ 29 w 56"/>
                  <a:gd name="T3" fmla="*/ 45 h 52"/>
                  <a:gd name="T4" fmla="*/ 15 w 56"/>
                  <a:gd name="T5" fmla="*/ 38 h 52"/>
                  <a:gd name="T6" fmla="*/ 0 w 56"/>
                  <a:gd name="T7" fmla="*/ 24 h 52"/>
                  <a:gd name="T8" fmla="*/ 19 w 56"/>
                  <a:gd name="T9" fmla="*/ 7 h 52"/>
                  <a:gd name="T10" fmla="*/ 36 w 56"/>
                  <a:gd name="T11" fmla="*/ 5 h 52"/>
                  <a:gd name="T12" fmla="*/ 48 w 56"/>
                  <a:gd name="T13" fmla="*/ 5 h 52"/>
                  <a:gd name="T14" fmla="*/ 42 w 56"/>
                  <a:gd name="T15" fmla="*/ 45 h 52"/>
                  <a:gd name="T16" fmla="*/ 40 w 56"/>
                  <a:gd name="T1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2">
                    <a:moveTo>
                      <a:pt x="40" y="48"/>
                    </a:moveTo>
                    <a:cubicBezTo>
                      <a:pt x="34" y="52"/>
                      <a:pt x="32" y="47"/>
                      <a:pt x="29" y="45"/>
                    </a:cubicBezTo>
                    <a:cubicBezTo>
                      <a:pt x="23" y="45"/>
                      <a:pt x="18" y="44"/>
                      <a:pt x="15" y="38"/>
                    </a:cubicBezTo>
                    <a:cubicBezTo>
                      <a:pt x="11" y="32"/>
                      <a:pt x="1" y="33"/>
                      <a:pt x="0" y="24"/>
                    </a:cubicBezTo>
                    <a:cubicBezTo>
                      <a:pt x="2" y="14"/>
                      <a:pt x="4" y="3"/>
                      <a:pt x="19" y="7"/>
                    </a:cubicBezTo>
                    <a:cubicBezTo>
                      <a:pt x="25" y="8"/>
                      <a:pt x="31" y="9"/>
                      <a:pt x="36" y="5"/>
                    </a:cubicBezTo>
                    <a:cubicBezTo>
                      <a:pt x="40" y="1"/>
                      <a:pt x="44" y="0"/>
                      <a:pt x="48" y="5"/>
                    </a:cubicBezTo>
                    <a:cubicBezTo>
                      <a:pt x="56" y="19"/>
                      <a:pt x="48" y="32"/>
                      <a:pt x="42" y="45"/>
                    </a:cubicBezTo>
                    <a:cubicBezTo>
                      <a:pt x="42" y="46"/>
                      <a:pt x="41" y="47"/>
                      <a:pt x="4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8" name="Freeform 1548"/>
              <p:cNvSpPr/>
              <p:nvPr/>
            </p:nvSpPr>
            <p:spPr bwMode="auto">
              <a:xfrm>
                <a:off x="3781" y="2366"/>
                <a:ext cx="74" cy="88"/>
              </a:xfrm>
              <a:custGeom>
                <a:avLst/>
                <a:gdLst>
                  <a:gd name="T0" fmla="*/ 24 w 39"/>
                  <a:gd name="T1" fmla="*/ 8 h 46"/>
                  <a:gd name="T2" fmla="*/ 38 w 39"/>
                  <a:gd name="T3" fmla="*/ 22 h 46"/>
                  <a:gd name="T4" fmla="*/ 29 w 39"/>
                  <a:gd name="T5" fmla="*/ 22 h 46"/>
                  <a:gd name="T6" fmla="*/ 20 w 39"/>
                  <a:gd name="T7" fmla="*/ 29 h 46"/>
                  <a:gd name="T8" fmla="*/ 34 w 39"/>
                  <a:gd name="T9" fmla="*/ 32 h 46"/>
                  <a:gd name="T10" fmla="*/ 10 w 39"/>
                  <a:gd name="T11" fmla="*/ 43 h 46"/>
                  <a:gd name="T12" fmla="*/ 14 w 39"/>
                  <a:gd name="T13" fmla="*/ 18 h 46"/>
                  <a:gd name="T14" fmla="*/ 14 w 39"/>
                  <a:gd name="T15" fmla="*/ 5 h 46"/>
                  <a:gd name="T16" fmla="*/ 18 w 39"/>
                  <a:gd name="T17" fmla="*/ 0 h 46"/>
                  <a:gd name="T18" fmla="*/ 24 w 39"/>
                  <a:gd name="T19"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6">
                    <a:moveTo>
                      <a:pt x="24" y="8"/>
                    </a:moveTo>
                    <a:cubicBezTo>
                      <a:pt x="28" y="13"/>
                      <a:pt x="39" y="12"/>
                      <a:pt x="38" y="22"/>
                    </a:cubicBezTo>
                    <a:cubicBezTo>
                      <a:pt x="35" y="22"/>
                      <a:pt x="32" y="22"/>
                      <a:pt x="29" y="22"/>
                    </a:cubicBezTo>
                    <a:cubicBezTo>
                      <a:pt x="24" y="22"/>
                      <a:pt x="19" y="25"/>
                      <a:pt x="20" y="29"/>
                    </a:cubicBezTo>
                    <a:cubicBezTo>
                      <a:pt x="22" y="36"/>
                      <a:pt x="28" y="28"/>
                      <a:pt x="34" y="32"/>
                    </a:cubicBezTo>
                    <a:cubicBezTo>
                      <a:pt x="23" y="33"/>
                      <a:pt x="21" y="46"/>
                      <a:pt x="10" y="43"/>
                    </a:cubicBezTo>
                    <a:cubicBezTo>
                      <a:pt x="8" y="34"/>
                      <a:pt x="0" y="25"/>
                      <a:pt x="14" y="18"/>
                    </a:cubicBezTo>
                    <a:cubicBezTo>
                      <a:pt x="21" y="14"/>
                      <a:pt x="15" y="9"/>
                      <a:pt x="14" y="5"/>
                    </a:cubicBezTo>
                    <a:cubicBezTo>
                      <a:pt x="14" y="2"/>
                      <a:pt x="16" y="1"/>
                      <a:pt x="18" y="0"/>
                    </a:cubicBezTo>
                    <a:cubicBezTo>
                      <a:pt x="23" y="1"/>
                      <a:pt x="24" y="4"/>
                      <a:pt x="2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9" name="Freeform 1549"/>
              <p:cNvSpPr/>
              <p:nvPr/>
            </p:nvSpPr>
            <p:spPr bwMode="auto">
              <a:xfrm>
                <a:off x="3901" y="2394"/>
                <a:ext cx="86" cy="75"/>
              </a:xfrm>
              <a:custGeom>
                <a:avLst/>
                <a:gdLst>
                  <a:gd name="T0" fmla="*/ 0 w 45"/>
                  <a:gd name="T1" fmla="*/ 17 h 39"/>
                  <a:gd name="T2" fmla="*/ 0 w 45"/>
                  <a:gd name="T3" fmla="*/ 14 h 39"/>
                  <a:gd name="T4" fmla="*/ 25 w 45"/>
                  <a:gd name="T5" fmla="*/ 10 h 39"/>
                  <a:gd name="T6" fmla="*/ 41 w 45"/>
                  <a:gd name="T7" fmla="*/ 10 h 39"/>
                  <a:gd name="T8" fmla="*/ 45 w 45"/>
                  <a:gd name="T9" fmla="*/ 10 h 39"/>
                  <a:gd name="T10" fmla="*/ 41 w 45"/>
                  <a:gd name="T11" fmla="*/ 24 h 39"/>
                  <a:gd name="T12" fmla="*/ 3 w 45"/>
                  <a:gd name="T13" fmla="*/ 17 h 39"/>
                  <a:gd name="T14" fmla="*/ 0 w 45"/>
                  <a:gd name="T15" fmla="*/ 17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39">
                    <a:moveTo>
                      <a:pt x="0" y="17"/>
                    </a:moveTo>
                    <a:cubicBezTo>
                      <a:pt x="0" y="16"/>
                      <a:pt x="0" y="15"/>
                      <a:pt x="0" y="14"/>
                    </a:cubicBezTo>
                    <a:cubicBezTo>
                      <a:pt x="7" y="7"/>
                      <a:pt x="15" y="0"/>
                      <a:pt x="25" y="10"/>
                    </a:cubicBezTo>
                    <a:cubicBezTo>
                      <a:pt x="30" y="15"/>
                      <a:pt x="36" y="8"/>
                      <a:pt x="41" y="10"/>
                    </a:cubicBezTo>
                    <a:cubicBezTo>
                      <a:pt x="43" y="10"/>
                      <a:pt x="44" y="10"/>
                      <a:pt x="45" y="10"/>
                    </a:cubicBezTo>
                    <a:cubicBezTo>
                      <a:pt x="45" y="16"/>
                      <a:pt x="44" y="20"/>
                      <a:pt x="41" y="24"/>
                    </a:cubicBezTo>
                    <a:cubicBezTo>
                      <a:pt x="26" y="39"/>
                      <a:pt x="15" y="22"/>
                      <a:pt x="3" y="17"/>
                    </a:cubicBezTo>
                    <a:cubicBezTo>
                      <a:pt x="2" y="17"/>
                      <a:pt x="1" y="17"/>
                      <a:pt x="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0" name="Freeform 1550"/>
              <p:cNvSpPr/>
              <p:nvPr/>
            </p:nvSpPr>
            <p:spPr bwMode="auto">
              <a:xfrm>
                <a:off x="4423" y="1736"/>
                <a:ext cx="88" cy="79"/>
              </a:xfrm>
              <a:custGeom>
                <a:avLst/>
                <a:gdLst>
                  <a:gd name="T0" fmla="*/ 32 w 46"/>
                  <a:gd name="T1" fmla="*/ 2 h 41"/>
                  <a:gd name="T2" fmla="*/ 36 w 46"/>
                  <a:gd name="T3" fmla="*/ 3 h 41"/>
                  <a:gd name="T4" fmla="*/ 46 w 46"/>
                  <a:gd name="T5" fmla="*/ 20 h 41"/>
                  <a:gd name="T6" fmla="*/ 14 w 46"/>
                  <a:gd name="T7" fmla="*/ 41 h 41"/>
                  <a:gd name="T8" fmla="*/ 1 w 46"/>
                  <a:gd name="T9" fmla="*/ 20 h 41"/>
                  <a:gd name="T10" fmla="*/ 11 w 46"/>
                  <a:gd name="T11" fmla="*/ 6 h 41"/>
                  <a:gd name="T12" fmla="*/ 25 w 46"/>
                  <a:gd name="T13" fmla="*/ 3 h 41"/>
                  <a:gd name="T14" fmla="*/ 32 w 46"/>
                  <a:gd name="T15" fmla="*/ 2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1">
                    <a:moveTo>
                      <a:pt x="32" y="2"/>
                    </a:moveTo>
                    <a:cubicBezTo>
                      <a:pt x="33" y="3"/>
                      <a:pt x="35" y="3"/>
                      <a:pt x="36" y="3"/>
                    </a:cubicBezTo>
                    <a:cubicBezTo>
                      <a:pt x="35" y="11"/>
                      <a:pt x="44" y="14"/>
                      <a:pt x="46" y="20"/>
                    </a:cubicBezTo>
                    <a:cubicBezTo>
                      <a:pt x="44" y="28"/>
                      <a:pt x="27" y="40"/>
                      <a:pt x="14" y="41"/>
                    </a:cubicBezTo>
                    <a:cubicBezTo>
                      <a:pt x="10" y="34"/>
                      <a:pt x="5" y="27"/>
                      <a:pt x="1" y="20"/>
                    </a:cubicBezTo>
                    <a:cubicBezTo>
                      <a:pt x="0" y="12"/>
                      <a:pt x="7" y="10"/>
                      <a:pt x="11" y="6"/>
                    </a:cubicBezTo>
                    <a:cubicBezTo>
                      <a:pt x="16" y="7"/>
                      <a:pt x="21" y="5"/>
                      <a:pt x="25" y="3"/>
                    </a:cubicBezTo>
                    <a:cubicBezTo>
                      <a:pt x="28" y="0"/>
                      <a:pt x="30" y="0"/>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1" name="Freeform 1551"/>
              <p:cNvSpPr/>
              <p:nvPr/>
            </p:nvSpPr>
            <p:spPr bwMode="auto">
              <a:xfrm>
                <a:off x="4444" y="1648"/>
                <a:ext cx="114" cy="94"/>
              </a:xfrm>
              <a:custGeom>
                <a:avLst/>
                <a:gdLst>
                  <a:gd name="T0" fmla="*/ 21 w 60"/>
                  <a:gd name="T1" fmla="*/ 48 h 49"/>
                  <a:gd name="T2" fmla="*/ 14 w 60"/>
                  <a:gd name="T3" fmla="*/ 49 h 49"/>
                  <a:gd name="T4" fmla="*/ 0 w 60"/>
                  <a:gd name="T5" fmla="*/ 31 h 49"/>
                  <a:gd name="T6" fmla="*/ 25 w 60"/>
                  <a:gd name="T7" fmla="*/ 14 h 49"/>
                  <a:gd name="T8" fmla="*/ 60 w 60"/>
                  <a:gd name="T9" fmla="*/ 3 h 49"/>
                  <a:gd name="T10" fmla="*/ 34 w 60"/>
                  <a:gd name="T11" fmla="*/ 28 h 49"/>
                  <a:gd name="T12" fmla="*/ 21 w 60"/>
                  <a:gd name="T13" fmla="*/ 48 h 49"/>
                </a:gdLst>
                <a:ahLst/>
                <a:cxnLst>
                  <a:cxn ang="0">
                    <a:pos x="T0" y="T1"/>
                  </a:cxn>
                  <a:cxn ang="0">
                    <a:pos x="T2" y="T3"/>
                  </a:cxn>
                  <a:cxn ang="0">
                    <a:pos x="T4" y="T5"/>
                  </a:cxn>
                  <a:cxn ang="0">
                    <a:pos x="T6" y="T7"/>
                  </a:cxn>
                  <a:cxn ang="0">
                    <a:pos x="T8" y="T9"/>
                  </a:cxn>
                  <a:cxn ang="0">
                    <a:pos x="T10" y="T11"/>
                  </a:cxn>
                  <a:cxn ang="0">
                    <a:pos x="T12" y="T13"/>
                  </a:cxn>
                </a:cxnLst>
                <a:rect l="0" t="0" r="r" b="b"/>
                <a:pathLst>
                  <a:path w="60" h="49">
                    <a:moveTo>
                      <a:pt x="21" y="48"/>
                    </a:moveTo>
                    <a:cubicBezTo>
                      <a:pt x="19" y="48"/>
                      <a:pt x="17" y="48"/>
                      <a:pt x="14" y="49"/>
                    </a:cubicBezTo>
                    <a:cubicBezTo>
                      <a:pt x="17" y="37"/>
                      <a:pt x="8" y="34"/>
                      <a:pt x="0" y="31"/>
                    </a:cubicBezTo>
                    <a:cubicBezTo>
                      <a:pt x="7" y="23"/>
                      <a:pt x="20" y="24"/>
                      <a:pt x="25" y="14"/>
                    </a:cubicBezTo>
                    <a:cubicBezTo>
                      <a:pt x="36" y="9"/>
                      <a:pt x="46" y="0"/>
                      <a:pt x="60" y="3"/>
                    </a:cubicBezTo>
                    <a:cubicBezTo>
                      <a:pt x="57" y="17"/>
                      <a:pt x="55" y="31"/>
                      <a:pt x="34" y="28"/>
                    </a:cubicBezTo>
                    <a:cubicBezTo>
                      <a:pt x="19" y="26"/>
                      <a:pt x="28" y="43"/>
                      <a:pt x="2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2" name="Freeform 1552"/>
              <p:cNvSpPr/>
              <p:nvPr/>
            </p:nvSpPr>
            <p:spPr bwMode="auto">
              <a:xfrm>
                <a:off x="4448" y="1755"/>
                <a:ext cx="110" cy="81"/>
              </a:xfrm>
              <a:custGeom>
                <a:avLst/>
                <a:gdLst>
                  <a:gd name="T0" fmla="*/ 1 w 58"/>
                  <a:gd name="T1" fmla="*/ 31 h 42"/>
                  <a:gd name="T2" fmla="*/ 33 w 58"/>
                  <a:gd name="T3" fmla="*/ 10 h 42"/>
                  <a:gd name="T4" fmla="*/ 54 w 58"/>
                  <a:gd name="T5" fmla="*/ 6 h 42"/>
                  <a:gd name="T6" fmla="*/ 58 w 58"/>
                  <a:gd name="T7" fmla="*/ 17 h 42"/>
                  <a:gd name="T8" fmla="*/ 15 w 58"/>
                  <a:gd name="T9" fmla="*/ 42 h 42"/>
                  <a:gd name="T10" fmla="*/ 1 w 58"/>
                  <a:gd name="T11" fmla="*/ 31 h 42"/>
                </a:gdLst>
                <a:ahLst/>
                <a:cxnLst>
                  <a:cxn ang="0">
                    <a:pos x="T0" y="T1"/>
                  </a:cxn>
                  <a:cxn ang="0">
                    <a:pos x="T2" y="T3"/>
                  </a:cxn>
                  <a:cxn ang="0">
                    <a:pos x="T4" y="T5"/>
                  </a:cxn>
                  <a:cxn ang="0">
                    <a:pos x="T6" y="T7"/>
                  </a:cxn>
                  <a:cxn ang="0">
                    <a:pos x="T8" y="T9"/>
                  </a:cxn>
                  <a:cxn ang="0">
                    <a:pos x="T10" y="T11"/>
                  </a:cxn>
                </a:cxnLst>
                <a:rect l="0" t="0" r="r" b="b"/>
                <a:pathLst>
                  <a:path w="58" h="42">
                    <a:moveTo>
                      <a:pt x="1" y="31"/>
                    </a:moveTo>
                    <a:cubicBezTo>
                      <a:pt x="13" y="26"/>
                      <a:pt x="20" y="13"/>
                      <a:pt x="33" y="10"/>
                    </a:cubicBezTo>
                    <a:cubicBezTo>
                      <a:pt x="40" y="5"/>
                      <a:pt x="46" y="0"/>
                      <a:pt x="54" y="6"/>
                    </a:cubicBezTo>
                    <a:cubicBezTo>
                      <a:pt x="55" y="10"/>
                      <a:pt x="56" y="13"/>
                      <a:pt x="58" y="17"/>
                    </a:cubicBezTo>
                    <a:cubicBezTo>
                      <a:pt x="43" y="25"/>
                      <a:pt x="29" y="33"/>
                      <a:pt x="15" y="42"/>
                    </a:cubicBezTo>
                    <a:cubicBezTo>
                      <a:pt x="14" y="34"/>
                      <a:pt x="0" y="42"/>
                      <a:pt x="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3" name="Freeform 1553"/>
              <p:cNvSpPr/>
              <p:nvPr/>
            </p:nvSpPr>
            <p:spPr bwMode="auto">
              <a:xfrm>
                <a:off x="4408" y="1748"/>
                <a:ext cx="36" cy="26"/>
              </a:xfrm>
              <a:custGeom>
                <a:avLst/>
                <a:gdLst>
                  <a:gd name="T0" fmla="*/ 19 w 19"/>
                  <a:gd name="T1" fmla="*/ 0 h 14"/>
                  <a:gd name="T2" fmla="*/ 9 w 19"/>
                  <a:gd name="T3" fmla="*/ 14 h 14"/>
                  <a:gd name="T4" fmla="*/ 19 w 19"/>
                  <a:gd name="T5" fmla="*/ 0 h 14"/>
                </a:gdLst>
                <a:ahLst/>
                <a:cxnLst>
                  <a:cxn ang="0">
                    <a:pos x="T0" y="T1"/>
                  </a:cxn>
                  <a:cxn ang="0">
                    <a:pos x="T2" y="T3"/>
                  </a:cxn>
                  <a:cxn ang="0">
                    <a:pos x="T4" y="T5"/>
                  </a:cxn>
                </a:cxnLst>
                <a:rect l="0" t="0" r="r" b="b"/>
                <a:pathLst>
                  <a:path w="19" h="14">
                    <a:moveTo>
                      <a:pt x="19" y="0"/>
                    </a:moveTo>
                    <a:cubicBezTo>
                      <a:pt x="16" y="5"/>
                      <a:pt x="12" y="9"/>
                      <a:pt x="9" y="14"/>
                    </a:cubicBezTo>
                    <a:cubicBezTo>
                      <a:pt x="0" y="0"/>
                      <a:pt x="13" y="2"/>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4" name="Freeform 1554"/>
              <p:cNvSpPr/>
              <p:nvPr/>
            </p:nvSpPr>
            <p:spPr bwMode="auto">
              <a:xfrm>
                <a:off x="3720" y="2268"/>
                <a:ext cx="86" cy="103"/>
              </a:xfrm>
              <a:custGeom>
                <a:avLst/>
                <a:gdLst>
                  <a:gd name="T0" fmla="*/ 4 w 45"/>
                  <a:gd name="T1" fmla="*/ 0 h 54"/>
                  <a:gd name="T2" fmla="*/ 28 w 45"/>
                  <a:gd name="T3" fmla="*/ 10 h 54"/>
                  <a:gd name="T4" fmla="*/ 41 w 45"/>
                  <a:gd name="T5" fmla="*/ 21 h 54"/>
                  <a:gd name="T6" fmla="*/ 29 w 45"/>
                  <a:gd name="T7" fmla="*/ 41 h 54"/>
                  <a:gd name="T8" fmla="*/ 21 w 45"/>
                  <a:gd name="T9" fmla="*/ 49 h 54"/>
                  <a:gd name="T10" fmla="*/ 18 w 45"/>
                  <a:gd name="T11" fmla="*/ 49 h 54"/>
                  <a:gd name="T12" fmla="*/ 4 w 45"/>
                  <a:gd name="T13" fmla="*/ 24 h 54"/>
                  <a:gd name="T14" fmla="*/ 0 w 45"/>
                  <a:gd name="T15" fmla="*/ 3 h 54"/>
                  <a:gd name="T16" fmla="*/ 4 w 45"/>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4">
                    <a:moveTo>
                      <a:pt x="4" y="0"/>
                    </a:moveTo>
                    <a:cubicBezTo>
                      <a:pt x="14" y="0"/>
                      <a:pt x="23" y="1"/>
                      <a:pt x="28" y="10"/>
                    </a:cubicBezTo>
                    <a:cubicBezTo>
                      <a:pt x="33" y="13"/>
                      <a:pt x="38" y="16"/>
                      <a:pt x="41" y="21"/>
                    </a:cubicBezTo>
                    <a:cubicBezTo>
                      <a:pt x="45" y="32"/>
                      <a:pt x="34" y="35"/>
                      <a:pt x="29" y="41"/>
                    </a:cubicBezTo>
                    <a:cubicBezTo>
                      <a:pt x="27" y="44"/>
                      <a:pt x="31" y="54"/>
                      <a:pt x="21" y="49"/>
                    </a:cubicBezTo>
                    <a:cubicBezTo>
                      <a:pt x="20" y="49"/>
                      <a:pt x="19" y="49"/>
                      <a:pt x="18" y="49"/>
                    </a:cubicBezTo>
                    <a:cubicBezTo>
                      <a:pt x="13" y="40"/>
                      <a:pt x="16" y="28"/>
                      <a:pt x="4" y="24"/>
                    </a:cubicBezTo>
                    <a:cubicBezTo>
                      <a:pt x="5" y="17"/>
                      <a:pt x="2" y="10"/>
                      <a:pt x="0" y="3"/>
                    </a:cubicBezTo>
                    <a:cubicBezTo>
                      <a:pt x="2" y="2"/>
                      <a:pt x="3"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5" name="Freeform 1555"/>
              <p:cNvSpPr/>
              <p:nvPr/>
            </p:nvSpPr>
            <p:spPr bwMode="auto">
              <a:xfrm>
                <a:off x="3760" y="2333"/>
                <a:ext cx="55" cy="56"/>
              </a:xfrm>
              <a:custGeom>
                <a:avLst/>
                <a:gdLst>
                  <a:gd name="T0" fmla="*/ 0 w 29"/>
                  <a:gd name="T1" fmla="*/ 15 h 29"/>
                  <a:gd name="T2" fmla="*/ 4 w 29"/>
                  <a:gd name="T3" fmla="*/ 8 h 29"/>
                  <a:gd name="T4" fmla="*/ 28 w 29"/>
                  <a:gd name="T5" fmla="*/ 18 h 29"/>
                  <a:gd name="T6" fmla="*/ 25 w 29"/>
                  <a:gd name="T7" fmla="*/ 22 h 29"/>
                  <a:gd name="T8" fmla="*/ 11 w 29"/>
                  <a:gd name="T9" fmla="*/ 29 h 29"/>
                  <a:gd name="T10" fmla="*/ 0 w 29"/>
                  <a:gd name="T11" fmla="*/ 15 h 29"/>
                </a:gdLst>
                <a:ahLst/>
                <a:cxnLst>
                  <a:cxn ang="0">
                    <a:pos x="T0" y="T1"/>
                  </a:cxn>
                  <a:cxn ang="0">
                    <a:pos x="T2" y="T3"/>
                  </a:cxn>
                  <a:cxn ang="0">
                    <a:pos x="T4" y="T5"/>
                  </a:cxn>
                  <a:cxn ang="0">
                    <a:pos x="T6" y="T7"/>
                  </a:cxn>
                  <a:cxn ang="0">
                    <a:pos x="T8" y="T9"/>
                  </a:cxn>
                  <a:cxn ang="0">
                    <a:pos x="T10" y="T11"/>
                  </a:cxn>
                </a:cxnLst>
                <a:rect l="0" t="0" r="r" b="b"/>
                <a:pathLst>
                  <a:path w="29" h="29">
                    <a:moveTo>
                      <a:pt x="0" y="15"/>
                    </a:moveTo>
                    <a:cubicBezTo>
                      <a:pt x="9" y="16"/>
                      <a:pt x="0" y="9"/>
                      <a:pt x="4" y="8"/>
                    </a:cubicBezTo>
                    <a:cubicBezTo>
                      <a:pt x="23" y="0"/>
                      <a:pt x="29" y="2"/>
                      <a:pt x="28" y="18"/>
                    </a:cubicBezTo>
                    <a:cubicBezTo>
                      <a:pt x="27" y="19"/>
                      <a:pt x="26" y="20"/>
                      <a:pt x="25" y="22"/>
                    </a:cubicBezTo>
                    <a:cubicBezTo>
                      <a:pt x="19" y="22"/>
                      <a:pt x="12" y="19"/>
                      <a:pt x="11" y="29"/>
                    </a:cubicBezTo>
                    <a:cubicBezTo>
                      <a:pt x="5" y="25"/>
                      <a:pt x="1" y="22"/>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6" name="Freeform 1556"/>
              <p:cNvSpPr/>
              <p:nvPr/>
            </p:nvSpPr>
            <p:spPr bwMode="auto">
              <a:xfrm>
                <a:off x="4212" y="1493"/>
                <a:ext cx="222" cy="144"/>
              </a:xfrm>
              <a:custGeom>
                <a:avLst/>
                <a:gdLst>
                  <a:gd name="T0" fmla="*/ 4 w 117"/>
                  <a:gd name="T1" fmla="*/ 53 h 75"/>
                  <a:gd name="T2" fmla="*/ 0 w 117"/>
                  <a:gd name="T3" fmla="*/ 39 h 75"/>
                  <a:gd name="T4" fmla="*/ 5 w 117"/>
                  <a:gd name="T5" fmla="*/ 39 h 75"/>
                  <a:gd name="T6" fmla="*/ 22 w 117"/>
                  <a:gd name="T7" fmla="*/ 34 h 75"/>
                  <a:gd name="T8" fmla="*/ 51 w 117"/>
                  <a:gd name="T9" fmla="*/ 7 h 75"/>
                  <a:gd name="T10" fmla="*/ 55 w 117"/>
                  <a:gd name="T11" fmla="*/ 10 h 75"/>
                  <a:gd name="T12" fmla="*/ 70 w 117"/>
                  <a:gd name="T13" fmla="*/ 8 h 75"/>
                  <a:gd name="T14" fmla="*/ 91 w 117"/>
                  <a:gd name="T15" fmla="*/ 4 h 75"/>
                  <a:gd name="T16" fmla="*/ 108 w 117"/>
                  <a:gd name="T17" fmla="*/ 11 h 75"/>
                  <a:gd name="T18" fmla="*/ 109 w 117"/>
                  <a:gd name="T19" fmla="*/ 19 h 75"/>
                  <a:gd name="T20" fmla="*/ 109 w 117"/>
                  <a:gd name="T21" fmla="*/ 23 h 75"/>
                  <a:gd name="T22" fmla="*/ 116 w 117"/>
                  <a:gd name="T23" fmla="*/ 28 h 75"/>
                  <a:gd name="T24" fmla="*/ 110 w 117"/>
                  <a:gd name="T25" fmla="*/ 35 h 75"/>
                  <a:gd name="T26" fmla="*/ 98 w 117"/>
                  <a:gd name="T27" fmla="*/ 38 h 75"/>
                  <a:gd name="T28" fmla="*/ 70 w 117"/>
                  <a:gd name="T29" fmla="*/ 45 h 75"/>
                  <a:gd name="T30" fmla="*/ 60 w 117"/>
                  <a:gd name="T31" fmla="*/ 44 h 75"/>
                  <a:gd name="T32" fmla="*/ 47 w 117"/>
                  <a:gd name="T33" fmla="*/ 44 h 75"/>
                  <a:gd name="T34" fmla="*/ 43 w 117"/>
                  <a:gd name="T35" fmla="*/ 46 h 75"/>
                  <a:gd name="T36" fmla="*/ 25 w 117"/>
                  <a:gd name="T37" fmla="*/ 74 h 75"/>
                  <a:gd name="T38" fmla="*/ 7 w 117"/>
                  <a:gd name="T39" fmla="*/ 60 h 75"/>
                  <a:gd name="T40" fmla="*/ 4 w 117"/>
                  <a:gd name="T41" fmla="*/ 5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75">
                    <a:moveTo>
                      <a:pt x="4" y="53"/>
                    </a:moveTo>
                    <a:cubicBezTo>
                      <a:pt x="2" y="48"/>
                      <a:pt x="0" y="44"/>
                      <a:pt x="0" y="39"/>
                    </a:cubicBezTo>
                    <a:cubicBezTo>
                      <a:pt x="2" y="38"/>
                      <a:pt x="3" y="38"/>
                      <a:pt x="5" y="39"/>
                    </a:cubicBezTo>
                    <a:cubicBezTo>
                      <a:pt x="13" y="47"/>
                      <a:pt x="17" y="42"/>
                      <a:pt x="22" y="34"/>
                    </a:cubicBezTo>
                    <a:cubicBezTo>
                      <a:pt x="29" y="23"/>
                      <a:pt x="37" y="12"/>
                      <a:pt x="51" y="7"/>
                    </a:cubicBezTo>
                    <a:cubicBezTo>
                      <a:pt x="52" y="8"/>
                      <a:pt x="53" y="9"/>
                      <a:pt x="55" y="10"/>
                    </a:cubicBezTo>
                    <a:cubicBezTo>
                      <a:pt x="61" y="15"/>
                      <a:pt x="65" y="8"/>
                      <a:pt x="70" y="8"/>
                    </a:cubicBezTo>
                    <a:cubicBezTo>
                      <a:pt x="77" y="5"/>
                      <a:pt x="86" y="15"/>
                      <a:pt x="91" y="4"/>
                    </a:cubicBezTo>
                    <a:cubicBezTo>
                      <a:pt x="99" y="0"/>
                      <a:pt x="105" y="3"/>
                      <a:pt x="108" y="11"/>
                    </a:cubicBezTo>
                    <a:cubicBezTo>
                      <a:pt x="109" y="14"/>
                      <a:pt x="110" y="16"/>
                      <a:pt x="109" y="19"/>
                    </a:cubicBezTo>
                    <a:cubicBezTo>
                      <a:pt x="108" y="22"/>
                      <a:pt x="108" y="23"/>
                      <a:pt x="109" y="23"/>
                    </a:cubicBezTo>
                    <a:cubicBezTo>
                      <a:pt x="113" y="23"/>
                      <a:pt x="116" y="24"/>
                      <a:pt x="116" y="28"/>
                    </a:cubicBezTo>
                    <a:cubicBezTo>
                      <a:pt x="117" y="33"/>
                      <a:pt x="113" y="34"/>
                      <a:pt x="110" y="35"/>
                    </a:cubicBezTo>
                    <a:cubicBezTo>
                      <a:pt x="106" y="37"/>
                      <a:pt x="102" y="39"/>
                      <a:pt x="98" y="38"/>
                    </a:cubicBezTo>
                    <a:cubicBezTo>
                      <a:pt x="87" y="35"/>
                      <a:pt x="78" y="33"/>
                      <a:pt x="70" y="45"/>
                    </a:cubicBezTo>
                    <a:cubicBezTo>
                      <a:pt x="68" y="49"/>
                      <a:pt x="63" y="48"/>
                      <a:pt x="60" y="44"/>
                    </a:cubicBezTo>
                    <a:cubicBezTo>
                      <a:pt x="55" y="36"/>
                      <a:pt x="52" y="43"/>
                      <a:pt x="47" y="44"/>
                    </a:cubicBezTo>
                    <a:cubicBezTo>
                      <a:pt x="46" y="45"/>
                      <a:pt x="45" y="46"/>
                      <a:pt x="43" y="46"/>
                    </a:cubicBezTo>
                    <a:cubicBezTo>
                      <a:pt x="30" y="51"/>
                      <a:pt x="31" y="64"/>
                      <a:pt x="25" y="74"/>
                    </a:cubicBezTo>
                    <a:cubicBezTo>
                      <a:pt x="15" y="75"/>
                      <a:pt x="13" y="65"/>
                      <a:pt x="7" y="60"/>
                    </a:cubicBezTo>
                    <a:cubicBezTo>
                      <a:pt x="6" y="57"/>
                      <a:pt x="5" y="55"/>
                      <a:pt x="4"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7" name="Freeform 1557"/>
              <p:cNvSpPr/>
              <p:nvPr/>
            </p:nvSpPr>
            <p:spPr bwMode="auto">
              <a:xfrm>
                <a:off x="4255" y="1497"/>
                <a:ext cx="225" cy="157"/>
              </a:xfrm>
              <a:custGeom>
                <a:avLst/>
                <a:gdLst>
                  <a:gd name="T0" fmla="*/ 23 w 118"/>
                  <a:gd name="T1" fmla="*/ 40 h 82"/>
                  <a:gd name="T2" fmla="*/ 35 w 118"/>
                  <a:gd name="T3" fmla="*/ 31 h 82"/>
                  <a:gd name="T4" fmla="*/ 41 w 118"/>
                  <a:gd name="T5" fmla="*/ 32 h 82"/>
                  <a:gd name="T6" fmla="*/ 51 w 118"/>
                  <a:gd name="T7" fmla="*/ 32 h 82"/>
                  <a:gd name="T8" fmla="*/ 63 w 118"/>
                  <a:gd name="T9" fmla="*/ 27 h 82"/>
                  <a:gd name="T10" fmla="*/ 93 w 118"/>
                  <a:gd name="T11" fmla="*/ 27 h 82"/>
                  <a:gd name="T12" fmla="*/ 71 w 118"/>
                  <a:gd name="T13" fmla="*/ 20 h 82"/>
                  <a:gd name="T14" fmla="*/ 82 w 118"/>
                  <a:gd name="T15" fmla="*/ 12 h 82"/>
                  <a:gd name="T16" fmla="*/ 96 w 118"/>
                  <a:gd name="T17" fmla="*/ 0 h 82"/>
                  <a:gd name="T18" fmla="*/ 103 w 118"/>
                  <a:gd name="T19" fmla="*/ 1 h 82"/>
                  <a:gd name="T20" fmla="*/ 104 w 118"/>
                  <a:gd name="T21" fmla="*/ 6 h 82"/>
                  <a:gd name="T22" fmla="*/ 110 w 118"/>
                  <a:gd name="T23" fmla="*/ 24 h 82"/>
                  <a:gd name="T24" fmla="*/ 117 w 118"/>
                  <a:gd name="T25" fmla="*/ 33 h 82"/>
                  <a:gd name="T26" fmla="*/ 98 w 118"/>
                  <a:gd name="T27" fmla="*/ 50 h 82"/>
                  <a:gd name="T28" fmla="*/ 75 w 118"/>
                  <a:gd name="T29" fmla="*/ 44 h 82"/>
                  <a:gd name="T30" fmla="*/ 57 w 118"/>
                  <a:gd name="T31" fmla="*/ 51 h 82"/>
                  <a:gd name="T32" fmla="*/ 50 w 118"/>
                  <a:gd name="T33" fmla="*/ 54 h 82"/>
                  <a:gd name="T34" fmla="*/ 26 w 118"/>
                  <a:gd name="T35" fmla="*/ 71 h 82"/>
                  <a:gd name="T36" fmla="*/ 9 w 118"/>
                  <a:gd name="T37" fmla="*/ 82 h 82"/>
                  <a:gd name="T38" fmla="*/ 5 w 118"/>
                  <a:gd name="T39" fmla="*/ 79 h 82"/>
                  <a:gd name="T40" fmla="*/ 2 w 118"/>
                  <a:gd name="T41" fmla="*/ 72 h 82"/>
                  <a:gd name="T42" fmla="*/ 19 w 118"/>
                  <a:gd name="T43" fmla="*/ 40 h 82"/>
                  <a:gd name="T44" fmla="*/ 23 w 118"/>
                  <a:gd name="T45" fmla="*/ 46 h 82"/>
                  <a:gd name="T46" fmla="*/ 23 w 118"/>
                  <a:gd name="T47" fmla="*/ 4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82">
                    <a:moveTo>
                      <a:pt x="23" y="40"/>
                    </a:moveTo>
                    <a:cubicBezTo>
                      <a:pt x="27" y="37"/>
                      <a:pt x="31" y="34"/>
                      <a:pt x="35" y="31"/>
                    </a:cubicBezTo>
                    <a:cubicBezTo>
                      <a:pt x="37" y="30"/>
                      <a:pt x="39" y="30"/>
                      <a:pt x="41" y="32"/>
                    </a:cubicBezTo>
                    <a:cubicBezTo>
                      <a:pt x="45" y="38"/>
                      <a:pt x="45" y="37"/>
                      <a:pt x="51" y="32"/>
                    </a:cubicBezTo>
                    <a:cubicBezTo>
                      <a:pt x="54" y="30"/>
                      <a:pt x="57" y="22"/>
                      <a:pt x="63" y="27"/>
                    </a:cubicBezTo>
                    <a:cubicBezTo>
                      <a:pt x="73" y="38"/>
                      <a:pt x="82" y="30"/>
                      <a:pt x="93" y="27"/>
                    </a:cubicBezTo>
                    <a:cubicBezTo>
                      <a:pt x="85" y="23"/>
                      <a:pt x="76" y="26"/>
                      <a:pt x="71" y="20"/>
                    </a:cubicBezTo>
                    <a:cubicBezTo>
                      <a:pt x="69" y="8"/>
                      <a:pt x="86" y="28"/>
                      <a:pt x="82" y="12"/>
                    </a:cubicBezTo>
                    <a:cubicBezTo>
                      <a:pt x="86" y="8"/>
                      <a:pt x="90" y="3"/>
                      <a:pt x="96" y="0"/>
                    </a:cubicBezTo>
                    <a:cubicBezTo>
                      <a:pt x="99" y="0"/>
                      <a:pt x="101" y="0"/>
                      <a:pt x="103" y="1"/>
                    </a:cubicBezTo>
                    <a:cubicBezTo>
                      <a:pt x="104" y="3"/>
                      <a:pt x="104" y="4"/>
                      <a:pt x="104" y="6"/>
                    </a:cubicBezTo>
                    <a:cubicBezTo>
                      <a:pt x="102" y="13"/>
                      <a:pt x="104" y="19"/>
                      <a:pt x="110" y="24"/>
                    </a:cubicBezTo>
                    <a:cubicBezTo>
                      <a:pt x="113" y="26"/>
                      <a:pt x="118" y="27"/>
                      <a:pt x="117" y="33"/>
                    </a:cubicBezTo>
                    <a:cubicBezTo>
                      <a:pt x="106" y="34"/>
                      <a:pt x="91" y="28"/>
                      <a:pt x="98" y="50"/>
                    </a:cubicBezTo>
                    <a:cubicBezTo>
                      <a:pt x="89" y="49"/>
                      <a:pt x="85" y="33"/>
                      <a:pt x="75" y="44"/>
                    </a:cubicBezTo>
                    <a:cubicBezTo>
                      <a:pt x="68" y="43"/>
                      <a:pt x="64" y="51"/>
                      <a:pt x="57" y="51"/>
                    </a:cubicBezTo>
                    <a:cubicBezTo>
                      <a:pt x="54" y="52"/>
                      <a:pt x="52" y="52"/>
                      <a:pt x="50" y="54"/>
                    </a:cubicBezTo>
                    <a:cubicBezTo>
                      <a:pt x="43" y="62"/>
                      <a:pt x="34" y="66"/>
                      <a:pt x="26" y="71"/>
                    </a:cubicBezTo>
                    <a:cubicBezTo>
                      <a:pt x="15" y="67"/>
                      <a:pt x="13" y="76"/>
                      <a:pt x="9" y="82"/>
                    </a:cubicBezTo>
                    <a:cubicBezTo>
                      <a:pt x="8" y="81"/>
                      <a:pt x="6" y="80"/>
                      <a:pt x="5" y="79"/>
                    </a:cubicBezTo>
                    <a:cubicBezTo>
                      <a:pt x="3" y="77"/>
                      <a:pt x="0" y="76"/>
                      <a:pt x="2" y="72"/>
                    </a:cubicBezTo>
                    <a:cubicBezTo>
                      <a:pt x="1" y="58"/>
                      <a:pt x="4" y="45"/>
                      <a:pt x="19" y="40"/>
                    </a:cubicBezTo>
                    <a:cubicBezTo>
                      <a:pt x="21" y="42"/>
                      <a:pt x="20" y="47"/>
                      <a:pt x="23" y="46"/>
                    </a:cubicBezTo>
                    <a:cubicBezTo>
                      <a:pt x="25" y="46"/>
                      <a:pt x="23" y="42"/>
                      <a:pt x="23"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8" name="Freeform 1558"/>
              <p:cNvSpPr/>
              <p:nvPr/>
            </p:nvSpPr>
            <p:spPr bwMode="auto">
              <a:xfrm>
                <a:off x="4126" y="1560"/>
                <a:ext cx="106" cy="121"/>
              </a:xfrm>
              <a:custGeom>
                <a:avLst/>
                <a:gdLst>
                  <a:gd name="T0" fmla="*/ 14 w 56"/>
                  <a:gd name="T1" fmla="*/ 0 h 63"/>
                  <a:gd name="T2" fmla="*/ 17 w 56"/>
                  <a:gd name="T3" fmla="*/ 0 h 63"/>
                  <a:gd name="T4" fmla="*/ 45 w 56"/>
                  <a:gd name="T5" fmla="*/ 18 h 63"/>
                  <a:gd name="T6" fmla="*/ 44 w 56"/>
                  <a:gd name="T7" fmla="*/ 34 h 63"/>
                  <a:gd name="T8" fmla="*/ 49 w 56"/>
                  <a:gd name="T9" fmla="*/ 49 h 63"/>
                  <a:gd name="T10" fmla="*/ 15 w 56"/>
                  <a:gd name="T11" fmla="*/ 52 h 63"/>
                  <a:gd name="T12" fmla="*/ 14 w 56"/>
                  <a:gd name="T13" fmla="*/ 63 h 63"/>
                  <a:gd name="T14" fmla="*/ 11 w 56"/>
                  <a:gd name="T15" fmla="*/ 63 h 63"/>
                  <a:gd name="T16" fmla="*/ 4 w 56"/>
                  <a:gd name="T17" fmla="*/ 56 h 63"/>
                  <a:gd name="T18" fmla="*/ 8 w 56"/>
                  <a:gd name="T19" fmla="*/ 6 h 63"/>
                  <a:gd name="T20" fmla="*/ 14 w 56"/>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63">
                    <a:moveTo>
                      <a:pt x="14" y="0"/>
                    </a:moveTo>
                    <a:cubicBezTo>
                      <a:pt x="15" y="0"/>
                      <a:pt x="16" y="0"/>
                      <a:pt x="17" y="0"/>
                    </a:cubicBezTo>
                    <a:cubicBezTo>
                      <a:pt x="19" y="19"/>
                      <a:pt x="32" y="18"/>
                      <a:pt x="45" y="18"/>
                    </a:cubicBezTo>
                    <a:cubicBezTo>
                      <a:pt x="39" y="23"/>
                      <a:pt x="42" y="28"/>
                      <a:pt x="44" y="34"/>
                    </a:cubicBezTo>
                    <a:cubicBezTo>
                      <a:pt x="46" y="39"/>
                      <a:pt x="56" y="42"/>
                      <a:pt x="49" y="49"/>
                    </a:cubicBezTo>
                    <a:cubicBezTo>
                      <a:pt x="38" y="58"/>
                      <a:pt x="26" y="52"/>
                      <a:pt x="15" y="52"/>
                    </a:cubicBezTo>
                    <a:cubicBezTo>
                      <a:pt x="17" y="56"/>
                      <a:pt x="17" y="60"/>
                      <a:pt x="14" y="63"/>
                    </a:cubicBezTo>
                    <a:cubicBezTo>
                      <a:pt x="13" y="63"/>
                      <a:pt x="12" y="63"/>
                      <a:pt x="11" y="63"/>
                    </a:cubicBezTo>
                    <a:cubicBezTo>
                      <a:pt x="8" y="61"/>
                      <a:pt x="6" y="58"/>
                      <a:pt x="4" y="56"/>
                    </a:cubicBezTo>
                    <a:cubicBezTo>
                      <a:pt x="0" y="39"/>
                      <a:pt x="9" y="23"/>
                      <a:pt x="8" y="6"/>
                    </a:cubicBezTo>
                    <a:cubicBezTo>
                      <a:pt x="8" y="5"/>
                      <a:pt x="12" y="2"/>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9" name="Freeform 1559"/>
              <p:cNvSpPr/>
              <p:nvPr/>
            </p:nvSpPr>
            <p:spPr bwMode="auto">
              <a:xfrm>
                <a:off x="4147" y="1648"/>
                <a:ext cx="78" cy="48"/>
              </a:xfrm>
              <a:custGeom>
                <a:avLst/>
                <a:gdLst>
                  <a:gd name="T0" fmla="*/ 3 w 41"/>
                  <a:gd name="T1" fmla="*/ 17 h 25"/>
                  <a:gd name="T2" fmla="*/ 15 w 41"/>
                  <a:gd name="T3" fmla="*/ 4 h 25"/>
                  <a:gd name="T4" fmla="*/ 38 w 41"/>
                  <a:gd name="T5" fmla="*/ 3 h 25"/>
                  <a:gd name="T6" fmla="*/ 35 w 41"/>
                  <a:gd name="T7" fmla="*/ 25 h 25"/>
                  <a:gd name="T8" fmla="*/ 3 w 41"/>
                  <a:gd name="T9" fmla="*/ 21 h 25"/>
                  <a:gd name="T10" fmla="*/ 3 w 41"/>
                  <a:gd name="T11" fmla="*/ 17 h 25"/>
                </a:gdLst>
                <a:ahLst/>
                <a:cxnLst>
                  <a:cxn ang="0">
                    <a:pos x="T0" y="T1"/>
                  </a:cxn>
                  <a:cxn ang="0">
                    <a:pos x="T2" y="T3"/>
                  </a:cxn>
                  <a:cxn ang="0">
                    <a:pos x="T4" y="T5"/>
                  </a:cxn>
                  <a:cxn ang="0">
                    <a:pos x="T6" y="T7"/>
                  </a:cxn>
                  <a:cxn ang="0">
                    <a:pos x="T8" y="T9"/>
                  </a:cxn>
                  <a:cxn ang="0">
                    <a:pos x="T10" y="T11"/>
                  </a:cxn>
                </a:cxnLst>
                <a:rect l="0" t="0" r="r" b="b"/>
                <a:pathLst>
                  <a:path w="41" h="25">
                    <a:moveTo>
                      <a:pt x="3" y="17"/>
                    </a:moveTo>
                    <a:cubicBezTo>
                      <a:pt x="0" y="6"/>
                      <a:pt x="4" y="0"/>
                      <a:pt x="15" y="4"/>
                    </a:cubicBezTo>
                    <a:cubicBezTo>
                      <a:pt x="23" y="6"/>
                      <a:pt x="30" y="2"/>
                      <a:pt x="38" y="3"/>
                    </a:cubicBezTo>
                    <a:cubicBezTo>
                      <a:pt x="31" y="9"/>
                      <a:pt x="41" y="17"/>
                      <a:pt x="35" y="25"/>
                    </a:cubicBezTo>
                    <a:cubicBezTo>
                      <a:pt x="25" y="18"/>
                      <a:pt x="16" y="3"/>
                      <a:pt x="3" y="21"/>
                    </a:cubicBezTo>
                    <a:cubicBezTo>
                      <a:pt x="3" y="19"/>
                      <a:pt x="3" y="18"/>
                      <a:pt x="3"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0" name="Freeform 1560"/>
              <p:cNvSpPr/>
              <p:nvPr/>
            </p:nvSpPr>
            <p:spPr bwMode="auto">
              <a:xfrm>
                <a:off x="4232" y="1664"/>
                <a:ext cx="46" cy="44"/>
              </a:xfrm>
              <a:custGeom>
                <a:avLst/>
                <a:gdLst>
                  <a:gd name="T0" fmla="*/ 24 w 24"/>
                  <a:gd name="T1" fmla="*/ 9 h 23"/>
                  <a:gd name="T2" fmla="*/ 17 w 24"/>
                  <a:gd name="T3" fmla="*/ 23 h 23"/>
                  <a:gd name="T4" fmla="*/ 7 w 24"/>
                  <a:gd name="T5" fmla="*/ 16 h 23"/>
                  <a:gd name="T6" fmla="*/ 5 w 24"/>
                  <a:gd name="T7" fmla="*/ 0 h 23"/>
                  <a:gd name="T8" fmla="*/ 24 w 24"/>
                  <a:gd name="T9" fmla="*/ 9 h 23"/>
                </a:gdLst>
                <a:ahLst/>
                <a:cxnLst>
                  <a:cxn ang="0">
                    <a:pos x="T0" y="T1"/>
                  </a:cxn>
                  <a:cxn ang="0">
                    <a:pos x="T2" y="T3"/>
                  </a:cxn>
                  <a:cxn ang="0">
                    <a:pos x="T4" y="T5"/>
                  </a:cxn>
                  <a:cxn ang="0">
                    <a:pos x="T6" y="T7"/>
                  </a:cxn>
                  <a:cxn ang="0">
                    <a:pos x="T8" y="T9"/>
                  </a:cxn>
                </a:cxnLst>
                <a:rect l="0" t="0" r="r" b="b"/>
                <a:pathLst>
                  <a:path w="24" h="23">
                    <a:moveTo>
                      <a:pt x="24" y="9"/>
                    </a:moveTo>
                    <a:cubicBezTo>
                      <a:pt x="22" y="14"/>
                      <a:pt x="17" y="17"/>
                      <a:pt x="17" y="23"/>
                    </a:cubicBezTo>
                    <a:cubicBezTo>
                      <a:pt x="14" y="21"/>
                      <a:pt x="10" y="18"/>
                      <a:pt x="7" y="16"/>
                    </a:cubicBezTo>
                    <a:cubicBezTo>
                      <a:pt x="0" y="11"/>
                      <a:pt x="10" y="6"/>
                      <a:pt x="5" y="0"/>
                    </a:cubicBezTo>
                    <a:cubicBezTo>
                      <a:pt x="10" y="7"/>
                      <a:pt x="18" y="6"/>
                      <a:pt x="2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1" name="Freeform 1561"/>
              <p:cNvSpPr/>
              <p:nvPr/>
            </p:nvSpPr>
            <p:spPr bwMode="auto">
              <a:xfrm>
                <a:off x="4272" y="1614"/>
                <a:ext cx="39" cy="48"/>
              </a:xfrm>
              <a:custGeom>
                <a:avLst/>
                <a:gdLst>
                  <a:gd name="T0" fmla="*/ 0 w 20"/>
                  <a:gd name="T1" fmla="*/ 21 h 25"/>
                  <a:gd name="T2" fmla="*/ 17 w 20"/>
                  <a:gd name="T3" fmla="*/ 7 h 25"/>
                  <a:gd name="T4" fmla="*/ 15 w 20"/>
                  <a:gd name="T5" fmla="*/ 18 h 25"/>
                  <a:gd name="T6" fmla="*/ 7 w 20"/>
                  <a:gd name="T7" fmla="*/ 25 h 25"/>
                  <a:gd name="T8" fmla="*/ 5 w 20"/>
                  <a:gd name="T9" fmla="*/ 25 h 25"/>
                  <a:gd name="T10" fmla="*/ 3 w 20"/>
                  <a:gd name="T11" fmla="*/ 25 h 25"/>
                  <a:gd name="T12" fmla="*/ 0 w 20"/>
                  <a:gd name="T13" fmla="*/ 21 h 25"/>
                </a:gdLst>
                <a:ahLst/>
                <a:cxnLst>
                  <a:cxn ang="0">
                    <a:pos x="T0" y="T1"/>
                  </a:cxn>
                  <a:cxn ang="0">
                    <a:pos x="T2" y="T3"/>
                  </a:cxn>
                  <a:cxn ang="0">
                    <a:pos x="T4" y="T5"/>
                  </a:cxn>
                  <a:cxn ang="0">
                    <a:pos x="T6" y="T7"/>
                  </a:cxn>
                  <a:cxn ang="0">
                    <a:pos x="T8" y="T9"/>
                  </a:cxn>
                  <a:cxn ang="0">
                    <a:pos x="T10" y="T11"/>
                  </a:cxn>
                  <a:cxn ang="0">
                    <a:pos x="T12" y="T13"/>
                  </a:cxn>
                </a:cxnLst>
                <a:rect l="0" t="0" r="r" b="b"/>
                <a:pathLst>
                  <a:path w="20" h="25">
                    <a:moveTo>
                      <a:pt x="0" y="21"/>
                    </a:moveTo>
                    <a:cubicBezTo>
                      <a:pt x="1" y="1"/>
                      <a:pt x="2" y="0"/>
                      <a:pt x="17" y="7"/>
                    </a:cubicBezTo>
                    <a:cubicBezTo>
                      <a:pt x="20" y="11"/>
                      <a:pt x="17" y="15"/>
                      <a:pt x="15" y="18"/>
                    </a:cubicBezTo>
                    <a:cubicBezTo>
                      <a:pt x="13" y="21"/>
                      <a:pt x="10" y="22"/>
                      <a:pt x="7" y="25"/>
                    </a:cubicBezTo>
                    <a:cubicBezTo>
                      <a:pt x="5" y="25"/>
                      <a:pt x="5" y="25"/>
                      <a:pt x="5" y="25"/>
                    </a:cubicBezTo>
                    <a:cubicBezTo>
                      <a:pt x="5" y="25"/>
                      <a:pt x="3" y="25"/>
                      <a:pt x="3" y="25"/>
                    </a:cubicBezTo>
                    <a:cubicBezTo>
                      <a:pt x="2" y="23"/>
                      <a:pt x="1" y="22"/>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2" name="Freeform 1562"/>
              <p:cNvSpPr/>
              <p:nvPr/>
            </p:nvSpPr>
            <p:spPr bwMode="auto">
              <a:xfrm>
                <a:off x="4225" y="1608"/>
                <a:ext cx="40" cy="40"/>
              </a:xfrm>
              <a:custGeom>
                <a:avLst/>
                <a:gdLst>
                  <a:gd name="T0" fmla="*/ 18 w 21"/>
                  <a:gd name="T1" fmla="*/ 14 h 21"/>
                  <a:gd name="T2" fmla="*/ 21 w 21"/>
                  <a:gd name="T3" fmla="*/ 21 h 21"/>
                  <a:gd name="T4" fmla="*/ 0 w 21"/>
                  <a:gd name="T5" fmla="*/ 0 h 21"/>
                  <a:gd name="T6" fmla="*/ 18 w 21"/>
                  <a:gd name="T7" fmla="*/ 14 h 21"/>
                </a:gdLst>
                <a:ahLst/>
                <a:cxnLst>
                  <a:cxn ang="0">
                    <a:pos x="T0" y="T1"/>
                  </a:cxn>
                  <a:cxn ang="0">
                    <a:pos x="T2" y="T3"/>
                  </a:cxn>
                  <a:cxn ang="0">
                    <a:pos x="T4" y="T5"/>
                  </a:cxn>
                  <a:cxn ang="0">
                    <a:pos x="T6" y="T7"/>
                  </a:cxn>
                </a:cxnLst>
                <a:rect l="0" t="0" r="r" b="b"/>
                <a:pathLst>
                  <a:path w="21" h="21">
                    <a:moveTo>
                      <a:pt x="18" y="14"/>
                    </a:moveTo>
                    <a:cubicBezTo>
                      <a:pt x="19" y="16"/>
                      <a:pt x="20" y="18"/>
                      <a:pt x="21" y="21"/>
                    </a:cubicBezTo>
                    <a:cubicBezTo>
                      <a:pt x="10" y="18"/>
                      <a:pt x="3" y="11"/>
                      <a:pt x="0" y="0"/>
                    </a:cubicBezTo>
                    <a:cubicBezTo>
                      <a:pt x="6" y="4"/>
                      <a:pt x="12" y="9"/>
                      <a:pt x="1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3" name="Freeform 1563"/>
              <p:cNvSpPr/>
              <p:nvPr/>
            </p:nvSpPr>
            <p:spPr bwMode="auto">
              <a:xfrm>
                <a:off x="4448" y="1589"/>
                <a:ext cx="126" cy="86"/>
              </a:xfrm>
              <a:custGeom>
                <a:avLst/>
                <a:gdLst>
                  <a:gd name="T0" fmla="*/ 58 w 66"/>
                  <a:gd name="T1" fmla="*/ 34 h 45"/>
                  <a:gd name="T2" fmla="*/ 23 w 66"/>
                  <a:gd name="T3" fmla="*/ 45 h 45"/>
                  <a:gd name="T4" fmla="*/ 9 w 66"/>
                  <a:gd name="T5" fmla="*/ 34 h 45"/>
                  <a:gd name="T6" fmla="*/ 12 w 66"/>
                  <a:gd name="T7" fmla="*/ 20 h 45"/>
                  <a:gd name="T8" fmla="*/ 28 w 66"/>
                  <a:gd name="T9" fmla="*/ 19 h 45"/>
                  <a:gd name="T10" fmla="*/ 23 w 66"/>
                  <a:gd name="T11" fmla="*/ 6 h 45"/>
                  <a:gd name="T12" fmla="*/ 40 w 66"/>
                  <a:gd name="T13" fmla="*/ 4 h 45"/>
                  <a:gd name="T14" fmla="*/ 57 w 66"/>
                  <a:gd name="T15" fmla="*/ 10 h 45"/>
                  <a:gd name="T16" fmla="*/ 58 w 66"/>
                  <a:gd name="T17"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45">
                    <a:moveTo>
                      <a:pt x="58" y="34"/>
                    </a:moveTo>
                    <a:cubicBezTo>
                      <a:pt x="47" y="40"/>
                      <a:pt x="36" y="45"/>
                      <a:pt x="23" y="45"/>
                    </a:cubicBezTo>
                    <a:cubicBezTo>
                      <a:pt x="20" y="38"/>
                      <a:pt x="14" y="37"/>
                      <a:pt x="9" y="34"/>
                    </a:cubicBezTo>
                    <a:cubicBezTo>
                      <a:pt x="0" y="27"/>
                      <a:pt x="1" y="22"/>
                      <a:pt x="12" y="20"/>
                    </a:cubicBezTo>
                    <a:cubicBezTo>
                      <a:pt x="18" y="20"/>
                      <a:pt x="23" y="18"/>
                      <a:pt x="28" y="19"/>
                    </a:cubicBezTo>
                    <a:cubicBezTo>
                      <a:pt x="29" y="12"/>
                      <a:pt x="24" y="11"/>
                      <a:pt x="23" y="6"/>
                    </a:cubicBezTo>
                    <a:cubicBezTo>
                      <a:pt x="28" y="1"/>
                      <a:pt x="34" y="0"/>
                      <a:pt x="40" y="4"/>
                    </a:cubicBezTo>
                    <a:cubicBezTo>
                      <a:pt x="45" y="9"/>
                      <a:pt x="52" y="7"/>
                      <a:pt x="57" y="10"/>
                    </a:cubicBezTo>
                    <a:cubicBezTo>
                      <a:pt x="66" y="18"/>
                      <a:pt x="66" y="26"/>
                      <a:pt x="58"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4" name="Freeform 1564"/>
              <p:cNvSpPr/>
              <p:nvPr/>
            </p:nvSpPr>
            <p:spPr bwMode="auto">
              <a:xfrm>
                <a:off x="4469" y="1505"/>
                <a:ext cx="93" cy="103"/>
              </a:xfrm>
              <a:custGeom>
                <a:avLst/>
                <a:gdLst>
                  <a:gd name="T0" fmla="*/ 29 w 49"/>
                  <a:gd name="T1" fmla="*/ 50 h 54"/>
                  <a:gd name="T2" fmla="*/ 12 w 49"/>
                  <a:gd name="T3" fmla="*/ 50 h 54"/>
                  <a:gd name="T4" fmla="*/ 5 w 49"/>
                  <a:gd name="T5" fmla="*/ 45 h 54"/>
                  <a:gd name="T6" fmla="*/ 8 w 49"/>
                  <a:gd name="T7" fmla="*/ 33 h 54"/>
                  <a:gd name="T8" fmla="*/ 25 w 49"/>
                  <a:gd name="T9" fmla="*/ 2 h 54"/>
                  <a:gd name="T10" fmla="*/ 38 w 49"/>
                  <a:gd name="T11" fmla="*/ 0 h 54"/>
                  <a:gd name="T12" fmla="*/ 49 w 49"/>
                  <a:gd name="T13" fmla="*/ 15 h 54"/>
                  <a:gd name="T14" fmla="*/ 48 w 49"/>
                  <a:gd name="T15" fmla="*/ 19 h 54"/>
                  <a:gd name="T16" fmla="*/ 44 w 49"/>
                  <a:gd name="T17" fmla="*/ 23 h 54"/>
                  <a:gd name="T18" fmla="*/ 29 w 49"/>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54">
                    <a:moveTo>
                      <a:pt x="29" y="50"/>
                    </a:moveTo>
                    <a:cubicBezTo>
                      <a:pt x="23" y="46"/>
                      <a:pt x="18" y="51"/>
                      <a:pt x="12" y="50"/>
                    </a:cubicBezTo>
                    <a:cubicBezTo>
                      <a:pt x="6" y="53"/>
                      <a:pt x="0" y="54"/>
                      <a:pt x="5" y="45"/>
                    </a:cubicBezTo>
                    <a:cubicBezTo>
                      <a:pt x="8" y="41"/>
                      <a:pt x="11" y="38"/>
                      <a:pt x="8" y="33"/>
                    </a:cubicBezTo>
                    <a:cubicBezTo>
                      <a:pt x="13" y="22"/>
                      <a:pt x="20" y="13"/>
                      <a:pt x="25" y="2"/>
                    </a:cubicBezTo>
                    <a:cubicBezTo>
                      <a:pt x="30" y="5"/>
                      <a:pt x="34" y="3"/>
                      <a:pt x="38" y="0"/>
                    </a:cubicBezTo>
                    <a:cubicBezTo>
                      <a:pt x="45" y="2"/>
                      <a:pt x="49" y="7"/>
                      <a:pt x="49" y="15"/>
                    </a:cubicBezTo>
                    <a:cubicBezTo>
                      <a:pt x="49" y="16"/>
                      <a:pt x="49" y="18"/>
                      <a:pt x="48" y="19"/>
                    </a:cubicBezTo>
                    <a:cubicBezTo>
                      <a:pt x="47" y="21"/>
                      <a:pt x="46" y="22"/>
                      <a:pt x="44" y="23"/>
                    </a:cubicBezTo>
                    <a:cubicBezTo>
                      <a:pt x="32" y="28"/>
                      <a:pt x="25" y="36"/>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5" name="Freeform 1565"/>
              <p:cNvSpPr/>
              <p:nvPr/>
            </p:nvSpPr>
            <p:spPr bwMode="auto">
              <a:xfrm>
                <a:off x="4434" y="1499"/>
                <a:ext cx="84" cy="69"/>
              </a:xfrm>
              <a:custGeom>
                <a:avLst/>
                <a:gdLst>
                  <a:gd name="T0" fmla="*/ 44 w 44"/>
                  <a:gd name="T1" fmla="*/ 5 h 36"/>
                  <a:gd name="T2" fmla="*/ 26 w 44"/>
                  <a:gd name="T3" fmla="*/ 36 h 36"/>
                  <a:gd name="T4" fmla="*/ 23 w 44"/>
                  <a:gd name="T5" fmla="*/ 32 h 36"/>
                  <a:gd name="T6" fmla="*/ 7 w 44"/>
                  <a:gd name="T7" fmla="*/ 20 h 36"/>
                  <a:gd name="T8" fmla="*/ 9 w 44"/>
                  <a:gd name="T9" fmla="*/ 5 h 36"/>
                  <a:gd name="T10" fmla="*/ 26 w 44"/>
                  <a:gd name="T11" fmla="*/ 0 h 36"/>
                  <a:gd name="T12" fmla="*/ 42 w 44"/>
                  <a:gd name="T13" fmla="*/ 3 h 36"/>
                  <a:gd name="T14" fmla="*/ 44 w 44"/>
                  <a:gd name="T15" fmla="*/ 5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36">
                    <a:moveTo>
                      <a:pt x="44" y="5"/>
                    </a:moveTo>
                    <a:cubicBezTo>
                      <a:pt x="44" y="18"/>
                      <a:pt x="37" y="28"/>
                      <a:pt x="26" y="36"/>
                    </a:cubicBezTo>
                    <a:cubicBezTo>
                      <a:pt x="25" y="35"/>
                      <a:pt x="24" y="34"/>
                      <a:pt x="23" y="32"/>
                    </a:cubicBezTo>
                    <a:cubicBezTo>
                      <a:pt x="17" y="28"/>
                      <a:pt x="11" y="25"/>
                      <a:pt x="7" y="20"/>
                    </a:cubicBezTo>
                    <a:cubicBezTo>
                      <a:pt x="2" y="15"/>
                      <a:pt x="0" y="9"/>
                      <a:pt x="9" y="5"/>
                    </a:cubicBezTo>
                    <a:cubicBezTo>
                      <a:pt x="15" y="4"/>
                      <a:pt x="20" y="2"/>
                      <a:pt x="26" y="0"/>
                    </a:cubicBezTo>
                    <a:cubicBezTo>
                      <a:pt x="31" y="3"/>
                      <a:pt x="36" y="3"/>
                      <a:pt x="42" y="3"/>
                    </a:cubicBezTo>
                    <a:cubicBezTo>
                      <a:pt x="42" y="4"/>
                      <a:pt x="43" y="4"/>
                      <a:pt x="4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6" name="Freeform 1566"/>
              <p:cNvSpPr/>
              <p:nvPr/>
            </p:nvSpPr>
            <p:spPr bwMode="auto">
              <a:xfrm>
                <a:off x="4299" y="1595"/>
                <a:ext cx="78" cy="57"/>
              </a:xfrm>
              <a:custGeom>
                <a:avLst/>
                <a:gdLst>
                  <a:gd name="T0" fmla="*/ 0 w 41"/>
                  <a:gd name="T1" fmla="*/ 28 h 30"/>
                  <a:gd name="T2" fmla="*/ 3 w 41"/>
                  <a:gd name="T3" fmla="*/ 17 h 30"/>
                  <a:gd name="T4" fmla="*/ 24 w 41"/>
                  <a:gd name="T5" fmla="*/ 0 h 30"/>
                  <a:gd name="T6" fmla="*/ 41 w 41"/>
                  <a:gd name="T7" fmla="*/ 17 h 30"/>
                  <a:gd name="T8" fmla="*/ 7 w 41"/>
                  <a:gd name="T9" fmla="*/ 28 h 30"/>
                  <a:gd name="T10" fmla="*/ 0 w 41"/>
                  <a:gd name="T11" fmla="*/ 28 h 30"/>
                </a:gdLst>
                <a:ahLst/>
                <a:cxnLst>
                  <a:cxn ang="0">
                    <a:pos x="T0" y="T1"/>
                  </a:cxn>
                  <a:cxn ang="0">
                    <a:pos x="T2" y="T3"/>
                  </a:cxn>
                  <a:cxn ang="0">
                    <a:pos x="T4" y="T5"/>
                  </a:cxn>
                  <a:cxn ang="0">
                    <a:pos x="T6" y="T7"/>
                  </a:cxn>
                  <a:cxn ang="0">
                    <a:pos x="T8" y="T9"/>
                  </a:cxn>
                  <a:cxn ang="0">
                    <a:pos x="T10" y="T11"/>
                  </a:cxn>
                </a:cxnLst>
                <a:rect l="0" t="0" r="r" b="b"/>
                <a:pathLst>
                  <a:path w="41" h="30">
                    <a:moveTo>
                      <a:pt x="0" y="28"/>
                    </a:moveTo>
                    <a:cubicBezTo>
                      <a:pt x="1" y="24"/>
                      <a:pt x="2" y="21"/>
                      <a:pt x="3" y="17"/>
                    </a:cubicBezTo>
                    <a:cubicBezTo>
                      <a:pt x="7" y="7"/>
                      <a:pt x="20" y="9"/>
                      <a:pt x="24" y="0"/>
                    </a:cubicBezTo>
                    <a:cubicBezTo>
                      <a:pt x="35" y="1"/>
                      <a:pt x="39" y="8"/>
                      <a:pt x="41" y="17"/>
                    </a:cubicBezTo>
                    <a:cubicBezTo>
                      <a:pt x="29" y="18"/>
                      <a:pt x="17" y="20"/>
                      <a:pt x="7" y="28"/>
                    </a:cubicBezTo>
                    <a:cubicBezTo>
                      <a:pt x="4" y="30"/>
                      <a:pt x="2" y="30"/>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7" name="Freeform 1567"/>
              <p:cNvSpPr/>
              <p:nvPr/>
            </p:nvSpPr>
            <p:spPr bwMode="auto">
              <a:xfrm>
                <a:off x="4419" y="1614"/>
                <a:ext cx="52" cy="55"/>
              </a:xfrm>
              <a:custGeom>
                <a:avLst/>
                <a:gdLst>
                  <a:gd name="T0" fmla="*/ 27 w 27"/>
                  <a:gd name="T1" fmla="*/ 7 h 29"/>
                  <a:gd name="T2" fmla="*/ 24 w 27"/>
                  <a:gd name="T3" fmla="*/ 21 h 29"/>
                  <a:gd name="T4" fmla="*/ 4 w 27"/>
                  <a:gd name="T5" fmla="*/ 18 h 29"/>
                  <a:gd name="T6" fmla="*/ 4 w 27"/>
                  <a:gd name="T7" fmla="*/ 12 h 29"/>
                  <a:gd name="T8" fmla="*/ 27 w 27"/>
                  <a:gd name="T9" fmla="*/ 7 h 29"/>
                </a:gdLst>
                <a:ahLst/>
                <a:cxnLst>
                  <a:cxn ang="0">
                    <a:pos x="T0" y="T1"/>
                  </a:cxn>
                  <a:cxn ang="0">
                    <a:pos x="T2" y="T3"/>
                  </a:cxn>
                  <a:cxn ang="0">
                    <a:pos x="T4" y="T5"/>
                  </a:cxn>
                  <a:cxn ang="0">
                    <a:pos x="T6" y="T7"/>
                  </a:cxn>
                  <a:cxn ang="0">
                    <a:pos x="T8" y="T9"/>
                  </a:cxn>
                </a:cxnLst>
                <a:rect l="0" t="0" r="r" b="b"/>
                <a:pathLst>
                  <a:path w="27" h="29">
                    <a:moveTo>
                      <a:pt x="27" y="7"/>
                    </a:moveTo>
                    <a:cubicBezTo>
                      <a:pt x="20" y="10"/>
                      <a:pt x="20" y="15"/>
                      <a:pt x="24" y="21"/>
                    </a:cubicBezTo>
                    <a:cubicBezTo>
                      <a:pt x="16" y="29"/>
                      <a:pt x="10" y="22"/>
                      <a:pt x="4" y="18"/>
                    </a:cubicBezTo>
                    <a:cubicBezTo>
                      <a:pt x="0" y="16"/>
                      <a:pt x="2" y="13"/>
                      <a:pt x="4" y="12"/>
                    </a:cubicBezTo>
                    <a:cubicBezTo>
                      <a:pt x="11" y="8"/>
                      <a:pt x="18" y="0"/>
                      <a:pt x="2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8" name="Freeform 1568"/>
              <p:cNvSpPr/>
              <p:nvPr/>
            </p:nvSpPr>
            <p:spPr bwMode="auto">
              <a:xfrm>
                <a:off x="4345" y="1587"/>
                <a:ext cx="76" cy="52"/>
              </a:xfrm>
              <a:custGeom>
                <a:avLst/>
                <a:gdLst>
                  <a:gd name="T0" fmla="*/ 17 w 40"/>
                  <a:gd name="T1" fmla="*/ 21 h 27"/>
                  <a:gd name="T2" fmla="*/ 0 w 40"/>
                  <a:gd name="T3" fmla="*/ 4 h 27"/>
                  <a:gd name="T4" fmla="*/ 7 w 40"/>
                  <a:gd name="T5" fmla="*/ 0 h 27"/>
                  <a:gd name="T6" fmla="*/ 28 w 40"/>
                  <a:gd name="T7" fmla="*/ 11 h 27"/>
                  <a:gd name="T8" fmla="*/ 36 w 40"/>
                  <a:gd name="T9" fmla="*/ 19 h 27"/>
                  <a:gd name="T10" fmla="*/ 17 w 40"/>
                  <a:gd name="T11" fmla="*/ 21 h 27"/>
                </a:gdLst>
                <a:ahLst/>
                <a:cxnLst>
                  <a:cxn ang="0">
                    <a:pos x="T0" y="T1"/>
                  </a:cxn>
                  <a:cxn ang="0">
                    <a:pos x="T2" y="T3"/>
                  </a:cxn>
                  <a:cxn ang="0">
                    <a:pos x="T4" y="T5"/>
                  </a:cxn>
                  <a:cxn ang="0">
                    <a:pos x="T6" y="T7"/>
                  </a:cxn>
                  <a:cxn ang="0">
                    <a:pos x="T8" y="T9"/>
                  </a:cxn>
                  <a:cxn ang="0">
                    <a:pos x="T10" y="T11"/>
                  </a:cxn>
                </a:cxnLst>
                <a:rect l="0" t="0" r="r" b="b"/>
                <a:pathLst>
                  <a:path w="40" h="27">
                    <a:moveTo>
                      <a:pt x="17" y="21"/>
                    </a:moveTo>
                    <a:cubicBezTo>
                      <a:pt x="12" y="15"/>
                      <a:pt x="6" y="10"/>
                      <a:pt x="0" y="4"/>
                    </a:cubicBezTo>
                    <a:cubicBezTo>
                      <a:pt x="2" y="1"/>
                      <a:pt x="4" y="0"/>
                      <a:pt x="7" y="0"/>
                    </a:cubicBezTo>
                    <a:cubicBezTo>
                      <a:pt x="13" y="5"/>
                      <a:pt x="23" y="4"/>
                      <a:pt x="28" y="11"/>
                    </a:cubicBezTo>
                    <a:cubicBezTo>
                      <a:pt x="25" y="19"/>
                      <a:pt x="40" y="12"/>
                      <a:pt x="36" y="19"/>
                    </a:cubicBezTo>
                    <a:cubicBezTo>
                      <a:pt x="32" y="27"/>
                      <a:pt x="24" y="22"/>
                      <a:pt x="1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9" name="Freeform 1569"/>
              <p:cNvSpPr/>
              <p:nvPr/>
            </p:nvSpPr>
            <p:spPr bwMode="auto">
              <a:xfrm>
                <a:off x="4358" y="1574"/>
                <a:ext cx="57" cy="34"/>
              </a:xfrm>
              <a:custGeom>
                <a:avLst/>
                <a:gdLst>
                  <a:gd name="T0" fmla="*/ 21 w 30"/>
                  <a:gd name="T1" fmla="*/ 18 h 18"/>
                  <a:gd name="T2" fmla="*/ 0 w 30"/>
                  <a:gd name="T3" fmla="*/ 7 h 18"/>
                  <a:gd name="T4" fmla="*/ 21 w 30"/>
                  <a:gd name="T5" fmla="*/ 4 h 18"/>
                  <a:gd name="T6" fmla="*/ 29 w 30"/>
                  <a:gd name="T7" fmla="*/ 8 h 18"/>
                  <a:gd name="T8" fmla="*/ 21 w 30"/>
                  <a:gd name="T9" fmla="*/ 18 h 18"/>
                </a:gdLst>
                <a:ahLst/>
                <a:cxnLst>
                  <a:cxn ang="0">
                    <a:pos x="T0" y="T1"/>
                  </a:cxn>
                  <a:cxn ang="0">
                    <a:pos x="T2" y="T3"/>
                  </a:cxn>
                  <a:cxn ang="0">
                    <a:pos x="T4" y="T5"/>
                  </a:cxn>
                  <a:cxn ang="0">
                    <a:pos x="T6" y="T7"/>
                  </a:cxn>
                  <a:cxn ang="0">
                    <a:pos x="T8" y="T9"/>
                  </a:cxn>
                </a:cxnLst>
                <a:rect l="0" t="0" r="r" b="b"/>
                <a:pathLst>
                  <a:path w="30" h="18">
                    <a:moveTo>
                      <a:pt x="21" y="18"/>
                    </a:moveTo>
                    <a:cubicBezTo>
                      <a:pt x="12" y="18"/>
                      <a:pt x="5" y="15"/>
                      <a:pt x="0" y="7"/>
                    </a:cubicBezTo>
                    <a:cubicBezTo>
                      <a:pt x="7" y="9"/>
                      <a:pt x="13" y="0"/>
                      <a:pt x="21" y="4"/>
                    </a:cubicBezTo>
                    <a:cubicBezTo>
                      <a:pt x="24" y="4"/>
                      <a:pt x="29" y="4"/>
                      <a:pt x="29" y="8"/>
                    </a:cubicBezTo>
                    <a:cubicBezTo>
                      <a:pt x="30" y="14"/>
                      <a:pt x="25" y="16"/>
                      <a:pt x="2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0" name="Freeform 1570"/>
              <p:cNvSpPr/>
              <p:nvPr/>
            </p:nvSpPr>
            <p:spPr bwMode="auto">
              <a:xfrm>
                <a:off x="4286" y="1648"/>
                <a:ext cx="28" cy="27"/>
              </a:xfrm>
              <a:custGeom>
                <a:avLst/>
                <a:gdLst>
                  <a:gd name="T0" fmla="*/ 7 w 15"/>
                  <a:gd name="T1" fmla="*/ 0 h 14"/>
                  <a:gd name="T2" fmla="*/ 14 w 15"/>
                  <a:gd name="T3" fmla="*/ 0 h 14"/>
                  <a:gd name="T4" fmla="*/ 10 w 15"/>
                  <a:gd name="T5" fmla="*/ 14 h 14"/>
                  <a:gd name="T6" fmla="*/ 0 w 15"/>
                  <a:gd name="T7" fmla="*/ 7 h 14"/>
                  <a:gd name="T8" fmla="*/ 7 w 15"/>
                  <a:gd name="T9" fmla="*/ 0 h 14"/>
                </a:gdLst>
                <a:ahLst/>
                <a:cxnLst>
                  <a:cxn ang="0">
                    <a:pos x="T0" y="T1"/>
                  </a:cxn>
                  <a:cxn ang="0">
                    <a:pos x="T2" y="T3"/>
                  </a:cxn>
                  <a:cxn ang="0">
                    <a:pos x="T4" y="T5"/>
                  </a:cxn>
                  <a:cxn ang="0">
                    <a:pos x="T6" y="T7"/>
                  </a:cxn>
                  <a:cxn ang="0">
                    <a:pos x="T8" y="T9"/>
                  </a:cxn>
                </a:cxnLst>
                <a:rect l="0" t="0" r="r" b="b"/>
                <a:pathLst>
                  <a:path w="15" h="14">
                    <a:moveTo>
                      <a:pt x="7" y="0"/>
                    </a:moveTo>
                    <a:cubicBezTo>
                      <a:pt x="9" y="0"/>
                      <a:pt x="11" y="0"/>
                      <a:pt x="14" y="0"/>
                    </a:cubicBezTo>
                    <a:cubicBezTo>
                      <a:pt x="13" y="5"/>
                      <a:pt x="15" y="10"/>
                      <a:pt x="10" y="14"/>
                    </a:cubicBezTo>
                    <a:cubicBezTo>
                      <a:pt x="7" y="11"/>
                      <a:pt x="3" y="9"/>
                      <a:pt x="0" y="7"/>
                    </a:cubicBezTo>
                    <a:cubicBezTo>
                      <a:pt x="0" y="2"/>
                      <a:pt x="2"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1" name="Freeform 1571"/>
              <p:cNvSpPr/>
              <p:nvPr/>
            </p:nvSpPr>
            <p:spPr bwMode="auto">
              <a:xfrm>
                <a:off x="3905" y="2149"/>
                <a:ext cx="72" cy="75"/>
              </a:xfrm>
              <a:custGeom>
                <a:avLst/>
                <a:gdLst>
                  <a:gd name="T0" fmla="*/ 5 w 38"/>
                  <a:gd name="T1" fmla="*/ 6 h 39"/>
                  <a:gd name="T2" fmla="*/ 5 w 38"/>
                  <a:gd name="T3" fmla="*/ 3 h 39"/>
                  <a:gd name="T4" fmla="*/ 29 w 38"/>
                  <a:gd name="T5" fmla="*/ 3 h 39"/>
                  <a:gd name="T6" fmla="*/ 31 w 38"/>
                  <a:gd name="T7" fmla="*/ 22 h 39"/>
                  <a:gd name="T8" fmla="*/ 18 w 38"/>
                  <a:gd name="T9" fmla="*/ 37 h 39"/>
                  <a:gd name="T10" fmla="*/ 1 w 38"/>
                  <a:gd name="T11" fmla="*/ 23 h 39"/>
                  <a:gd name="T12" fmla="*/ 1 w 38"/>
                  <a:gd name="T13" fmla="*/ 23 h 39"/>
                  <a:gd name="T14" fmla="*/ 2 w 38"/>
                  <a:gd name="T15" fmla="*/ 22 h 39"/>
                  <a:gd name="T16" fmla="*/ 14 w 38"/>
                  <a:gd name="T17" fmla="*/ 18 h 39"/>
                  <a:gd name="T18" fmla="*/ 5 w 38"/>
                  <a:gd name="T19"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9">
                    <a:moveTo>
                      <a:pt x="5" y="6"/>
                    </a:moveTo>
                    <a:cubicBezTo>
                      <a:pt x="5" y="5"/>
                      <a:pt x="5" y="4"/>
                      <a:pt x="5" y="3"/>
                    </a:cubicBezTo>
                    <a:cubicBezTo>
                      <a:pt x="13" y="3"/>
                      <a:pt x="21" y="0"/>
                      <a:pt x="29" y="3"/>
                    </a:cubicBezTo>
                    <a:cubicBezTo>
                      <a:pt x="38" y="8"/>
                      <a:pt x="35" y="15"/>
                      <a:pt x="31" y="22"/>
                    </a:cubicBezTo>
                    <a:cubicBezTo>
                      <a:pt x="27" y="27"/>
                      <a:pt x="23" y="32"/>
                      <a:pt x="18" y="37"/>
                    </a:cubicBezTo>
                    <a:cubicBezTo>
                      <a:pt x="8" y="39"/>
                      <a:pt x="0" y="37"/>
                      <a:pt x="1" y="23"/>
                    </a:cubicBezTo>
                    <a:cubicBezTo>
                      <a:pt x="1" y="23"/>
                      <a:pt x="1" y="23"/>
                      <a:pt x="1" y="23"/>
                    </a:cubicBezTo>
                    <a:cubicBezTo>
                      <a:pt x="1" y="23"/>
                      <a:pt x="2" y="22"/>
                      <a:pt x="2" y="22"/>
                    </a:cubicBezTo>
                    <a:cubicBezTo>
                      <a:pt x="4" y="15"/>
                      <a:pt x="12" y="26"/>
                      <a:pt x="14" y="18"/>
                    </a:cubicBezTo>
                    <a:cubicBezTo>
                      <a:pt x="16" y="10"/>
                      <a:pt x="7" y="10"/>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2" name="Freeform 1572"/>
              <p:cNvSpPr/>
              <p:nvPr/>
            </p:nvSpPr>
            <p:spPr bwMode="auto">
              <a:xfrm>
                <a:off x="3874" y="2193"/>
                <a:ext cx="65" cy="54"/>
              </a:xfrm>
              <a:custGeom>
                <a:avLst/>
                <a:gdLst>
                  <a:gd name="T0" fmla="*/ 17 w 34"/>
                  <a:gd name="T1" fmla="*/ 0 h 28"/>
                  <a:gd name="T2" fmla="*/ 34 w 34"/>
                  <a:gd name="T3" fmla="*/ 14 h 28"/>
                  <a:gd name="T4" fmla="*/ 31 w 34"/>
                  <a:gd name="T5" fmla="*/ 21 h 28"/>
                  <a:gd name="T6" fmla="*/ 24 w 34"/>
                  <a:gd name="T7" fmla="*/ 21 h 28"/>
                  <a:gd name="T8" fmla="*/ 11 w 34"/>
                  <a:gd name="T9" fmla="*/ 22 h 28"/>
                  <a:gd name="T10" fmla="*/ 0 w 34"/>
                  <a:gd name="T11" fmla="*/ 7 h 28"/>
                  <a:gd name="T12" fmla="*/ 17 w 34"/>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4" h="28">
                    <a:moveTo>
                      <a:pt x="17" y="0"/>
                    </a:moveTo>
                    <a:cubicBezTo>
                      <a:pt x="19" y="10"/>
                      <a:pt x="27" y="11"/>
                      <a:pt x="34" y="14"/>
                    </a:cubicBezTo>
                    <a:cubicBezTo>
                      <a:pt x="33" y="17"/>
                      <a:pt x="32" y="19"/>
                      <a:pt x="31" y="21"/>
                    </a:cubicBezTo>
                    <a:cubicBezTo>
                      <a:pt x="29" y="21"/>
                      <a:pt x="26" y="21"/>
                      <a:pt x="24" y="21"/>
                    </a:cubicBezTo>
                    <a:cubicBezTo>
                      <a:pt x="20" y="28"/>
                      <a:pt x="16" y="26"/>
                      <a:pt x="11" y="22"/>
                    </a:cubicBezTo>
                    <a:cubicBezTo>
                      <a:pt x="6" y="18"/>
                      <a:pt x="3" y="13"/>
                      <a:pt x="0" y="7"/>
                    </a:cubicBezTo>
                    <a:cubicBezTo>
                      <a:pt x="4" y="2"/>
                      <a:pt x="10"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3" name="Freeform 1573"/>
              <p:cNvSpPr/>
              <p:nvPr/>
            </p:nvSpPr>
            <p:spPr bwMode="auto">
              <a:xfrm>
                <a:off x="3813" y="2201"/>
                <a:ext cx="109" cy="73"/>
              </a:xfrm>
              <a:custGeom>
                <a:avLst/>
                <a:gdLst>
                  <a:gd name="T0" fmla="*/ 32 w 57"/>
                  <a:gd name="T1" fmla="*/ 3 h 38"/>
                  <a:gd name="T2" fmla="*/ 56 w 57"/>
                  <a:gd name="T3" fmla="*/ 17 h 38"/>
                  <a:gd name="T4" fmla="*/ 56 w 57"/>
                  <a:gd name="T5" fmla="*/ 24 h 38"/>
                  <a:gd name="T6" fmla="*/ 38 w 57"/>
                  <a:gd name="T7" fmla="*/ 37 h 38"/>
                  <a:gd name="T8" fmla="*/ 19 w 57"/>
                  <a:gd name="T9" fmla="*/ 33 h 38"/>
                  <a:gd name="T10" fmla="*/ 0 w 57"/>
                  <a:gd name="T11" fmla="*/ 21 h 38"/>
                  <a:gd name="T12" fmla="*/ 14 w 57"/>
                  <a:gd name="T13" fmla="*/ 0 h 38"/>
                  <a:gd name="T14" fmla="*/ 25 w 57"/>
                  <a:gd name="T15" fmla="*/ 0 h 38"/>
                  <a:gd name="T16" fmla="*/ 27 w 57"/>
                  <a:gd name="T17" fmla="*/ 8 h 38"/>
                  <a:gd name="T18" fmla="*/ 32 w 57"/>
                  <a:gd name="T19"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8">
                    <a:moveTo>
                      <a:pt x="32" y="3"/>
                    </a:moveTo>
                    <a:cubicBezTo>
                      <a:pt x="41" y="6"/>
                      <a:pt x="43" y="22"/>
                      <a:pt x="56" y="17"/>
                    </a:cubicBezTo>
                    <a:cubicBezTo>
                      <a:pt x="56" y="20"/>
                      <a:pt x="56" y="22"/>
                      <a:pt x="56" y="24"/>
                    </a:cubicBezTo>
                    <a:cubicBezTo>
                      <a:pt x="57" y="37"/>
                      <a:pt x="42" y="30"/>
                      <a:pt x="38" y="37"/>
                    </a:cubicBezTo>
                    <a:cubicBezTo>
                      <a:pt x="31" y="38"/>
                      <a:pt x="25" y="36"/>
                      <a:pt x="19" y="33"/>
                    </a:cubicBezTo>
                    <a:cubicBezTo>
                      <a:pt x="16" y="25"/>
                      <a:pt x="5" y="27"/>
                      <a:pt x="0" y="21"/>
                    </a:cubicBezTo>
                    <a:cubicBezTo>
                      <a:pt x="8" y="16"/>
                      <a:pt x="15" y="10"/>
                      <a:pt x="14" y="0"/>
                    </a:cubicBezTo>
                    <a:cubicBezTo>
                      <a:pt x="18" y="0"/>
                      <a:pt x="21" y="0"/>
                      <a:pt x="25" y="0"/>
                    </a:cubicBezTo>
                    <a:cubicBezTo>
                      <a:pt x="25" y="3"/>
                      <a:pt x="24" y="7"/>
                      <a:pt x="27" y="8"/>
                    </a:cubicBezTo>
                    <a:cubicBezTo>
                      <a:pt x="31" y="10"/>
                      <a:pt x="31" y="6"/>
                      <a:pt x="3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4" name="Freeform 1574"/>
              <p:cNvSpPr/>
              <p:nvPr/>
            </p:nvSpPr>
            <p:spPr bwMode="auto">
              <a:xfrm>
                <a:off x="3874" y="2155"/>
                <a:ext cx="92" cy="52"/>
              </a:xfrm>
              <a:custGeom>
                <a:avLst/>
                <a:gdLst>
                  <a:gd name="T0" fmla="*/ 21 w 48"/>
                  <a:gd name="T1" fmla="*/ 3 h 27"/>
                  <a:gd name="T2" fmla="*/ 31 w 48"/>
                  <a:gd name="T3" fmla="*/ 26 h 27"/>
                  <a:gd name="T4" fmla="*/ 17 w 48"/>
                  <a:gd name="T5" fmla="*/ 20 h 27"/>
                  <a:gd name="T6" fmla="*/ 21 w 48"/>
                  <a:gd name="T7" fmla="*/ 3 h 27"/>
                </a:gdLst>
                <a:ahLst/>
                <a:cxnLst>
                  <a:cxn ang="0">
                    <a:pos x="T0" y="T1"/>
                  </a:cxn>
                  <a:cxn ang="0">
                    <a:pos x="T2" y="T3"/>
                  </a:cxn>
                  <a:cxn ang="0">
                    <a:pos x="T4" y="T5"/>
                  </a:cxn>
                  <a:cxn ang="0">
                    <a:pos x="T6" y="T7"/>
                  </a:cxn>
                </a:cxnLst>
                <a:rect l="0" t="0" r="r" b="b"/>
                <a:pathLst>
                  <a:path w="48" h="27">
                    <a:moveTo>
                      <a:pt x="21" y="3"/>
                    </a:moveTo>
                    <a:cubicBezTo>
                      <a:pt x="48" y="0"/>
                      <a:pt x="32" y="16"/>
                      <a:pt x="31" y="26"/>
                    </a:cubicBezTo>
                    <a:cubicBezTo>
                      <a:pt x="25" y="27"/>
                      <a:pt x="25" y="15"/>
                      <a:pt x="17" y="20"/>
                    </a:cubicBezTo>
                    <a:cubicBezTo>
                      <a:pt x="0" y="11"/>
                      <a:pt x="12" y="7"/>
                      <a:pt x="2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5" name="Freeform 1575"/>
              <p:cNvSpPr/>
              <p:nvPr/>
            </p:nvSpPr>
            <p:spPr bwMode="auto">
              <a:xfrm>
                <a:off x="4286" y="1321"/>
                <a:ext cx="177" cy="124"/>
              </a:xfrm>
              <a:custGeom>
                <a:avLst/>
                <a:gdLst>
                  <a:gd name="T0" fmla="*/ 28 w 93"/>
                  <a:gd name="T1" fmla="*/ 0 h 65"/>
                  <a:gd name="T2" fmla="*/ 47 w 93"/>
                  <a:gd name="T3" fmla="*/ 21 h 65"/>
                  <a:gd name="T4" fmla="*/ 52 w 93"/>
                  <a:gd name="T5" fmla="*/ 28 h 65"/>
                  <a:gd name="T6" fmla="*/ 90 w 93"/>
                  <a:gd name="T7" fmla="*/ 49 h 65"/>
                  <a:gd name="T8" fmla="*/ 92 w 93"/>
                  <a:gd name="T9" fmla="*/ 51 h 65"/>
                  <a:gd name="T10" fmla="*/ 91 w 93"/>
                  <a:gd name="T11" fmla="*/ 57 h 65"/>
                  <a:gd name="T12" fmla="*/ 79 w 93"/>
                  <a:gd name="T13" fmla="*/ 63 h 65"/>
                  <a:gd name="T14" fmla="*/ 52 w 93"/>
                  <a:gd name="T15" fmla="*/ 56 h 65"/>
                  <a:gd name="T16" fmla="*/ 16 w 93"/>
                  <a:gd name="T17" fmla="*/ 46 h 65"/>
                  <a:gd name="T18" fmla="*/ 0 w 93"/>
                  <a:gd name="T19" fmla="*/ 31 h 65"/>
                  <a:gd name="T20" fmla="*/ 1 w 93"/>
                  <a:gd name="T21" fmla="*/ 30 h 65"/>
                  <a:gd name="T22" fmla="*/ 17 w 93"/>
                  <a:gd name="T23" fmla="*/ 37 h 65"/>
                  <a:gd name="T24" fmla="*/ 22 w 93"/>
                  <a:gd name="T25" fmla="*/ 19 h 65"/>
                  <a:gd name="T26" fmla="*/ 25 w 93"/>
                  <a:gd name="T27" fmla="*/ 2 h 65"/>
                  <a:gd name="T28" fmla="*/ 28 w 93"/>
                  <a:gd name="T2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65">
                    <a:moveTo>
                      <a:pt x="28" y="0"/>
                    </a:moveTo>
                    <a:cubicBezTo>
                      <a:pt x="36" y="5"/>
                      <a:pt x="48" y="7"/>
                      <a:pt x="47" y="21"/>
                    </a:cubicBezTo>
                    <a:cubicBezTo>
                      <a:pt x="47" y="23"/>
                      <a:pt x="50" y="27"/>
                      <a:pt x="52" y="28"/>
                    </a:cubicBezTo>
                    <a:cubicBezTo>
                      <a:pt x="68" y="30"/>
                      <a:pt x="77" y="43"/>
                      <a:pt x="90" y="49"/>
                    </a:cubicBezTo>
                    <a:cubicBezTo>
                      <a:pt x="91" y="49"/>
                      <a:pt x="91" y="50"/>
                      <a:pt x="92" y="51"/>
                    </a:cubicBezTo>
                    <a:cubicBezTo>
                      <a:pt x="93" y="53"/>
                      <a:pt x="92" y="55"/>
                      <a:pt x="91" y="57"/>
                    </a:cubicBezTo>
                    <a:cubicBezTo>
                      <a:pt x="88" y="61"/>
                      <a:pt x="85" y="65"/>
                      <a:pt x="79" y="63"/>
                    </a:cubicBezTo>
                    <a:cubicBezTo>
                      <a:pt x="72" y="52"/>
                      <a:pt x="61" y="59"/>
                      <a:pt x="52" y="56"/>
                    </a:cubicBezTo>
                    <a:cubicBezTo>
                      <a:pt x="40" y="53"/>
                      <a:pt x="32" y="36"/>
                      <a:pt x="16" y="46"/>
                    </a:cubicBezTo>
                    <a:cubicBezTo>
                      <a:pt x="14" y="47"/>
                      <a:pt x="5" y="37"/>
                      <a:pt x="0" y="31"/>
                    </a:cubicBezTo>
                    <a:cubicBezTo>
                      <a:pt x="0" y="31"/>
                      <a:pt x="0" y="30"/>
                      <a:pt x="1" y="30"/>
                    </a:cubicBezTo>
                    <a:cubicBezTo>
                      <a:pt x="10" y="23"/>
                      <a:pt x="11" y="39"/>
                      <a:pt x="17" y="37"/>
                    </a:cubicBezTo>
                    <a:cubicBezTo>
                      <a:pt x="30" y="34"/>
                      <a:pt x="14" y="23"/>
                      <a:pt x="22" y="19"/>
                    </a:cubicBezTo>
                    <a:cubicBezTo>
                      <a:pt x="30" y="14"/>
                      <a:pt x="22" y="7"/>
                      <a:pt x="25" y="2"/>
                    </a:cubicBezTo>
                    <a:cubicBezTo>
                      <a:pt x="25" y="1"/>
                      <a:pt x="27" y="1"/>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6" name="Freeform 1576"/>
              <p:cNvSpPr/>
              <p:nvPr/>
            </p:nvSpPr>
            <p:spPr bwMode="auto">
              <a:xfrm>
                <a:off x="4215" y="1476"/>
                <a:ext cx="109" cy="111"/>
              </a:xfrm>
              <a:custGeom>
                <a:avLst/>
                <a:gdLst>
                  <a:gd name="T0" fmla="*/ 51 w 57"/>
                  <a:gd name="T1" fmla="*/ 20 h 58"/>
                  <a:gd name="T2" fmla="*/ 24 w 57"/>
                  <a:gd name="T3" fmla="*/ 45 h 58"/>
                  <a:gd name="T4" fmla="*/ 11 w 57"/>
                  <a:gd name="T5" fmla="*/ 58 h 58"/>
                  <a:gd name="T6" fmla="*/ 2 w 57"/>
                  <a:gd name="T7" fmla="*/ 48 h 58"/>
                  <a:gd name="T8" fmla="*/ 3 w 57"/>
                  <a:gd name="T9" fmla="*/ 41 h 58"/>
                  <a:gd name="T10" fmla="*/ 2 w 57"/>
                  <a:gd name="T11" fmla="*/ 34 h 58"/>
                  <a:gd name="T12" fmla="*/ 12 w 57"/>
                  <a:gd name="T13" fmla="*/ 17 h 58"/>
                  <a:gd name="T14" fmla="*/ 16 w 57"/>
                  <a:gd name="T15" fmla="*/ 13 h 58"/>
                  <a:gd name="T16" fmla="*/ 19 w 57"/>
                  <a:gd name="T17" fmla="*/ 13 h 58"/>
                  <a:gd name="T18" fmla="*/ 51 w 57"/>
                  <a:gd name="T19" fmla="*/ 10 h 58"/>
                  <a:gd name="T20" fmla="*/ 51 w 57"/>
                  <a:gd name="T21"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58">
                    <a:moveTo>
                      <a:pt x="51" y="20"/>
                    </a:moveTo>
                    <a:cubicBezTo>
                      <a:pt x="39" y="26"/>
                      <a:pt x="30" y="34"/>
                      <a:pt x="24" y="45"/>
                    </a:cubicBezTo>
                    <a:cubicBezTo>
                      <a:pt x="21" y="50"/>
                      <a:pt x="18" y="57"/>
                      <a:pt x="11" y="58"/>
                    </a:cubicBezTo>
                    <a:cubicBezTo>
                      <a:pt x="5" y="58"/>
                      <a:pt x="2" y="54"/>
                      <a:pt x="2" y="48"/>
                    </a:cubicBezTo>
                    <a:cubicBezTo>
                      <a:pt x="7" y="44"/>
                      <a:pt x="7" y="44"/>
                      <a:pt x="3" y="41"/>
                    </a:cubicBezTo>
                    <a:cubicBezTo>
                      <a:pt x="0" y="39"/>
                      <a:pt x="0" y="37"/>
                      <a:pt x="2" y="34"/>
                    </a:cubicBezTo>
                    <a:cubicBezTo>
                      <a:pt x="7" y="29"/>
                      <a:pt x="18" y="28"/>
                      <a:pt x="12" y="17"/>
                    </a:cubicBezTo>
                    <a:cubicBezTo>
                      <a:pt x="13" y="15"/>
                      <a:pt x="15" y="14"/>
                      <a:pt x="16" y="13"/>
                    </a:cubicBezTo>
                    <a:cubicBezTo>
                      <a:pt x="17" y="11"/>
                      <a:pt x="18" y="11"/>
                      <a:pt x="19" y="13"/>
                    </a:cubicBezTo>
                    <a:cubicBezTo>
                      <a:pt x="30" y="16"/>
                      <a:pt x="39" y="0"/>
                      <a:pt x="51" y="10"/>
                    </a:cubicBezTo>
                    <a:cubicBezTo>
                      <a:pt x="56" y="13"/>
                      <a:pt x="57" y="16"/>
                      <a:pt x="5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7" name="Freeform 1577"/>
              <p:cNvSpPr/>
              <p:nvPr/>
            </p:nvSpPr>
            <p:spPr bwMode="auto">
              <a:xfrm>
                <a:off x="4377" y="1403"/>
                <a:ext cx="90" cy="102"/>
              </a:xfrm>
              <a:custGeom>
                <a:avLst/>
                <a:gdLst>
                  <a:gd name="T0" fmla="*/ 4 w 47"/>
                  <a:gd name="T1" fmla="*/ 13 h 53"/>
                  <a:gd name="T2" fmla="*/ 32 w 47"/>
                  <a:gd name="T3" fmla="*/ 20 h 53"/>
                  <a:gd name="T4" fmla="*/ 28 w 47"/>
                  <a:gd name="T5" fmla="*/ 32 h 53"/>
                  <a:gd name="T6" fmla="*/ 47 w 47"/>
                  <a:gd name="T7" fmla="*/ 45 h 53"/>
                  <a:gd name="T8" fmla="*/ 39 w 47"/>
                  <a:gd name="T9" fmla="*/ 51 h 53"/>
                  <a:gd name="T10" fmla="*/ 32 w 47"/>
                  <a:gd name="T11" fmla="*/ 51 h 53"/>
                  <a:gd name="T12" fmla="*/ 18 w 47"/>
                  <a:gd name="T13" fmla="*/ 44 h 53"/>
                  <a:gd name="T14" fmla="*/ 2 w 47"/>
                  <a:gd name="T15" fmla="*/ 36 h 53"/>
                  <a:gd name="T16" fmla="*/ 16 w 47"/>
                  <a:gd name="T17" fmla="*/ 32 h 53"/>
                  <a:gd name="T18" fmla="*/ 4 w 47"/>
                  <a:gd name="T19"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53">
                    <a:moveTo>
                      <a:pt x="4" y="13"/>
                    </a:moveTo>
                    <a:cubicBezTo>
                      <a:pt x="15" y="10"/>
                      <a:pt x="27" y="0"/>
                      <a:pt x="32" y="20"/>
                    </a:cubicBezTo>
                    <a:cubicBezTo>
                      <a:pt x="28" y="23"/>
                      <a:pt x="27" y="27"/>
                      <a:pt x="28" y="32"/>
                    </a:cubicBezTo>
                    <a:cubicBezTo>
                      <a:pt x="34" y="37"/>
                      <a:pt x="46" y="33"/>
                      <a:pt x="47" y="45"/>
                    </a:cubicBezTo>
                    <a:cubicBezTo>
                      <a:pt x="46" y="49"/>
                      <a:pt x="44" y="53"/>
                      <a:pt x="39" y="51"/>
                    </a:cubicBezTo>
                    <a:cubicBezTo>
                      <a:pt x="36" y="51"/>
                      <a:pt x="34" y="51"/>
                      <a:pt x="32" y="51"/>
                    </a:cubicBezTo>
                    <a:cubicBezTo>
                      <a:pt x="27" y="49"/>
                      <a:pt x="22" y="48"/>
                      <a:pt x="18" y="44"/>
                    </a:cubicBezTo>
                    <a:cubicBezTo>
                      <a:pt x="16" y="38"/>
                      <a:pt x="10" y="38"/>
                      <a:pt x="2" y="36"/>
                    </a:cubicBezTo>
                    <a:cubicBezTo>
                      <a:pt x="9" y="34"/>
                      <a:pt x="12" y="33"/>
                      <a:pt x="16" y="32"/>
                    </a:cubicBezTo>
                    <a:cubicBezTo>
                      <a:pt x="11" y="26"/>
                      <a:pt x="0" y="23"/>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8" name="Freeform 1578"/>
              <p:cNvSpPr/>
              <p:nvPr/>
            </p:nvSpPr>
            <p:spPr bwMode="auto">
              <a:xfrm>
                <a:off x="4271" y="1421"/>
                <a:ext cx="82" cy="49"/>
              </a:xfrm>
              <a:custGeom>
                <a:avLst/>
                <a:gdLst>
                  <a:gd name="T0" fmla="*/ 24 w 43"/>
                  <a:gd name="T1" fmla="*/ 0 h 26"/>
                  <a:gd name="T2" fmla="*/ 40 w 43"/>
                  <a:gd name="T3" fmla="*/ 5 h 26"/>
                  <a:gd name="T4" fmla="*/ 39 w 43"/>
                  <a:gd name="T5" fmla="*/ 13 h 26"/>
                  <a:gd name="T6" fmla="*/ 18 w 43"/>
                  <a:gd name="T7" fmla="*/ 20 h 26"/>
                  <a:gd name="T8" fmla="*/ 4 w 43"/>
                  <a:gd name="T9" fmla="*/ 19 h 26"/>
                  <a:gd name="T10" fmla="*/ 10 w 43"/>
                  <a:gd name="T11" fmla="*/ 6 h 26"/>
                  <a:gd name="T12" fmla="*/ 24 w 4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43" h="26">
                    <a:moveTo>
                      <a:pt x="24" y="0"/>
                    </a:moveTo>
                    <a:cubicBezTo>
                      <a:pt x="30" y="0"/>
                      <a:pt x="36" y="1"/>
                      <a:pt x="40" y="5"/>
                    </a:cubicBezTo>
                    <a:cubicBezTo>
                      <a:pt x="43" y="8"/>
                      <a:pt x="43" y="13"/>
                      <a:pt x="39" y="13"/>
                    </a:cubicBezTo>
                    <a:cubicBezTo>
                      <a:pt x="30" y="12"/>
                      <a:pt x="24" y="14"/>
                      <a:pt x="18" y="20"/>
                    </a:cubicBezTo>
                    <a:cubicBezTo>
                      <a:pt x="16" y="22"/>
                      <a:pt x="8" y="26"/>
                      <a:pt x="4" y="19"/>
                    </a:cubicBezTo>
                    <a:cubicBezTo>
                      <a:pt x="0" y="12"/>
                      <a:pt x="5" y="11"/>
                      <a:pt x="10" y="6"/>
                    </a:cubicBezTo>
                    <a:cubicBezTo>
                      <a:pt x="15" y="2"/>
                      <a:pt x="18"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9" name="Freeform 1579"/>
              <p:cNvSpPr/>
              <p:nvPr/>
            </p:nvSpPr>
            <p:spPr bwMode="auto">
              <a:xfrm>
                <a:off x="4309" y="1449"/>
                <a:ext cx="63" cy="67"/>
              </a:xfrm>
              <a:custGeom>
                <a:avLst/>
                <a:gdLst>
                  <a:gd name="T0" fmla="*/ 2 w 33"/>
                  <a:gd name="T1" fmla="*/ 34 h 35"/>
                  <a:gd name="T2" fmla="*/ 2 w 33"/>
                  <a:gd name="T3" fmla="*/ 24 h 35"/>
                  <a:gd name="T4" fmla="*/ 6 w 33"/>
                  <a:gd name="T5" fmla="*/ 14 h 35"/>
                  <a:gd name="T6" fmla="*/ 20 w 33"/>
                  <a:gd name="T7" fmla="*/ 8 h 35"/>
                  <a:gd name="T8" fmla="*/ 30 w 33"/>
                  <a:gd name="T9" fmla="*/ 1 h 35"/>
                  <a:gd name="T10" fmla="*/ 32 w 33"/>
                  <a:gd name="T11" fmla="*/ 5 h 35"/>
                  <a:gd name="T12" fmla="*/ 21 w 33"/>
                  <a:gd name="T13" fmla="*/ 16 h 35"/>
                  <a:gd name="T14" fmla="*/ 9 w 33"/>
                  <a:gd name="T15" fmla="*/ 20 h 35"/>
                  <a:gd name="T16" fmla="*/ 2 w 33"/>
                  <a:gd name="T17"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5">
                    <a:moveTo>
                      <a:pt x="2" y="34"/>
                    </a:moveTo>
                    <a:cubicBezTo>
                      <a:pt x="4" y="31"/>
                      <a:pt x="4" y="27"/>
                      <a:pt x="2" y="24"/>
                    </a:cubicBezTo>
                    <a:cubicBezTo>
                      <a:pt x="2" y="20"/>
                      <a:pt x="0" y="16"/>
                      <a:pt x="6" y="14"/>
                    </a:cubicBezTo>
                    <a:cubicBezTo>
                      <a:pt x="11" y="13"/>
                      <a:pt x="16" y="11"/>
                      <a:pt x="20" y="8"/>
                    </a:cubicBezTo>
                    <a:cubicBezTo>
                      <a:pt x="24" y="6"/>
                      <a:pt x="24" y="0"/>
                      <a:pt x="30" y="1"/>
                    </a:cubicBezTo>
                    <a:cubicBezTo>
                      <a:pt x="31" y="1"/>
                      <a:pt x="33" y="4"/>
                      <a:pt x="32" y="5"/>
                    </a:cubicBezTo>
                    <a:cubicBezTo>
                      <a:pt x="31" y="11"/>
                      <a:pt x="27" y="15"/>
                      <a:pt x="21" y="16"/>
                    </a:cubicBezTo>
                    <a:cubicBezTo>
                      <a:pt x="17" y="17"/>
                      <a:pt x="12" y="15"/>
                      <a:pt x="9" y="20"/>
                    </a:cubicBezTo>
                    <a:cubicBezTo>
                      <a:pt x="12" y="27"/>
                      <a:pt x="16" y="35"/>
                      <a:pt x="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0" name="Freeform 1580"/>
              <p:cNvSpPr/>
              <p:nvPr/>
            </p:nvSpPr>
            <p:spPr bwMode="auto">
              <a:xfrm>
                <a:off x="4385" y="1484"/>
                <a:ext cx="53" cy="36"/>
              </a:xfrm>
              <a:custGeom>
                <a:avLst/>
                <a:gdLst>
                  <a:gd name="T0" fmla="*/ 14 w 28"/>
                  <a:gd name="T1" fmla="*/ 2 h 19"/>
                  <a:gd name="T2" fmla="*/ 28 w 28"/>
                  <a:gd name="T3" fmla="*/ 9 h 19"/>
                  <a:gd name="T4" fmla="*/ 14 w 28"/>
                  <a:gd name="T5" fmla="*/ 19 h 19"/>
                  <a:gd name="T6" fmla="*/ 0 w 28"/>
                  <a:gd name="T7" fmla="*/ 9 h 19"/>
                  <a:gd name="T8" fmla="*/ 14 w 28"/>
                  <a:gd name="T9" fmla="*/ 2 h 19"/>
                </a:gdLst>
                <a:ahLst/>
                <a:cxnLst>
                  <a:cxn ang="0">
                    <a:pos x="T0" y="T1"/>
                  </a:cxn>
                  <a:cxn ang="0">
                    <a:pos x="T2" y="T3"/>
                  </a:cxn>
                  <a:cxn ang="0">
                    <a:pos x="T4" y="T5"/>
                  </a:cxn>
                  <a:cxn ang="0">
                    <a:pos x="T6" y="T7"/>
                  </a:cxn>
                  <a:cxn ang="0">
                    <a:pos x="T8" y="T9"/>
                  </a:cxn>
                </a:cxnLst>
                <a:rect l="0" t="0" r="r" b="b"/>
                <a:pathLst>
                  <a:path w="28" h="19">
                    <a:moveTo>
                      <a:pt x="14" y="2"/>
                    </a:moveTo>
                    <a:cubicBezTo>
                      <a:pt x="19" y="3"/>
                      <a:pt x="27" y="0"/>
                      <a:pt x="28" y="9"/>
                    </a:cubicBezTo>
                    <a:cubicBezTo>
                      <a:pt x="25" y="15"/>
                      <a:pt x="21" y="19"/>
                      <a:pt x="14" y="19"/>
                    </a:cubicBezTo>
                    <a:cubicBezTo>
                      <a:pt x="13" y="10"/>
                      <a:pt x="7" y="9"/>
                      <a:pt x="0" y="9"/>
                    </a:cubicBezTo>
                    <a:cubicBezTo>
                      <a:pt x="4" y="5"/>
                      <a:pt x="8" y="3"/>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1" name="Freeform 1581"/>
              <p:cNvSpPr/>
              <p:nvPr/>
            </p:nvSpPr>
            <p:spPr bwMode="auto">
              <a:xfrm>
                <a:off x="4313" y="1487"/>
                <a:ext cx="40" cy="56"/>
              </a:xfrm>
              <a:custGeom>
                <a:avLst/>
                <a:gdLst>
                  <a:gd name="T0" fmla="*/ 0 w 21"/>
                  <a:gd name="T1" fmla="*/ 14 h 29"/>
                  <a:gd name="T2" fmla="*/ 7 w 21"/>
                  <a:gd name="T3" fmla="*/ 0 h 29"/>
                  <a:gd name="T4" fmla="*/ 17 w 21"/>
                  <a:gd name="T5" fmla="*/ 11 h 29"/>
                  <a:gd name="T6" fmla="*/ 0 w 21"/>
                  <a:gd name="T7" fmla="*/ 14 h 29"/>
                </a:gdLst>
                <a:ahLst/>
                <a:cxnLst>
                  <a:cxn ang="0">
                    <a:pos x="T0" y="T1"/>
                  </a:cxn>
                  <a:cxn ang="0">
                    <a:pos x="T2" y="T3"/>
                  </a:cxn>
                  <a:cxn ang="0">
                    <a:pos x="T4" y="T5"/>
                  </a:cxn>
                  <a:cxn ang="0">
                    <a:pos x="T6" y="T7"/>
                  </a:cxn>
                </a:cxnLst>
                <a:rect l="0" t="0" r="r" b="b"/>
                <a:pathLst>
                  <a:path w="21" h="29">
                    <a:moveTo>
                      <a:pt x="0" y="14"/>
                    </a:moveTo>
                    <a:cubicBezTo>
                      <a:pt x="9" y="13"/>
                      <a:pt x="6" y="6"/>
                      <a:pt x="7" y="0"/>
                    </a:cubicBezTo>
                    <a:cubicBezTo>
                      <a:pt x="12" y="2"/>
                      <a:pt x="21" y="0"/>
                      <a:pt x="17" y="11"/>
                    </a:cubicBezTo>
                    <a:cubicBezTo>
                      <a:pt x="12" y="15"/>
                      <a:pt x="9" y="29"/>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2" name="Freeform 1582"/>
              <p:cNvSpPr/>
              <p:nvPr/>
            </p:nvSpPr>
            <p:spPr bwMode="auto">
              <a:xfrm>
                <a:off x="4244" y="1468"/>
                <a:ext cx="25" cy="33"/>
              </a:xfrm>
              <a:custGeom>
                <a:avLst/>
                <a:gdLst>
                  <a:gd name="T0" fmla="*/ 4 w 13"/>
                  <a:gd name="T1" fmla="*/ 17 h 17"/>
                  <a:gd name="T2" fmla="*/ 1 w 13"/>
                  <a:gd name="T3" fmla="*/ 17 h 17"/>
                  <a:gd name="T4" fmla="*/ 4 w 13"/>
                  <a:gd name="T5" fmla="*/ 3 h 17"/>
                  <a:gd name="T6" fmla="*/ 10 w 13"/>
                  <a:gd name="T7" fmla="*/ 3 h 17"/>
                  <a:gd name="T8" fmla="*/ 4 w 13"/>
                  <a:gd name="T9" fmla="*/ 17 h 17"/>
                </a:gdLst>
                <a:ahLst/>
                <a:cxnLst>
                  <a:cxn ang="0">
                    <a:pos x="T0" y="T1"/>
                  </a:cxn>
                  <a:cxn ang="0">
                    <a:pos x="T2" y="T3"/>
                  </a:cxn>
                  <a:cxn ang="0">
                    <a:pos x="T4" y="T5"/>
                  </a:cxn>
                  <a:cxn ang="0">
                    <a:pos x="T6" y="T7"/>
                  </a:cxn>
                  <a:cxn ang="0">
                    <a:pos x="T8" y="T9"/>
                  </a:cxn>
                </a:cxnLst>
                <a:rect l="0" t="0" r="r" b="b"/>
                <a:pathLst>
                  <a:path w="13" h="17">
                    <a:moveTo>
                      <a:pt x="4" y="17"/>
                    </a:moveTo>
                    <a:cubicBezTo>
                      <a:pt x="3" y="17"/>
                      <a:pt x="2" y="17"/>
                      <a:pt x="1" y="17"/>
                    </a:cubicBezTo>
                    <a:cubicBezTo>
                      <a:pt x="0" y="12"/>
                      <a:pt x="9" y="9"/>
                      <a:pt x="4" y="3"/>
                    </a:cubicBezTo>
                    <a:cubicBezTo>
                      <a:pt x="6" y="1"/>
                      <a:pt x="9" y="0"/>
                      <a:pt x="10" y="3"/>
                    </a:cubicBezTo>
                    <a:cubicBezTo>
                      <a:pt x="13" y="10"/>
                      <a:pt x="8" y="13"/>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3" name="Freeform 1583"/>
              <p:cNvSpPr/>
              <p:nvPr/>
            </p:nvSpPr>
            <p:spPr bwMode="auto">
              <a:xfrm>
                <a:off x="4196" y="1531"/>
                <a:ext cx="48" cy="46"/>
              </a:xfrm>
              <a:custGeom>
                <a:avLst/>
                <a:gdLst>
                  <a:gd name="T0" fmla="*/ 12 w 25"/>
                  <a:gd name="T1" fmla="*/ 5 h 24"/>
                  <a:gd name="T2" fmla="*/ 15 w 25"/>
                  <a:gd name="T3" fmla="*/ 9 h 24"/>
                  <a:gd name="T4" fmla="*/ 23 w 25"/>
                  <a:gd name="T5" fmla="*/ 7 h 24"/>
                  <a:gd name="T6" fmla="*/ 22 w 25"/>
                  <a:gd name="T7" fmla="*/ 19 h 24"/>
                  <a:gd name="T8" fmla="*/ 12 w 25"/>
                  <a:gd name="T9" fmla="*/ 19 h 24"/>
                  <a:gd name="T10" fmla="*/ 10 w 25"/>
                  <a:gd name="T11" fmla="*/ 19 h 24"/>
                  <a:gd name="T12" fmla="*/ 8 w 25"/>
                  <a:gd name="T13" fmla="*/ 19 h 24"/>
                  <a:gd name="T14" fmla="*/ 2 w 25"/>
                  <a:gd name="T15" fmla="*/ 5 h 24"/>
                  <a:gd name="T16" fmla="*/ 12 w 25"/>
                  <a:gd name="T1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4">
                    <a:moveTo>
                      <a:pt x="12" y="5"/>
                    </a:moveTo>
                    <a:cubicBezTo>
                      <a:pt x="12" y="7"/>
                      <a:pt x="12" y="10"/>
                      <a:pt x="15" y="9"/>
                    </a:cubicBezTo>
                    <a:cubicBezTo>
                      <a:pt x="18" y="9"/>
                      <a:pt x="21" y="3"/>
                      <a:pt x="23" y="7"/>
                    </a:cubicBezTo>
                    <a:cubicBezTo>
                      <a:pt x="25" y="10"/>
                      <a:pt x="25" y="15"/>
                      <a:pt x="22" y="19"/>
                    </a:cubicBezTo>
                    <a:cubicBezTo>
                      <a:pt x="19" y="24"/>
                      <a:pt x="15" y="20"/>
                      <a:pt x="12" y="19"/>
                    </a:cubicBezTo>
                    <a:cubicBezTo>
                      <a:pt x="10" y="19"/>
                      <a:pt x="10" y="19"/>
                      <a:pt x="10" y="19"/>
                    </a:cubicBezTo>
                    <a:cubicBezTo>
                      <a:pt x="8" y="19"/>
                      <a:pt x="8" y="19"/>
                      <a:pt x="8" y="19"/>
                    </a:cubicBezTo>
                    <a:cubicBezTo>
                      <a:pt x="3" y="16"/>
                      <a:pt x="0" y="11"/>
                      <a:pt x="2" y="5"/>
                    </a:cubicBezTo>
                    <a:cubicBezTo>
                      <a:pt x="4" y="0"/>
                      <a:pt x="9" y="4"/>
                      <a:pt x="1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4" name="Freeform 1584"/>
              <p:cNvSpPr/>
              <p:nvPr/>
            </p:nvSpPr>
            <p:spPr bwMode="auto">
              <a:xfrm>
                <a:off x="5155" y="1139"/>
                <a:ext cx="118" cy="121"/>
              </a:xfrm>
              <a:custGeom>
                <a:avLst/>
                <a:gdLst>
                  <a:gd name="T0" fmla="*/ 0 w 62"/>
                  <a:gd name="T1" fmla="*/ 15 h 63"/>
                  <a:gd name="T2" fmla="*/ 18 w 62"/>
                  <a:gd name="T3" fmla="*/ 1 h 63"/>
                  <a:gd name="T4" fmla="*/ 25 w 62"/>
                  <a:gd name="T5" fmla="*/ 13 h 63"/>
                  <a:gd name="T6" fmla="*/ 26 w 62"/>
                  <a:gd name="T7" fmla="*/ 18 h 63"/>
                  <a:gd name="T8" fmla="*/ 39 w 62"/>
                  <a:gd name="T9" fmla="*/ 40 h 63"/>
                  <a:gd name="T10" fmla="*/ 52 w 62"/>
                  <a:gd name="T11" fmla="*/ 22 h 63"/>
                  <a:gd name="T12" fmla="*/ 54 w 62"/>
                  <a:gd name="T13" fmla="*/ 23 h 63"/>
                  <a:gd name="T14" fmla="*/ 39 w 62"/>
                  <a:gd name="T15" fmla="*/ 62 h 63"/>
                  <a:gd name="T16" fmla="*/ 32 w 62"/>
                  <a:gd name="T17" fmla="*/ 62 h 63"/>
                  <a:gd name="T18" fmla="*/ 28 w 62"/>
                  <a:gd name="T19" fmla="*/ 50 h 63"/>
                  <a:gd name="T20" fmla="*/ 6 w 62"/>
                  <a:gd name="T21" fmla="*/ 41 h 63"/>
                  <a:gd name="T22" fmla="*/ 15 w 62"/>
                  <a:gd name="T23" fmla="*/ 31 h 63"/>
                  <a:gd name="T24" fmla="*/ 12 w 62"/>
                  <a:gd name="T25" fmla="*/ 26 h 63"/>
                  <a:gd name="T26" fmla="*/ 0 w 62"/>
                  <a:gd name="T27"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63">
                    <a:moveTo>
                      <a:pt x="0" y="15"/>
                    </a:moveTo>
                    <a:cubicBezTo>
                      <a:pt x="6" y="10"/>
                      <a:pt x="12" y="5"/>
                      <a:pt x="18" y="1"/>
                    </a:cubicBezTo>
                    <a:cubicBezTo>
                      <a:pt x="21" y="4"/>
                      <a:pt x="37" y="0"/>
                      <a:pt x="25" y="13"/>
                    </a:cubicBezTo>
                    <a:cubicBezTo>
                      <a:pt x="24" y="15"/>
                      <a:pt x="23" y="17"/>
                      <a:pt x="26" y="18"/>
                    </a:cubicBezTo>
                    <a:cubicBezTo>
                      <a:pt x="38" y="21"/>
                      <a:pt x="45" y="27"/>
                      <a:pt x="39" y="40"/>
                    </a:cubicBezTo>
                    <a:cubicBezTo>
                      <a:pt x="44" y="34"/>
                      <a:pt x="48" y="28"/>
                      <a:pt x="52" y="22"/>
                    </a:cubicBezTo>
                    <a:cubicBezTo>
                      <a:pt x="53" y="22"/>
                      <a:pt x="54" y="23"/>
                      <a:pt x="54" y="23"/>
                    </a:cubicBezTo>
                    <a:cubicBezTo>
                      <a:pt x="62" y="47"/>
                      <a:pt x="61" y="50"/>
                      <a:pt x="39" y="62"/>
                    </a:cubicBezTo>
                    <a:cubicBezTo>
                      <a:pt x="37" y="63"/>
                      <a:pt x="34" y="63"/>
                      <a:pt x="32" y="62"/>
                    </a:cubicBezTo>
                    <a:cubicBezTo>
                      <a:pt x="27" y="59"/>
                      <a:pt x="31" y="53"/>
                      <a:pt x="28" y="50"/>
                    </a:cubicBezTo>
                    <a:cubicBezTo>
                      <a:pt x="19" y="50"/>
                      <a:pt x="15" y="38"/>
                      <a:pt x="6" y="41"/>
                    </a:cubicBezTo>
                    <a:cubicBezTo>
                      <a:pt x="5" y="33"/>
                      <a:pt x="13" y="35"/>
                      <a:pt x="15" y="31"/>
                    </a:cubicBezTo>
                    <a:cubicBezTo>
                      <a:pt x="15" y="29"/>
                      <a:pt x="22" y="23"/>
                      <a:pt x="12" y="26"/>
                    </a:cubicBezTo>
                    <a:cubicBezTo>
                      <a:pt x="3" y="28"/>
                      <a:pt x="1" y="21"/>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5" name="Freeform 1585"/>
              <p:cNvSpPr/>
              <p:nvPr/>
            </p:nvSpPr>
            <p:spPr bwMode="auto">
              <a:xfrm>
                <a:off x="5250" y="1141"/>
                <a:ext cx="25" cy="42"/>
              </a:xfrm>
              <a:custGeom>
                <a:avLst/>
                <a:gdLst>
                  <a:gd name="T0" fmla="*/ 9 w 13"/>
                  <a:gd name="T1" fmla="*/ 7 h 22"/>
                  <a:gd name="T2" fmla="*/ 13 w 13"/>
                  <a:gd name="T3" fmla="*/ 14 h 22"/>
                  <a:gd name="T4" fmla="*/ 3 w 13"/>
                  <a:gd name="T5" fmla="*/ 21 h 22"/>
                  <a:gd name="T6" fmla="*/ 2 w 13"/>
                  <a:gd name="T7" fmla="*/ 21 h 22"/>
                  <a:gd name="T8" fmla="*/ 6 w 13"/>
                  <a:gd name="T9" fmla="*/ 0 h 22"/>
                  <a:gd name="T10" fmla="*/ 9 w 13"/>
                  <a:gd name="T11" fmla="*/ 7 h 22"/>
                </a:gdLst>
                <a:ahLst/>
                <a:cxnLst>
                  <a:cxn ang="0">
                    <a:pos x="T0" y="T1"/>
                  </a:cxn>
                  <a:cxn ang="0">
                    <a:pos x="T2" y="T3"/>
                  </a:cxn>
                  <a:cxn ang="0">
                    <a:pos x="T4" y="T5"/>
                  </a:cxn>
                  <a:cxn ang="0">
                    <a:pos x="T6" y="T7"/>
                  </a:cxn>
                  <a:cxn ang="0">
                    <a:pos x="T8" y="T9"/>
                  </a:cxn>
                  <a:cxn ang="0">
                    <a:pos x="T10" y="T11"/>
                  </a:cxn>
                </a:cxnLst>
                <a:rect l="0" t="0" r="r" b="b"/>
                <a:pathLst>
                  <a:path w="13" h="22">
                    <a:moveTo>
                      <a:pt x="9" y="7"/>
                    </a:moveTo>
                    <a:cubicBezTo>
                      <a:pt x="12" y="8"/>
                      <a:pt x="13" y="11"/>
                      <a:pt x="13" y="14"/>
                    </a:cubicBezTo>
                    <a:cubicBezTo>
                      <a:pt x="9" y="15"/>
                      <a:pt x="9" y="22"/>
                      <a:pt x="3" y="21"/>
                    </a:cubicBezTo>
                    <a:cubicBezTo>
                      <a:pt x="2" y="21"/>
                      <a:pt x="2" y="21"/>
                      <a:pt x="2" y="21"/>
                    </a:cubicBezTo>
                    <a:cubicBezTo>
                      <a:pt x="4" y="14"/>
                      <a:pt x="0" y="6"/>
                      <a:pt x="6" y="0"/>
                    </a:cubicBezTo>
                    <a:cubicBezTo>
                      <a:pt x="6" y="3"/>
                      <a:pt x="7" y="5"/>
                      <a:pt x="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6" name="Freeform 1586"/>
              <p:cNvSpPr/>
              <p:nvPr/>
            </p:nvSpPr>
            <p:spPr bwMode="auto">
              <a:xfrm>
                <a:off x="5299" y="1298"/>
                <a:ext cx="86" cy="136"/>
              </a:xfrm>
              <a:custGeom>
                <a:avLst/>
                <a:gdLst>
                  <a:gd name="T0" fmla="*/ 43 w 45"/>
                  <a:gd name="T1" fmla="*/ 71 h 71"/>
                  <a:gd name="T2" fmla="*/ 36 w 45"/>
                  <a:gd name="T3" fmla="*/ 71 h 71"/>
                  <a:gd name="T4" fmla="*/ 32 w 45"/>
                  <a:gd name="T5" fmla="*/ 64 h 71"/>
                  <a:gd name="T6" fmla="*/ 27 w 45"/>
                  <a:gd name="T7" fmla="*/ 55 h 71"/>
                  <a:gd name="T8" fmla="*/ 20 w 45"/>
                  <a:gd name="T9" fmla="*/ 41 h 71"/>
                  <a:gd name="T10" fmla="*/ 13 w 45"/>
                  <a:gd name="T11" fmla="*/ 13 h 71"/>
                  <a:gd name="T12" fmla="*/ 15 w 45"/>
                  <a:gd name="T13" fmla="*/ 12 h 71"/>
                  <a:gd name="T14" fmla="*/ 43 w 45"/>
                  <a:gd name="T15" fmla="*/ 1 h 71"/>
                  <a:gd name="T16" fmla="*/ 43 w 45"/>
                  <a:gd name="T17" fmla="*/ 43 h 71"/>
                  <a:gd name="T18" fmla="*/ 43 w 45"/>
                  <a:gd name="T19"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71">
                    <a:moveTo>
                      <a:pt x="43" y="71"/>
                    </a:moveTo>
                    <a:cubicBezTo>
                      <a:pt x="40" y="71"/>
                      <a:pt x="38" y="71"/>
                      <a:pt x="36" y="71"/>
                    </a:cubicBezTo>
                    <a:cubicBezTo>
                      <a:pt x="35" y="69"/>
                      <a:pt x="33" y="67"/>
                      <a:pt x="32" y="64"/>
                    </a:cubicBezTo>
                    <a:cubicBezTo>
                      <a:pt x="29" y="62"/>
                      <a:pt x="28" y="58"/>
                      <a:pt x="27" y="55"/>
                    </a:cubicBezTo>
                    <a:cubicBezTo>
                      <a:pt x="25" y="50"/>
                      <a:pt x="24" y="45"/>
                      <a:pt x="20" y="41"/>
                    </a:cubicBezTo>
                    <a:cubicBezTo>
                      <a:pt x="12" y="33"/>
                      <a:pt x="0" y="26"/>
                      <a:pt x="13" y="13"/>
                    </a:cubicBezTo>
                    <a:cubicBezTo>
                      <a:pt x="13" y="13"/>
                      <a:pt x="14" y="12"/>
                      <a:pt x="15" y="12"/>
                    </a:cubicBezTo>
                    <a:cubicBezTo>
                      <a:pt x="25" y="12"/>
                      <a:pt x="31" y="0"/>
                      <a:pt x="43" y="1"/>
                    </a:cubicBezTo>
                    <a:cubicBezTo>
                      <a:pt x="39" y="15"/>
                      <a:pt x="44" y="29"/>
                      <a:pt x="43" y="43"/>
                    </a:cubicBezTo>
                    <a:cubicBezTo>
                      <a:pt x="37" y="53"/>
                      <a:pt x="45" y="62"/>
                      <a:pt x="43"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7" name="Freeform 1587"/>
              <p:cNvSpPr/>
              <p:nvPr/>
            </p:nvSpPr>
            <p:spPr bwMode="auto">
              <a:xfrm>
                <a:off x="5229" y="1158"/>
                <a:ext cx="99" cy="119"/>
              </a:xfrm>
              <a:custGeom>
                <a:avLst/>
                <a:gdLst>
                  <a:gd name="T0" fmla="*/ 14 w 52"/>
                  <a:gd name="T1" fmla="*/ 12 h 62"/>
                  <a:gd name="T2" fmla="*/ 24 w 52"/>
                  <a:gd name="T3" fmla="*/ 5 h 62"/>
                  <a:gd name="T4" fmla="*/ 39 w 52"/>
                  <a:gd name="T5" fmla="*/ 23 h 62"/>
                  <a:gd name="T6" fmla="*/ 52 w 52"/>
                  <a:gd name="T7" fmla="*/ 36 h 62"/>
                  <a:gd name="T8" fmla="*/ 24 w 52"/>
                  <a:gd name="T9" fmla="*/ 56 h 62"/>
                  <a:gd name="T10" fmla="*/ 0 w 52"/>
                  <a:gd name="T11" fmla="*/ 50 h 62"/>
                  <a:gd name="T12" fmla="*/ 14 w 52"/>
                  <a:gd name="T13" fmla="*/ 12 h 62"/>
                </a:gdLst>
                <a:ahLst/>
                <a:cxnLst>
                  <a:cxn ang="0">
                    <a:pos x="T0" y="T1"/>
                  </a:cxn>
                  <a:cxn ang="0">
                    <a:pos x="T2" y="T3"/>
                  </a:cxn>
                  <a:cxn ang="0">
                    <a:pos x="T4" y="T5"/>
                  </a:cxn>
                  <a:cxn ang="0">
                    <a:pos x="T6" y="T7"/>
                  </a:cxn>
                  <a:cxn ang="0">
                    <a:pos x="T8" y="T9"/>
                  </a:cxn>
                  <a:cxn ang="0">
                    <a:pos x="T10" y="T11"/>
                  </a:cxn>
                  <a:cxn ang="0">
                    <a:pos x="T12" y="T13"/>
                  </a:cxn>
                </a:cxnLst>
                <a:rect l="0" t="0" r="r" b="b"/>
                <a:pathLst>
                  <a:path w="52" h="62">
                    <a:moveTo>
                      <a:pt x="14" y="12"/>
                    </a:moveTo>
                    <a:cubicBezTo>
                      <a:pt x="18" y="11"/>
                      <a:pt x="15" y="0"/>
                      <a:pt x="24" y="5"/>
                    </a:cubicBezTo>
                    <a:cubicBezTo>
                      <a:pt x="26" y="13"/>
                      <a:pt x="30" y="20"/>
                      <a:pt x="39" y="23"/>
                    </a:cubicBezTo>
                    <a:cubicBezTo>
                      <a:pt x="46" y="25"/>
                      <a:pt x="49" y="30"/>
                      <a:pt x="52" y="36"/>
                    </a:cubicBezTo>
                    <a:cubicBezTo>
                      <a:pt x="47" y="49"/>
                      <a:pt x="33" y="48"/>
                      <a:pt x="24" y="56"/>
                    </a:cubicBezTo>
                    <a:cubicBezTo>
                      <a:pt x="16" y="55"/>
                      <a:pt x="5" y="62"/>
                      <a:pt x="0" y="50"/>
                    </a:cubicBezTo>
                    <a:cubicBezTo>
                      <a:pt x="18" y="42"/>
                      <a:pt x="16" y="27"/>
                      <a:pt x="1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8" name="Freeform 1588"/>
              <p:cNvSpPr/>
              <p:nvPr/>
            </p:nvSpPr>
            <p:spPr bwMode="auto">
              <a:xfrm>
                <a:off x="5271" y="1227"/>
                <a:ext cx="80" cy="69"/>
              </a:xfrm>
              <a:custGeom>
                <a:avLst/>
                <a:gdLst>
                  <a:gd name="T0" fmla="*/ 2 w 42"/>
                  <a:gd name="T1" fmla="*/ 18 h 36"/>
                  <a:gd name="T2" fmla="*/ 30 w 42"/>
                  <a:gd name="T3" fmla="*/ 0 h 36"/>
                  <a:gd name="T4" fmla="*/ 29 w 42"/>
                  <a:gd name="T5" fmla="*/ 22 h 36"/>
                  <a:gd name="T6" fmla="*/ 30 w 42"/>
                  <a:gd name="T7" fmla="*/ 32 h 36"/>
                  <a:gd name="T8" fmla="*/ 25 w 42"/>
                  <a:gd name="T9" fmla="*/ 36 h 36"/>
                  <a:gd name="T10" fmla="*/ 8 w 42"/>
                  <a:gd name="T11" fmla="*/ 26 h 36"/>
                  <a:gd name="T12" fmla="*/ 2 w 42"/>
                  <a:gd name="T13" fmla="*/ 18 h 36"/>
                </a:gdLst>
                <a:ahLst/>
                <a:cxnLst>
                  <a:cxn ang="0">
                    <a:pos x="T0" y="T1"/>
                  </a:cxn>
                  <a:cxn ang="0">
                    <a:pos x="T2" y="T3"/>
                  </a:cxn>
                  <a:cxn ang="0">
                    <a:pos x="T4" y="T5"/>
                  </a:cxn>
                  <a:cxn ang="0">
                    <a:pos x="T6" y="T7"/>
                  </a:cxn>
                  <a:cxn ang="0">
                    <a:pos x="T8" y="T9"/>
                  </a:cxn>
                  <a:cxn ang="0">
                    <a:pos x="T10" y="T11"/>
                  </a:cxn>
                  <a:cxn ang="0">
                    <a:pos x="T12" y="T13"/>
                  </a:cxn>
                </a:cxnLst>
                <a:rect l="0" t="0" r="r" b="b"/>
                <a:pathLst>
                  <a:path w="42" h="36">
                    <a:moveTo>
                      <a:pt x="2" y="18"/>
                    </a:moveTo>
                    <a:cubicBezTo>
                      <a:pt x="8" y="7"/>
                      <a:pt x="21" y="7"/>
                      <a:pt x="30" y="0"/>
                    </a:cubicBezTo>
                    <a:cubicBezTo>
                      <a:pt x="39" y="8"/>
                      <a:pt x="42" y="15"/>
                      <a:pt x="29" y="22"/>
                    </a:cubicBezTo>
                    <a:cubicBezTo>
                      <a:pt x="21" y="26"/>
                      <a:pt x="29" y="28"/>
                      <a:pt x="30" y="32"/>
                    </a:cubicBezTo>
                    <a:cubicBezTo>
                      <a:pt x="29" y="34"/>
                      <a:pt x="28" y="36"/>
                      <a:pt x="25" y="36"/>
                    </a:cubicBezTo>
                    <a:cubicBezTo>
                      <a:pt x="18" y="36"/>
                      <a:pt x="14" y="29"/>
                      <a:pt x="8" y="26"/>
                    </a:cubicBezTo>
                    <a:cubicBezTo>
                      <a:pt x="5" y="24"/>
                      <a:pt x="0" y="23"/>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9" name="Freeform 1589"/>
              <p:cNvSpPr/>
              <p:nvPr/>
            </p:nvSpPr>
            <p:spPr bwMode="auto">
              <a:xfrm>
                <a:off x="5305" y="1289"/>
                <a:ext cx="36" cy="34"/>
              </a:xfrm>
              <a:custGeom>
                <a:avLst/>
                <a:gdLst>
                  <a:gd name="T0" fmla="*/ 8 w 19"/>
                  <a:gd name="T1" fmla="*/ 3 h 18"/>
                  <a:gd name="T2" fmla="*/ 12 w 19"/>
                  <a:gd name="T3" fmla="*/ 0 h 18"/>
                  <a:gd name="T4" fmla="*/ 12 w 19"/>
                  <a:gd name="T5" fmla="*/ 17 h 18"/>
                  <a:gd name="T6" fmla="*/ 12 w 19"/>
                  <a:gd name="T7" fmla="*/ 17 h 18"/>
                  <a:gd name="T8" fmla="*/ 0 w 19"/>
                  <a:gd name="T9" fmla="*/ 7 h 18"/>
                  <a:gd name="T10" fmla="*/ 8 w 19"/>
                  <a:gd name="T11" fmla="*/ 3 h 18"/>
                </a:gdLst>
                <a:ahLst/>
                <a:cxnLst>
                  <a:cxn ang="0">
                    <a:pos x="T0" y="T1"/>
                  </a:cxn>
                  <a:cxn ang="0">
                    <a:pos x="T2" y="T3"/>
                  </a:cxn>
                  <a:cxn ang="0">
                    <a:pos x="T4" y="T5"/>
                  </a:cxn>
                  <a:cxn ang="0">
                    <a:pos x="T6" y="T7"/>
                  </a:cxn>
                  <a:cxn ang="0">
                    <a:pos x="T8" y="T9"/>
                  </a:cxn>
                  <a:cxn ang="0">
                    <a:pos x="T10" y="T11"/>
                  </a:cxn>
                </a:cxnLst>
                <a:rect l="0" t="0" r="r" b="b"/>
                <a:pathLst>
                  <a:path w="19" h="18">
                    <a:moveTo>
                      <a:pt x="8" y="3"/>
                    </a:moveTo>
                    <a:cubicBezTo>
                      <a:pt x="10" y="2"/>
                      <a:pt x="11" y="1"/>
                      <a:pt x="12" y="0"/>
                    </a:cubicBezTo>
                    <a:cubicBezTo>
                      <a:pt x="19" y="5"/>
                      <a:pt x="11" y="11"/>
                      <a:pt x="12" y="17"/>
                    </a:cubicBezTo>
                    <a:cubicBezTo>
                      <a:pt x="12" y="17"/>
                      <a:pt x="12" y="17"/>
                      <a:pt x="12" y="17"/>
                    </a:cubicBezTo>
                    <a:cubicBezTo>
                      <a:pt x="5" y="18"/>
                      <a:pt x="2" y="13"/>
                      <a:pt x="0" y="7"/>
                    </a:cubicBezTo>
                    <a:cubicBezTo>
                      <a:pt x="2" y="4"/>
                      <a:pt x="6" y="5"/>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0" name="Freeform 1590"/>
              <p:cNvSpPr/>
              <p:nvPr/>
            </p:nvSpPr>
            <p:spPr bwMode="auto">
              <a:xfrm>
                <a:off x="5479" y="1306"/>
                <a:ext cx="43" cy="30"/>
              </a:xfrm>
              <a:custGeom>
                <a:avLst/>
                <a:gdLst>
                  <a:gd name="T0" fmla="*/ 23 w 23"/>
                  <a:gd name="T1" fmla="*/ 2 h 16"/>
                  <a:gd name="T2" fmla="*/ 22 w 23"/>
                  <a:gd name="T3" fmla="*/ 6 h 16"/>
                  <a:gd name="T4" fmla="*/ 4 w 23"/>
                  <a:gd name="T5" fmla="*/ 14 h 16"/>
                  <a:gd name="T6" fmla="*/ 2 w 23"/>
                  <a:gd name="T7" fmla="*/ 8 h 16"/>
                  <a:gd name="T8" fmla="*/ 23 w 23"/>
                  <a:gd name="T9" fmla="*/ 2 h 16"/>
                </a:gdLst>
                <a:ahLst/>
                <a:cxnLst>
                  <a:cxn ang="0">
                    <a:pos x="T0" y="T1"/>
                  </a:cxn>
                  <a:cxn ang="0">
                    <a:pos x="T2" y="T3"/>
                  </a:cxn>
                  <a:cxn ang="0">
                    <a:pos x="T4" y="T5"/>
                  </a:cxn>
                  <a:cxn ang="0">
                    <a:pos x="T6" y="T7"/>
                  </a:cxn>
                  <a:cxn ang="0">
                    <a:pos x="T8" y="T9"/>
                  </a:cxn>
                </a:cxnLst>
                <a:rect l="0" t="0" r="r" b="b"/>
                <a:pathLst>
                  <a:path w="23" h="16">
                    <a:moveTo>
                      <a:pt x="23" y="2"/>
                    </a:moveTo>
                    <a:cubicBezTo>
                      <a:pt x="22" y="4"/>
                      <a:pt x="22" y="5"/>
                      <a:pt x="22" y="6"/>
                    </a:cubicBezTo>
                    <a:cubicBezTo>
                      <a:pt x="16" y="8"/>
                      <a:pt x="12" y="16"/>
                      <a:pt x="4" y="14"/>
                    </a:cubicBezTo>
                    <a:cubicBezTo>
                      <a:pt x="2" y="13"/>
                      <a:pt x="0" y="9"/>
                      <a:pt x="2" y="8"/>
                    </a:cubicBezTo>
                    <a:cubicBezTo>
                      <a:pt x="8" y="4"/>
                      <a:pt x="15"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1" name="Freeform 1591"/>
              <p:cNvSpPr/>
              <p:nvPr/>
            </p:nvSpPr>
            <p:spPr bwMode="auto">
              <a:xfrm>
                <a:off x="2112" y="1727"/>
                <a:ext cx="127" cy="74"/>
              </a:xfrm>
              <a:custGeom>
                <a:avLst/>
                <a:gdLst>
                  <a:gd name="T0" fmla="*/ 5 w 67"/>
                  <a:gd name="T1" fmla="*/ 32 h 39"/>
                  <a:gd name="T2" fmla="*/ 5 w 67"/>
                  <a:gd name="T3" fmla="*/ 14 h 39"/>
                  <a:gd name="T4" fmla="*/ 9 w 67"/>
                  <a:gd name="T5" fmla="*/ 14 h 39"/>
                  <a:gd name="T6" fmla="*/ 9 w 67"/>
                  <a:gd name="T7" fmla="*/ 16 h 39"/>
                  <a:gd name="T8" fmla="*/ 9 w 67"/>
                  <a:gd name="T9" fmla="*/ 17 h 39"/>
                  <a:gd name="T10" fmla="*/ 26 w 67"/>
                  <a:gd name="T11" fmla="*/ 11 h 39"/>
                  <a:gd name="T12" fmla="*/ 51 w 67"/>
                  <a:gd name="T13" fmla="*/ 13 h 39"/>
                  <a:gd name="T14" fmla="*/ 67 w 67"/>
                  <a:gd name="T15" fmla="*/ 14 h 39"/>
                  <a:gd name="T16" fmla="*/ 57 w 67"/>
                  <a:gd name="T17" fmla="*/ 23 h 39"/>
                  <a:gd name="T18" fmla="*/ 46 w 67"/>
                  <a:gd name="T19" fmla="*/ 28 h 39"/>
                  <a:gd name="T20" fmla="*/ 43 w 67"/>
                  <a:gd name="T21" fmla="*/ 34 h 39"/>
                  <a:gd name="T22" fmla="*/ 5 w 67"/>
                  <a:gd name="T23" fmla="*/ 3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39">
                    <a:moveTo>
                      <a:pt x="5" y="32"/>
                    </a:moveTo>
                    <a:cubicBezTo>
                      <a:pt x="0" y="26"/>
                      <a:pt x="4" y="20"/>
                      <a:pt x="5" y="14"/>
                    </a:cubicBezTo>
                    <a:cubicBezTo>
                      <a:pt x="6" y="14"/>
                      <a:pt x="7" y="14"/>
                      <a:pt x="9" y="14"/>
                    </a:cubicBezTo>
                    <a:cubicBezTo>
                      <a:pt x="6" y="14"/>
                      <a:pt x="12" y="15"/>
                      <a:pt x="9" y="16"/>
                    </a:cubicBezTo>
                    <a:cubicBezTo>
                      <a:pt x="9" y="16"/>
                      <a:pt x="9" y="17"/>
                      <a:pt x="9" y="17"/>
                    </a:cubicBezTo>
                    <a:cubicBezTo>
                      <a:pt x="12" y="9"/>
                      <a:pt x="22" y="18"/>
                      <a:pt x="26" y="11"/>
                    </a:cubicBezTo>
                    <a:cubicBezTo>
                      <a:pt x="35" y="4"/>
                      <a:pt x="43" y="0"/>
                      <a:pt x="51" y="13"/>
                    </a:cubicBezTo>
                    <a:cubicBezTo>
                      <a:pt x="55" y="20"/>
                      <a:pt x="61" y="18"/>
                      <a:pt x="67" y="14"/>
                    </a:cubicBezTo>
                    <a:cubicBezTo>
                      <a:pt x="66" y="21"/>
                      <a:pt x="65" y="26"/>
                      <a:pt x="57" y="23"/>
                    </a:cubicBezTo>
                    <a:cubicBezTo>
                      <a:pt x="51" y="21"/>
                      <a:pt x="49" y="24"/>
                      <a:pt x="46" y="28"/>
                    </a:cubicBezTo>
                    <a:cubicBezTo>
                      <a:pt x="48" y="31"/>
                      <a:pt x="46" y="33"/>
                      <a:pt x="43" y="34"/>
                    </a:cubicBezTo>
                    <a:cubicBezTo>
                      <a:pt x="30" y="36"/>
                      <a:pt x="17" y="39"/>
                      <a:pt x="5"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2" name="Freeform 1592"/>
              <p:cNvSpPr/>
              <p:nvPr/>
            </p:nvSpPr>
            <p:spPr bwMode="auto">
              <a:xfrm>
                <a:off x="2125" y="1744"/>
                <a:ext cx="38" cy="34"/>
              </a:xfrm>
              <a:custGeom>
                <a:avLst/>
                <a:gdLst>
                  <a:gd name="T0" fmla="*/ 19 w 20"/>
                  <a:gd name="T1" fmla="*/ 2 h 18"/>
                  <a:gd name="T2" fmla="*/ 16 w 20"/>
                  <a:gd name="T3" fmla="*/ 9 h 18"/>
                  <a:gd name="T4" fmla="*/ 4 w 20"/>
                  <a:gd name="T5" fmla="*/ 18 h 18"/>
                  <a:gd name="T6" fmla="*/ 1 w 20"/>
                  <a:gd name="T7" fmla="*/ 5 h 18"/>
                  <a:gd name="T8" fmla="*/ 8 w 20"/>
                  <a:gd name="T9" fmla="*/ 2 h 18"/>
                  <a:gd name="T10" fmla="*/ 19 w 20"/>
                  <a:gd name="T11" fmla="*/ 2 h 18"/>
                </a:gdLst>
                <a:ahLst/>
                <a:cxnLst>
                  <a:cxn ang="0">
                    <a:pos x="T0" y="T1"/>
                  </a:cxn>
                  <a:cxn ang="0">
                    <a:pos x="T2" y="T3"/>
                  </a:cxn>
                  <a:cxn ang="0">
                    <a:pos x="T4" y="T5"/>
                  </a:cxn>
                  <a:cxn ang="0">
                    <a:pos x="T6" y="T7"/>
                  </a:cxn>
                  <a:cxn ang="0">
                    <a:pos x="T8" y="T9"/>
                  </a:cxn>
                  <a:cxn ang="0">
                    <a:pos x="T10" y="T11"/>
                  </a:cxn>
                </a:cxnLst>
                <a:rect l="0" t="0" r="r" b="b"/>
                <a:pathLst>
                  <a:path w="20" h="18">
                    <a:moveTo>
                      <a:pt x="19" y="2"/>
                    </a:moveTo>
                    <a:cubicBezTo>
                      <a:pt x="20" y="5"/>
                      <a:pt x="20" y="11"/>
                      <a:pt x="16" y="9"/>
                    </a:cubicBezTo>
                    <a:cubicBezTo>
                      <a:pt x="6" y="4"/>
                      <a:pt x="6" y="13"/>
                      <a:pt x="4" y="18"/>
                    </a:cubicBezTo>
                    <a:cubicBezTo>
                      <a:pt x="0" y="13"/>
                      <a:pt x="2" y="9"/>
                      <a:pt x="1" y="5"/>
                    </a:cubicBezTo>
                    <a:cubicBezTo>
                      <a:pt x="1" y="0"/>
                      <a:pt x="4" y="0"/>
                      <a:pt x="8" y="2"/>
                    </a:cubicBezTo>
                    <a:cubicBezTo>
                      <a:pt x="12" y="2"/>
                      <a:pt x="15" y="2"/>
                      <a:pt x="1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3" name="Freeform 1593"/>
              <p:cNvSpPr/>
              <p:nvPr/>
            </p:nvSpPr>
            <p:spPr bwMode="auto">
              <a:xfrm>
                <a:off x="2114" y="1729"/>
                <a:ext cx="26" cy="24"/>
              </a:xfrm>
              <a:custGeom>
                <a:avLst/>
                <a:gdLst>
                  <a:gd name="T0" fmla="*/ 14 w 14"/>
                  <a:gd name="T1" fmla="*/ 10 h 13"/>
                  <a:gd name="T2" fmla="*/ 7 w 14"/>
                  <a:gd name="T3" fmla="*/ 13 h 13"/>
                  <a:gd name="T4" fmla="*/ 4 w 14"/>
                  <a:gd name="T5" fmla="*/ 13 h 13"/>
                  <a:gd name="T6" fmla="*/ 0 w 14"/>
                  <a:gd name="T7" fmla="*/ 13 h 13"/>
                  <a:gd name="T8" fmla="*/ 11 w 14"/>
                  <a:gd name="T9" fmla="*/ 0 h 13"/>
                  <a:gd name="T10" fmla="*/ 14 w 14"/>
                  <a:gd name="T11" fmla="*/ 10 h 13"/>
                </a:gdLst>
                <a:ahLst/>
                <a:cxnLst>
                  <a:cxn ang="0">
                    <a:pos x="T0" y="T1"/>
                  </a:cxn>
                  <a:cxn ang="0">
                    <a:pos x="T2" y="T3"/>
                  </a:cxn>
                  <a:cxn ang="0">
                    <a:pos x="T4" y="T5"/>
                  </a:cxn>
                  <a:cxn ang="0">
                    <a:pos x="T6" y="T7"/>
                  </a:cxn>
                  <a:cxn ang="0">
                    <a:pos x="T8" y="T9"/>
                  </a:cxn>
                  <a:cxn ang="0">
                    <a:pos x="T10" y="T11"/>
                  </a:cxn>
                </a:cxnLst>
                <a:rect l="0" t="0" r="r" b="b"/>
                <a:pathLst>
                  <a:path w="14" h="13">
                    <a:moveTo>
                      <a:pt x="14" y="10"/>
                    </a:moveTo>
                    <a:cubicBezTo>
                      <a:pt x="11" y="10"/>
                      <a:pt x="9" y="11"/>
                      <a:pt x="7" y="13"/>
                    </a:cubicBezTo>
                    <a:cubicBezTo>
                      <a:pt x="6" y="13"/>
                      <a:pt x="5" y="13"/>
                      <a:pt x="4" y="13"/>
                    </a:cubicBezTo>
                    <a:cubicBezTo>
                      <a:pt x="2" y="13"/>
                      <a:pt x="1" y="13"/>
                      <a:pt x="0" y="13"/>
                    </a:cubicBezTo>
                    <a:cubicBezTo>
                      <a:pt x="0" y="6"/>
                      <a:pt x="5" y="3"/>
                      <a:pt x="11" y="0"/>
                    </a:cubicBezTo>
                    <a:cubicBezTo>
                      <a:pt x="12" y="3"/>
                      <a:pt x="13" y="6"/>
                      <a:pt x="1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4" name="Freeform 1594"/>
              <p:cNvSpPr/>
              <p:nvPr/>
            </p:nvSpPr>
            <p:spPr bwMode="auto">
              <a:xfrm>
                <a:off x="5035" y="1283"/>
                <a:ext cx="148" cy="107"/>
              </a:xfrm>
              <a:custGeom>
                <a:avLst/>
                <a:gdLst>
                  <a:gd name="T0" fmla="*/ 11 w 78"/>
                  <a:gd name="T1" fmla="*/ 44 h 56"/>
                  <a:gd name="T2" fmla="*/ 4 w 78"/>
                  <a:gd name="T3" fmla="*/ 30 h 56"/>
                  <a:gd name="T4" fmla="*/ 35 w 78"/>
                  <a:gd name="T5" fmla="*/ 10 h 56"/>
                  <a:gd name="T6" fmla="*/ 42 w 78"/>
                  <a:gd name="T7" fmla="*/ 6 h 56"/>
                  <a:gd name="T8" fmla="*/ 67 w 78"/>
                  <a:gd name="T9" fmla="*/ 2 h 56"/>
                  <a:gd name="T10" fmla="*/ 76 w 78"/>
                  <a:gd name="T11" fmla="*/ 4 h 56"/>
                  <a:gd name="T12" fmla="*/ 78 w 78"/>
                  <a:gd name="T13" fmla="*/ 8 h 56"/>
                  <a:gd name="T14" fmla="*/ 71 w 78"/>
                  <a:gd name="T15" fmla="*/ 13 h 56"/>
                  <a:gd name="T16" fmla="*/ 57 w 78"/>
                  <a:gd name="T17" fmla="*/ 18 h 56"/>
                  <a:gd name="T18" fmla="*/ 49 w 78"/>
                  <a:gd name="T19" fmla="*/ 30 h 56"/>
                  <a:gd name="T20" fmla="*/ 29 w 78"/>
                  <a:gd name="T21" fmla="*/ 47 h 56"/>
                  <a:gd name="T22" fmla="*/ 11 w 78"/>
                  <a:gd name="T23" fmla="*/ 4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56">
                    <a:moveTo>
                      <a:pt x="11" y="44"/>
                    </a:moveTo>
                    <a:cubicBezTo>
                      <a:pt x="13" y="37"/>
                      <a:pt x="0" y="38"/>
                      <a:pt x="4" y="30"/>
                    </a:cubicBezTo>
                    <a:cubicBezTo>
                      <a:pt x="9" y="15"/>
                      <a:pt x="14" y="1"/>
                      <a:pt x="35" y="10"/>
                    </a:cubicBezTo>
                    <a:cubicBezTo>
                      <a:pt x="37" y="11"/>
                      <a:pt x="40" y="8"/>
                      <a:pt x="42" y="6"/>
                    </a:cubicBezTo>
                    <a:cubicBezTo>
                      <a:pt x="50" y="5"/>
                      <a:pt x="59" y="4"/>
                      <a:pt x="67" y="2"/>
                    </a:cubicBezTo>
                    <a:cubicBezTo>
                      <a:pt x="70" y="0"/>
                      <a:pt x="73" y="2"/>
                      <a:pt x="76" y="4"/>
                    </a:cubicBezTo>
                    <a:cubicBezTo>
                      <a:pt x="77" y="5"/>
                      <a:pt x="78" y="6"/>
                      <a:pt x="78" y="8"/>
                    </a:cubicBezTo>
                    <a:cubicBezTo>
                      <a:pt x="77" y="11"/>
                      <a:pt x="74" y="12"/>
                      <a:pt x="71" y="13"/>
                    </a:cubicBezTo>
                    <a:cubicBezTo>
                      <a:pt x="65" y="13"/>
                      <a:pt x="62" y="19"/>
                      <a:pt x="57" y="18"/>
                    </a:cubicBezTo>
                    <a:cubicBezTo>
                      <a:pt x="45" y="17"/>
                      <a:pt x="51" y="26"/>
                      <a:pt x="49" y="30"/>
                    </a:cubicBezTo>
                    <a:cubicBezTo>
                      <a:pt x="43" y="36"/>
                      <a:pt x="34" y="39"/>
                      <a:pt x="29" y="47"/>
                    </a:cubicBezTo>
                    <a:cubicBezTo>
                      <a:pt x="25" y="53"/>
                      <a:pt x="15" y="56"/>
                      <a:pt x="11"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5" name="Freeform 1595"/>
              <p:cNvSpPr/>
              <p:nvPr/>
            </p:nvSpPr>
            <p:spPr bwMode="auto">
              <a:xfrm>
                <a:off x="5086" y="1223"/>
                <a:ext cx="111" cy="71"/>
              </a:xfrm>
              <a:custGeom>
                <a:avLst/>
                <a:gdLst>
                  <a:gd name="T0" fmla="*/ 47 w 58"/>
                  <a:gd name="T1" fmla="*/ 37 h 37"/>
                  <a:gd name="T2" fmla="*/ 40 w 58"/>
                  <a:gd name="T3" fmla="*/ 33 h 37"/>
                  <a:gd name="T4" fmla="*/ 42 w 58"/>
                  <a:gd name="T5" fmla="*/ 21 h 37"/>
                  <a:gd name="T6" fmla="*/ 30 w 58"/>
                  <a:gd name="T7" fmla="*/ 29 h 37"/>
                  <a:gd name="T8" fmla="*/ 15 w 58"/>
                  <a:gd name="T9" fmla="*/ 27 h 37"/>
                  <a:gd name="T10" fmla="*/ 4 w 58"/>
                  <a:gd name="T11" fmla="*/ 8 h 37"/>
                  <a:gd name="T12" fmla="*/ 22 w 58"/>
                  <a:gd name="T13" fmla="*/ 6 h 37"/>
                  <a:gd name="T14" fmla="*/ 54 w 58"/>
                  <a:gd name="T15" fmla="*/ 20 h 37"/>
                  <a:gd name="T16" fmla="*/ 47 w 5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7">
                    <a:moveTo>
                      <a:pt x="47" y="37"/>
                    </a:moveTo>
                    <a:cubicBezTo>
                      <a:pt x="44" y="36"/>
                      <a:pt x="42" y="35"/>
                      <a:pt x="40" y="33"/>
                    </a:cubicBezTo>
                    <a:cubicBezTo>
                      <a:pt x="30" y="27"/>
                      <a:pt x="51" y="27"/>
                      <a:pt x="42" y="21"/>
                    </a:cubicBezTo>
                    <a:cubicBezTo>
                      <a:pt x="33" y="16"/>
                      <a:pt x="34" y="27"/>
                      <a:pt x="30" y="29"/>
                    </a:cubicBezTo>
                    <a:cubicBezTo>
                      <a:pt x="25" y="31"/>
                      <a:pt x="18" y="34"/>
                      <a:pt x="15" y="27"/>
                    </a:cubicBezTo>
                    <a:cubicBezTo>
                      <a:pt x="11" y="20"/>
                      <a:pt x="0" y="17"/>
                      <a:pt x="4" y="8"/>
                    </a:cubicBezTo>
                    <a:cubicBezTo>
                      <a:pt x="7" y="0"/>
                      <a:pt x="16" y="5"/>
                      <a:pt x="22" y="6"/>
                    </a:cubicBezTo>
                    <a:cubicBezTo>
                      <a:pt x="32" y="13"/>
                      <a:pt x="46" y="9"/>
                      <a:pt x="54" y="20"/>
                    </a:cubicBezTo>
                    <a:cubicBezTo>
                      <a:pt x="58" y="28"/>
                      <a:pt x="53" y="33"/>
                      <a:pt x="47"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6" name="Freeform 1596"/>
              <p:cNvSpPr/>
              <p:nvPr/>
            </p:nvSpPr>
            <p:spPr bwMode="auto">
              <a:xfrm>
                <a:off x="4977" y="1277"/>
                <a:ext cx="138" cy="67"/>
              </a:xfrm>
              <a:custGeom>
                <a:avLst/>
                <a:gdLst>
                  <a:gd name="T0" fmla="*/ 72 w 72"/>
                  <a:gd name="T1" fmla="*/ 9 h 35"/>
                  <a:gd name="T2" fmla="*/ 46 w 72"/>
                  <a:gd name="T3" fmla="*/ 14 h 35"/>
                  <a:gd name="T4" fmla="*/ 34 w 72"/>
                  <a:gd name="T5" fmla="*/ 33 h 35"/>
                  <a:gd name="T6" fmla="*/ 25 w 72"/>
                  <a:gd name="T7" fmla="*/ 27 h 35"/>
                  <a:gd name="T8" fmla="*/ 4 w 72"/>
                  <a:gd name="T9" fmla="*/ 34 h 35"/>
                  <a:gd name="T10" fmla="*/ 10 w 72"/>
                  <a:gd name="T11" fmla="*/ 19 h 35"/>
                  <a:gd name="T12" fmla="*/ 17 w 72"/>
                  <a:gd name="T13" fmla="*/ 16 h 35"/>
                  <a:gd name="T14" fmla="*/ 40 w 72"/>
                  <a:gd name="T15" fmla="*/ 6 h 35"/>
                  <a:gd name="T16" fmla="*/ 52 w 72"/>
                  <a:gd name="T17" fmla="*/ 6 h 35"/>
                  <a:gd name="T18" fmla="*/ 72 w 72"/>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5">
                    <a:moveTo>
                      <a:pt x="72" y="9"/>
                    </a:moveTo>
                    <a:cubicBezTo>
                      <a:pt x="65" y="21"/>
                      <a:pt x="55" y="13"/>
                      <a:pt x="46" y="14"/>
                    </a:cubicBezTo>
                    <a:cubicBezTo>
                      <a:pt x="39" y="14"/>
                      <a:pt x="51" y="34"/>
                      <a:pt x="34" y="33"/>
                    </a:cubicBezTo>
                    <a:cubicBezTo>
                      <a:pt x="33" y="28"/>
                      <a:pt x="33" y="26"/>
                      <a:pt x="25" y="27"/>
                    </a:cubicBezTo>
                    <a:cubicBezTo>
                      <a:pt x="17" y="28"/>
                      <a:pt x="12" y="35"/>
                      <a:pt x="4" y="34"/>
                    </a:cubicBezTo>
                    <a:cubicBezTo>
                      <a:pt x="0" y="27"/>
                      <a:pt x="8" y="25"/>
                      <a:pt x="10" y="19"/>
                    </a:cubicBezTo>
                    <a:cubicBezTo>
                      <a:pt x="12" y="18"/>
                      <a:pt x="14" y="17"/>
                      <a:pt x="17" y="16"/>
                    </a:cubicBezTo>
                    <a:cubicBezTo>
                      <a:pt x="25" y="14"/>
                      <a:pt x="35" y="16"/>
                      <a:pt x="40" y="6"/>
                    </a:cubicBezTo>
                    <a:cubicBezTo>
                      <a:pt x="43" y="0"/>
                      <a:pt x="49" y="3"/>
                      <a:pt x="52" y="6"/>
                    </a:cubicBezTo>
                    <a:cubicBezTo>
                      <a:pt x="58" y="12"/>
                      <a:pt x="65" y="11"/>
                      <a:pt x="7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7" name="Freeform 1597"/>
              <p:cNvSpPr/>
              <p:nvPr/>
            </p:nvSpPr>
            <p:spPr bwMode="auto">
              <a:xfrm>
                <a:off x="5176" y="1262"/>
                <a:ext cx="36" cy="36"/>
              </a:xfrm>
              <a:custGeom>
                <a:avLst/>
                <a:gdLst>
                  <a:gd name="T0" fmla="*/ 0 w 19"/>
                  <a:gd name="T1" fmla="*/ 17 h 19"/>
                  <a:gd name="T2" fmla="*/ 7 w 19"/>
                  <a:gd name="T3" fmla="*/ 0 h 19"/>
                  <a:gd name="T4" fmla="*/ 17 w 19"/>
                  <a:gd name="T5" fmla="*/ 3 h 19"/>
                  <a:gd name="T6" fmla="*/ 19 w 19"/>
                  <a:gd name="T7" fmla="*/ 5 h 19"/>
                  <a:gd name="T8" fmla="*/ 17 w 19"/>
                  <a:gd name="T9" fmla="*/ 11 h 19"/>
                  <a:gd name="T10" fmla="*/ 3 w 19"/>
                  <a:gd name="T11" fmla="*/ 17 h 19"/>
                  <a:gd name="T12" fmla="*/ 0 w 19"/>
                  <a:gd name="T13" fmla="*/ 17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0" y="17"/>
                    </a:moveTo>
                    <a:cubicBezTo>
                      <a:pt x="2" y="11"/>
                      <a:pt x="4" y="5"/>
                      <a:pt x="7" y="0"/>
                    </a:cubicBezTo>
                    <a:cubicBezTo>
                      <a:pt x="10" y="1"/>
                      <a:pt x="14" y="2"/>
                      <a:pt x="17" y="3"/>
                    </a:cubicBezTo>
                    <a:cubicBezTo>
                      <a:pt x="18" y="4"/>
                      <a:pt x="18" y="4"/>
                      <a:pt x="19" y="5"/>
                    </a:cubicBezTo>
                    <a:cubicBezTo>
                      <a:pt x="19" y="7"/>
                      <a:pt x="19" y="9"/>
                      <a:pt x="17" y="11"/>
                    </a:cubicBezTo>
                    <a:cubicBezTo>
                      <a:pt x="13" y="14"/>
                      <a:pt x="10" y="19"/>
                      <a:pt x="3" y="17"/>
                    </a:cubicBezTo>
                    <a:cubicBezTo>
                      <a:pt x="2" y="17"/>
                      <a:pt x="1" y="17"/>
                      <a:pt x="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8" name="Freeform 1598"/>
              <p:cNvSpPr/>
              <p:nvPr/>
            </p:nvSpPr>
            <p:spPr bwMode="auto">
              <a:xfrm>
                <a:off x="5198" y="1235"/>
                <a:ext cx="27" cy="36"/>
              </a:xfrm>
              <a:custGeom>
                <a:avLst/>
                <a:gdLst>
                  <a:gd name="T0" fmla="*/ 5 w 14"/>
                  <a:gd name="T1" fmla="*/ 0 h 19"/>
                  <a:gd name="T2" fmla="*/ 9 w 14"/>
                  <a:gd name="T3" fmla="*/ 10 h 19"/>
                  <a:gd name="T4" fmla="*/ 10 w 14"/>
                  <a:gd name="T5" fmla="*/ 16 h 19"/>
                  <a:gd name="T6" fmla="*/ 9 w 14"/>
                  <a:gd name="T7" fmla="*/ 18 h 19"/>
                  <a:gd name="T8" fmla="*/ 5 w 14"/>
                  <a:gd name="T9" fmla="*/ 17 h 19"/>
                  <a:gd name="T10" fmla="*/ 5 w 14"/>
                  <a:gd name="T11" fmla="*/ 17 h 19"/>
                  <a:gd name="T12" fmla="*/ 5 w 14"/>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4" h="19">
                    <a:moveTo>
                      <a:pt x="5" y="0"/>
                    </a:moveTo>
                    <a:cubicBezTo>
                      <a:pt x="14" y="0"/>
                      <a:pt x="7" y="7"/>
                      <a:pt x="9" y="10"/>
                    </a:cubicBezTo>
                    <a:cubicBezTo>
                      <a:pt x="10" y="12"/>
                      <a:pt x="11" y="14"/>
                      <a:pt x="10" y="16"/>
                    </a:cubicBezTo>
                    <a:cubicBezTo>
                      <a:pt x="10" y="17"/>
                      <a:pt x="9" y="17"/>
                      <a:pt x="9" y="18"/>
                    </a:cubicBezTo>
                    <a:cubicBezTo>
                      <a:pt x="7" y="19"/>
                      <a:pt x="6" y="18"/>
                      <a:pt x="5" y="17"/>
                    </a:cubicBezTo>
                    <a:cubicBezTo>
                      <a:pt x="5" y="17"/>
                      <a:pt x="5" y="17"/>
                      <a:pt x="5" y="17"/>
                    </a:cubicBezTo>
                    <a:cubicBezTo>
                      <a:pt x="5" y="11"/>
                      <a:pt x="0" y="5"/>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9" name="Freeform 1599"/>
              <p:cNvSpPr/>
              <p:nvPr/>
            </p:nvSpPr>
            <p:spPr bwMode="auto">
              <a:xfrm>
                <a:off x="5000" y="1396"/>
                <a:ext cx="158" cy="202"/>
              </a:xfrm>
              <a:custGeom>
                <a:avLst/>
                <a:gdLst>
                  <a:gd name="T0" fmla="*/ 15 w 83"/>
                  <a:gd name="T1" fmla="*/ 3 h 106"/>
                  <a:gd name="T2" fmla="*/ 18 w 83"/>
                  <a:gd name="T3" fmla="*/ 3 h 106"/>
                  <a:gd name="T4" fmla="*/ 24 w 83"/>
                  <a:gd name="T5" fmla="*/ 5 h 106"/>
                  <a:gd name="T6" fmla="*/ 47 w 83"/>
                  <a:gd name="T7" fmla="*/ 13 h 106"/>
                  <a:gd name="T8" fmla="*/ 57 w 83"/>
                  <a:gd name="T9" fmla="*/ 20 h 106"/>
                  <a:gd name="T10" fmla="*/ 53 w 83"/>
                  <a:gd name="T11" fmla="*/ 28 h 106"/>
                  <a:gd name="T12" fmla="*/ 40 w 83"/>
                  <a:gd name="T13" fmla="*/ 34 h 106"/>
                  <a:gd name="T14" fmla="*/ 54 w 83"/>
                  <a:gd name="T15" fmla="*/ 27 h 106"/>
                  <a:gd name="T16" fmla="*/ 63 w 83"/>
                  <a:gd name="T17" fmla="*/ 28 h 106"/>
                  <a:gd name="T18" fmla="*/ 68 w 83"/>
                  <a:gd name="T19" fmla="*/ 50 h 106"/>
                  <a:gd name="T20" fmla="*/ 65 w 83"/>
                  <a:gd name="T21" fmla="*/ 63 h 106"/>
                  <a:gd name="T22" fmla="*/ 63 w 83"/>
                  <a:gd name="T23" fmla="*/ 67 h 106"/>
                  <a:gd name="T24" fmla="*/ 50 w 83"/>
                  <a:gd name="T25" fmla="*/ 79 h 106"/>
                  <a:gd name="T26" fmla="*/ 38 w 83"/>
                  <a:gd name="T27" fmla="*/ 98 h 106"/>
                  <a:gd name="T28" fmla="*/ 14 w 83"/>
                  <a:gd name="T29" fmla="*/ 94 h 106"/>
                  <a:gd name="T30" fmla="*/ 17 w 83"/>
                  <a:gd name="T31" fmla="*/ 64 h 106"/>
                  <a:gd name="T32" fmla="*/ 17 w 83"/>
                  <a:gd name="T33" fmla="*/ 53 h 106"/>
                  <a:gd name="T34" fmla="*/ 12 w 83"/>
                  <a:gd name="T35" fmla="*/ 43 h 106"/>
                  <a:gd name="T36" fmla="*/ 2 w 83"/>
                  <a:gd name="T37" fmla="*/ 21 h 106"/>
                  <a:gd name="T38" fmla="*/ 6 w 83"/>
                  <a:gd name="T39" fmla="*/ 15 h 106"/>
                  <a:gd name="T40" fmla="*/ 15 w 83"/>
                  <a:gd name="T41"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06">
                    <a:moveTo>
                      <a:pt x="15" y="3"/>
                    </a:moveTo>
                    <a:cubicBezTo>
                      <a:pt x="16" y="3"/>
                      <a:pt x="17" y="3"/>
                      <a:pt x="18" y="3"/>
                    </a:cubicBezTo>
                    <a:cubicBezTo>
                      <a:pt x="21" y="1"/>
                      <a:pt x="23" y="5"/>
                      <a:pt x="24" y="5"/>
                    </a:cubicBezTo>
                    <a:cubicBezTo>
                      <a:pt x="34" y="0"/>
                      <a:pt x="42" y="1"/>
                      <a:pt x="47" y="13"/>
                    </a:cubicBezTo>
                    <a:cubicBezTo>
                      <a:pt x="48" y="16"/>
                      <a:pt x="54" y="17"/>
                      <a:pt x="57" y="20"/>
                    </a:cubicBezTo>
                    <a:cubicBezTo>
                      <a:pt x="59" y="24"/>
                      <a:pt x="56" y="26"/>
                      <a:pt x="53" y="28"/>
                    </a:cubicBezTo>
                    <a:cubicBezTo>
                      <a:pt x="50" y="32"/>
                      <a:pt x="43" y="28"/>
                      <a:pt x="40" y="34"/>
                    </a:cubicBezTo>
                    <a:cubicBezTo>
                      <a:pt x="46" y="33"/>
                      <a:pt x="50" y="31"/>
                      <a:pt x="54" y="27"/>
                    </a:cubicBezTo>
                    <a:cubicBezTo>
                      <a:pt x="57" y="26"/>
                      <a:pt x="60" y="27"/>
                      <a:pt x="63" y="28"/>
                    </a:cubicBezTo>
                    <a:cubicBezTo>
                      <a:pt x="82" y="33"/>
                      <a:pt x="83" y="35"/>
                      <a:pt x="68" y="50"/>
                    </a:cubicBezTo>
                    <a:cubicBezTo>
                      <a:pt x="61" y="53"/>
                      <a:pt x="64" y="58"/>
                      <a:pt x="65" y="63"/>
                    </a:cubicBezTo>
                    <a:cubicBezTo>
                      <a:pt x="65" y="65"/>
                      <a:pt x="64" y="66"/>
                      <a:pt x="63" y="67"/>
                    </a:cubicBezTo>
                    <a:cubicBezTo>
                      <a:pt x="52" y="64"/>
                      <a:pt x="49" y="71"/>
                      <a:pt x="50" y="79"/>
                    </a:cubicBezTo>
                    <a:cubicBezTo>
                      <a:pt x="52" y="90"/>
                      <a:pt x="47" y="95"/>
                      <a:pt x="38" y="98"/>
                    </a:cubicBezTo>
                    <a:cubicBezTo>
                      <a:pt x="29" y="101"/>
                      <a:pt x="20" y="106"/>
                      <a:pt x="14" y="94"/>
                    </a:cubicBezTo>
                    <a:cubicBezTo>
                      <a:pt x="17" y="84"/>
                      <a:pt x="29" y="75"/>
                      <a:pt x="17" y="64"/>
                    </a:cubicBezTo>
                    <a:cubicBezTo>
                      <a:pt x="16" y="60"/>
                      <a:pt x="18" y="57"/>
                      <a:pt x="17" y="53"/>
                    </a:cubicBezTo>
                    <a:cubicBezTo>
                      <a:pt x="17" y="49"/>
                      <a:pt x="17" y="45"/>
                      <a:pt x="12" y="43"/>
                    </a:cubicBezTo>
                    <a:cubicBezTo>
                      <a:pt x="1" y="39"/>
                      <a:pt x="0" y="31"/>
                      <a:pt x="2" y="21"/>
                    </a:cubicBezTo>
                    <a:cubicBezTo>
                      <a:pt x="3" y="19"/>
                      <a:pt x="4" y="17"/>
                      <a:pt x="6" y="15"/>
                    </a:cubicBezTo>
                    <a:cubicBezTo>
                      <a:pt x="9" y="11"/>
                      <a:pt x="11" y="6"/>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0" name="Freeform 1600"/>
              <p:cNvSpPr/>
              <p:nvPr/>
            </p:nvSpPr>
            <p:spPr bwMode="auto">
              <a:xfrm>
                <a:off x="4913" y="1363"/>
                <a:ext cx="116" cy="136"/>
              </a:xfrm>
              <a:custGeom>
                <a:avLst/>
                <a:gdLst>
                  <a:gd name="T0" fmla="*/ 61 w 61"/>
                  <a:gd name="T1" fmla="*/ 20 h 71"/>
                  <a:gd name="T2" fmla="*/ 54 w 61"/>
                  <a:gd name="T3" fmla="*/ 34 h 71"/>
                  <a:gd name="T4" fmla="*/ 37 w 61"/>
                  <a:gd name="T5" fmla="*/ 44 h 71"/>
                  <a:gd name="T6" fmla="*/ 29 w 61"/>
                  <a:gd name="T7" fmla="*/ 60 h 71"/>
                  <a:gd name="T8" fmla="*/ 12 w 61"/>
                  <a:gd name="T9" fmla="*/ 62 h 71"/>
                  <a:gd name="T10" fmla="*/ 9 w 61"/>
                  <a:gd name="T11" fmla="*/ 51 h 71"/>
                  <a:gd name="T12" fmla="*/ 6 w 61"/>
                  <a:gd name="T13" fmla="*/ 34 h 71"/>
                  <a:gd name="T14" fmla="*/ 1 w 61"/>
                  <a:gd name="T15" fmla="*/ 28 h 71"/>
                  <a:gd name="T16" fmla="*/ 6 w 61"/>
                  <a:gd name="T17" fmla="*/ 19 h 71"/>
                  <a:gd name="T18" fmla="*/ 12 w 61"/>
                  <a:gd name="T19" fmla="*/ 25 h 71"/>
                  <a:gd name="T20" fmla="*/ 31 w 61"/>
                  <a:gd name="T21" fmla="*/ 32 h 71"/>
                  <a:gd name="T22" fmla="*/ 44 w 61"/>
                  <a:gd name="T23" fmla="*/ 13 h 71"/>
                  <a:gd name="T24" fmla="*/ 26 w 61"/>
                  <a:gd name="T25" fmla="*/ 2 h 71"/>
                  <a:gd name="T26" fmla="*/ 61 w 61"/>
                  <a:gd name="T27" fmla="*/ 2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71">
                    <a:moveTo>
                      <a:pt x="61" y="20"/>
                    </a:moveTo>
                    <a:cubicBezTo>
                      <a:pt x="61" y="26"/>
                      <a:pt x="60" y="31"/>
                      <a:pt x="54" y="34"/>
                    </a:cubicBezTo>
                    <a:cubicBezTo>
                      <a:pt x="44" y="30"/>
                      <a:pt x="42" y="39"/>
                      <a:pt x="37" y="44"/>
                    </a:cubicBezTo>
                    <a:cubicBezTo>
                      <a:pt x="32" y="48"/>
                      <a:pt x="32" y="55"/>
                      <a:pt x="29" y="60"/>
                    </a:cubicBezTo>
                    <a:cubicBezTo>
                      <a:pt x="24" y="67"/>
                      <a:pt x="18" y="71"/>
                      <a:pt x="12" y="62"/>
                    </a:cubicBezTo>
                    <a:cubicBezTo>
                      <a:pt x="8" y="59"/>
                      <a:pt x="9" y="55"/>
                      <a:pt x="9" y="51"/>
                    </a:cubicBezTo>
                    <a:cubicBezTo>
                      <a:pt x="13" y="45"/>
                      <a:pt x="18" y="38"/>
                      <a:pt x="6" y="34"/>
                    </a:cubicBezTo>
                    <a:cubicBezTo>
                      <a:pt x="3" y="33"/>
                      <a:pt x="0" y="33"/>
                      <a:pt x="1" y="28"/>
                    </a:cubicBezTo>
                    <a:cubicBezTo>
                      <a:pt x="2" y="24"/>
                      <a:pt x="2" y="20"/>
                      <a:pt x="6" y="19"/>
                    </a:cubicBezTo>
                    <a:cubicBezTo>
                      <a:pt x="10" y="17"/>
                      <a:pt x="10" y="22"/>
                      <a:pt x="12" y="25"/>
                    </a:cubicBezTo>
                    <a:cubicBezTo>
                      <a:pt x="17" y="31"/>
                      <a:pt x="26" y="27"/>
                      <a:pt x="31" y="32"/>
                    </a:cubicBezTo>
                    <a:cubicBezTo>
                      <a:pt x="32" y="24"/>
                      <a:pt x="41" y="21"/>
                      <a:pt x="44" y="13"/>
                    </a:cubicBezTo>
                    <a:cubicBezTo>
                      <a:pt x="36" y="12"/>
                      <a:pt x="26" y="14"/>
                      <a:pt x="26" y="2"/>
                    </a:cubicBezTo>
                    <a:cubicBezTo>
                      <a:pt x="42" y="0"/>
                      <a:pt x="53" y="6"/>
                      <a:pt x="6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1" name="Freeform 1601"/>
              <p:cNvSpPr/>
              <p:nvPr/>
            </p:nvSpPr>
            <p:spPr bwMode="auto">
              <a:xfrm>
                <a:off x="5033" y="1315"/>
                <a:ext cx="131" cy="123"/>
              </a:xfrm>
              <a:custGeom>
                <a:avLst/>
                <a:gdLst>
                  <a:gd name="T0" fmla="*/ 40 w 69"/>
                  <a:gd name="T1" fmla="*/ 62 h 64"/>
                  <a:gd name="T2" fmla="*/ 23 w 69"/>
                  <a:gd name="T3" fmla="*/ 49 h 64"/>
                  <a:gd name="T4" fmla="*/ 12 w 69"/>
                  <a:gd name="T5" fmla="*/ 49 h 64"/>
                  <a:gd name="T6" fmla="*/ 1 w 69"/>
                  <a:gd name="T7" fmla="*/ 45 h 64"/>
                  <a:gd name="T8" fmla="*/ 12 w 69"/>
                  <a:gd name="T9" fmla="*/ 27 h 64"/>
                  <a:gd name="T10" fmla="*/ 30 w 69"/>
                  <a:gd name="T11" fmla="*/ 22 h 64"/>
                  <a:gd name="T12" fmla="*/ 50 w 69"/>
                  <a:gd name="T13" fmla="*/ 10 h 64"/>
                  <a:gd name="T14" fmla="*/ 62 w 69"/>
                  <a:gd name="T15" fmla="*/ 13 h 64"/>
                  <a:gd name="T16" fmla="*/ 47 w 69"/>
                  <a:gd name="T17" fmla="*/ 33 h 64"/>
                  <a:gd name="T18" fmla="*/ 44 w 69"/>
                  <a:gd name="T19" fmla="*/ 39 h 64"/>
                  <a:gd name="T20" fmla="*/ 41 w 69"/>
                  <a:gd name="T21" fmla="*/ 60 h 64"/>
                  <a:gd name="T22" fmla="*/ 40 w 69"/>
                  <a:gd name="T23" fmla="*/ 6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4">
                    <a:moveTo>
                      <a:pt x="40" y="62"/>
                    </a:moveTo>
                    <a:cubicBezTo>
                      <a:pt x="32" y="60"/>
                      <a:pt x="22" y="64"/>
                      <a:pt x="23" y="49"/>
                    </a:cubicBezTo>
                    <a:cubicBezTo>
                      <a:pt x="23" y="44"/>
                      <a:pt x="13" y="47"/>
                      <a:pt x="12" y="49"/>
                    </a:cubicBezTo>
                    <a:cubicBezTo>
                      <a:pt x="2" y="60"/>
                      <a:pt x="5" y="45"/>
                      <a:pt x="1" y="45"/>
                    </a:cubicBezTo>
                    <a:cubicBezTo>
                      <a:pt x="0" y="36"/>
                      <a:pt x="3" y="30"/>
                      <a:pt x="12" y="27"/>
                    </a:cubicBezTo>
                    <a:cubicBezTo>
                      <a:pt x="20" y="32"/>
                      <a:pt x="27" y="35"/>
                      <a:pt x="30" y="22"/>
                    </a:cubicBezTo>
                    <a:cubicBezTo>
                      <a:pt x="32" y="11"/>
                      <a:pt x="45" y="16"/>
                      <a:pt x="50" y="10"/>
                    </a:cubicBezTo>
                    <a:cubicBezTo>
                      <a:pt x="57" y="0"/>
                      <a:pt x="59" y="9"/>
                      <a:pt x="62" y="13"/>
                    </a:cubicBezTo>
                    <a:cubicBezTo>
                      <a:pt x="69" y="30"/>
                      <a:pt x="67" y="33"/>
                      <a:pt x="47" y="33"/>
                    </a:cubicBezTo>
                    <a:cubicBezTo>
                      <a:pt x="41" y="33"/>
                      <a:pt x="43" y="37"/>
                      <a:pt x="44" y="39"/>
                    </a:cubicBezTo>
                    <a:cubicBezTo>
                      <a:pt x="47" y="47"/>
                      <a:pt x="44" y="54"/>
                      <a:pt x="41" y="60"/>
                    </a:cubicBezTo>
                    <a:cubicBezTo>
                      <a:pt x="41" y="61"/>
                      <a:pt x="40" y="62"/>
                      <a:pt x="40"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2" name="Freeform 1602"/>
              <p:cNvSpPr/>
              <p:nvPr/>
            </p:nvSpPr>
            <p:spPr bwMode="auto">
              <a:xfrm>
                <a:off x="4936" y="1321"/>
                <a:ext cx="40" cy="31"/>
              </a:xfrm>
              <a:custGeom>
                <a:avLst/>
                <a:gdLst>
                  <a:gd name="T0" fmla="*/ 21 w 21"/>
                  <a:gd name="T1" fmla="*/ 4 h 16"/>
                  <a:gd name="T2" fmla="*/ 3 w 21"/>
                  <a:gd name="T3" fmla="*/ 12 h 16"/>
                  <a:gd name="T4" fmla="*/ 1 w 21"/>
                  <a:gd name="T5" fmla="*/ 7 h 16"/>
                  <a:gd name="T6" fmla="*/ 21 w 21"/>
                  <a:gd name="T7" fmla="*/ 4 h 16"/>
                </a:gdLst>
                <a:ahLst/>
                <a:cxnLst>
                  <a:cxn ang="0">
                    <a:pos x="T0" y="T1"/>
                  </a:cxn>
                  <a:cxn ang="0">
                    <a:pos x="T2" y="T3"/>
                  </a:cxn>
                  <a:cxn ang="0">
                    <a:pos x="T4" y="T5"/>
                  </a:cxn>
                  <a:cxn ang="0">
                    <a:pos x="T6" y="T7"/>
                  </a:cxn>
                </a:cxnLst>
                <a:rect l="0" t="0" r="r" b="b"/>
                <a:pathLst>
                  <a:path w="21" h="16">
                    <a:moveTo>
                      <a:pt x="21" y="4"/>
                    </a:moveTo>
                    <a:cubicBezTo>
                      <a:pt x="17" y="16"/>
                      <a:pt x="10" y="15"/>
                      <a:pt x="3" y="12"/>
                    </a:cubicBezTo>
                    <a:cubicBezTo>
                      <a:pt x="1" y="12"/>
                      <a:pt x="0" y="8"/>
                      <a:pt x="1" y="7"/>
                    </a:cubicBezTo>
                    <a:cubicBezTo>
                      <a:pt x="7" y="0"/>
                      <a:pt x="14" y="7"/>
                      <a:pt x="2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3" name="Freeform 1603"/>
              <p:cNvSpPr/>
              <p:nvPr/>
            </p:nvSpPr>
            <p:spPr bwMode="auto">
              <a:xfrm>
                <a:off x="5088" y="1715"/>
                <a:ext cx="198" cy="176"/>
              </a:xfrm>
              <a:custGeom>
                <a:avLst/>
                <a:gdLst>
                  <a:gd name="T0" fmla="*/ 101 w 104"/>
                  <a:gd name="T1" fmla="*/ 38 h 92"/>
                  <a:gd name="T2" fmla="*/ 84 w 104"/>
                  <a:gd name="T3" fmla="*/ 52 h 92"/>
                  <a:gd name="T4" fmla="*/ 77 w 104"/>
                  <a:gd name="T5" fmla="*/ 55 h 92"/>
                  <a:gd name="T6" fmla="*/ 64 w 104"/>
                  <a:gd name="T7" fmla="*/ 63 h 92"/>
                  <a:gd name="T8" fmla="*/ 52 w 104"/>
                  <a:gd name="T9" fmla="*/ 81 h 92"/>
                  <a:gd name="T10" fmla="*/ 42 w 104"/>
                  <a:gd name="T11" fmla="*/ 90 h 92"/>
                  <a:gd name="T12" fmla="*/ 39 w 104"/>
                  <a:gd name="T13" fmla="*/ 90 h 92"/>
                  <a:gd name="T14" fmla="*/ 25 w 104"/>
                  <a:gd name="T15" fmla="*/ 87 h 92"/>
                  <a:gd name="T16" fmla="*/ 25 w 104"/>
                  <a:gd name="T17" fmla="*/ 87 h 92"/>
                  <a:gd name="T18" fmla="*/ 0 w 104"/>
                  <a:gd name="T19" fmla="*/ 83 h 92"/>
                  <a:gd name="T20" fmla="*/ 0 w 104"/>
                  <a:gd name="T21" fmla="*/ 80 h 92"/>
                  <a:gd name="T22" fmla="*/ 1 w 104"/>
                  <a:gd name="T23" fmla="*/ 77 h 92"/>
                  <a:gd name="T24" fmla="*/ 3 w 104"/>
                  <a:gd name="T25" fmla="*/ 76 h 92"/>
                  <a:gd name="T26" fmla="*/ 34 w 104"/>
                  <a:gd name="T27" fmla="*/ 40 h 92"/>
                  <a:gd name="T28" fmla="*/ 47 w 104"/>
                  <a:gd name="T29" fmla="*/ 35 h 92"/>
                  <a:gd name="T30" fmla="*/ 60 w 104"/>
                  <a:gd name="T31" fmla="*/ 10 h 92"/>
                  <a:gd name="T32" fmla="*/ 74 w 104"/>
                  <a:gd name="T33" fmla="*/ 4 h 92"/>
                  <a:gd name="T34" fmla="*/ 88 w 104"/>
                  <a:gd name="T35" fmla="*/ 6 h 92"/>
                  <a:gd name="T36" fmla="*/ 94 w 104"/>
                  <a:gd name="T37" fmla="*/ 20 h 92"/>
                  <a:gd name="T38" fmla="*/ 101 w 104"/>
                  <a:gd name="T39"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92">
                    <a:moveTo>
                      <a:pt x="101" y="38"/>
                    </a:moveTo>
                    <a:cubicBezTo>
                      <a:pt x="96" y="43"/>
                      <a:pt x="90" y="47"/>
                      <a:pt x="84" y="52"/>
                    </a:cubicBezTo>
                    <a:cubicBezTo>
                      <a:pt x="81" y="52"/>
                      <a:pt x="79" y="52"/>
                      <a:pt x="77" y="55"/>
                    </a:cubicBezTo>
                    <a:cubicBezTo>
                      <a:pt x="74" y="60"/>
                      <a:pt x="69" y="62"/>
                      <a:pt x="64" y="63"/>
                    </a:cubicBezTo>
                    <a:cubicBezTo>
                      <a:pt x="53" y="65"/>
                      <a:pt x="45" y="67"/>
                      <a:pt x="52" y="81"/>
                    </a:cubicBezTo>
                    <a:cubicBezTo>
                      <a:pt x="57" y="91"/>
                      <a:pt x="45" y="86"/>
                      <a:pt x="42" y="90"/>
                    </a:cubicBezTo>
                    <a:cubicBezTo>
                      <a:pt x="41" y="90"/>
                      <a:pt x="40" y="90"/>
                      <a:pt x="39" y="90"/>
                    </a:cubicBezTo>
                    <a:cubicBezTo>
                      <a:pt x="33" y="92"/>
                      <a:pt x="29" y="88"/>
                      <a:pt x="25" y="87"/>
                    </a:cubicBezTo>
                    <a:cubicBezTo>
                      <a:pt x="25" y="87"/>
                      <a:pt x="25" y="87"/>
                      <a:pt x="25" y="87"/>
                    </a:cubicBezTo>
                    <a:cubicBezTo>
                      <a:pt x="17" y="80"/>
                      <a:pt x="7" y="92"/>
                      <a:pt x="0" y="83"/>
                    </a:cubicBezTo>
                    <a:cubicBezTo>
                      <a:pt x="0" y="82"/>
                      <a:pt x="0" y="81"/>
                      <a:pt x="0" y="80"/>
                    </a:cubicBezTo>
                    <a:cubicBezTo>
                      <a:pt x="1" y="79"/>
                      <a:pt x="1" y="78"/>
                      <a:pt x="1" y="77"/>
                    </a:cubicBezTo>
                    <a:cubicBezTo>
                      <a:pt x="2" y="77"/>
                      <a:pt x="2" y="76"/>
                      <a:pt x="3" y="76"/>
                    </a:cubicBezTo>
                    <a:cubicBezTo>
                      <a:pt x="23" y="73"/>
                      <a:pt x="32" y="60"/>
                      <a:pt x="34" y="40"/>
                    </a:cubicBezTo>
                    <a:cubicBezTo>
                      <a:pt x="38" y="37"/>
                      <a:pt x="43" y="37"/>
                      <a:pt x="47" y="35"/>
                    </a:cubicBezTo>
                    <a:cubicBezTo>
                      <a:pt x="66" y="28"/>
                      <a:pt x="66" y="28"/>
                      <a:pt x="60" y="10"/>
                    </a:cubicBezTo>
                    <a:cubicBezTo>
                      <a:pt x="61" y="0"/>
                      <a:pt x="68" y="2"/>
                      <a:pt x="74" y="4"/>
                    </a:cubicBezTo>
                    <a:cubicBezTo>
                      <a:pt x="79" y="5"/>
                      <a:pt x="84" y="3"/>
                      <a:pt x="88" y="6"/>
                    </a:cubicBezTo>
                    <a:cubicBezTo>
                      <a:pt x="90" y="11"/>
                      <a:pt x="88" y="17"/>
                      <a:pt x="94" y="20"/>
                    </a:cubicBezTo>
                    <a:cubicBezTo>
                      <a:pt x="100" y="23"/>
                      <a:pt x="104" y="30"/>
                      <a:pt x="101"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4" name="Freeform 1604"/>
              <p:cNvSpPr/>
              <p:nvPr/>
            </p:nvSpPr>
            <p:spPr bwMode="auto">
              <a:xfrm>
                <a:off x="4842" y="1780"/>
                <a:ext cx="175" cy="105"/>
              </a:xfrm>
              <a:custGeom>
                <a:avLst/>
                <a:gdLst>
                  <a:gd name="T0" fmla="*/ 18 w 92"/>
                  <a:gd name="T1" fmla="*/ 42 h 55"/>
                  <a:gd name="T2" fmla="*/ 9 w 92"/>
                  <a:gd name="T3" fmla="*/ 43 h 55"/>
                  <a:gd name="T4" fmla="*/ 0 w 92"/>
                  <a:gd name="T5" fmla="*/ 39 h 55"/>
                  <a:gd name="T6" fmla="*/ 11 w 92"/>
                  <a:gd name="T7" fmla="*/ 8 h 55"/>
                  <a:gd name="T8" fmla="*/ 25 w 92"/>
                  <a:gd name="T9" fmla="*/ 0 h 55"/>
                  <a:gd name="T10" fmla="*/ 27 w 92"/>
                  <a:gd name="T11" fmla="*/ 2 h 55"/>
                  <a:gd name="T12" fmla="*/ 55 w 92"/>
                  <a:gd name="T13" fmla="*/ 8 h 55"/>
                  <a:gd name="T14" fmla="*/ 69 w 92"/>
                  <a:gd name="T15" fmla="*/ 5 h 55"/>
                  <a:gd name="T16" fmla="*/ 76 w 92"/>
                  <a:gd name="T17" fmla="*/ 11 h 55"/>
                  <a:gd name="T18" fmla="*/ 81 w 92"/>
                  <a:gd name="T19" fmla="*/ 21 h 55"/>
                  <a:gd name="T20" fmla="*/ 85 w 92"/>
                  <a:gd name="T21" fmla="*/ 43 h 55"/>
                  <a:gd name="T22" fmla="*/ 60 w 92"/>
                  <a:gd name="T23" fmla="*/ 42 h 55"/>
                  <a:gd name="T24" fmla="*/ 46 w 92"/>
                  <a:gd name="T25" fmla="*/ 42 h 55"/>
                  <a:gd name="T26" fmla="*/ 42 w 92"/>
                  <a:gd name="T27" fmla="*/ 42 h 55"/>
                  <a:gd name="T28" fmla="*/ 18 w 92"/>
                  <a:gd name="T29" fmla="*/ 4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55">
                    <a:moveTo>
                      <a:pt x="18" y="42"/>
                    </a:moveTo>
                    <a:cubicBezTo>
                      <a:pt x="15" y="41"/>
                      <a:pt x="12" y="39"/>
                      <a:pt x="9" y="43"/>
                    </a:cubicBezTo>
                    <a:cubicBezTo>
                      <a:pt x="0" y="55"/>
                      <a:pt x="1" y="45"/>
                      <a:pt x="0" y="39"/>
                    </a:cubicBezTo>
                    <a:cubicBezTo>
                      <a:pt x="5" y="29"/>
                      <a:pt x="7" y="18"/>
                      <a:pt x="11" y="8"/>
                    </a:cubicBezTo>
                    <a:cubicBezTo>
                      <a:pt x="15" y="1"/>
                      <a:pt x="19" y="1"/>
                      <a:pt x="25" y="0"/>
                    </a:cubicBezTo>
                    <a:cubicBezTo>
                      <a:pt x="26" y="1"/>
                      <a:pt x="26" y="1"/>
                      <a:pt x="27" y="2"/>
                    </a:cubicBezTo>
                    <a:cubicBezTo>
                      <a:pt x="35" y="12"/>
                      <a:pt x="43" y="19"/>
                      <a:pt x="55" y="8"/>
                    </a:cubicBezTo>
                    <a:cubicBezTo>
                      <a:pt x="59" y="5"/>
                      <a:pt x="64" y="5"/>
                      <a:pt x="69" y="5"/>
                    </a:cubicBezTo>
                    <a:cubicBezTo>
                      <a:pt x="72" y="5"/>
                      <a:pt x="75" y="7"/>
                      <a:pt x="76" y="11"/>
                    </a:cubicBezTo>
                    <a:cubicBezTo>
                      <a:pt x="79" y="13"/>
                      <a:pt x="68" y="19"/>
                      <a:pt x="81" y="21"/>
                    </a:cubicBezTo>
                    <a:cubicBezTo>
                      <a:pt x="92" y="22"/>
                      <a:pt x="89" y="34"/>
                      <a:pt x="85" y="43"/>
                    </a:cubicBezTo>
                    <a:cubicBezTo>
                      <a:pt x="76" y="45"/>
                      <a:pt x="68" y="46"/>
                      <a:pt x="60" y="42"/>
                    </a:cubicBezTo>
                    <a:cubicBezTo>
                      <a:pt x="55" y="39"/>
                      <a:pt x="50" y="39"/>
                      <a:pt x="46" y="42"/>
                    </a:cubicBezTo>
                    <a:cubicBezTo>
                      <a:pt x="45" y="42"/>
                      <a:pt x="43" y="42"/>
                      <a:pt x="42" y="42"/>
                    </a:cubicBezTo>
                    <a:cubicBezTo>
                      <a:pt x="34" y="38"/>
                      <a:pt x="26" y="44"/>
                      <a:pt x="1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5" name="Freeform 1605"/>
              <p:cNvSpPr/>
              <p:nvPr/>
            </p:nvSpPr>
            <p:spPr bwMode="auto">
              <a:xfrm>
                <a:off x="4861" y="1889"/>
                <a:ext cx="99" cy="65"/>
              </a:xfrm>
              <a:custGeom>
                <a:avLst/>
                <a:gdLst>
                  <a:gd name="T0" fmla="*/ 1 w 52"/>
                  <a:gd name="T1" fmla="*/ 24 h 34"/>
                  <a:gd name="T2" fmla="*/ 1 w 52"/>
                  <a:gd name="T3" fmla="*/ 17 h 34"/>
                  <a:gd name="T4" fmla="*/ 12 w 52"/>
                  <a:gd name="T5" fmla="*/ 3 h 34"/>
                  <a:gd name="T6" fmla="*/ 39 w 52"/>
                  <a:gd name="T7" fmla="*/ 3 h 34"/>
                  <a:gd name="T8" fmla="*/ 50 w 52"/>
                  <a:gd name="T9" fmla="*/ 13 h 34"/>
                  <a:gd name="T10" fmla="*/ 39 w 52"/>
                  <a:gd name="T11" fmla="*/ 23 h 34"/>
                  <a:gd name="T12" fmla="*/ 15 w 52"/>
                  <a:gd name="T13" fmla="*/ 34 h 34"/>
                  <a:gd name="T14" fmla="*/ 1 w 52"/>
                  <a:gd name="T15" fmla="*/ 2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4">
                    <a:moveTo>
                      <a:pt x="1" y="24"/>
                    </a:moveTo>
                    <a:cubicBezTo>
                      <a:pt x="1" y="21"/>
                      <a:pt x="1" y="19"/>
                      <a:pt x="1" y="17"/>
                    </a:cubicBezTo>
                    <a:cubicBezTo>
                      <a:pt x="0" y="8"/>
                      <a:pt x="5" y="5"/>
                      <a:pt x="12" y="3"/>
                    </a:cubicBezTo>
                    <a:cubicBezTo>
                      <a:pt x="21" y="2"/>
                      <a:pt x="30" y="0"/>
                      <a:pt x="39" y="3"/>
                    </a:cubicBezTo>
                    <a:cubicBezTo>
                      <a:pt x="45" y="3"/>
                      <a:pt x="52" y="6"/>
                      <a:pt x="50" y="13"/>
                    </a:cubicBezTo>
                    <a:cubicBezTo>
                      <a:pt x="49" y="17"/>
                      <a:pt x="46" y="23"/>
                      <a:pt x="39" y="23"/>
                    </a:cubicBezTo>
                    <a:cubicBezTo>
                      <a:pt x="29" y="24"/>
                      <a:pt x="21" y="26"/>
                      <a:pt x="15" y="34"/>
                    </a:cubicBezTo>
                    <a:cubicBezTo>
                      <a:pt x="12" y="28"/>
                      <a:pt x="8"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6" name="Freeform 1606"/>
              <p:cNvSpPr/>
              <p:nvPr/>
            </p:nvSpPr>
            <p:spPr bwMode="auto">
              <a:xfrm>
                <a:off x="4930" y="1834"/>
                <a:ext cx="164" cy="71"/>
              </a:xfrm>
              <a:custGeom>
                <a:avLst/>
                <a:gdLst>
                  <a:gd name="T0" fmla="*/ 0 w 86"/>
                  <a:gd name="T1" fmla="*/ 14 h 37"/>
                  <a:gd name="T2" fmla="*/ 16 w 86"/>
                  <a:gd name="T3" fmla="*/ 10 h 37"/>
                  <a:gd name="T4" fmla="*/ 38 w 86"/>
                  <a:gd name="T5" fmla="*/ 14 h 37"/>
                  <a:gd name="T6" fmla="*/ 60 w 86"/>
                  <a:gd name="T7" fmla="*/ 5 h 37"/>
                  <a:gd name="T8" fmla="*/ 83 w 86"/>
                  <a:gd name="T9" fmla="*/ 7 h 37"/>
                  <a:gd name="T10" fmla="*/ 85 w 86"/>
                  <a:gd name="T11" fmla="*/ 11 h 37"/>
                  <a:gd name="T12" fmla="*/ 83 w 86"/>
                  <a:gd name="T13" fmla="*/ 18 h 37"/>
                  <a:gd name="T14" fmla="*/ 83 w 86"/>
                  <a:gd name="T15" fmla="*/ 18 h 37"/>
                  <a:gd name="T16" fmla="*/ 31 w 86"/>
                  <a:gd name="T17" fmla="*/ 21 h 37"/>
                  <a:gd name="T18" fmla="*/ 0 w 86"/>
                  <a:gd name="T19"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7">
                    <a:moveTo>
                      <a:pt x="0" y="14"/>
                    </a:moveTo>
                    <a:cubicBezTo>
                      <a:pt x="4" y="9"/>
                      <a:pt x="10" y="6"/>
                      <a:pt x="16" y="10"/>
                    </a:cubicBezTo>
                    <a:cubicBezTo>
                      <a:pt x="23" y="15"/>
                      <a:pt x="31" y="14"/>
                      <a:pt x="38" y="14"/>
                    </a:cubicBezTo>
                    <a:cubicBezTo>
                      <a:pt x="43" y="6"/>
                      <a:pt x="49" y="0"/>
                      <a:pt x="60" y="5"/>
                    </a:cubicBezTo>
                    <a:cubicBezTo>
                      <a:pt x="67" y="9"/>
                      <a:pt x="75" y="5"/>
                      <a:pt x="83" y="7"/>
                    </a:cubicBezTo>
                    <a:cubicBezTo>
                      <a:pt x="84" y="8"/>
                      <a:pt x="85" y="9"/>
                      <a:pt x="85" y="11"/>
                    </a:cubicBezTo>
                    <a:cubicBezTo>
                      <a:pt x="86" y="13"/>
                      <a:pt x="85" y="16"/>
                      <a:pt x="83" y="18"/>
                    </a:cubicBezTo>
                    <a:cubicBezTo>
                      <a:pt x="83" y="18"/>
                      <a:pt x="83" y="18"/>
                      <a:pt x="83" y="18"/>
                    </a:cubicBezTo>
                    <a:cubicBezTo>
                      <a:pt x="67" y="37"/>
                      <a:pt x="49" y="22"/>
                      <a:pt x="31" y="21"/>
                    </a:cubicBezTo>
                    <a:cubicBezTo>
                      <a:pt x="21" y="21"/>
                      <a:pt x="10" y="17"/>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7" name="Freeform 1607"/>
              <p:cNvSpPr/>
              <p:nvPr/>
            </p:nvSpPr>
            <p:spPr bwMode="auto">
              <a:xfrm>
                <a:off x="4977" y="1884"/>
                <a:ext cx="105" cy="78"/>
              </a:xfrm>
              <a:custGeom>
                <a:avLst/>
                <a:gdLst>
                  <a:gd name="T0" fmla="*/ 55 w 55"/>
                  <a:gd name="T1" fmla="*/ 23 h 41"/>
                  <a:gd name="T2" fmla="*/ 51 w 55"/>
                  <a:gd name="T3" fmla="*/ 27 h 41"/>
                  <a:gd name="T4" fmla="*/ 24 w 55"/>
                  <a:gd name="T5" fmla="*/ 34 h 41"/>
                  <a:gd name="T6" fmla="*/ 6 w 55"/>
                  <a:gd name="T7" fmla="*/ 21 h 41"/>
                  <a:gd name="T8" fmla="*/ 5 w 55"/>
                  <a:gd name="T9" fmla="*/ 5 h 41"/>
                  <a:gd name="T10" fmla="*/ 23 w 55"/>
                  <a:gd name="T11" fmla="*/ 5 h 41"/>
                  <a:gd name="T12" fmla="*/ 55 w 55"/>
                  <a:gd name="T13" fmla="*/ 23 h 41"/>
                </a:gdLst>
                <a:ahLst/>
                <a:cxnLst>
                  <a:cxn ang="0">
                    <a:pos x="T0" y="T1"/>
                  </a:cxn>
                  <a:cxn ang="0">
                    <a:pos x="T2" y="T3"/>
                  </a:cxn>
                  <a:cxn ang="0">
                    <a:pos x="T4" y="T5"/>
                  </a:cxn>
                  <a:cxn ang="0">
                    <a:pos x="T6" y="T7"/>
                  </a:cxn>
                  <a:cxn ang="0">
                    <a:pos x="T8" y="T9"/>
                  </a:cxn>
                  <a:cxn ang="0">
                    <a:pos x="T10" y="T11"/>
                  </a:cxn>
                  <a:cxn ang="0">
                    <a:pos x="T12" y="T13"/>
                  </a:cxn>
                </a:cxnLst>
                <a:rect l="0" t="0" r="r" b="b"/>
                <a:pathLst>
                  <a:path w="55" h="41">
                    <a:moveTo>
                      <a:pt x="55" y="23"/>
                    </a:moveTo>
                    <a:cubicBezTo>
                      <a:pt x="54" y="24"/>
                      <a:pt x="53" y="25"/>
                      <a:pt x="51" y="27"/>
                    </a:cubicBezTo>
                    <a:cubicBezTo>
                      <a:pt x="45" y="41"/>
                      <a:pt x="33" y="32"/>
                      <a:pt x="24" y="34"/>
                    </a:cubicBezTo>
                    <a:cubicBezTo>
                      <a:pt x="15" y="33"/>
                      <a:pt x="11" y="26"/>
                      <a:pt x="6" y="21"/>
                    </a:cubicBezTo>
                    <a:cubicBezTo>
                      <a:pt x="2" y="16"/>
                      <a:pt x="0" y="9"/>
                      <a:pt x="5" y="5"/>
                    </a:cubicBezTo>
                    <a:cubicBezTo>
                      <a:pt x="10" y="0"/>
                      <a:pt x="21" y="0"/>
                      <a:pt x="23" y="5"/>
                    </a:cubicBezTo>
                    <a:cubicBezTo>
                      <a:pt x="30" y="20"/>
                      <a:pt x="44" y="17"/>
                      <a:pt x="5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8" name="Freeform 1608"/>
              <p:cNvSpPr/>
              <p:nvPr/>
            </p:nvSpPr>
            <p:spPr bwMode="auto">
              <a:xfrm>
                <a:off x="4863" y="1841"/>
                <a:ext cx="73" cy="64"/>
              </a:xfrm>
              <a:custGeom>
                <a:avLst/>
                <a:gdLst>
                  <a:gd name="T0" fmla="*/ 38 w 38"/>
                  <a:gd name="T1" fmla="*/ 28 h 33"/>
                  <a:gd name="T2" fmla="*/ 10 w 38"/>
                  <a:gd name="T3" fmla="*/ 31 h 33"/>
                  <a:gd name="T4" fmla="*/ 0 w 38"/>
                  <a:gd name="T5" fmla="*/ 21 h 33"/>
                  <a:gd name="T6" fmla="*/ 7 w 38"/>
                  <a:gd name="T7" fmla="*/ 10 h 33"/>
                  <a:gd name="T8" fmla="*/ 31 w 38"/>
                  <a:gd name="T9" fmla="*/ 10 h 33"/>
                  <a:gd name="T10" fmla="*/ 38 w 38"/>
                  <a:gd name="T11" fmla="*/ 28 h 33"/>
                </a:gdLst>
                <a:ahLst/>
                <a:cxnLst>
                  <a:cxn ang="0">
                    <a:pos x="T0" y="T1"/>
                  </a:cxn>
                  <a:cxn ang="0">
                    <a:pos x="T2" y="T3"/>
                  </a:cxn>
                  <a:cxn ang="0">
                    <a:pos x="T4" y="T5"/>
                  </a:cxn>
                  <a:cxn ang="0">
                    <a:pos x="T6" y="T7"/>
                  </a:cxn>
                  <a:cxn ang="0">
                    <a:pos x="T8" y="T9"/>
                  </a:cxn>
                  <a:cxn ang="0">
                    <a:pos x="T10" y="T11"/>
                  </a:cxn>
                </a:cxnLst>
                <a:rect l="0" t="0" r="r" b="b"/>
                <a:pathLst>
                  <a:path w="38" h="33">
                    <a:moveTo>
                      <a:pt x="38" y="28"/>
                    </a:moveTo>
                    <a:cubicBezTo>
                      <a:pt x="29" y="33"/>
                      <a:pt x="20" y="31"/>
                      <a:pt x="10" y="31"/>
                    </a:cubicBezTo>
                    <a:cubicBezTo>
                      <a:pt x="5" y="29"/>
                      <a:pt x="0" y="28"/>
                      <a:pt x="0" y="21"/>
                    </a:cubicBezTo>
                    <a:cubicBezTo>
                      <a:pt x="2" y="17"/>
                      <a:pt x="5" y="14"/>
                      <a:pt x="7" y="10"/>
                    </a:cubicBezTo>
                    <a:cubicBezTo>
                      <a:pt x="15" y="3"/>
                      <a:pt x="23" y="0"/>
                      <a:pt x="31" y="10"/>
                    </a:cubicBezTo>
                    <a:cubicBezTo>
                      <a:pt x="21" y="21"/>
                      <a:pt x="38" y="21"/>
                      <a:pt x="38"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9" name="Freeform 1609"/>
              <p:cNvSpPr/>
              <p:nvPr/>
            </p:nvSpPr>
            <p:spPr bwMode="auto">
              <a:xfrm>
                <a:off x="5008" y="1931"/>
                <a:ext cx="82" cy="52"/>
              </a:xfrm>
              <a:custGeom>
                <a:avLst/>
                <a:gdLst>
                  <a:gd name="T0" fmla="*/ 8 w 43"/>
                  <a:gd name="T1" fmla="*/ 9 h 27"/>
                  <a:gd name="T2" fmla="*/ 15 w 43"/>
                  <a:gd name="T3" fmla="*/ 3 h 27"/>
                  <a:gd name="T4" fmla="*/ 35 w 43"/>
                  <a:gd name="T5" fmla="*/ 2 h 27"/>
                  <a:gd name="T6" fmla="*/ 39 w 43"/>
                  <a:gd name="T7" fmla="*/ 5 h 27"/>
                  <a:gd name="T8" fmla="*/ 34 w 43"/>
                  <a:gd name="T9" fmla="*/ 25 h 27"/>
                  <a:gd name="T10" fmla="*/ 30 w 43"/>
                  <a:gd name="T11" fmla="*/ 27 h 27"/>
                  <a:gd name="T12" fmla="*/ 18 w 43"/>
                  <a:gd name="T13" fmla="*/ 22 h 27"/>
                  <a:gd name="T14" fmla="*/ 14 w 43"/>
                  <a:gd name="T15" fmla="*/ 22 h 27"/>
                  <a:gd name="T16" fmla="*/ 4 w 43"/>
                  <a:gd name="T17" fmla="*/ 19 h 27"/>
                  <a:gd name="T18" fmla="*/ 8 w 43"/>
                  <a:gd name="T19"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7">
                    <a:moveTo>
                      <a:pt x="8" y="9"/>
                    </a:moveTo>
                    <a:cubicBezTo>
                      <a:pt x="8" y="4"/>
                      <a:pt x="12" y="0"/>
                      <a:pt x="15" y="3"/>
                    </a:cubicBezTo>
                    <a:cubicBezTo>
                      <a:pt x="23" y="10"/>
                      <a:pt x="29" y="4"/>
                      <a:pt x="35" y="2"/>
                    </a:cubicBezTo>
                    <a:cubicBezTo>
                      <a:pt x="37" y="3"/>
                      <a:pt x="38" y="4"/>
                      <a:pt x="39" y="5"/>
                    </a:cubicBezTo>
                    <a:cubicBezTo>
                      <a:pt x="43" y="13"/>
                      <a:pt x="38" y="19"/>
                      <a:pt x="34" y="25"/>
                    </a:cubicBezTo>
                    <a:cubicBezTo>
                      <a:pt x="33" y="26"/>
                      <a:pt x="32" y="27"/>
                      <a:pt x="30" y="27"/>
                    </a:cubicBezTo>
                    <a:cubicBezTo>
                      <a:pt x="26" y="27"/>
                      <a:pt x="23" y="22"/>
                      <a:pt x="18" y="22"/>
                    </a:cubicBezTo>
                    <a:cubicBezTo>
                      <a:pt x="17" y="22"/>
                      <a:pt x="16" y="22"/>
                      <a:pt x="14" y="22"/>
                    </a:cubicBezTo>
                    <a:cubicBezTo>
                      <a:pt x="10" y="22"/>
                      <a:pt x="7" y="22"/>
                      <a:pt x="4" y="19"/>
                    </a:cubicBezTo>
                    <a:cubicBezTo>
                      <a:pt x="0" y="14"/>
                      <a:pt x="5" y="12"/>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0" name="Freeform 1610"/>
              <p:cNvSpPr/>
              <p:nvPr/>
            </p:nvSpPr>
            <p:spPr bwMode="auto">
              <a:xfrm>
                <a:off x="5080" y="1857"/>
                <a:ext cx="56" cy="71"/>
              </a:xfrm>
              <a:custGeom>
                <a:avLst/>
                <a:gdLst>
                  <a:gd name="T0" fmla="*/ 4 w 29"/>
                  <a:gd name="T1" fmla="*/ 9 h 37"/>
                  <a:gd name="T2" fmla="*/ 29 w 29"/>
                  <a:gd name="T3" fmla="*/ 13 h 37"/>
                  <a:gd name="T4" fmla="*/ 29 w 29"/>
                  <a:gd name="T5" fmla="*/ 30 h 37"/>
                  <a:gd name="T6" fmla="*/ 24 w 29"/>
                  <a:gd name="T7" fmla="*/ 30 h 37"/>
                  <a:gd name="T8" fmla="*/ 1 w 29"/>
                  <a:gd name="T9" fmla="*/ 37 h 37"/>
                  <a:gd name="T10" fmla="*/ 4 w 29"/>
                  <a:gd name="T11" fmla="*/ 9 h 37"/>
                </a:gdLst>
                <a:ahLst/>
                <a:cxnLst>
                  <a:cxn ang="0">
                    <a:pos x="T0" y="T1"/>
                  </a:cxn>
                  <a:cxn ang="0">
                    <a:pos x="T2" y="T3"/>
                  </a:cxn>
                  <a:cxn ang="0">
                    <a:pos x="T4" y="T5"/>
                  </a:cxn>
                  <a:cxn ang="0">
                    <a:pos x="T6" y="T7"/>
                  </a:cxn>
                  <a:cxn ang="0">
                    <a:pos x="T8" y="T9"/>
                  </a:cxn>
                  <a:cxn ang="0">
                    <a:pos x="T10" y="T11"/>
                  </a:cxn>
                </a:cxnLst>
                <a:rect l="0" t="0" r="r" b="b"/>
                <a:pathLst>
                  <a:path w="29" h="37">
                    <a:moveTo>
                      <a:pt x="4" y="9"/>
                    </a:moveTo>
                    <a:cubicBezTo>
                      <a:pt x="12" y="13"/>
                      <a:pt x="22" y="0"/>
                      <a:pt x="29" y="13"/>
                    </a:cubicBezTo>
                    <a:cubicBezTo>
                      <a:pt x="19" y="18"/>
                      <a:pt x="27" y="24"/>
                      <a:pt x="29" y="30"/>
                    </a:cubicBezTo>
                    <a:cubicBezTo>
                      <a:pt x="27" y="30"/>
                      <a:pt x="25" y="31"/>
                      <a:pt x="24" y="30"/>
                    </a:cubicBezTo>
                    <a:cubicBezTo>
                      <a:pt x="13" y="23"/>
                      <a:pt x="6" y="25"/>
                      <a:pt x="1" y="37"/>
                    </a:cubicBezTo>
                    <a:cubicBezTo>
                      <a:pt x="0" y="28"/>
                      <a:pt x="2" y="18"/>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1" name="Freeform 1611"/>
              <p:cNvSpPr/>
              <p:nvPr/>
            </p:nvSpPr>
            <p:spPr bwMode="auto">
              <a:xfrm>
                <a:off x="4987" y="1968"/>
                <a:ext cx="55" cy="32"/>
              </a:xfrm>
              <a:custGeom>
                <a:avLst/>
                <a:gdLst>
                  <a:gd name="T0" fmla="*/ 15 w 29"/>
                  <a:gd name="T1" fmla="*/ 0 h 17"/>
                  <a:gd name="T2" fmla="*/ 29 w 29"/>
                  <a:gd name="T3" fmla="*/ 0 h 17"/>
                  <a:gd name="T4" fmla="*/ 5 w 29"/>
                  <a:gd name="T5" fmla="*/ 17 h 17"/>
                  <a:gd name="T6" fmla="*/ 5 w 29"/>
                  <a:gd name="T7" fmla="*/ 17 h 17"/>
                  <a:gd name="T8" fmla="*/ 15 w 29"/>
                  <a:gd name="T9" fmla="*/ 0 h 17"/>
                </a:gdLst>
                <a:ahLst/>
                <a:cxnLst>
                  <a:cxn ang="0">
                    <a:pos x="T0" y="T1"/>
                  </a:cxn>
                  <a:cxn ang="0">
                    <a:pos x="T2" y="T3"/>
                  </a:cxn>
                  <a:cxn ang="0">
                    <a:pos x="T4" y="T5"/>
                  </a:cxn>
                  <a:cxn ang="0">
                    <a:pos x="T6" y="T7"/>
                  </a:cxn>
                  <a:cxn ang="0">
                    <a:pos x="T8" y="T9"/>
                  </a:cxn>
                </a:cxnLst>
                <a:rect l="0" t="0" r="r" b="b"/>
                <a:pathLst>
                  <a:path w="29" h="17">
                    <a:moveTo>
                      <a:pt x="15" y="0"/>
                    </a:moveTo>
                    <a:cubicBezTo>
                      <a:pt x="20" y="0"/>
                      <a:pt x="24" y="0"/>
                      <a:pt x="29" y="0"/>
                    </a:cubicBezTo>
                    <a:cubicBezTo>
                      <a:pt x="25" y="12"/>
                      <a:pt x="14" y="14"/>
                      <a:pt x="5" y="17"/>
                    </a:cubicBezTo>
                    <a:cubicBezTo>
                      <a:pt x="5" y="17"/>
                      <a:pt x="5" y="17"/>
                      <a:pt x="5" y="17"/>
                    </a:cubicBezTo>
                    <a:cubicBezTo>
                      <a:pt x="0" y="7"/>
                      <a:pt x="3" y="1"/>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26" name="Freeform 1613"/>
            <p:cNvSpPr/>
            <p:nvPr/>
          </p:nvSpPr>
          <p:spPr bwMode="auto">
            <a:xfrm>
              <a:off x="7932738" y="3098801"/>
              <a:ext cx="238125" cy="139700"/>
            </a:xfrm>
            <a:custGeom>
              <a:avLst/>
              <a:gdLst>
                <a:gd name="T0" fmla="*/ 0 w 79"/>
                <a:gd name="T1" fmla="*/ 25 h 46"/>
                <a:gd name="T2" fmla="*/ 24 w 79"/>
                <a:gd name="T3" fmla="*/ 8 h 46"/>
                <a:gd name="T4" fmla="*/ 24 w 79"/>
                <a:gd name="T5" fmla="*/ 8 h 46"/>
                <a:gd name="T6" fmla="*/ 34 w 79"/>
                <a:gd name="T7" fmla="*/ 15 h 46"/>
                <a:gd name="T8" fmla="*/ 38 w 79"/>
                <a:gd name="T9" fmla="*/ 15 h 46"/>
                <a:gd name="T10" fmla="*/ 51 w 79"/>
                <a:gd name="T11" fmla="*/ 18 h 46"/>
                <a:gd name="T12" fmla="*/ 52 w 79"/>
                <a:gd name="T13" fmla="*/ 1 h 46"/>
                <a:gd name="T14" fmla="*/ 64 w 79"/>
                <a:gd name="T15" fmla="*/ 19 h 46"/>
                <a:gd name="T16" fmla="*/ 69 w 79"/>
                <a:gd name="T17" fmla="*/ 25 h 46"/>
                <a:gd name="T18" fmla="*/ 21 w 79"/>
                <a:gd name="T19" fmla="*/ 42 h 46"/>
                <a:gd name="T20" fmla="*/ 0 w 79"/>
                <a:gd name="T21"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46">
                  <a:moveTo>
                    <a:pt x="0" y="25"/>
                  </a:moveTo>
                  <a:cubicBezTo>
                    <a:pt x="4" y="15"/>
                    <a:pt x="17" y="16"/>
                    <a:pt x="24" y="8"/>
                  </a:cubicBezTo>
                  <a:cubicBezTo>
                    <a:pt x="24" y="8"/>
                    <a:pt x="24" y="8"/>
                    <a:pt x="24" y="8"/>
                  </a:cubicBezTo>
                  <a:cubicBezTo>
                    <a:pt x="30" y="6"/>
                    <a:pt x="29" y="15"/>
                    <a:pt x="34" y="15"/>
                  </a:cubicBezTo>
                  <a:cubicBezTo>
                    <a:pt x="36" y="15"/>
                    <a:pt x="37" y="15"/>
                    <a:pt x="38" y="15"/>
                  </a:cubicBezTo>
                  <a:cubicBezTo>
                    <a:pt x="44" y="10"/>
                    <a:pt x="46" y="18"/>
                    <a:pt x="51" y="18"/>
                  </a:cubicBezTo>
                  <a:cubicBezTo>
                    <a:pt x="57" y="13"/>
                    <a:pt x="49" y="7"/>
                    <a:pt x="52" y="1"/>
                  </a:cubicBezTo>
                  <a:cubicBezTo>
                    <a:pt x="65" y="1"/>
                    <a:pt x="79" y="0"/>
                    <a:pt x="64" y="19"/>
                  </a:cubicBezTo>
                  <a:cubicBezTo>
                    <a:pt x="61" y="24"/>
                    <a:pt x="66" y="25"/>
                    <a:pt x="69" y="25"/>
                  </a:cubicBezTo>
                  <a:cubicBezTo>
                    <a:pt x="64" y="32"/>
                    <a:pt x="23" y="46"/>
                    <a:pt x="21" y="42"/>
                  </a:cubicBezTo>
                  <a:cubicBezTo>
                    <a:pt x="18" y="29"/>
                    <a:pt x="3" y="35"/>
                    <a:pt x="0" y="25"/>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 name="Freeform 1614"/>
            <p:cNvSpPr/>
            <p:nvPr/>
          </p:nvSpPr>
          <p:spPr bwMode="auto">
            <a:xfrm>
              <a:off x="8047038" y="3081338"/>
              <a:ext cx="66675" cy="112713"/>
            </a:xfrm>
            <a:custGeom>
              <a:avLst/>
              <a:gdLst>
                <a:gd name="T0" fmla="*/ 14 w 22"/>
                <a:gd name="T1" fmla="*/ 7 h 37"/>
                <a:gd name="T2" fmla="*/ 20 w 22"/>
                <a:gd name="T3" fmla="*/ 17 h 37"/>
                <a:gd name="T4" fmla="*/ 14 w 22"/>
                <a:gd name="T5" fmla="*/ 32 h 37"/>
                <a:gd name="T6" fmla="*/ 6 w 22"/>
                <a:gd name="T7" fmla="*/ 24 h 37"/>
                <a:gd name="T8" fmla="*/ 0 w 22"/>
                <a:gd name="T9" fmla="*/ 21 h 37"/>
                <a:gd name="T10" fmla="*/ 7 w 22"/>
                <a:gd name="T11" fmla="*/ 0 h 37"/>
                <a:gd name="T12" fmla="*/ 14 w 22"/>
                <a:gd name="T13" fmla="*/ 7 h 37"/>
              </a:gdLst>
              <a:ahLst/>
              <a:cxnLst>
                <a:cxn ang="0">
                  <a:pos x="T0" y="T1"/>
                </a:cxn>
                <a:cxn ang="0">
                  <a:pos x="T2" y="T3"/>
                </a:cxn>
                <a:cxn ang="0">
                  <a:pos x="T4" y="T5"/>
                </a:cxn>
                <a:cxn ang="0">
                  <a:pos x="T6" y="T7"/>
                </a:cxn>
                <a:cxn ang="0">
                  <a:pos x="T8" y="T9"/>
                </a:cxn>
                <a:cxn ang="0">
                  <a:pos x="T10" y="T11"/>
                </a:cxn>
                <a:cxn ang="0">
                  <a:pos x="T12" y="T13"/>
                </a:cxn>
              </a:cxnLst>
              <a:rect l="0" t="0" r="r" b="b"/>
              <a:pathLst>
                <a:path w="22" h="37">
                  <a:moveTo>
                    <a:pt x="14" y="7"/>
                  </a:moveTo>
                  <a:cubicBezTo>
                    <a:pt x="16" y="10"/>
                    <a:pt x="19" y="14"/>
                    <a:pt x="20" y="17"/>
                  </a:cubicBezTo>
                  <a:cubicBezTo>
                    <a:pt x="22" y="23"/>
                    <a:pt x="20" y="29"/>
                    <a:pt x="14" y="32"/>
                  </a:cubicBezTo>
                  <a:cubicBezTo>
                    <a:pt x="5" y="37"/>
                    <a:pt x="9" y="27"/>
                    <a:pt x="6" y="24"/>
                  </a:cubicBezTo>
                  <a:cubicBezTo>
                    <a:pt x="4" y="23"/>
                    <a:pt x="2" y="22"/>
                    <a:pt x="0" y="21"/>
                  </a:cubicBezTo>
                  <a:cubicBezTo>
                    <a:pt x="2" y="14"/>
                    <a:pt x="5" y="7"/>
                    <a:pt x="7" y="0"/>
                  </a:cubicBezTo>
                  <a:cubicBezTo>
                    <a:pt x="9" y="2"/>
                    <a:pt x="12" y="5"/>
                    <a:pt x="14" y="7"/>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 name="Freeform 1615"/>
            <p:cNvSpPr/>
            <p:nvPr/>
          </p:nvSpPr>
          <p:spPr bwMode="auto">
            <a:xfrm>
              <a:off x="8191500" y="2889251"/>
              <a:ext cx="149225" cy="119063"/>
            </a:xfrm>
            <a:custGeom>
              <a:avLst/>
              <a:gdLst>
                <a:gd name="T0" fmla="*/ 4 w 49"/>
                <a:gd name="T1" fmla="*/ 35 h 39"/>
                <a:gd name="T2" fmla="*/ 9 w 49"/>
                <a:gd name="T3" fmla="*/ 24 h 39"/>
                <a:gd name="T4" fmla="*/ 17 w 49"/>
                <a:gd name="T5" fmla="*/ 5 h 39"/>
                <a:gd name="T6" fmla="*/ 39 w 49"/>
                <a:gd name="T7" fmla="*/ 0 h 39"/>
                <a:gd name="T8" fmla="*/ 33 w 49"/>
                <a:gd name="T9" fmla="*/ 20 h 39"/>
                <a:gd name="T10" fmla="*/ 4 w 49"/>
                <a:gd name="T11" fmla="*/ 35 h 39"/>
              </a:gdLst>
              <a:ahLst/>
              <a:cxnLst>
                <a:cxn ang="0">
                  <a:pos x="T0" y="T1"/>
                </a:cxn>
                <a:cxn ang="0">
                  <a:pos x="T2" y="T3"/>
                </a:cxn>
                <a:cxn ang="0">
                  <a:pos x="T4" y="T5"/>
                </a:cxn>
                <a:cxn ang="0">
                  <a:pos x="T6" y="T7"/>
                </a:cxn>
                <a:cxn ang="0">
                  <a:pos x="T8" y="T9"/>
                </a:cxn>
                <a:cxn ang="0">
                  <a:pos x="T10" y="T11"/>
                </a:cxn>
              </a:cxnLst>
              <a:rect l="0" t="0" r="r" b="b"/>
              <a:pathLst>
                <a:path w="49" h="39">
                  <a:moveTo>
                    <a:pt x="4" y="35"/>
                  </a:moveTo>
                  <a:cubicBezTo>
                    <a:pt x="5" y="31"/>
                    <a:pt x="17" y="33"/>
                    <a:pt x="9" y="24"/>
                  </a:cubicBezTo>
                  <a:cubicBezTo>
                    <a:pt x="0" y="13"/>
                    <a:pt x="5" y="6"/>
                    <a:pt x="17" y="5"/>
                  </a:cubicBezTo>
                  <a:cubicBezTo>
                    <a:pt x="25" y="5"/>
                    <a:pt x="32" y="1"/>
                    <a:pt x="39" y="0"/>
                  </a:cubicBezTo>
                  <a:cubicBezTo>
                    <a:pt x="47" y="10"/>
                    <a:pt x="49" y="18"/>
                    <a:pt x="33" y="20"/>
                  </a:cubicBezTo>
                  <a:cubicBezTo>
                    <a:pt x="21" y="22"/>
                    <a:pt x="19" y="39"/>
                    <a:pt x="4" y="35"/>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Freeform 1616"/>
            <p:cNvSpPr/>
            <p:nvPr/>
          </p:nvSpPr>
          <p:spPr bwMode="auto">
            <a:xfrm>
              <a:off x="8153400" y="2984501"/>
              <a:ext cx="41275" cy="50800"/>
            </a:xfrm>
            <a:custGeom>
              <a:avLst/>
              <a:gdLst>
                <a:gd name="T0" fmla="*/ 0 w 14"/>
                <a:gd name="T1" fmla="*/ 1 h 17"/>
                <a:gd name="T2" fmla="*/ 14 w 14"/>
                <a:gd name="T3" fmla="*/ 4 h 17"/>
                <a:gd name="T4" fmla="*/ 14 w 14"/>
                <a:gd name="T5" fmla="*/ 8 h 17"/>
                <a:gd name="T6" fmla="*/ 6 w 14"/>
                <a:gd name="T7" fmla="*/ 10 h 17"/>
                <a:gd name="T8" fmla="*/ 0 w 14"/>
                <a:gd name="T9" fmla="*/ 1 h 17"/>
              </a:gdLst>
              <a:ahLst/>
              <a:cxnLst>
                <a:cxn ang="0">
                  <a:pos x="T0" y="T1"/>
                </a:cxn>
                <a:cxn ang="0">
                  <a:pos x="T2" y="T3"/>
                </a:cxn>
                <a:cxn ang="0">
                  <a:pos x="T4" y="T5"/>
                </a:cxn>
                <a:cxn ang="0">
                  <a:pos x="T6" y="T7"/>
                </a:cxn>
                <a:cxn ang="0">
                  <a:pos x="T8" y="T9"/>
                </a:cxn>
              </a:cxnLst>
              <a:rect l="0" t="0" r="r" b="b"/>
              <a:pathLst>
                <a:path w="14" h="17">
                  <a:moveTo>
                    <a:pt x="0" y="1"/>
                  </a:moveTo>
                  <a:cubicBezTo>
                    <a:pt x="5" y="0"/>
                    <a:pt x="9" y="2"/>
                    <a:pt x="14" y="4"/>
                  </a:cubicBezTo>
                  <a:cubicBezTo>
                    <a:pt x="14" y="5"/>
                    <a:pt x="14" y="6"/>
                    <a:pt x="14" y="8"/>
                  </a:cubicBezTo>
                  <a:cubicBezTo>
                    <a:pt x="13" y="14"/>
                    <a:pt x="9" y="17"/>
                    <a:pt x="6" y="10"/>
                  </a:cubicBezTo>
                  <a:cubicBezTo>
                    <a:pt x="4" y="7"/>
                    <a:pt x="2" y="4"/>
                    <a:pt x="0" y="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Freeform 1617"/>
            <p:cNvSpPr/>
            <p:nvPr/>
          </p:nvSpPr>
          <p:spPr bwMode="auto">
            <a:xfrm>
              <a:off x="8316913" y="2719388"/>
              <a:ext cx="111125" cy="119063"/>
            </a:xfrm>
            <a:custGeom>
              <a:avLst/>
              <a:gdLst>
                <a:gd name="T0" fmla="*/ 22 w 37"/>
                <a:gd name="T1" fmla="*/ 39 h 39"/>
                <a:gd name="T2" fmla="*/ 5 w 37"/>
                <a:gd name="T3" fmla="*/ 23 h 39"/>
                <a:gd name="T4" fmla="*/ 9 w 37"/>
                <a:gd name="T5" fmla="*/ 8 h 39"/>
                <a:gd name="T6" fmla="*/ 29 w 37"/>
                <a:gd name="T7" fmla="*/ 18 h 39"/>
                <a:gd name="T8" fmla="*/ 37 w 37"/>
                <a:gd name="T9" fmla="*/ 25 h 39"/>
                <a:gd name="T10" fmla="*/ 29 w 37"/>
                <a:gd name="T11" fmla="*/ 29 h 39"/>
                <a:gd name="T12" fmla="*/ 29 w 37"/>
                <a:gd name="T13" fmla="*/ 31 h 39"/>
                <a:gd name="T14" fmla="*/ 29 w 37"/>
                <a:gd name="T15" fmla="*/ 32 h 39"/>
                <a:gd name="T16" fmla="*/ 22 w 37"/>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9">
                  <a:moveTo>
                    <a:pt x="22" y="39"/>
                  </a:moveTo>
                  <a:cubicBezTo>
                    <a:pt x="18" y="33"/>
                    <a:pt x="19" y="22"/>
                    <a:pt x="5" y="23"/>
                  </a:cubicBezTo>
                  <a:cubicBezTo>
                    <a:pt x="0" y="23"/>
                    <a:pt x="8" y="13"/>
                    <a:pt x="9" y="8"/>
                  </a:cubicBezTo>
                  <a:cubicBezTo>
                    <a:pt x="21" y="0"/>
                    <a:pt x="26" y="8"/>
                    <a:pt x="29" y="18"/>
                  </a:cubicBezTo>
                  <a:cubicBezTo>
                    <a:pt x="34" y="18"/>
                    <a:pt x="37" y="21"/>
                    <a:pt x="37" y="25"/>
                  </a:cubicBezTo>
                  <a:cubicBezTo>
                    <a:pt x="37" y="30"/>
                    <a:pt x="32" y="27"/>
                    <a:pt x="29" y="29"/>
                  </a:cubicBezTo>
                  <a:cubicBezTo>
                    <a:pt x="29" y="29"/>
                    <a:pt x="28" y="30"/>
                    <a:pt x="29" y="31"/>
                  </a:cubicBezTo>
                  <a:cubicBezTo>
                    <a:pt x="29" y="31"/>
                    <a:pt x="29" y="31"/>
                    <a:pt x="29" y="32"/>
                  </a:cubicBezTo>
                  <a:cubicBezTo>
                    <a:pt x="28" y="35"/>
                    <a:pt x="26" y="38"/>
                    <a:pt x="22" y="39"/>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Freeform 1618"/>
            <p:cNvSpPr/>
            <p:nvPr/>
          </p:nvSpPr>
          <p:spPr bwMode="auto">
            <a:xfrm>
              <a:off x="7605713" y="2719388"/>
              <a:ext cx="274638" cy="122238"/>
            </a:xfrm>
            <a:custGeom>
              <a:avLst/>
              <a:gdLst>
                <a:gd name="T0" fmla="*/ 0 w 91"/>
                <a:gd name="T1" fmla="*/ 4 h 40"/>
                <a:gd name="T2" fmla="*/ 17 w 91"/>
                <a:gd name="T3" fmla="*/ 4 h 40"/>
                <a:gd name="T4" fmla="*/ 24 w 91"/>
                <a:gd name="T5" fmla="*/ 4 h 40"/>
                <a:gd name="T6" fmla="*/ 78 w 91"/>
                <a:gd name="T7" fmla="*/ 23 h 40"/>
                <a:gd name="T8" fmla="*/ 87 w 91"/>
                <a:gd name="T9" fmla="*/ 37 h 40"/>
                <a:gd name="T10" fmla="*/ 82 w 91"/>
                <a:gd name="T11" fmla="*/ 39 h 40"/>
                <a:gd name="T12" fmla="*/ 59 w 91"/>
                <a:gd name="T13" fmla="*/ 39 h 40"/>
                <a:gd name="T14" fmla="*/ 52 w 91"/>
                <a:gd name="T15" fmla="*/ 35 h 40"/>
                <a:gd name="T16" fmla="*/ 52 w 91"/>
                <a:gd name="T17" fmla="*/ 35 h 40"/>
                <a:gd name="T18" fmla="*/ 0 w 91"/>
                <a:gd name="T19"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40">
                  <a:moveTo>
                    <a:pt x="0" y="4"/>
                  </a:moveTo>
                  <a:cubicBezTo>
                    <a:pt x="5" y="0"/>
                    <a:pt x="11" y="5"/>
                    <a:pt x="17" y="4"/>
                  </a:cubicBezTo>
                  <a:cubicBezTo>
                    <a:pt x="19" y="3"/>
                    <a:pt x="21" y="3"/>
                    <a:pt x="24" y="4"/>
                  </a:cubicBezTo>
                  <a:cubicBezTo>
                    <a:pt x="41" y="12"/>
                    <a:pt x="59" y="18"/>
                    <a:pt x="78" y="23"/>
                  </a:cubicBezTo>
                  <a:cubicBezTo>
                    <a:pt x="84" y="25"/>
                    <a:pt x="91" y="27"/>
                    <a:pt x="87" y="37"/>
                  </a:cubicBezTo>
                  <a:cubicBezTo>
                    <a:pt x="85" y="38"/>
                    <a:pt x="84" y="38"/>
                    <a:pt x="82" y="39"/>
                  </a:cubicBezTo>
                  <a:cubicBezTo>
                    <a:pt x="74" y="40"/>
                    <a:pt x="67" y="40"/>
                    <a:pt x="59" y="39"/>
                  </a:cubicBezTo>
                  <a:cubicBezTo>
                    <a:pt x="56" y="39"/>
                    <a:pt x="54" y="37"/>
                    <a:pt x="52" y="35"/>
                  </a:cubicBezTo>
                  <a:cubicBezTo>
                    <a:pt x="52" y="35"/>
                    <a:pt x="52" y="35"/>
                    <a:pt x="52" y="35"/>
                  </a:cubicBezTo>
                  <a:cubicBezTo>
                    <a:pt x="36" y="22"/>
                    <a:pt x="15" y="18"/>
                    <a:pt x="0" y="4"/>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Freeform 1619"/>
            <p:cNvSpPr/>
            <p:nvPr/>
          </p:nvSpPr>
          <p:spPr bwMode="auto">
            <a:xfrm>
              <a:off x="7696200" y="2987676"/>
              <a:ext cx="53975" cy="63500"/>
            </a:xfrm>
            <a:custGeom>
              <a:avLst/>
              <a:gdLst>
                <a:gd name="T0" fmla="*/ 8 w 18"/>
                <a:gd name="T1" fmla="*/ 0 h 21"/>
                <a:gd name="T2" fmla="*/ 18 w 18"/>
                <a:gd name="T3" fmla="*/ 10 h 21"/>
                <a:gd name="T4" fmla="*/ 8 w 18"/>
                <a:gd name="T5" fmla="*/ 21 h 21"/>
                <a:gd name="T6" fmla="*/ 8 w 18"/>
                <a:gd name="T7" fmla="*/ 0 h 21"/>
              </a:gdLst>
              <a:ahLst/>
              <a:cxnLst>
                <a:cxn ang="0">
                  <a:pos x="T0" y="T1"/>
                </a:cxn>
                <a:cxn ang="0">
                  <a:pos x="T2" y="T3"/>
                </a:cxn>
                <a:cxn ang="0">
                  <a:pos x="T4" y="T5"/>
                </a:cxn>
                <a:cxn ang="0">
                  <a:pos x="T6" y="T7"/>
                </a:cxn>
              </a:cxnLst>
              <a:rect l="0" t="0" r="r" b="b"/>
              <a:pathLst>
                <a:path w="18" h="21">
                  <a:moveTo>
                    <a:pt x="8" y="0"/>
                  </a:moveTo>
                  <a:cubicBezTo>
                    <a:pt x="11" y="3"/>
                    <a:pt x="15" y="7"/>
                    <a:pt x="18" y="10"/>
                  </a:cubicBezTo>
                  <a:cubicBezTo>
                    <a:pt x="14" y="12"/>
                    <a:pt x="10" y="16"/>
                    <a:pt x="8" y="21"/>
                  </a:cubicBezTo>
                  <a:cubicBezTo>
                    <a:pt x="0" y="14"/>
                    <a:pt x="3" y="7"/>
                    <a:pt x="8" y="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 name="Freeform 1620"/>
            <p:cNvSpPr/>
            <p:nvPr/>
          </p:nvSpPr>
          <p:spPr bwMode="auto">
            <a:xfrm>
              <a:off x="8277225" y="2682876"/>
              <a:ext cx="193675" cy="92075"/>
            </a:xfrm>
            <a:custGeom>
              <a:avLst/>
              <a:gdLst>
                <a:gd name="T0" fmla="*/ 42 w 64"/>
                <a:gd name="T1" fmla="*/ 30 h 30"/>
                <a:gd name="T2" fmla="*/ 22 w 64"/>
                <a:gd name="T3" fmla="*/ 20 h 30"/>
                <a:gd name="T4" fmla="*/ 8 w 64"/>
                <a:gd name="T5" fmla="*/ 23 h 30"/>
                <a:gd name="T6" fmla="*/ 10 w 64"/>
                <a:gd name="T7" fmla="*/ 9 h 30"/>
                <a:gd name="T8" fmla="*/ 17 w 64"/>
                <a:gd name="T9" fmla="*/ 8 h 30"/>
                <a:gd name="T10" fmla="*/ 44 w 64"/>
                <a:gd name="T11" fmla="*/ 0 h 30"/>
                <a:gd name="T12" fmla="*/ 63 w 64"/>
                <a:gd name="T13" fmla="*/ 6 h 30"/>
                <a:gd name="T14" fmla="*/ 60 w 64"/>
                <a:gd name="T15" fmla="*/ 20 h 30"/>
                <a:gd name="T16" fmla="*/ 42 w 64"/>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30">
                  <a:moveTo>
                    <a:pt x="42" y="30"/>
                  </a:moveTo>
                  <a:cubicBezTo>
                    <a:pt x="36" y="26"/>
                    <a:pt x="32" y="16"/>
                    <a:pt x="22" y="20"/>
                  </a:cubicBezTo>
                  <a:cubicBezTo>
                    <a:pt x="17" y="21"/>
                    <a:pt x="12" y="22"/>
                    <a:pt x="8" y="23"/>
                  </a:cubicBezTo>
                  <a:cubicBezTo>
                    <a:pt x="4" y="18"/>
                    <a:pt x="0" y="12"/>
                    <a:pt x="10" y="9"/>
                  </a:cubicBezTo>
                  <a:cubicBezTo>
                    <a:pt x="12" y="9"/>
                    <a:pt x="15" y="8"/>
                    <a:pt x="17" y="8"/>
                  </a:cubicBezTo>
                  <a:cubicBezTo>
                    <a:pt x="27" y="9"/>
                    <a:pt x="35" y="1"/>
                    <a:pt x="44" y="0"/>
                  </a:cubicBezTo>
                  <a:cubicBezTo>
                    <a:pt x="51" y="0"/>
                    <a:pt x="57" y="3"/>
                    <a:pt x="63" y="6"/>
                  </a:cubicBezTo>
                  <a:cubicBezTo>
                    <a:pt x="64" y="11"/>
                    <a:pt x="62" y="15"/>
                    <a:pt x="60" y="20"/>
                  </a:cubicBezTo>
                  <a:cubicBezTo>
                    <a:pt x="53" y="22"/>
                    <a:pt x="44" y="19"/>
                    <a:pt x="42" y="3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 name="Freeform 1621"/>
            <p:cNvSpPr/>
            <p:nvPr/>
          </p:nvSpPr>
          <p:spPr bwMode="auto">
            <a:xfrm>
              <a:off x="8410575" y="2576513"/>
              <a:ext cx="141288" cy="136525"/>
            </a:xfrm>
            <a:custGeom>
              <a:avLst/>
              <a:gdLst>
                <a:gd name="T0" fmla="*/ 19 w 47"/>
                <a:gd name="T1" fmla="*/ 41 h 45"/>
                <a:gd name="T2" fmla="*/ 2 w 47"/>
                <a:gd name="T3" fmla="*/ 37 h 45"/>
                <a:gd name="T4" fmla="*/ 0 w 47"/>
                <a:gd name="T5" fmla="*/ 34 h 45"/>
                <a:gd name="T6" fmla="*/ 3 w 47"/>
                <a:gd name="T7" fmla="*/ 24 h 45"/>
                <a:gd name="T8" fmla="*/ 12 w 47"/>
                <a:gd name="T9" fmla="*/ 13 h 45"/>
                <a:gd name="T10" fmla="*/ 12 w 47"/>
                <a:gd name="T11" fmla="*/ 5 h 45"/>
                <a:gd name="T12" fmla="*/ 23 w 47"/>
                <a:gd name="T13" fmla="*/ 13 h 45"/>
                <a:gd name="T14" fmla="*/ 47 w 47"/>
                <a:gd name="T15" fmla="*/ 16 h 45"/>
                <a:gd name="T16" fmla="*/ 46 w 47"/>
                <a:gd name="T17" fmla="*/ 23 h 45"/>
                <a:gd name="T18" fmla="*/ 35 w 47"/>
                <a:gd name="T19" fmla="*/ 30 h 45"/>
                <a:gd name="T20" fmla="*/ 26 w 47"/>
                <a:gd name="T21" fmla="*/ 37 h 45"/>
                <a:gd name="T22" fmla="*/ 19 w 47"/>
                <a:gd name="T2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45">
                  <a:moveTo>
                    <a:pt x="19" y="41"/>
                  </a:moveTo>
                  <a:cubicBezTo>
                    <a:pt x="12" y="45"/>
                    <a:pt x="8" y="39"/>
                    <a:pt x="2" y="37"/>
                  </a:cubicBezTo>
                  <a:cubicBezTo>
                    <a:pt x="1" y="36"/>
                    <a:pt x="0" y="35"/>
                    <a:pt x="0" y="34"/>
                  </a:cubicBezTo>
                  <a:cubicBezTo>
                    <a:pt x="1" y="30"/>
                    <a:pt x="0" y="27"/>
                    <a:pt x="3" y="24"/>
                  </a:cubicBezTo>
                  <a:cubicBezTo>
                    <a:pt x="8" y="22"/>
                    <a:pt x="11" y="18"/>
                    <a:pt x="12" y="13"/>
                  </a:cubicBezTo>
                  <a:cubicBezTo>
                    <a:pt x="12" y="10"/>
                    <a:pt x="9" y="7"/>
                    <a:pt x="12" y="5"/>
                  </a:cubicBezTo>
                  <a:cubicBezTo>
                    <a:pt x="19" y="1"/>
                    <a:pt x="18" y="12"/>
                    <a:pt x="23" y="13"/>
                  </a:cubicBezTo>
                  <a:cubicBezTo>
                    <a:pt x="31" y="11"/>
                    <a:pt x="41" y="0"/>
                    <a:pt x="47" y="16"/>
                  </a:cubicBezTo>
                  <a:cubicBezTo>
                    <a:pt x="47" y="18"/>
                    <a:pt x="47" y="21"/>
                    <a:pt x="46" y="23"/>
                  </a:cubicBezTo>
                  <a:cubicBezTo>
                    <a:pt x="43" y="27"/>
                    <a:pt x="46" y="37"/>
                    <a:pt x="35" y="30"/>
                  </a:cubicBezTo>
                  <a:cubicBezTo>
                    <a:pt x="33" y="28"/>
                    <a:pt x="26" y="31"/>
                    <a:pt x="26" y="37"/>
                  </a:cubicBezTo>
                  <a:cubicBezTo>
                    <a:pt x="24" y="38"/>
                    <a:pt x="22" y="39"/>
                    <a:pt x="19" y="4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 name="Freeform 1622"/>
            <p:cNvSpPr/>
            <p:nvPr/>
          </p:nvSpPr>
          <p:spPr bwMode="auto">
            <a:xfrm>
              <a:off x="3500438" y="3008313"/>
              <a:ext cx="33338" cy="30163"/>
            </a:xfrm>
            <a:custGeom>
              <a:avLst/>
              <a:gdLst>
                <a:gd name="T0" fmla="*/ 8 w 11"/>
                <a:gd name="T1" fmla="*/ 10 h 10"/>
                <a:gd name="T2" fmla="*/ 3 w 11"/>
                <a:gd name="T3" fmla="*/ 1 h 10"/>
                <a:gd name="T4" fmla="*/ 8 w 11"/>
                <a:gd name="T5" fmla="*/ 1 h 10"/>
                <a:gd name="T6" fmla="*/ 8 w 11"/>
                <a:gd name="T7" fmla="*/ 10 h 10"/>
              </a:gdLst>
              <a:ahLst/>
              <a:cxnLst>
                <a:cxn ang="0">
                  <a:pos x="T0" y="T1"/>
                </a:cxn>
                <a:cxn ang="0">
                  <a:pos x="T2" y="T3"/>
                </a:cxn>
                <a:cxn ang="0">
                  <a:pos x="T4" y="T5"/>
                </a:cxn>
                <a:cxn ang="0">
                  <a:pos x="T6" y="T7"/>
                </a:cxn>
              </a:cxnLst>
              <a:rect l="0" t="0" r="r" b="b"/>
              <a:pathLst>
                <a:path w="11" h="10">
                  <a:moveTo>
                    <a:pt x="8" y="10"/>
                  </a:moveTo>
                  <a:cubicBezTo>
                    <a:pt x="5" y="8"/>
                    <a:pt x="0" y="7"/>
                    <a:pt x="3" y="1"/>
                  </a:cubicBezTo>
                  <a:cubicBezTo>
                    <a:pt x="4" y="0"/>
                    <a:pt x="7" y="0"/>
                    <a:pt x="8" y="1"/>
                  </a:cubicBezTo>
                  <a:cubicBezTo>
                    <a:pt x="11" y="3"/>
                    <a:pt x="7" y="7"/>
                    <a:pt x="8" y="1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Freeform 1623"/>
            <p:cNvSpPr/>
            <p:nvPr/>
          </p:nvSpPr>
          <p:spPr bwMode="auto">
            <a:xfrm>
              <a:off x="3392488" y="2825751"/>
              <a:ext cx="171450" cy="149225"/>
            </a:xfrm>
            <a:custGeom>
              <a:avLst/>
              <a:gdLst>
                <a:gd name="T0" fmla="*/ 30 w 57"/>
                <a:gd name="T1" fmla="*/ 4 h 49"/>
                <a:gd name="T2" fmla="*/ 33 w 57"/>
                <a:gd name="T3" fmla="*/ 0 h 49"/>
                <a:gd name="T4" fmla="*/ 47 w 57"/>
                <a:gd name="T5" fmla="*/ 7 h 49"/>
                <a:gd name="T6" fmla="*/ 47 w 57"/>
                <a:gd name="T7" fmla="*/ 17 h 49"/>
                <a:gd name="T8" fmla="*/ 30 w 57"/>
                <a:gd name="T9" fmla="*/ 49 h 49"/>
                <a:gd name="T10" fmla="*/ 26 w 57"/>
                <a:gd name="T11" fmla="*/ 49 h 49"/>
                <a:gd name="T12" fmla="*/ 12 w 57"/>
                <a:gd name="T13" fmla="*/ 49 h 49"/>
                <a:gd name="T14" fmla="*/ 6 w 57"/>
                <a:gd name="T15" fmla="*/ 39 h 49"/>
                <a:gd name="T16" fmla="*/ 9 w 57"/>
                <a:gd name="T17" fmla="*/ 23 h 49"/>
                <a:gd name="T18" fmla="*/ 26 w 57"/>
                <a:gd name="T19" fmla="*/ 10 h 49"/>
                <a:gd name="T20" fmla="*/ 30 w 57"/>
                <a:gd name="T21" fmla="*/ 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30" y="4"/>
                  </a:moveTo>
                  <a:cubicBezTo>
                    <a:pt x="31" y="3"/>
                    <a:pt x="32" y="2"/>
                    <a:pt x="33" y="0"/>
                  </a:cubicBezTo>
                  <a:cubicBezTo>
                    <a:pt x="39" y="0"/>
                    <a:pt x="45" y="1"/>
                    <a:pt x="47" y="7"/>
                  </a:cubicBezTo>
                  <a:cubicBezTo>
                    <a:pt x="44" y="10"/>
                    <a:pt x="57" y="13"/>
                    <a:pt x="47" y="17"/>
                  </a:cubicBezTo>
                  <a:cubicBezTo>
                    <a:pt x="35" y="23"/>
                    <a:pt x="26" y="33"/>
                    <a:pt x="30" y="49"/>
                  </a:cubicBezTo>
                  <a:cubicBezTo>
                    <a:pt x="29" y="49"/>
                    <a:pt x="28" y="49"/>
                    <a:pt x="26" y="49"/>
                  </a:cubicBezTo>
                  <a:cubicBezTo>
                    <a:pt x="22" y="49"/>
                    <a:pt x="17" y="49"/>
                    <a:pt x="12" y="49"/>
                  </a:cubicBezTo>
                  <a:cubicBezTo>
                    <a:pt x="11" y="45"/>
                    <a:pt x="0" y="47"/>
                    <a:pt x="6" y="39"/>
                  </a:cubicBezTo>
                  <a:cubicBezTo>
                    <a:pt x="5" y="33"/>
                    <a:pt x="7" y="28"/>
                    <a:pt x="9" y="23"/>
                  </a:cubicBezTo>
                  <a:cubicBezTo>
                    <a:pt x="12" y="15"/>
                    <a:pt x="15" y="8"/>
                    <a:pt x="26" y="10"/>
                  </a:cubicBezTo>
                  <a:cubicBezTo>
                    <a:pt x="29" y="10"/>
                    <a:pt x="27" y="5"/>
                    <a:pt x="30" y="4"/>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 name="Freeform 1624"/>
            <p:cNvSpPr/>
            <p:nvPr/>
          </p:nvSpPr>
          <p:spPr bwMode="auto">
            <a:xfrm>
              <a:off x="3282950" y="2886076"/>
              <a:ext cx="144463" cy="79375"/>
            </a:xfrm>
            <a:custGeom>
              <a:avLst/>
              <a:gdLst>
                <a:gd name="T0" fmla="*/ 48 w 48"/>
                <a:gd name="T1" fmla="*/ 5 h 26"/>
                <a:gd name="T2" fmla="*/ 42 w 48"/>
                <a:gd name="T3" fmla="*/ 19 h 26"/>
                <a:gd name="T4" fmla="*/ 0 w 48"/>
                <a:gd name="T5" fmla="*/ 15 h 26"/>
                <a:gd name="T6" fmla="*/ 17 w 48"/>
                <a:gd name="T7" fmla="*/ 12 h 26"/>
                <a:gd name="T8" fmla="*/ 48 w 48"/>
                <a:gd name="T9" fmla="*/ 5 h 26"/>
              </a:gdLst>
              <a:ahLst/>
              <a:cxnLst>
                <a:cxn ang="0">
                  <a:pos x="T0" y="T1"/>
                </a:cxn>
                <a:cxn ang="0">
                  <a:pos x="T2" y="T3"/>
                </a:cxn>
                <a:cxn ang="0">
                  <a:pos x="T4" y="T5"/>
                </a:cxn>
                <a:cxn ang="0">
                  <a:pos x="T6" y="T7"/>
                </a:cxn>
                <a:cxn ang="0">
                  <a:pos x="T8" y="T9"/>
                </a:cxn>
              </a:cxnLst>
              <a:rect l="0" t="0" r="r" b="b"/>
              <a:pathLst>
                <a:path w="48" h="26">
                  <a:moveTo>
                    <a:pt x="48" y="5"/>
                  </a:moveTo>
                  <a:cubicBezTo>
                    <a:pt x="46" y="9"/>
                    <a:pt x="44" y="14"/>
                    <a:pt x="42" y="19"/>
                  </a:cubicBezTo>
                  <a:cubicBezTo>
                    <a:pt x="28" y="18"/>
                    <a:pt x="13" y="26"/>
                    <a:pt x="0" y="15"/>
                  </a:cubicBezTo>
                  <a:cubicBezTo>
                    <a:pt x="5" y="9"/>
                    <a:pt x="11" y="13"/>
                    <a:pt x="17" y="12"/>
                  </a:cubicBezTo>
                  <a:cubicBezTo>
                    <a:pt x="25" y="0"/>
                    <a:pt x="36" y="0"/>
                    <a:pt x="48" y="5"/>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 name="Freeform 1625"/>
            <p:cNvSpPr/>
            <p:nvPr/>
          </p:nvSpPr>
          <p:spPr bwMode="auto">
            <a:xfrm>
              <a:off x="6192838" y="3713163"/>
              <a:ext cx="123825" cy="166688"/>
            </a:xfrm>
            <a:custGeom>
              <a:avLst/>
              <a:gdLst>
                <a:gd name="T0" fmla="*/ 41 w 41"/>
                <a:gd name="T1" fmla="*/ 39 h 55"/>
                <a:gd name="T2" fmla="*/ 19 w 41"/>
                <a:gd name="T3" fmla="*/ 39 h 55"/>
                <a:gd name="T4" fmla="*/ 0 w 41"/>
                <a:gd name="T5" fmla="*/ 43 h 55"/>
                <a:gd name="T6" fmla="*/ 7 w 41"/>
                <a:gd name="T7" fmla="*/ 5 h 55"/>
                <a:gd name="T8" fmla="*/ 19 w 41"/>
                <a:gd name="T9" fmla="*/ 9 h 55"/>
                <a:gd name="T10" fmla="*/ 34 w 41"/>
                <a:gd name="T11" fmla="*/ 15 h 55"/>
                <a:gd name="T12" fmla="*/ 38 w 41"/>
                <a:gd name="T13" fmla="*/ 15 h 55"/>
                <a:gd name="T14" fmla="*/ 41 w 41"/>
                <a:gd name="T15" fmla="*/ 39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55">
                  <a:moveTo>
                    <a:pt x="41" y="39"/>
                  </a:moveTo>
                  <a:cubicBezTo>
                    <a:pt x="34" y="42"/>
                    <a:pt x="28" y="55"/>
                    <a:pt x="19" y="39"/>
                  </a:cubicBezTo>
                  <a:cubicBezTo>
                    <a:pt x="16" y="32"/>
                    <a:pt x="7" y="44"/>
                    <a:pt x="0" y="43"/>
                  </a:cubicBezTo>
                  <a:cubicBezTo>
                    <a:pt x="2" y="30"/>
                    <a:pt x="10" y="19"/>
                    <a:pt x="7" y="5"/>
                  </a:cubicBezTo>
                  <a:cubicBezTo>
                    <a:pt x="13" y="0"/>
                    <a:pt x="15" y="6"/>
                    <a:pt x="19" y="9"/>
                  </a:cubicBezTo>
                  <a:cubicBezTo>
                    <a:pt x="21" y="20"/>
                    <a:pt x="27" y="19"/>
                    <a:pt x="34" y="15"/>
                  </a:cubicBezTo>
                  <a:cubicBezTo>
                    <a:pt x="36" y="15"/>
                    <a:pt x="37" y="15"/>
                    <a:pt x="38" y="15"/>
                  </a:cubicBezTo>
                  <a:cubicBezTo>
                    <a:pt x="39" y="23"/>
                    <a:pt x="36" y="32"/>
                    <a:pt x="41" y="39"/>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 name="Freeform 1626"/>
            <p:cNvSpPr/>
            <p:nvPr/>
          </p:nvSpPr>
          <p:spPr bwMode="auto">
            <a:xfrm>
              <a:off x="6337300" y="3916363"/>
              <a:ext cx="33338" cy="52388"/>
            </a:xfrm>
            <a:custGeom>
              <a:avLst/>
              <a:gdLst>
                <a:gd name="T0" fmla="*/ 0 w 11"/>
                <a:gd name="T1" fmla="*/ 11 h 17"/>
                <a:gd name="T2" fmla="*/ 4 w 11"/>
                <a:gd name="T3" fmla="*/ 0 h 17"/>
                <a:gd name="T4" fmla="*/ 11 w 11"/>
                <a:gd name="T5" fmla="*/ 0 h 17"/>
                <a:gd name="T6" fmla="*/ 11 w 11"/>
                <a:gd name="T7" fmla="*/ 7 h 17"/>
                <a:gd name="T8" fmla="*/ 0 w 11"/>
                <a:gd name="T9" fmla="*/ 11 h 17"/>
              </a:gdLst>
              <a:ahLst/>
              <a:cxnLst>
                <a:cxn ang="0">
                  <a:pos x="T0" y="T1"/>
                </a:cxn>
                <a:cxn ang="0">
                  <a:pos x="T2" y="T3"/>
                </a:cxn>
                <a:cxn ang="0">
                  <a:pos x="T4" y="T5"/>
                </a:cxn>
                <a:cxn ang="0">
                  <a:pos x="T6" y="T7"/>
                </a:cxn>
                <a:cxn ang="0">
                  <a:pos x="T8" y="T9"/>
                </a:cxn>
              </a:cxnLst>
              <a:rect l="0" t="0" r="r" b="b"/>
              <a:pathLst>
                <a:path w="11" h="17">
                  <a:moveTo>
                    <a:pt x="0" y="11"/>
                  </a:moveTo>
                  <a:cubicBezTo>
                    <a:pt x="2" y="7"/>
                    <a:pt x="3" y="4"/>
                    <a:pt x="4" y="0"/>
                  </a:cubicBezTo>
                  <a:cubicBezTo>
                    <a:pt x="6" y="0"/>
                    <a:pt x="9" y="0"/>
                    <a:pt x="11" y="0"/>
                  </a:cubicBezTo>
                  <a:cubicBezTo>
                    <a:pt x="11" y="3"/>
                    <a:pt x="11" y="5"/>
                    <a:pt x="11" y="7"/>
                  </a:cubicBezTo>
                  <a:cubicBezTo>
                    <a:pt x="8" y="11"/>
                    <a:pt x="6" y="17"/>
                    <a:pt x="0" y="1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 name="Freeform 1627"/>
            <p:cNvSpPr/>
            <p:nvPr/>
          </p:nvSpPr>
          <p:spPr bwMode="auto">
            <a:xfrm>
              <a:off x="6169025" y="3567113"/>
              <a:ext cx="147638" cy="163513"/>
            </a:xfrm>
            <a:custGeom>
              <a:avLst/>
              <a:gdLst>
                <a:gd name="T0" fmla="*/ 1 w 49"/>
                <a:gd name="T1" fmla="*/ 11 h 54"/>
                <a:gd name="T2" fmla="*/ 18 w 49"/>
                <a:gd name="T3" fmla="*/ 0 h 54"/>
                <a:gd name="T4" fmla="*/ 49 w 49"/>
                <a:gd name="T5" fmla="*/ 7 h 54"/>
                <a:gd name="T6" fmla="*/ 46 w 49"/>
                <a:gd name="T7" fmla="*/ 21 h 54"/>
                <a:gd name="T8" fmla="*/ 30 w 49"/>
                <a:gd name="T9" fmla="*/ 48 h 54"/>
                <a:gd name="T10" fmla="*/ 15 w 49"/>
                <a:gd name="T11" fmla="*/ 43 h 54"/>
                <a:gd name="T12" fmla="*/ 10 w 49"/>
                <a:gd name="T13" fmla="*/ 33 h 54"/>
                <a:gd name="T14" fmla="*/ 1 w 49"/>
                <a:gd name="T15" fmla="*/ 11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4">
                  <a:moveTo>
                    <a:pt x="1" y="11"/>
                  </a:moveTo>
                  <a:cubicBezTo>
                    <a:pt x="4" y="3"/>
                    <a:pt x="16" y="9"/>
                    <a:pt x="18" y="0"/>
                  </a:cubicBezTo>
                  <a:cubicBezTo>
                    <a:pt x="27" y="7"/>
                    <a:pt x="37" y="12"/>
                    <a:pt x="49" y="7"/>
                  </a:cubicBezTo>
                  <a:cubicBezTo>
                    <a:pt x="48" y="12"/>
                    <a:pt x="47" y="17"/>
                    <a:pt x="46" y="21"/>
                  </a:cubicBezTo>
                  <a:cubicBezTo>
                    <a:pt x="42" y="31"/>
                    <a:pt x="38" y="40"/>
                    <a:pt x="30" y="48"/>
                  </a:cubicBezTo>
                  <a:cubicBezTo>
                    <a:pt x="23" y="52"/>
                    <a:pt x="18" y="54"/>
                    <a:pt x="15" y="43"/>
                  </a:cubicBezTo>
                  <a:cubicBezTo>
                    <a:pt x="15" y="39"/>
                    <a:pt x="12" y="36"/>
                    <a:pt x="10" y="33"/>
                  </a:cubicBezTo>
                  <a:cubicBezTo>
                    <a:pt x="4" y="27"/>
                    <a:pt x="0" y="20"/>
                    <a:pt x="1" y="1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 name="Freeform 1628"/>
            <p:cNvSpPr/>
            <p:nvPr/>
          </p:nvSpPr>
          <p:spPr bwMode="auto">
            <a:xfrm>
              <a:off x="6232525" y="3630613"/>
              <a:ext cx="90488" cy="161925"/>
            </a:xfrm>
            <a:custGeom>
              <a:avLst/>
              <a:gdLst>
                <a:gd name="T0" fmla="*/ 7 w 30"/>
                <a:gd name="T1" fmla="*/ 25 h 53"/>
                <a:gd name="T2" fmla="*/ 25 w 30"/>
                <a:gd name="T3" fmla="*/ 0 h 53"/>
                <a:gd name="T4" fmla="*/ 21 w 30"/>
                <a:gd name="T5" fmla="*/ 23 h 53"/>
                <a:gd name="T6" fmla="*/ 21 w 30"/>
                <a:gd name="T7" fmla="*/ 42 h 53"/>
                <a:gd name="T8" fmla="*/ 9 w 30"/>
                <a:gd name="T9" fmla="*/ 52 h 53"/>
                <a:gd name="T10" fmla="*/ 4 w 30"/>
                <a:gd name="T11" fmla="*/ 39 h 53"/>
                <a:gd name="T12" fmla="*/ 7 w 30"/>
                <a:gd name="T13" fmla="*/ 25 h 53"/>
              </a:gdLst>
              <a:ahLst/>
              <a:cxnLst>
                <a:cxn ang="0">
                  <a:pos x="T0" y="T1"/>
                </a:cxn>
                <a:cxn ang="0">
                  <a:pos x="T2" y="T3"/>
                </a:cxn>
                <a:cxn ang="0">
                  <a:pos x="T4" y="T5"/>
                </a:cxn>
                <a:cxn ang="0">
                  <a:pos x="T6" y="T7"/>
                </a:cxn>
                <a:cxn ang="0">
                  <a:pos x="T8" y="T9"/>
                </a:cxn>
                <a:cxn ang="0">
                  <a:pos x="T10" y="T11"/>
                </a:cxn>
                <a:cxn ang="0">
                  <a:pos x="T12" y="T13"/>
                </a:cxn>
              </a:cxnLst>
              <a:rect l="0" t="0" r="r" b="b"/>
              <a:pathLst>
                <a:path w="30" h="53">
                  <a:moveTo>
                    <a:pt x="7" y="25"/>
                  </a:moveTo>
                  <a:cubicBezTo>
                    <a:pt x="14" y="17"/>
                    <a:pt x="14" y="5"/>
                    <a:pt x="25" y="0"/>
                  </a:cubicBezTo>
                  <a:cubicBezTo>
                    <a:pt x="30" y="9"/>
                    <a:pt x="30" y="17"/>
                    <a:pt x="21" y="23"/>
                  </a:cubicBezTo>
                  <a:cubicBezTo>
                    <a:pt x="12" y="29"/>
                    <a:pt x="14" y="36"/>
                    <a:pt x="21" y="42"/>
                  </a:cubicBezTo>
                  <a:cubicBezTo>
                    <a:pt x="17" y="45"/>
                    <a:pt x="14" y="53"/>
                    <a:pt x="9" y="52"/>
                  </a:cubicBezTo>
                  <a:cubicBezTo>
                    <a:pt x="4" y="50"/>
                    <a:pt x="5" y="43"/>
                    <a:pt x="4" y="39"/>
                  </a:cubicBezTo>
                  <a:cubicBezTo>
                    <a:pt x="0" y="33"/>
                    <a:pt x="5" y="29"/>
                    <a:pt x="7" y="25"/>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Freeform 1629"/>
            <p:cNvSpPr/>
            <p:nvPr/>
          </p:nvSpPr>
          <p:spPr bwMode="auto">
            <a:xfrm>
              <a:off x="8197850" y="2370138"/>
              <a:ext cx="247650" cy="192088"/>
            </a:xfrm>
            <a:custGeom>
              <a:avLst/>
              <a:gdLst>
                <a:gd name="T0" fmla="*/ 82 w 82"/>
                <a:gd name="T1" fmla="*/ 18 h 63"/>
                <a:gd name="T2" fmla="*/ 65 w 82"/>
                <a:gd name="T3" fmla="*/ 56 h 63"/>
                <a:gd name="T4" fmla="*/ 50 w 82"/>
                <a:gd name="T5" fmla="*/ 58 h 63"/>
                <a:gd name="T6" fmla="*/ 31 w 82"/>
                <a:gd name="T7" fmla="*/ 61 h 63"/>
                <a:gd name="T8" fmla="*/ 25 w 82"/>
                <a:gd name="T9" fmla="*/ 58 h 63"/>
                <a:gd name="T10" fmla="*/ 15 w 82"/>
                <a:gd name="T11" fmla="*/ 51 h 63"/>
                <a:gd name="T12" fmla="*/ 5 w 82"/>
                <a:gd name="T13" fmla="*/ 47 h 63"/>
                <a:gd name="T14" fmla="*/ 1 w 82"/>
                <a:gd name="T15" fmla="*/ 28 h 63"/>
                <a:gd name="T16" fmla="*/ 9 w 82"/>
                <a:gd name="T17" fmla="*/ 20 h 63"/>
                <a:gd name="T18" fmla="*/ 30 w 82"/>
                <a:gd name="T19" fmla="*/ 13 h 63"/>
                <a:gd name="T20" fmla="*/ 55 w 82"/>
                <a:gd name="T21" fmla="*/ 7 h 63"/>
                <a:gd name="T22" fmla="*/ 68 w 82"/>
                <a:gd name="T23" fmla="*/ 15 h 63"/>
                <a:gd name="T24" fmla="*/ 82 w 82"/>
                <a:gd name="T25" fmla="*/ 1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63">
                  <a:moveTo>
                    <a:pt x="82" y="18"/>
                  </a:moveTo>
                  <a:cubicBezTo>
                    <a:pt x="64" y="25"/>
                    <a:pt x="73" y="45"/>
                    <a:pt x="65" y="56"/>
                  </a:cubicBezTo>
                  <a:cubicBezTo>
                    <a:pt x="61" y="63"/>
                    <a:pt x="55" y="60"/>
                    <a:pt x="50" y="58"/>
                  </a:cubicBezTo>
                  <a:cubicBezTo>
                    <a:pt x="43" y="56"/>
                    <a:pt x="37" y="57"/>
                    <a:pt x="31" y="61"/>
                  </a:cubicBezTo>
                  <a:cubicBezTo>
                    <a:pt x="29" y="61"/>
                    <a:pt x="27" y="60"/>
                    <a:pt x="25" y="58"/>
                  </a:cubicBezTo>
                  <a:cubicBezTo>
                    <a:pt x="24" y="52"/>
                    <a:pt x="22" y="49"/>
                    <a:pt x="15" y="51"/>
                  </a:cubicBezTo>
                  <a:cubicBezTo>
                    <a:pt x="11" y="52"/>
                    <a:pt x="7" y="52"/>
                    <a:pt x="5" y="47"/>
                  </a:cubicBezTo>
                  <a:cubicBezTo>
                    <a:pt x="11" y="40"/>
                    <a:pt x="0" y="35"/>
                    <a:pt x="1" y="28"/>
                  </a:cubicBezTo>
                  <a:cubicBezTo>
                    <a:pt x="3" y="24"/>
                    <a:pt x="5" y="22"/>
                    <a:pt x="9" y="20"/>
                  </a:cubicBezTo>
                  <a:cubicBezTo>
                    <a:pt x="18" y="22"/>
                    <a:pt x="24" y="16"/>
                    <a:pt x="30" y="13"/>
                  </a:cubicBezTo>
                  <a:cubicBezTo>
                    <a:pt x="39" y="14"/>
                    <a:pt x="44" y="0"/>
                    <a:pt x="55" y="7"/>
                  </a:cubicBezTo>
                  <a:cubicBezTo>
                    <a:pt x="57" y="12"/>
                    <a:pt x="61" y="16"/>
                    <a:pt x="68" y="15"/>
                  </a:cubicBezTo>
                  <a:cubicBezTo>
                    <a:pt x="73" y="14"/>
                    <a:pt x="78" y="13"/>
                    <a:pt x="82" y="18"/>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 name="Freeform 1630"/>
            <p:cNvSpPr/>
            <p:nvPr/>
          </p:nvSpPr>
          <p:spPr bwMode="auto">
            <a:xfrm>
              <a:off x="8280400" y="2506663"/>
              <a:ext cx="187325" cy="173038"/>
            </a:xfrm>
            <a:custGeom>
              <a:avLst/>
              <a:gdLst>
                <a:gd name="T0" fmla="*/ 3 w 62"/>
                <a:gd name="T1" fmla="*/ 15 h 57"/>
                <a:gd name="T2" fmla="*/ 21 w 62"/>
                <a:gd name="T3" fmla="*/ 9 h 57"/>
                <a:gd name="T4" fmla="*/ 38 w 62"/>
                <a:gd name="T5" fmla="*/ 11 h 57"/>
                <a:gd name="T6" fmla="*/ 44 w 62"/>
                <a:gd name="T7" fmla="*/ 30 h 57"/>
                <a:gd name="T8" fmla="*/ 55 w 62"/>
                <a:gd name="T9" fmla="*/ 36 h 57"/>
                <a:gd name="T10" fmla="*/ 45 w 62"/>
                <a:gd name="T11" fmla="*/ 50 h 57"/>
                <a:gd name="T12" fmla="*/ 25 w 62"/>
                <a:gd name="T13" fmla="*/ 52 h 57"/>
                <a:gd name="T14" fmla="*/ 20 w 62"/>
                <a:gd name="T15" fmla="*/ 36 h 57"/>
                <a:gd name="T16" fmla="*/ 18 w 62"/>
                <a:gd name="T17" fmla="*/ 34 h 57"/>
                <a:gd name="T18" fmla="*/ 1 w 62"/>
                <a:gd name="T19" fmla="*/ 24 h 57"/>
                <a:gd name="T20" fmla="*/ 3 w 62"/>
                <a:gd name="T21" fmla="*/ 1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57">
                  <a:moveTo>
                    <a:pt x="3" y="15"/>
                  </a:moveTo>
                  <a:cubicBezTo>
                    <a:pt x="7" y="8"/>
                    <a:pt x="10" y="0"/>
                    <a:pt x="21" y="9"/>
                  </a:cubicBezTo>
                  <a:cubicBezTo>
                    <a:pt x="25" y="12"/>
                    <a:pt x="32" y="14"/>
                    <a:pt x="38" y="11"/>
                  </a:cubicBezTo>
                  <a:cubicBezTo>
                    <a:pt x="38" y="18"/>
                    <a:pt x="54" y="18"/>
                    <a:pt x="44" y="30"/>
                  </a:cubicBezTo>
                  <a:cubicBezTo>
                    <a:pt x="41" y="33"/>
                    <a:pt x="48" y="39"/>
                    <a:pt x="55" y="36"/>
                  </a:cubicBezTo>
                  <a:cubicBezTo>
                    <a:pt x="62" y="48"/>
                    <a:pt x="54" y="50"/>
                    <a:pt x="45" y="50"/>
                  </a:cubicBezTo>
                  <a:cubicBezTo>
                    <a:pt x="39" y="56"/>
                    <a:pt x="32" y="57"/>
                    <a:pt x="25" y="52"/>
                  </a:cubicBezTo>
                  <a:cubicBezTo>
                    <a:pt x="20" y="48"/>
                    <a:pt x="17" y="43"/>
                    <a:pt x="20" y="36"/>
                  </a:cubicBezTo>
                  <a:cubicBezTo>
                    <a:pt x="21" y="35"/>
                    <a:pt x="20" y="34"/>
                    <a:pt x="18" y="34"/>
                  </a:cubicBezTo>
                  <a:cubicBezTo>
                    <a:pt x="12" y="33"/>
                    <a:pt x="5" y="30"/>
                    <a:pt x="1" y="24"/>
                  </a:cubicBezTo>
                  <a:cubicBezTo>
                    <a:pt x="0" y="21"/>
                    <a:pt x="0" y="18"/>
                    <a:pt x="3" y="15"/>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1631"/>
            <p:cNvSpPr/>
            <p:nvPr/>
          </p:nvSpPr>
          <p:spPr bwMode="auto">
            <a:xfrm>
              <a:off x="8318500" y="2325688"/>
              <a:ext cx="157163" cy="107950"/>
            </a:xfrm>
            <a:custGeom>
              <a:avLst/>
              <a:gdLst>
                <a:gd name="T0" fmla="*/ 42 w 52"/>
                <a:gd name="T1" fmla="*/ 33 h 36"/>
                <a:gd name="T2" fmla="*/ 24 w 52"/>
                <a:gd name="T3" fmla="*/ 35 h 36"/>
                <a:gd name="T4" fmla="*/ 14 w 52"/>
                <a:gd name="T5" fmla="*/ 23 h 36"/>
                <a:gd name="T6" fmla="*/ 3 w 52"/>
                <a:gd name="T7" fmla="*/ 2 h 36"/>
                <a:gd name="T8" fmla="*/ 7 w 52"/>
                <a:gd name="T9" fmla="*/ 2 h 36"/>
                <a:gd name="T10" fmla="*/ 32 w 52"/>
                <a:gd name="T11" fmla="*/ 11 h 36"/>
                <a:gd name="T12" fmla="*/ 49 w 52"/>
                <a:gd name="T13" fmla="*/ 33 h 36"/>
                <a:gd name="T14" fmla="*/ 42 w 52"/>
                <a:gd name="T15" fmla="*/ 3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42" y="33"/>
                  </a:moveTo>
                  <a:cubicBezTo>
                    <a:pt x="36" y="33"/>
                    <a:pt x="30" y="34"/>
                    <a:pt x="24" y="35"/>
                  </a:cubicBezTo>
                  <a:cubicBezTo>
                    <a:pt x="16" y="36"/>
                    <a:pt x="9" y="34"/>
                    <a:pt x="14" y="23"/>
                  </a:cubicBezTo>
                  <a:cubicBezTo>
                    <a:pt x="10" y="16"/>
                    <a:pt x="0" y="12"/>
                    <a:pt x="3" y="2"/>
                  </a:cubicBezTo>
                  <a:cubicBezTo>
                    <a:pt x="5" y="1"/>
                    <a:pt x="6" y="0"/>
                    <a:pt x="7" y="2"/>
                  </a:cubicBezTo>
                  <a:cubicBezTo>
                    <a:pt x="14" y="9"/>
                    <a:pt x="23" y="10"/>
                    <a:pt x="32" y="11"/>
                  </a:cubicBezTo>
                  <a:cubicBezTo>
                    <a:pt x="44" y="12"/>
                    <a:pt x="52" y="19"/>
                    <a:pt x="49" y="33"/>
                  </a:cubicBezTo>
                  <a:cubicBezTo>
                    <a:pt x="47" y="33"/>
                    <a:pt x="45" y="33"/>
                    <a:pt x="42" y="33"/>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 name="Freeform 1632"/>
            <p:cNvSpPr/>
            <p:nvPr/>
          </p:nvSpPr>
          <p:spPr bwMode="auto">
            <a:xfrm>
              <a:off x="8186738" y="2116138"/>
              <a:ext cx="195263" cy="239713"/>
            </a:xfrm>
            <a:custGeom>
              <a:avLst/>
              <a:gdLst>
                <a:gd name="T0" fmla="*/ 51 w 65"/>
                <a:gd name="T1" fmla="*/ 71 h 79"/>
                <a:gd name="T2" fmla="*/ 48 w 65"/>
                <a:gd name="T3" fmla="*/ 71 h 79"/>
                <a:gd name="T4" fmla="*/ 16 w 65"/>
                <a:gd name="T5" fmla="*/ 71 h 79"/>
                <a:gd name="T6" fmla="*/ 9 w 65"/>
                <a:gd name="T7" fmla="*/ 60 h 79"/>
                <a:gd name="T8" fmla="*/ 5 w 65"/>
                <a:gd name="T9" fmla="*/ 58 h 79"/>
                <a:gd name="T10" fmla="*/ 8 w 65"/>
                <a:gd name="T11" fmla="*/ 46 h 79"/>
                <a:gd name="T12" fmla="*/ 13 w 65"/>
                <a:gd name="T13" fmla="*/ 35 h 79"/>
                <a:gd name="T14" fmla="*/ 11 w 65"/>
                <a:gd name="T15" fmla="*/ 13 h 79"/>
                <a:gd name="T16" fmla="*/ 65 w 65"/>
                <a:gd name="T17" fmla="*/ 22 h 79"/>
                <a:gd name="T18" fmla="*/ 57 w 65"/>
                <a:gd name="T19" fmla="*/ 44 h 79"/>
                <a:gd name="T20" fmla="*/ 56 w 65"/>
                <a:gd name="T21" fmla="*/ 62 h 79"/>
                <a:gd name="T22" fmla="*/ 51 w 65"/>
                <a:gd name="T23" fmla="*/ 67 h 79"/>
                <a:gd name="T24" fmla="*/ 51 w 65"/>
                <a:gd name="T25" fmla="*/ 7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79">
                  <a:moveTo>
                    <a:pt x="51" y="71"/>
                  </a:moveTo>
                  <a:cubicBezTo>
                    <a:pt x="50" y="71"/>
                    <a:pt x="49" y="71"/>
                    <a:pt x="48" y="71"/>
                  </a:cubicBezTo>
                  <a:cubicBezTo>
                    <a:pt x="37" y="69"/>
                    <a:pt x="27" y="79"/>
                    <a:pt x="16" y="71"/>
                  </a:cubicBezTo>
                  <a:cubicBezTo>
                    <a:pt x="14" y="68"/>
                    <a:pt x="17" y="61"/>
                    <a:pt x="9" y="60"/>
                  </a:cubicBezTo>
                  <a:cubicBezTo>
                    <a:pt x="8" y="59"/>
                    <a:pt x="6" y="59"/>
                    <a:pt x="5" y="58"/>
                  </a:cubicBezTo>
                  <a:cubicBezTo>
                    <a:pt x="0" y="52"/>
                    <a:pt x="2" y="49"/>
                    <a:pt x="8" y="46"/>
                  </a:cubicBezTo>
                  <a:cubicBezTo>
                    <a:pt x="15" y="45"/>
                    <a:pt x="17" y="42"/>
                    <a:pt x="13" y="35"/>
                  </a:cubicBezTo>
                  <a:cubicBezTo>
                    <a:pt x="12" y="27"/>
                    <a:pt x="3" y="21"/>
                    <a:pt x="11" y="13"/>
                  </a:cubicBezTo>
                  <a:cubicBezTo>
                    <a:pt x="29" y="0"/>
                    <a:pt x="56" y="5"/>
                    <a:pt x="65" y="22"/>
                  </a:cubicBezTo>
                  <a:cubicBezTo>
                    <a:pt x="65" y="30"/>
                    <a:pt x="62" y="37"/>
                    <a:pt x="57" y="44"/>
                  </a:cubicBezTo>
                  <a:cubicBezTo>
                    <a:pt x="49" y="53"/>
                    <a:pt x="49" y="55"/>
                    <a:pt x="56" y="62"/>
                  </a:cubicBezTo>
                  <a:cubicBezTo>
                    <a:pt x="56" y="65"/>
                    <a:pt x="53" y="66"/>
                    <a:pt x="51" y="67"/>
                  </a:cubicBezTo>
                  <a:cubicBezTo>
                    <a:pt x="51" y="68"/>
                    <a:pt x="51" y="69"/>
                    <a:pt x="51" y="7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 name="Freeform 1633"/>
            <p:cNvSpPr/>
            <p:nvPr/>
          </p:nvSpPr>
          <p:spPr bwMode="auto">
            <a:xfrm>
              <a:off x="8280400" y="2139951"/>
              <a:ext cx="165100" cy="182563"/>
            </a:xfrm>
            <a:custGeom>
              <a:avLst/>
              <a:gdLst>
                <a:gd name="T0" fmla="*/ 24 w 55"/>
                <a:gd name="T1" fmla="*/ 56 h 60"/>
                <a:gd name="T2" fmla="*/ 5 w 55"/>
                <a:gd name="T3" fmla="*/ 43 h 60"/>
                <a:gd name="T4" fmla="*/ 2 w 55"/>
                <a:gd name="T5" fmla="*/ 36 h 60"/>
                <a:gd name="T6" fmla="*/ 7 w 55"/>
                <a:gd name="T7" fmla="*/ 36 h 60"/>
                <a:gd name="T8" fmla="*/ 27 w 55"/>
                <a:gd name="T9" fmla="*/ 27 h 60"/>
                <a:gd name="T10" fmla="*/ 31 w 55"/>
                <a:gd name="T11" fmla="*/ 14 h 60"/>
                <a:gd name="T12" fmla="*/ 54 w 55"/>
                <a:gd name="T13" fmla="*/ 18 h 60"/>
                <a:gd name="T14" fmla="*/ 55 w 55"/>
                <a:gd name="T15" fmla="*/ 42 h 60"/>
                <a:gd name="T16" fmla="*/ 38 w 55"/>
                <a:gd name="T17" fmla="*/ 52 h 60"/>
                <a:gd name="T18" fmla="*/ 24 w 55"/>
                <a:gd name="T19"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0">
                  <a:moveTo>
                    <a:pt x="24" y="56"/>
                  </a:moveTo>
                  <a:cubicBezTo>
                    <a:pt x="21" y="46"/>
                    <a:pt x="9" y="51"/>
                    <a:pt x="5" y="43"/>
                  </a:cubicBezTo>
                  <a:cubicBezTo>
                    <a:pt x="4" y="41"/>
                    <a:pt x="0" y="40"/>
                    <a:pt x="2" y="36"/>
                  </a:cubicBezTo>
                  <a:cubicBezTo>
                    <a:pt x="3" y="35"/>
                    <a:pt x="6" y="35"/>
                    <a:pt x="7" y="36"/>
                  </a:cubicBezTo>
                  <a:cubicBezTo>
                    <a:pt x="21" y="49"/>
                    <a:pt x="21" y="31"/>
                    <a:pt x="27" y="27"/>
                  </a:cubicBezTo>
                  <a:cubicBezTo>
                    <a:pt x="30" y="24"/>
                    <a:pt x="30" y="18"/>
                    <a:pt x="31" y="14"/>
                  </a:cubicBezTo>
                  <a:cubicBezTo>
                    <a:pt x="40" y="8"/>
                    <a:pt x="49" y="0"/>
                    <a:pt x="54" y="18"/>
                  </a:cubicBezTo>
                  <a:cubicBezTo>
                    <a:pt x="50" y="26"/>
                    <a:pt x="50" y="34"/>
                    <a:pt x="55" y="42"/>
                  </a:cubicBezTo>
                  <a:cubicBezTo>
                    <a:pt x="51" y="47"/>
                    <a:pt x="42" y="45"/>
                    <a:pt x="38" y="52"/>
                  </a:cubicBezTo>
                  <a:cubicBezTo>
                    <a:pt x="33" y="54"/>
                    <a:pt x="30" y="60"/>
                    <a:pt x="24" y="56"/>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 name="Freeform 1634"/>
            <p:cNvSpPr/>
            <p:nvPr/>
          </p:nvSpPr>
          <p:spPr bwMode="auto">
            <a:xfrm>
              <a:off x="8382000" y="2170113"/>
              <a:ext cx="125413" cy="96838"/>
            </a:xfrm>
            <a:custGeom>
              <a:avLst/>
              <a:gdLst>
                <a:gd name="T0" fmla="*/ 21 w 41"/>
                <a:gd name="T1" fmla="*/ 32 h 32"/>
                <a:gd name="T2" fmla="*/ 18 w 41"/>
                <a:gd name="T3" fmla="*/ 7 h 32"/>
                <a:gd name="T4" fmla="*/ 32 w 41"/>
                <a:gd name="T5" fmla="*/ 4 h 32"/>
                <a:gd name="T6" fmla="*/ 39 w 41"/>
                <a:gd name="T7" fmla="*/ 18 h 32"/>
                <a:gd name="T8" fmla="*/ 25 w 41"/>
                <a:gd name="T9" fmla="*/ 32 h 32"/>
                <a:gd name="T10" fmla="*/ 23 w 41"/>
                <a:gd name="T11" fmla="*/ 32 h 32"/>
                <a:gd name="T12" fmla="*/ 21 w 4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41" h="32">
                  <a:moveTo>
                    <a:pt x="21" y="32"/>
                  </a:moveTo>
                  <a:cubicBezTo>
                    <a:pt x="0" y="26"/>
                    <a:pt x="13" y="16"/>
                    <a:pt x="18" y="7"/>
                  </a:cubicBezTo>
                  <a:cubicBezTo>
                    <a:pt x="21" y="1"/>
                    <a:pt x="26" y="0"/>
                    <a:pt x="32" y="4"/>
                  </a:cubicBezTo>
                  <a:cubicBezTo>
                    <a:pt x="41" y="5"/>
                    <a:pt x="38" y="12"/>
                    <a:pt x="39" y="18"/>
                  </a:cubicBezTo>
                  <a:cubicBezTo>
                    <a:pt x="34" y="22"/>
                    <a:pt x="29" y="27"/>
                    <a:pt x="25" y="32"/>
                  </a:cubicBezTo>
                  <a:cubicBezTo>
                    <a:pt x="23" y="32"/>
                    <a:pt x="23" y="32"/>
                    <a:pt x="23" y="32"/>
                  </a:cubicBezTo>
                  <a:lnTo>
                    <a:pt x="21" y="32"/>
                  </a:ln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 name="Freeform 1635"/>
            <p:cNvSpPr/>
            <p:nvPr/>
          </p:nvSpPr>
          <p:spPr bwMode="auto">
            <a:xfrm>
              <a:off x="8455025" y="2220913"/>
              <a:ext cx="57150" cy="46038"/>
            </a:xfrm>
            <a:custGeom>
              <a:avLst/>
              <a:gdLst>
                <a:gd name="T0" fmla="*/ 1 w 19"/>
                <a:gd name="T1" fmla="*/ 15 h 15"/>
                <a:gd name="T2" fmla="*/ 15 w 19"/>
                <a:gd name="T3" fmla="*/ 1 h 15"/>
                <a:gd name="T4" fmla="*/ 18 w 19"/>
                <a:gd name="T5" fmla="*/ 11 h 15"/>
                <a:gd name="T6" fmla="*/ 1 w 19"/>
                <a:gd name="T7" fmla="*/ 15 h 15"/>
              </a:gdLst>
              <a:ahLst/>
              <a:cxnLst>
                <a:cxn ang="0">
                  <a:pos x="T0" y="T1"/>
                </a:cxn>
                <a:cxn ang="0">
                  <a:pos x="T2" y="T3"/>
                </a:cxn>
                <a:cxn ang="0">
                  <a:pos x="T4" y="T5"/>
                </a:cxn>
                <a:cxn ang="0">
                  <a:pos x="T6" y="T7"/>
                </a:cxn>
              </a:cxnLst>
              <a:rect l="0" t="0" r="r" b="b"/>
              <a:pathLst>
                <a:path w="19" h="15">
                  <a:moveTo>
                    <a:pt x="1" y="15"/>
                  </a:moveTo>
                  <a:cubicBezTo>
                    <a:pt x="0" y="5"/>
                    <a:pt x="5" y="0"/>
                    <a:pt x="15" y="1"/>
                  </a:cubicBezTo>
                  <a:cubicBezTo>
                    <a:pt x="19" y="3"/>
                    <a:pt x="18" y="7"/>
                    <a:pt x="18" y="11"/>
                  </a:cubicBezTo>
                  <a:cubicBezTo>
                    <a:pt x="13" y="15"/>
                    <a:pt x="7" y="15"/>
                    <a:pt x="1" y="15"/>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Freeform 1636"/>
            <p:cNvSpPr/>
            <p:nvPr/>
          </p:nvSpPr>
          <p:spPr bwMode="auto">
            <a:xfrm>
              <a:off x="8340725" y="2297113"/>
              <a:ext cx="53975" cy="25400"/>
            </a:xfrm>
            <a:custGeom>
              <a:avLst/>
              <a:gdLst>
                <a:gd name="T0" fmla="*/ 4 w 18"/>
                <a:gd name="T1" fmla="*/ 4 h 8"/>
                <a:gd name="T2" fmla="*/ 18 w 18"/>
                <a:gd name="T3" fmla="*/ 0 h 8"/>
                <a:gd name="T4" fmla="*/ 0 w 18"/>
                <a:gd name="T5" fmla="*/ 7 h 8"/>
                <a:gd name="T6" fmla="*/ 4 w 18"/>
                <a:gd name="T7" fmla="*/ 4 h 8"/>
              </a:gdLst>
              <a:ahLst/>
              <a:cxnLst>
                <a:cxn ang="0">
                  <a:pos x="T0" y="T1"/>
                </a:cxn>
                <a:cxn ang="0">
                  <a:pos x="T2" y="T3"/>
                </a:cxn>
                <a:cxn ang="0">
                  <a:pos x="T4" y="T5"/>
                </a:cxn>
                <a:cxn ang="0">
                  <a:pos x="T6" y="T7"/>
                </a:cxn>
              </a:cxnLst>
              <a:rect l="0" t="0" r="r" b="b"/>
              <a:pathLst>
                <a:path w="18" h="8">
                  <a:moveTo>
                    <a:pt x="4" y="4"/>
                  </a:moveTo>
                  <a:cubicBezTo>
                    <a:pt x="9" y="2"/>
                    <a:pt x="13" y="1"/>
                    <a:pt x="18" y="0"/>
                  </a:cubicBezTo>
                  <a:cubicBezTo>
                    <a:pt x="14" y="8"/>
                    <a:pt x="7" y="7"/>
                    <a:pt x="0" y="7"/>
                  </a:cubicBezTo>
                  <a:cubicBezTo>
                    <a:pt x="2" y="6"/>
                    <a:pt x="3" y="5"/>
                    <a:pt x="4" y="4"/>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 name="Freeform 1637"/>
            <p:cNvSpPr/>
            <p:nvPr/>
          </p:nvSpPr>
          <p:spPr bwMode="auto">
            <a:xfrm>
              <a:off x="7605713" y="2336801"/>
              <a:ext cx="398463" cy="242888"/>
            </a:xfrm>
            <a:custGeom>
              <a:avLst/>
              <a:gdLst>
                <a:gd name="T0" fmla="*/ 76 w 132"/>
                <a:gd name="T1" fmla="*/ 5 h 80"/>
                <a:gd name="T2" fmla="*/ 90 w 132"/>
                <a:gd name="T3" fmla="*/ 1 h 80"/>
                <a:gd name="T4" fmla="*/ 94 w 132"/>
                <a:gd name="T5" fmla="*/ 1 h 80"/>
                <a:gd name="T6" fmla="*/ 97 w 132"/>
                <a:gd name="T7" fmla="*/ 9 h 80"/>
                <a:gd name="T8" fmla="*/ 109 w 132"/>
                <a:gd name="T9" fmla="*/ 12 h 80"/>
                <a:gd name="T10" fmla="*/ 128 w 132"/>
                <a:gd name="T11" fmla="*/ 15 h 80"/>
                <a:gd name="T12" fmla="*/ 128 w 132"/>
                <a:gd name="T13" fmla="*/ 22 h 80"/>
                <a:gd name="T14" fmla="*/ 88 w 132"/>
                <a:gd name="T15" fmla="*/ 59 h 80"/>
                <a:gd name="T16" fmla="*/ 76 w 132"/>
                <a:gd name="T17" fmla="*/ 60 h 80"/>
                <a:gd name="T18" fmla="*/ 76 w 132"/>
                <a:gd name="T19" fmla="*/ 41 h 80"/>
                <a:gd name="T20" fmla="*/ 63 w 132"/>
                <a:gd name="T21" fmla="*/ 55 h 80"/>
                <a:gd name="T22" fmla="*/ 56 w 132"/>
                <a:gd name="T23" fmla="*/ 57 h 80"/>
                <a:gd name="T24" fmla="*/ 44 w 132"/>
                <a:gd name="T25" fmla="*/ 57 h 80"/>
                <a:gd name="T26" fmla="*/ 35 w 132"/>
                <a:gd name="T27" fmla="*/ 52 h 80"/>
                <a:gd name="T28" fmla="*/ 26 w 132"/>
                <a:gd name="T29" fmla="*/ 62 h 80"/>
                <a:gd name="T30" fmla="*/ 22 w 132"/>
                <a:gd name="T31" fmla="*/ 79 h 80"/>
                <a:gd name="T32" fmla="*/ 17 w 132"/>
                <a:gd name="T33" fmla="*/ 80 h 80"/>
                <a:gd name="T34" fmla="*/ 6 w 132"/>
                <a:gd name="T35" fmla="*/ 73 h 80"/>
                <a:gd name="T36" fmla="*/ 7 w 132"/>
                <a:gd name="T37" fmla="*/ 64 h 80"/>
                <a:gd name="T38" fmla="*/ 17 w 132"/>
                <a:gd name="T39" fmla="*/ 46 h 80"/>
                <a:gd name="T40" fmla="*/ 32 w 132"/>
                <a:gd name="T41" fmla="*/ 40 h 80"/>
                <a:gd name="T42" fmla="*/ 47 w 132"/>
                <a:gd name="T43" fmla="*/ 35 h 80"/>
                <a:gd name="T44" fmla="*/ 46 w 132"/>
                <a:gd name="T45" fmla="*/ 26 h 80"/>
                <a:gd name="T46" fmla="*/ 57 w 132"/>
                <a:gd name="T47" fmla="*/ 12 h 80"/>
                <a:gd name="T48" fmla="*/ 76 w 132"/>
                <a:gd name="T49" fmla="*/ 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2" h="80">
                  <a:moveTo>
                    <a:pt x="76" y="5"/>
                  </a:moveTo>
                  <a:cubicBezTo>
                    <a:pt x="82" y="8"/>
                    <a:pt x="87" y="9"/>
                    <a:pt x="90" y="1"/>
                  </a:cubicBezTo>
                  <a:cubicBezTo>
                    <a:pt x="92" y="0"/>
                    <a:pt x="93" y="0"/>
                    <a:pt x="94" y="1"/>
                  </a:cubicBezTo>
                  <a:cubicBezTo>
                    <a:pt x="96" y="3"/>
                    <a:pt x="96" y="6"/>
                    <a:pt x="97" y="9"/>
                  </a:cubicBezTo>
                  <a:cubicBezTo>
                    <a:pt x="99" y="17"/>
                    <a:pt x="101" y="20"/>
                    <a:pt x="109" y="12"/>
                  </a:cubicBezTo>
                  <a:cubicBezTo>
                    <a:pt x="113" y="7"/>
                    <a:pt x="124" y="1"/>
                    <a:pt x="128" y="15"/>
                  </a:cubicBezTo>
                  <a:cubicBezTo>
                    <a:pt x="132" y="17"/>
                    <a:pt x="129" y="20"/>
                    <a:pt x="128" y="22"/>
                  </a:cubicBezTo>
                  <a:cubicBezTo>
                    <a:pt x="116" y="36"/>
                    <a:pt x="105" y="50"/>
                    <a:pt x="88" y="59"/>
                  </a:cubicBezTo>
                  <a:cubicBezTo>
                    <a:pt x="84" y="61"/>
                    <a:pt x="80" y="62"/>
                    <a:pt x="76" y="60"/>
                  </a:cubicBezTo>
                  <a:cubicBezTo>
                    <a:pt x="71" y="55"/>
                    <a:pt x="75" y="49"/>
                    <a:pt x="76" y="41"/>
                  </a:cubicBezTo>
                  <a:cubicBezTo>
                    <a:pt x="70" y="47"/>
                    <a:pt x="69" y="53"/>
                    <a:pt x="63" y="55"/>
                  </a:cubicBezTo>
                  <a:cubicBezTo>
                    <a:pt x="61" y="56"/>
                    <a:pt x="58" y="57"/>
                    <a:pt x="56" y="57"/>
                  </a:cubicBezTo>
                  <a:cubicBezTo>
                    <a:pt x="52" y="58"/>
                    <a:pt x="48" y="59"/>
                    <a:pt x="44" y="57"/>
                  </a:cubicBezTo>
                  <a:cubicBezTo>
                    <a:pt x="43" y="51"/>
                    <a:pt x="41" y="49"/>
                    <a:pt x="35" y="52"/>
                  </a:cubicBezTo>
                  <a:cubicBezTo>
                    <a:pt x="30" y="54"/>
                    <a:pt x="25" y="55"/>
                    <a:pt x="26" y="62"/>
                  </a:cubicBezTo>
                  <a:cubicBezTo>
                    <a:pt x="27" y="68"/>
                    <a:pt x="28" y="75"/>
                    <a:pt x="22" y="79"/>
                  </a:cubicBezTo>
                  <a:cubicBezTo>
                    <a:pt x="20" y="80"/>
                    <a:pt x="19" y="80"/>
                    <a:pt x="17" y="80"/>
                  </a:cubicBezTo>
                  <a:cubicBezTo>
                    <a:pt x="13" y="78"/>
                    <a:pt x="10" y="74"/>
                    <a:pt x="6" y="73"/>
                  </a:cubicBezTo>
                  <a:cubicBezTo>
                    <a:pt x="0" y="70"/>
                    <a:pt x="3" y="67"/>
                    <a:pt x="7" y="64"/>
                  </a:cubicBezTo>
                  <a:cubicBezTo>
                    <a:pt x="15" y="61"/>
                    <a:pt x="13" y="52"/>
                    <a:pt x="17" y="46"/>
                  </a:cubicBezTo>
                  <a:cubicBezTo>
                    <a:pt x="21" y="42"/>
                    <a:pt x="22" y="33"/>
                    <a:pt x="32" y="40"/>
                  </a:cubicBezTo>
                  <a:cubicBezTo>
                    <a:pt x="38" y="45"/>
                    <a:pt x="43" y="39"/>
                    <a:pt x="47" y="35"/>
                  </a:cubicBezTo>
                  <a:cubicBezTo>
                    <a:pt x="52" y="32"/>
                    <a:pt x="48" y="29"/>
                    <a:pt x="46" y="26"/>
                  </a:cubicBezTo>
                  <a:cubicBezTo>
                    <a:pt x="40" y="15"/>
                    <a:pt x="51" y="14"/>
                    <a:pt x="57" y="12"/>
                  </a:cubicBezTo>
                  <a:cubicBezTo>
                    <a:pt x="64" y="10"/>
                    <a:pt x="72" y="14"/>
                    <a:pt x="76" y="5"/>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 name="Freeform 1638"/>
            <p:cNvSpPr/>
            <p:nvPr/>
          </p:nvSpPr>
          <p:spPr bwMode="auto">
            <a:xfrm>
              <a:off x="7288213" y="2289176"/>
              <a:ext cx="190500" cy="169863"/>
            </a:xfrm>
            <a:custGeom>
              <a:avLst/>
              <a:gdLst>
                <a:gd name="T0" fmla="*/ 63 w 63"/>
                <a:gd name="T1" fmla="*/ 38 h 56"/>
                <a:gd name="T2" fmla="*/ 56 w 63"/>
                <a:gd name="T3" fmla="*/ 52 h 56"/>
                <a:gd name="T4" fmla="*/ 33 w 63"/>
                <a:gd name="T5" fmla="*/ 41 h 56"/>
                <a:gd name="T6" fmla="*/ 31 w 63"/>
                <a:gd name="T7" fmla="*/ 31 h 56"/>
                <a:gd name="T8" fmla="*/ 15 w 63"/>
                <a:gd name="T9" fmla="*/ 23 h 56"/>
                <a:gd name="T10" fmla="*/ 1 w 63"/>
                <a:gd name="T11" fmla="*/ 16 h 56"/>
                <a:gd name="T12" fmla="*/ 3 w 63"/>
                <a:gd name="T13" fmla="*/ 6 h 56"/>
                <a:gd name="T14" fmla="*/ 21 w 63"/>
                <a:gd name="T15" fmla="*/ 3 h 56"/>
                <a:gd name="T16" fmla="*/ 63 w 63"/>
                <a:gd name="T17" fmla="*/ 35 h 56"/>
                <a:gd name="T18" fmla="*/ 63 w 63"/>
                <a:gd name="T19" fmla="*/ 3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56">
                  <a:moveTo>
                    <a:pt x="63" y="38"/>
                  </a:moveTo>
                  <a:cubicBezTo>
                    <a:pt x="59" y="42"/>
                    <a:pt x="54" y="45"/>
                    <a:pt x="56" y="52"/>
                  </a:cubicBezTo>
                  <a:cubicBezTo>
                    <a:pt x="50" y="56"/>
                    <a:pt x="37" y="50"/>
                    <a:pt x="33" y="41"/>
                  </a:cubicBezTo>
                  <a:cubicBezTo>
                    <a:pt x="32" y="38"/>
                    <a:pt x="32" y="35"/>
                    <a:pt x="31" y="31"/>
                  </a:cubicBezTo>
                  <a:cubicBezTo>
                    <a:pt x="29" y="23"/>
                    <a:pt x="27" y="15"/>
                    <a:pt x="15" y="23"/>
                  </a:cubicBezTo>
                  <a:cubicBezTo>
                    <a:pt x="7" y="28"/>
                    <a:pt x="4" y="23"/>
                    <a:pt x="1" y="16"/>
                  </a:cubicBezTo>
                  <a:cubicBezTo>
                    <a:pt x="0" y="12"/>
                    <a:pt x="0" y="9"/>
                    <a:pt x="3" y="6"/>
                  </a:cubicBezTo>
                  <a:cubicBezTo>
                    <a:pt x="8" y="2"/>
                    <a:pt x="14" y="0"/>
                    <a:pt x="21" y="3"/>
                  </a:cubicBezTo>
                  <a:cubicBezTo>
                    <a:pt x="35" y="14"/>
                    <a:pt x="47" y="26"/>
                    <a:pt x="63" y="35"/>
                  </a:cubicBezTo>
                  <a:cubicBezTo>
                    <a:pt x="63" y="36"/>
                    <a:pt x="63" y="37"/>
                    <a:pt x="63" y="38"/>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Freeform 1639"/>
            <p:cNvSpPr/>
            <p:nvPr/>
          </p:nvSpPr>
          <p:spPr bwMode="auto">
            <a:xfrm>
              <a:off x="7281863" y="2212976"/>
              <a:ext cx="123825" cy="100013"/>
            </a:xfrm>
            <a:custGeom>
              <a:avLst/>
              <a:gdLst>
                <a:gd name="T0" fmla="*/ 23 w 41"/>
                <a:gd name="T1" fmla="*/ 28 h 33"/>
                <a:gd name="T2" fmla="*/ 6 w 41"/>
                <a:gd name="T3" fmla="*/ 32 h 33"/>
                <a:gd name="T4" fmla="*/ 0 w 41"/>
                <a:gd name="T5" fmla="*/ 28 h 33"/>
                <a:gd name="T6" fmla="*/ 12 w 41"/>
                <a:gd name="T7" fmla="*/ 11 h 33"/>
                <a:gd name="T8" fmla="*/ 23 w 41"/>
                <a:gd name="T9" fmla="*/ 0 h 33"/>
                <a:gd name="T10" fmla="*/ 23 w 41"/>
                <a:gd name="T11" fmla="*/ 28 h 33"/>
              </a:gdLst>
              <a:ahLst/>
              <a:cxnLst>
                <a:cxn ang="0">
                  <a:pos x="T0" y="T1"/>
                </a:cxn>
                <a:cxn ang="0">
                  <a:pos x="T2" y="T3"/>
                </a:cxn>
                <a:cxn ang="0">
                  <a:pos x="T4" y="T5"/>
                </a:cxn>
                <a:cxn ang="0">
                  <a:pos x="T6" y="T7"/>
                </a:cxn>
                <a:cxn ang="0">
                  <a:pos x="T8" y="T9"/>
                </a:cxn>
                <a:cxn ang="0">
                  <a:pos x="T10" y="T11"/>
                </a:cxn>
              </a:cxnLst>
              <a:rect l="0" t="0" r="r" b="b"/>
              <a:pathLst>
                <a:path w="41" h="33">
                  <a:moveTo>
                    <a:pt x="23" y="28"/>
                  </a:moveTo>
                  <a:cubicBezTo>
                    <a:pt x="18" y="31"/>
                    <a:pt x="12" y="32"/>
                    <a:pt x="6" y="32"/>
                  </a:cubicBezTo>
                  <a:cubicBezTo>
                    <a:pt x="2" y="33"/>
                    <a:pt x="1" y="31"/>
                    <a:pt x="0" y="28"/>
                  </a:cubicBezTo>
                  <a:cubicBezTo>
                    <a:pt x="2" y="21"/>
                    <a:pt x="6" y="15"/>
                    <a:pt x="12" y="11"/>
                  </a:cubicBezTo>
                  <a:cubicBezTo>
                    <a:pt x="17" y="8"/>
                    <a:pt x="15" y="0"/>
                    <a:pt x="23" y="0"/>
                  </a:cubicBezTo>
                  <a:cubicBezTo>
                    <a:pt x="41" y="10"/>
                    <a:pt x="31" y="19"/>
                    <a:pt x="23" y="28"/>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 name="Freeform 1640"/>
            <p:cNvSpPr/>
            <p:nvPr/>
          </p:nvSpPr>
          <p:spPr bwMode="auto">
            <a:xfrm>
              <a:off x="7489825" y="2495551"/>
              <a:ext cx="173038" cy="111125"/>
            </a:xfrm>
            <a:custGeom>
              <a:avLst/>
              <a:gdLst>
                <a:gd name="T0" fmla="*/ 45 w 57"/>
                <a:gd name="T1" fmla="*/ 12 h 37"/>
                <a:gd name="T2" fmla="*/ 55 w 57"/>
                <a:gd name="T3" fmla="*/ 26 h 37"/>
                <a:gd name="T4" fmla="*/ 49 w 57"/>
                <a:gd name="T5" fmla="*/ 32 h 37"/>
                <a:gd name="T6" fmla="*/ 17 w 57"/>
                <a:gd name="T7" fmla="*/ 32 h 37"/>
                <a:gd name="T8" fmla="*/ 4 w 57"/>
                <a:gd name="T9" fmla="*/ 22 h 37"/>
                <a:gd name="T10" fmla="*/ 1 w 57"/>
                <a:gd name="T11" fmla="*/ 19 h 37"/>
                <a:gd name="T12" fmla="*/ 3 w 57"/>
                <a:gd name="T13" fmla="*/ 4 h 37"/>
                <a:gd name="T14" fmla="*/ 20 w 57"/>
                <a:gd name="T15" fmla="*/ 1 h 37"/>
                <a:gd name="T16" fmla="*/ 20 w 57"/>
                <a:gd name="T17" fmla="*/ 1 h 37"/>
                <a:gd name="T18" fmla="*/ 31 w 57"/>
                <a:gd name="T19" fmla="*/ 8 h 37"/>
                <a:gd name="T20" fmla="*/ 45 w 57"/>
                <a:gd name="T21"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37">
                  <a:moveTo>
                    <a:pt x="45" y="12"/>
                  </a:moveTo>
                  <a:cubicBezTo>
                    <a:pt x="40" y="23"/>
                    <a:pt x="57" y="17"/>
                    <a:pt x="55" y="26"/>
                  </a:cubicBezTo>
                  <a:cubicBezTo>
                    <a:pt x="56" y="31"/>
                    <a:pt x="53" y="31"/>
                    <a:pt x="49" y="32"/>
                  </a:cubicBezTo>
                  <a:cubicBezTo>
                    <a:pt x="39" y="24"/>
                    <a:pt x="28" y="37"/>
                    <a:pt x="17" y="32"/>
                  </a:cubicBezTo>
                  <a:cubicBezTo>
                    <a:pt x="12" y="29"/>
                    <a:pt x="9" y="25"/>
                    <a:pt x="4" y="22"/>
                  </a:cubicBezTo>
                  <a:cubicBezTo>
                    <a:pt x="3" y="21"/>
                    <a:pt x="2" y="20"/>
                    <a:pt x="1" y="19"/>
                  </a:cubicBezTo>
                  <a:cubicBezTo>
                    <a:pt x="0" y="14"/>
                    <a:pt x="0" y="9"/>
                    <a:pt x="3" y="4"/>
                  </a:cubicBezTo>
                  <a:cubicBezTo>
                    <a:pt x="9" y="3"/>
                    <a:pt x="14" y="0"/>
                    <a:pt x="20" y="1"/>
                  </a:cubicBezTo>
                  <a:cubicBezTo>
                    <a:pt x="20" y="1"/>
                    <a:pt x="20" y="1"/>
                    <a:pt x="20" y="1"/>
                  </a:cubicBezTo>
                  <a:cubicBezTo>
                    <a:pt x="21" y="7"/>
                    <a:pt x="26" y="8"/>
                    <a:pt x="31" y="8"/>
                  </a:cubicBezTo>
                  <a:cubicBezTo>
                    <a:pt x="35" y="9"/>
                    <a:pt x="40" y="11"/>
                    <a:pt x="45" y="12"/>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 name="Freeform 1641"/>
            <p:cNvSpPr/>
            <p:nvPr/>
          </p:nvSpPr>
          <p:spPr bwMode="auto">
            <a:xfrm>
              <a:off x="7472363" y="2425701"/>
              <a:ext cx="106363" cy="90488"/>
            </a:xfrm>
            <a:custGeom>
              <a:avLst/>
              <a:gdLst>
                <a:gd name="T0" fmla="*/ 26 w 35"/>
                <a:gd name="T1" fmla="*/ 24 h 30"/>
                <a:gd name="T2" fmla="*/ 9 w 35"/>
                <a:gd name="T3" fmla="*/ 28 h 30"/>
                <a:gd name="T4" fmla="*/ 0 w 35"/>
                <a:gd name="T5" fmla="*/ 15 h 30"/>
                <a:gd name="T6" fmla="*/ 2 w 35"/>
                <a:gd name="T7" fmla="*/ 10 h 30"/>
                <a:gd name="T8" fmla="*/ 23 w 35"/>
                <a:gd name="T9" fmla="*/ 0 h 30"/>
                <a:gd name="T10" fmla="*/ 14 w 35"/>
                <a:gd name="T11" fmla="*/ 12 h 30"/>
                <a:gd name="T12" fmla="*/ 26 w 35"/>
                <a:gd name="T13" fmla="*/ 24 h 30"/>
              </a:gdLst>
              <a:ahLst/>
              <a:cxnLst>
                <a:cxn ang="0">
                  <a:pos x="T0" y="T1"/>
                </a:cxn>
                <a:cxn ang="0">
                  <a:pos x="T2" y="T3"/>
                </a:cxn>
                <a:cxn ang="0">
                  <a:pos x="T4" y="T5"/>
                </a:cxn>
                <a:cxn ang="0">
                  <a:pos x="T6" y="T7"/>
                </a:cxn>
                <a:cxn ang="0">
                  <a:pos x="T8" y="T9"/>
                </a:cxn>
                <a:cxn ang="0">
                  <a:pos x="T10" y="T11"/>
                </a:cxn>
                <a:cxn ang="0">
                  <a:pos x="T12" y="T13"/>
                </a:cxn>
              </a:cxnLst>
              <a:rect l="0" t="0" r="r" b="b"/>
              <a:pathLst>
                <a:path w="35" h="30">
                  <a:moveTo>
                    <a:pt x="26" y="24"/>
                  </a:moveTo>
                  <a:cubicBezTo>
                    <a:pt x="21" y="29"/>
                    <a:pt x="15" y="30"/>
                    <a:pt x="9" y="28"/>
                  </a:cubicBezTo>
                  <a:cubicBezTo>
                    <a:pt x="0" y="28"/>
                    <a:pt x="1" y="20"/>
                    <a:pt x="0" y="15"/>
                  </a:cubicBezTo>
                  <a:cubicBezTo>
                    <a:pt x="0" y="13"/>
                    <a:pt x="0" y="12"/>
                    <a:pt x="2" y="10"/>
                  </a:cubicBezTo>
                  <a:cubicBezTo>
                    <a:pt x="10" y="10"/>
                    <a:pt x="15" y="2"/>
                    <a:pt x="23" y="0"/>
                  </a:cubicBezTo>
                  <a:cubicBezTo>
                    <a:pt x="24" y="6"/>
                    <a:pt x="16" y="7"/>
                    <a:pt x="14" y="12"/>
                  </a:cubicBezTo>
                  <a:cubicBezTo>
                    <a:pt x="24" y="11"/>
                    <a:pt x="35" y="9"/>
                    <a:pt x="26" y="24"/>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 name="Freeform 1642"/>
            <p:cNvSpPr/>
            <p:nvPr/>
          </p:nvSpPr>
          <p:spPr bwMode="auto">
            <a:xfrm>
              <a:off x="7545388" y="2498726"/>
              <a:ext cx="38100" cy="30163"/>
            </a:xfrm>
            <a:custGeom>
              <a:avLst/>
              <a:gdLst>
                <a:gd name="T0" fmla="*/ 13 w 13"/>
                <a:gd name="T1" fmla="*/ 7 h 10"/>
                <a:gd name="T2" fmla="*/ 2 w 13"/>
                <a:gd name="T3" fmla="*/ 0 h 10"/>
                <a:gd name="T4" fmla="*/ 13 w 13"/>
                <a:gd name="T5" fmla="*/ 7 h 10"/>
              </a:gdLst>
              <a:ahLst/>
              <a:cxnLst>
                <a:cxn ang="0">
                  <a:pos x="T0" y="T1"/>
                </a:cxn>
                <a:cxn ang="0">
                  <a:pos x="T2" y="T3"/>
                </a:cxn>
                <a:cxn ang="0">
                  <a:pos x="T4" y="T5"/>
                </a:cxn>
              </a:cxnLst>
              <a:rect l="0" t="0" r="r" b="b"/>
              <a:pathLst>
                <a:path w="13" h="10">
                  <a:moveTo>
                    <a:pt x="13" y="7"/>
                  </a:moveTo>
                  <a:cubicBezTo>
                    <a:pt x="7" y="8"/>
                    <a:pt x="0" y="10"/>
                    <a:pt x="2" y="0"/>
                  </a:cubicBezTo>
                  <a:cubicBezTo>
                    <a:pt x="6" y="3"/>
                    <a:pt x="9" y="5"/>
                    <a:pt x="13" y="7"/>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 name="Freeform 1643"/>
            <p:cNvSpPr/>
            <p:nvPr/>
          </p:nvSpPr>
          <p:spPr bwMode="auto">
            <a:xfrm>
              <a:off x="7272338" y="2322513"/>
              <a:ext cx="206375" cy="203200"/>
            </a:xfrm>
            <a:custGeom>
              <a:avLst/>
              <a:gdLst>
                <a:gd name="T0" fmla="*/ 68 w 68"/>
                <a:gd name="T1" fmla="*/ 44 h 67"/>
                <a:gd name="T2" fmla="*/ 68 w 68"/>
                <a:gd name="T3" fmla="*/ 48 h 67"/>
                <a:gd name="T4" fmla="*/ 38 w 68"/>
                <a:gd name="T5" fmla="*/ 62 h 67"/>
                <a:gd name="T6" fmla="*/ 36 w 68"/>
                <a:gd name="T7" fmla="*/ 59 h 67"/>
                <a:gd name="T8" fmla="*/ 36 w 68"/>
                <a:gd name="T9" fmla="*/ 45 h 67"/>
                <a:gd name="T10" fmla="*/ 19 w 68"/>
                <a:gd name="T11" fmla="*/ 40 h 67"/>
                <a:gd name="T12" fmla="*/ 1 w 68"/>
                <a:gd name="T13" fmla="*/ 16 h 67"/>
                <a:gd name="T14" fmla="*/ 8 w 68"/>
                <a:gd name="T15" fmla="*/ 6 h 67"/>
                <a:gd name="T16" fmla="*/ 18 w 68"/>
                <a:gd name="T17" fmla="*/ 9 h 67"/>
                <a:gd name="T18" fmla="*/ 40 w 68"/>
                <a:gd name="T19" fmla="*/ 19 h 67"/>
                <a:gd name="T20" fmla="*/ 61 w 68"/>
                <a:gd name="T21" fmla="*/ 41 h 67"/>
                <a:gd name="T22" fmla="*/ 68 w 68"/>
                <a:gd name="T23" fmla="*/ 4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7">
                  <a:moveTo>
                    <a:pt x="68" y="44"/>
                  </a:moveTo>
                  <a:cubicBezTo>
                    <a:pt x="68" y="46"/>
                    <a:pt x="68" y="47"/>
                    <a:pt x="68" y="48"/>
                  </a:cubicBezTo>
                  <a:cubicBezTo>
                    <a:pt x="56" y="50"/>
                    <a:pt x="53" y="67"/>
                    <a:pt x="38" y="62"/>
                  </a:cubicBezTo>
                  <a:cubicBezTo>
                    <a:pt x="37" y="61"/>
                    <a:pt x="36" y="60"/>
                    <a:pt x="36" y="59"/>
                  </a:cubicBezTo>
                  <a:cubicBezTo>
                    <a:pt x="34" y="54"/>
                    <a:pt x="39" y="50"/>
                    <a:pt x="36" y="45"/>
                  </a:cubicBezTo>
                  <a:cubicBezTo>
                    <a:pt x="31" y="39"/>
                    <a:pt x="25" y="41"/>
                    <a:pt x="19" y="40"/>
                  </a:cubicBezTo>
                  <a:cubicBezTo>
                    <a:pt x="6" y="38"/>
                    <a:pt x="0" y="30"/>
                    <a:pt x="1" y="16"/>
                  </a:cubicBezTo>
                  <a:cubicBezTo>
                    <a:pt x="3" y="12"/>
                    <a:pt x="5" y="8"/>
                    <a:pt x="8" y="6"/>
                  </a:cubicBezTo>
                  <a:cubicBezTo>
                    <a:pt x="12" y="7"/>
                    <a:pt x="13" y="14"/>
                    <a:pt x="18" y="9"/>
                  </a:cubicBezTo>
                  <a:cubicBezTo>
                    <a:pt x="30" y="0"/>
                    <a:pt x="37" y="3"/>
                    <a:pt x="40" y="19"/>
                  </a:cubicBezTo>
                  <a:cubicBezTo>
                    <a:pt x="43" y="34"/>
                    <a:pt x="45" y="36"/>
                    <a:pt x="61" y="41"/>
                  </a:cubicBezTo>
                  <a:cubicBezTo>
                    <a:pt x="63" y="42"/>
                    <a:pt x="65" y="43"/>
                    <a:pt x="68" y="44"/>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 name="Freeform 1644"/>
            <p:cNvSpPr/>
            <p:nvPr/>
          </p:nvSpPr>
          <p:spPr bwMode="auto">
            <a:xfrm>
              <a:off x="6994525" y="2255838"/>
              <a:ext cx="280988" cy="166688"/>
            </a:xfrm>
            <a:custGeom>
              <a:avLst/>
              <a:gdLst>
                <a:gd name="T0" fmla="*/ 6 w 93"/>
                <a:gd name="T1" fmla="*/ 25 h 55"/>
                <a:gd name="T2" fmla="*/ 17 w 93"/>
                <a:gd name="T3" fmla="*/ 11 h 55"/>
                <a:gd name="T4" fmla="*/ 27 w 93"/>
                <a:gd name="T5" fmla="*/ 4 h 55"/>
                <a:gd name="T6" fmla="*/ 39 w 93"/>
                <a:gd name="T7" fmla="*/ 2 h 55"/>
                <a:gd name="T8" fmla="*/ 59 w 93"/>
                <a:gd name="T9" fmla="*/ 4 h 55"/>
                <a:gd name="T10" fmla="*/ 62 w 93"/>
                <a:gd name="T11" fmla="*/ 7 h 55"/>
                <a:gd name="T12" fmla="*/ 91 w 93"/>
                <a:gd name="T13" fmla="*/ 14 h 55"/>
                <a:gd name="T14" fmla="*/ 84 w 93"/>
                <a:gd name="T15" fmla="*/ 26 h 55"/>
                <a:gd name="T16" fmla="*/ 73 w 93"/>
                <a:gd name="T17" fmla="*/ 39 h 55"/>
                <a:gd name="T18" fmla="*/ 69 w 93"/>
                <a:gd name="T19" fmla="*/ 46 h 55"/>
                <a:gd name="T20" fmla="*/ 59 w 93"/>
                <a:gd name="T21" fmla="*/ 46 h 55"/>
                <a:gd name="T22" fmla="*/ 59 w 93"/>
                <a:gd name="T23" fmla="*/ 46 h 55"/>
                <a:gd name="T24" fmla="*/ 46 w 93"/>
                <a:gd name="T25" fmla="*/ 42 h 55"/>
                <a:gd name="T26" fmla="*/ 6 w 93"/>
                <a:gd name="T27" fmla="*/ 2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55">
                  <a:moveTo>
                    <a:pt x="6" y="25"/>
                  </a:moveTo>
                  <a:cubicBezTo>
                    <a:pt x="15" y="24"/>
                    <a:pt x="0" y="5"/>
                    <a:pt x="17" y="11"/>
                  </a:cubicBezTo>
                  <a:cubicBezTo>
                    <a:pt x="20" y="8"/>
                    <a:pt x="24" y="6"/>
                    <a:pt x="27" y="4"/>
                  </a:cubicBezTo>
                  <a:cubicBezTo>
                    <a:pt x="31" y="1"/>
                    <a:pt x="35" y="3"/>
                    <a:pt x="39" y="2"/>
                  </a:cubicBezTo>
                  <a:cubicBezTo>
                    <a:pt x="46" y="1"/>
                    <a:pt x="52" y="0"/>
                    <a:pt x="59" y="4"/>
                  </a:cubicBezTo>
                  <a:cubicBezTo>
                    <a:pt x="60" y="5"/>
                    <a:pt x="61" y="6"/>
                    <a:pt x="62" y="7"/>
                  </a:cubicBezTo>
                  <a:cubicBezTo>
                    <a:pt x="71" y="13"/>
                    <a:pt x="84" y="1"/>
                    <a:pt x="91" y="14"/>
                  </a:cubicBezTo>
                  <a:cubicBezTo>
                    <a:pt x="93" y="21"/>
                    <a:pt x="89" y="24"/>
                    <a:pt x="84" y="26"/>
                  </a:cubicBezTo>
                  <a:cubicBezTo>
                    <a:pt x="78" y="29"/>
                    <a:pt x="75" y="34"/>
                    <a:pt x="73" y="39"/>
                  </a:cubicBezTo>
                  <a:cubicBezTo>
                    <a:pt x="72" y="42"/>
                    <a:pt x="69" y="42"/>
                    <a:pt x="69" y="46"/>
                  </a:cubicBezTo>
                  <a:cubicBezTo>
                    <a:pt x="66" y="55"/>
                    <a:pt x="62" y="48"/>
                    <a:pt x="59" y="46"/>
                  </a:cubicBezTo>
                  <a:cubicBezTo>
                    <a:pt x="59" y="46"/>
                    <a:pt x="59" y="46"/>
                    <a:pt x="59" y="46"/>
                  </a:cubicBezTo>
                  <a:cubicBezTo>
                    <a:pt x="55" y="43"/>
                    <a:pt x="47" y="50"/>
                    <a:pt x="46" y="42"/>
                  </a:cubicBezTo>
                  <a:cubicBezTo>
                    <a:pt x="40" y="18"/>
                    <a:pt x="21" y="27"/>
                    <a:pt x="6" y="25"/>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 name="Freeform 1645"/>
            <p:cNvSpPr/>
            <p:nvPr/>
          </p:nvSpPr>
          <p:spPr bwMode="auto">
            <a:xfrm>
              <a:off x="7181850" y="2227263"/>
              <a:ext cx="136525" cy="88900"/>
            </a:xfrm>
            <a:custGeom>
              <a:avLst/>
              <a:gdLst>
                <a:gd name="T0" fmla="*/ 28 w 45"/>
                <a:gd name="T1" fmla="*/ 27 h 29"/>
                <a:gd name="T2" fmla="*/ 0 w 45"/>
                <a:gd name="T3" fmla="*/ 16 h 29"/>
                <a:gd name="T4" fmla="*/ 45 w 45"/>
                <a:gd name="T5" fmla="*/ 6 h 29"/>
                <a:gd name="T6" fmla="*/ 35 w 45"/>
                <a:gd name="T7" fmla="*/ 23 h 29"/>
                <a:gd name="T8" fmla="*/ 28 w 45"/>
                <a:gd name="T9" fmla="*/ 27 h 29"/>
              </a:gdLst>
              <a:ahLst/>
              <a:cxnLst>
                <a:cxn ang="0">
                  <a:pos x="T0" y="T1"/>
                </a:cxn>
                <a:cxn ang="0">
                  <a:pos x="T2" y="T3"/>
                </a:cxn>
                <a:cxn ang="0">
                  <a:pos x="T4" y="T5"/>
                </a:cxn>
                <a:cxn ang="0">
                  <a:pos x="T6" y="T7"/>
                </a:cxn>
                <a:cxn ang="0">
                  <a:pos x="T8" y="T9"/>
                </a:cxn>
              </a:cxnLst>
              <a:rect l="0" t="0" r="r" b="b"/>
              <a:pathLst>
                <a:path w="45" h="29">
                  <a:moveTo>
                    <a:pt x="28" y="27"/>
                  </a:moveTo>
                  <a:cubicBezTo>
                    <a:pt x="22" y="14"/>
                    <a:pt x="8" y="25"/>
                    <a:pt x="0" y="16"/>
                  </a:cubicBezTo>
                  <a:cubicBezTo>
                    <a:pt x="16" y="17"/>
                    <a:pt x="28" y="0"/>
                    <a:pt x="45" y="6"/>
                  </a:cubicBezTo>
                  <a:cubicBezTo>
                    <a:pt x="43" y="12"/>
                    <a:pt x="41" y="19"/>
                    <a:pt x="35" y="23"/>
                  </a:cubicBezTo>
                  <a:cubicBezTo>
                    <a:pt x="33" y="26"/>
                    <a:pt x="32" y="29"/>
                    <a:pt x="28" y="27"/>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 name="Freeform 1646"/>
            <p:cNvSpPr/>
            <p:nvPr/>
          </p:nvSpPr>
          <p:spPr bwMode="auto">
            <a:xfrm>
              <a:off x="7069138" y="2190751"/>
              <a:ext cx="103188" cy="85725"/>
            </a:xfrm>
            <a:custGeom>
              <a:avLst/>
              <a:gdLst>
                <a:gd name="T0" fmla="*/ 34 w 34"/>
                <a:gd name="T1" fmla="*/ 25 h 28"/>
                <a:gd name="T2" fmla="*/ 13 w 34"/>
                <a:gd name="T3" fmla="*/ 28 h 28"/>
                <a:gd name="T4" fmla="*/ 2 w 34"/>
                <a:gd name="T5" fmla="*/ 18 h 28"/>
                <a:gd name="T6" fmla="*/ 2 w 34"/>
                <a:gd name="T7" fmla="*/ 18 h 28"/>
                <a:gd name="T8" fmla="*/ 16 w 34"/>
                <a:gd name="T9" fmla="*/ 0 h 28"/>
                <a:gd name="T10" fmla="*/ 34 w 34"/>
                <a:gd name="T11" fmla="*/ 25 h 28"/>
              </a:gdLst>
              <a:ahLst/>
              <a:cxnLst>
                <a:cxn ang="0">
                  <a:pos x="T0" y="T1"/>
                </a:cxn>
                <a:cxn ang="0">
                  <a:pos x="T2" y="T3"/>
                </a:cxn>
                <a:cxn ang="0">
                  <a:pos x="T4" y="T5"/>
                </a:cxn>
                <a:cxn ang="0">
                  <a:pos x="T6" y="T7"/>
                </a:cxn>
                <a:cxn ang="0">
                  <a:pos x="T8" y="T9"/>
                </a:cxn>
                <a:cxn ang="0">
                  <a:pos x="T10" y="T11"/>
                </a:cxn>
              </a:cxnLst>
              <a:rect l="0" t="0" r="r" b="b"/>
              <a:pathLst>
                <a:path w="34" h="28">
                  <a:moveTo>
                    <a:pt x="34" y="25"/>
                  </a:moveTo>
                  <a:cubicBezTo>
                    <a:pt x="26" y="23"/>
                    <a:pt x="20" y="27"/>
                    <a:pt x="13" y="28"/>
                  </a:cubicBezTo>
                  <a:cubicBezTo>
                    <a:pt x="6" y="28"/>
                    <a:pt x="10" y="17"/>
                    <a:pt x="2" y="18"/>
                  </a:cubicBezTo>
                  <a:cubicBezTo>
                    <a:pt x="2" y="18"/>
                    <a:pt x="2" y="18"/>
                    <a:pt x="2" y="18"/>
                  </a:cubicBezTo>
                  <a:cubicBezTo>
                    <a:pt x="0" y="7"/>
                    <a:pt x="13" y="7"/>
                    <a:pt x="16" y="0"/>
                  </a:cubicBezTo>
                  <a:cubicBezTo>
                    <a:pt x="13" y="15"/>
                    <a:pt x="27" y="17"/>
                    <a:pt x="34" y="25"/>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Freeform 1647"/>
            <p:cNvSpPr/>
            <p:nvPr/>
          </p:nvSpPr>
          <p:spPr bwMode="auto">
            <a:xfrm>
              <a:off x="3313113" y="2859088"/>
              <a:ext cx="50800" cy="52388"/>
            </a:xfrm>
            <a:custGeom>
              <a:avLst/>
              <a:gdLst>
                <a:gd name="T0" fmla="*/ 7 w 17"/>
                <a:gd name="T1" fmla="*/ 14 h 17"/>
                <a:gd name="T2" fmla="*/ 0 w 17"/>
                <a:gd name="T3" fmla="*/ 17 h 17"/>
                <a:gd name="T4" fmla="*/ 7 w 17"/>
                <a:gd name="T5" fmla="*/ 0 h 17"/>
                <a:gd name="T6" fmla="*/ 7 w 17"/>
                <a:gd name="T7" fmla="*/ 0 h 17"/>
                <a:gd name="T8" fmla="*/ 7 w 17"/>
                <a:gd name="T9" fmla="*/ 14 h 17"/>
              </a:gdLst>
              <a:ahLst/>
              <a:cxnLst>
                <a:cxn ang="0">
                  <a:pos x="T0" y="T1"/>
                </a:cxn>
                <a:cxn ang="0">
                  <a:pos x="T2" y="T3"/>
                </a:cxn>
                <a:cxn ang="0">
                  <a:pos x="T4" y="T5"/>
                </a:cxn>
                <a:cxn ang="0">
                  <a:pos x="T6" y="T7"/>
                </a:cxn>
                <a:cxn ang="0">
                  <a:pos x="T8" y="T9"/>
                </a:cxn>
              </a:cxnLst>
              <a:rect l="0" t="0" r="r" b="b"/>
              <a:pathLst>
                <a:path w="17" h="17">
                  <a:moveTo>
                    <a:pt x="7" y="14"/>
                  </a:moveTo>
                  <a:cubicBezTo>
                    <a:pt x="5" y="15"/>
                    <a:pt x="2" y="16"/>
                    <a:pt x="0" y="17"/>
                  </a:cubicBezTo>
                  <a:cubicBezTo>
                    <a:pt x="2" y="11"/>
                    <a:pt x="5" y="6"/>
                    <a:pt x="7" y="0"/>
                  </a:cubicBezTo>
                  <a:cubicBezTo>
                    <a:pt x="7" y="0"/>
                    <a:pt x="7" y="0"/>
                    <a:pt x="7" y="0"/>
                  </a:cubicBezTo>
                  <a:cubicBezTo>
                    <a:pt x="17" y="5"/>
                    <a:pt x="14" y="9"/>
                    <a:pt x="7" y="14"/>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 name="Freeform 1648"/>
            <p:cNvSpPr/>
            <p:nvPr/>
          </p:nvSpPr>
          <p:spPr bwMode="auto">
            <a:xfrm>
              <a:off x="3333750" y="2838451"/>
              <a:ext cx="157163" cy="84138"/>
            </a:xfrm>
            <a:custGeom>
              <a:avLst/>
              <a:gdLst>
                <a:gd name="T0" fmla="*/ 0 w 52"/>
                <a:gd name="T1" fmla="*/ 21 h 28"/>
                <a:gd name="T2" fmla="*/ 0 w 52"/>
                <a:gd name="T3" fmla="*/ 7 h 28"/>
                <a:gd name="T4" fmla="*/ 11 w 52"/>
                <a:gd name="T5" fmla="*/ 0 h 28"/>
                <a:gd name="T6" fmla="*/ 49 w 52"/>
                <a:gd name="T7" fmla="*/ 0 h 28"/>
                <a:gd name="T8" fmla="*/ 52 w 52"/>
                <a:gd name="T9" fmla="*/ 13 h 28"/>
                <a:gd name="T10" fmla="*/ 31 w 52"/>
                <a:gd name="T11" fmla="*/ 21 h 28"/>
                <a:gd name="T12" fmla="*/ 0 w 52"/>
                <a:gd name="T13" fmla="*/ 28 h 28"/>
                <a:gd name="T14" fmla="*/ 0 w 52"/>
                <a:gd name="T15" fmla="*/ 21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28">
                  <a:moveTo>
                    <a:pt x="0" y="21"/>
                  </a:moveTo>
                  <a:cubicBezTo>
                    <a:pt x="2" y="16"/>
                    <a:pt x="7" y="12"/>
                    <a:pt x="0" y="7"/>
                  </a:cubicBezTo>
                  <a:cubicBezTo>
                    <a:pt x="4" y="5"/>
                    <a:pt x="7" y="2"/>
                    <a:pt x="11" y="0"/>
                  </a:cubicBezTo>
                  <a:cubicBezTo>
                    <a:pt x="23" y="0"/>
                    <a:pt x="36" y="0"/>
                    <a:pt x="49" y="0"/>
                  </a:cubicBezTo>
                  <a:cubicBezTo>
                    <a:pt x="50" y="4"/>
                    <a:pt x="51" y="7"/>
                    <a:pt x="52" y="13"/>
                  </a:cubicBezTo>
                  <a:cubicBezTo>
                    <a:pt x="39" y="3"/>
                    <a:pt x="35" y="11"/>
                    <a:pt x="31" y="21"/>
                  </a:cubicBezTo>
                  <a:cubicBezTo>
                    <a:pt x="21" y="24"/>
                    <a:pt x="9" y="19"/>
                    <a:pt x="0" y="28"/>
                  </a:cubicBezTo>
                  <a:cubicBezTo>
                    <a:pt x="0" y="25"/>
                    <a:pt x="0" y="23"/>
                    <a:pt x="0" y="2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 name="Freeform 1649"/>
            <p:cNvSpPr/>
            <p:nvPr/>
          </p:nvSpPr>
          <p:spPr bwMode="auto">
            <a:xfrm>
              <a:off x="3660775" y="2871788"/>
              <a:ext cx="69850" cy="60325"/>
            </a:xfrm>
            <a:custGeom>
              <a:avLst/>
              <a:gdLst>
                <a:gd name="T0" fmla="*/ 4 w 23"/>
                <a:gd name="T1" fmla="*/ 20 h 20"/>
                <a:gd name="T2" fmla="*/ 0 w 23"/>
                <a:gd name="T3" fmla="*/ 10 h 20"/>
                <a:gd name="T4" fmla="*/ 8 w 23"/>
                <a:gd name="T5" fmla="*/ 0 h 20"/>
                <a:gd name="T6" fmla="*/ 4 w 23"/>
                <a:gd name="T7" fmla="*/ 20 h 20"/>
              </a:gdLst>
              <a:ahLst/>
              <a:cxnLst>
                <a:cxn ang="0">
                  <a:pos x="T0" y="T1"/>
                </a:cxn>
                <a:cxn ang="0">
                  <a:pos x="T2" y="T3"/>
                </a:cxn>
                <a:cxn ang="0">
                  <a:pos x="T4" y="T5"/>
                </a:cxn>
                <a:cxn ang="0">
                  <a:pos x="T6" y="T7"/>
                </a:cxn>
              </a:cxnLst>
              <a:rect l="0" t="0" r="r" b="b"/>
              <a:pathLst>
                <a:path w="23" h="20">
                  <a:moveTo>
                    <a:pt x="4" y="20"/>
                  </a:moveTo>
                  <a:cubicBezTo>
                    <a:pt x="4" y="16"/>
                    <a:pt x="4" y="12"/>
                    <a:pt x="0" y="10"/>
                  </a:cubicBezTo>
                  <a:cubicBezTo>
                    <a:pt x="3" y="7"/>
                    <a:pt x="5" y="3"/>
                    <a:pt x="8" y="0"/>
                  </a:cubicBezTo>
                  <a:cubicBezTo>
                    <a:pt x="3" y="6"/>
                    <a:pt x="23" y="18"/>
                    <a:pt x="4" y="2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 name="Freeform 1650"/>
            <p:cNvSpPr/>
            <p:nvPr/>
          </p:nvSpPr>
          <p:spPr bwMode="auto">
            <a:xfrm>
              <a:off x="6002338" y="3557588"/>
              <a:ext cx="127000" cy="95250"/>
            </a:xfrm>
            <a:custGeom>
              <a:avLst/>
              <a:gdLst>
                <a:gd name="T0" fmla="*/ 17 w 42"/>
                <a:gd name="T1" fmla="*/ 0 h 31"/>
                <a:gd name="T2" fmla="*/ 31 w 42"/>
                <a:gd name="T3" fmla="*/ 1 h 31"/>
                <a:gd name="T4" fmla="*/ 35 w 42"/>
                <a:gd name="T5" fmla="*/ 10 h 31"/>
                <a:gd name="T6" fmla="*/ 27 w 42"/>
                <a:gd name="T7" fmla="*/ 30 h 31"/>
                <a:gd name="T8" fmla="*/ 0 w 42"/>
                <a:gd name="T9" fmla="*/ 24 h 31"/>
                <a:gd name="T10" fmla="*/ 17 w 42"/>
                <a:gd name="T11" fmla="*/ 0 h 31"/>
              </a:gdLst>
              <a:ahLst/>
              <a:cxnLst>
                <a:cxn ang="0">
                  <a:pos x="T0" y="T1"/>
                </a:cxn>
                <a:cxn ang="0">
                  <a:pos x="T2" y="T3"/>
                </a:cxn>
                <a:cxn ang="0">
                  <a:pos x="T4" y="T5"/>
                </a:cxn>
                <a:cxn ang="0">
                  <a:pos x="T6" y="T7"/>
                </a:cxn>
                <a:cxn ang="0">
                  <a:pos x="T8" y="T9"/>
                </a:cxn>
                <a:cxn ang="0">
                  <a:pos x="T10" y="T11"/>
                </a:cxn>
              </a:cxnLst>
              <a:rect l="0" t="0" r="r" b="b"/>
              <a:pathLst>
                <a:path w="42" h="31">
                  <a:moveTo>
                    <a:pt x="17" y="0"/>
                  </a:moveTo>
                  <a:cubicBezTo>
                    <a:pt x="22" y="0"/>
                    <a:pt x="26" y="2"/>
                    <a:pt x="31" y="1"/>
                  </a:cubicBezTo>
                  <a:cubicBezTo>
                    <a:pt x="42" y="0"/>
                    <a:pt x="36" y="6"/>
                    <a:pt x="35" y="10"/>
                  </a:cubicBezTo>
                  <a:cubicBezTo>
                    <a:pt x="30" y="16"/>
                    <a:pt x="35" y="25"/>
                    <a:pt x="27" y="30"/>
                  </a:cubicBezTo>
                  <a:cubicBezTo>
                    <a:pt x="17" y="31"/>
                    <a:pt x="9" y="27"/>
                    <a:pt x="0" y="24"/>
                  </a:cubicBezTo>
                  <a:cubicBezTo>
                    <a:pt x="3" y="14"/>
                    <a:pt x="10" y="7"/>
                    <a:pt x="17" y="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 name="Freeform 1651"/>
            <p:cNvSpPr/>
            <p:nvPr/>
          </p:nvSpPr>
          <p:spPr bwMode="auto">
            <a:xfrm>
              <a:off x="5989638" y="3619501"/>
              <a:ext cx="133350" cy="80963"/>
            </a:xfrm>
            <a:custGeom>
              <a:avLst/>
              <a:gdLst>
                <a:gd name="T0" fmla="*/ 4 w 44"/>
                <a:gd name="T1" fmla="*/ 4 h 27"/>
                <a:gd name="T2" fmla="*/ 32 w 44"/>
                <a:gd name="T3" fmla="*/ 8 h 27"/>
                <a:gd name="T4" fmla="*/ 44 w 44"/>
                <a:gd name="T5" fmla="*/ 21 h 27"/>
                <a:gd name="T6" fmla="*/ 32 w 44"/>
                <a:gd name="T7" fmla="*/ 26 h 27"/>
                <a:gd name="T8" fmla="*/ 11 w 44"/>
                <a:gd name="T9" fmla="*/ 15 h 27"/>
                <a:gd name="T10" fmla="*/ 0 w 44"/>
                <a:gd name="T11" fmla="*/ 4 h 27"/>
                <a:gd name="T12" fmla="*/ 4 w 44"/>
                <a:gd name="T13" fmla="*/ 4 h 27"/>
              </a:gdLst>
              <a:ahLst/>
              <a:cxnLst>
                <a:cxn ang="0">
                  <a:pos x="T0" y="T1"/>
                </a:cxn>
                <a:cxn ang="0">
                  <a:pos x="T2" y="T3"/>
                </a:cxn>
                <a:cxn ang="0">
                  <a:pos x="T4" y="T5"/>
                </a:cxn>
                <a:cxn ang="0">
                  <a:pos x="T6" y="T7"/>
                </a:cxn>
                <a:cxn ang="0">
                  <a:pos x="T8" y="T9"/>
                </a:cxn>
                <a:cxn ang="0">
                  <a:pos x="T10" y="T11"/>
                </a:cxn>
                <a:cxn ang="0">
                  <a:pos x="T12" y="T13"/>
                </a:cxn>
              </a:cxnLst>
              <a:rect l="0" t="0" r="r" b="b"/>
              <a:pathLst>
                <a:path w="44" h="27">
                  <a:moveTo>
                    <a:pt x="4" y="4"/>
                  </a:moveTo>
                  <a:cubicBezTo>
                    <a:pt x="14" y="0"/>
                    <a:pt x="22" y="8"/>
                    <a:pt x="32" y="8"/>
                  </a:cubicBezTo>
                  <a:cubicBezTo>
                    <a:pt x="42" y="4"/>
                    <a:pt x="43" y="5"/>
                    <a:pt x="44" y="21"/>
                  </a:cubicBezTo>
                  <a:cubicBezTo>
                    <a:pt x="41" y="25"/>
                    <a:pt x="37" y="27"/>
                    <a:pt x="32" y="26"/>
                  </a:cubicBezTo>
                  <a:cubicBezTo>
                    <a:pt x="25" y="22"/>
                    <a:pt x="17" y="20"/>
                    <a:pt x="11" y="15"/>
                  </a:cubicBezTo>
                  <a:cubicBezTo>
                    <a:pt x="4" y="15"/>
                    <a:pt x="3" y="9"/>
                    <a:pt x="0" y="4"/>
                  </a:cubicBezTo>
                  <a:cubicBezTo>
                    <a:pt x="2" y="4"/>
                    <a:pt x="3" y="4"/>
                    <a:pt x="4" y="4"/>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 name="Freeform 1652"/>
            <p:cNvSpPr/>
            <p:nvPr/>
          </p:nvSpPr>
          <p:spPr bwMode="auto">
            <a:xfrm>
              <a:off x="7221538" y="2536826"/>
              <a:ext cx="150813" cy="122238"/>
            </a:xfrm>
            <a:custGeom>
              <a:avLst/>
              <a:gdLst>
                <a:gd name="T0" fmla="*/ 5 w 50"/>
                <a:gd name="T1" fmla="*/ 29 h 40"/>
                <a:gd name="T2" fmla="*/ 1 w 50"/>
                <a:gd name="T3" fmla="*/ 5 h 40"/>
                <a:gd name="T4" fmla="*/ 1 w 50"/>
                <a:gd name="T5" fmla="*/ 1 h 40"/>
                <a:gd name="T6" fmla="*/ 14 w 50"/>
                <a:gd name="T7" fmla="*/ 6 h 40"/>
                <a:gd name="T8" fmla="*/ 43 w 50"/>
                <a:gd name="T9" fmla="*/ 23 h 40"/>
                <a:gd name="T10" fmla="*/ 46 w 50"/>
                <a:gd name="T11" fmla="*/ 36 h 40"/>
                <a:gd name="T12" fmla="*/ 40 w 50"/>
                <a:gd name="T13" fmla="*/ 40 h 40"/>
                <a:gd name="T14" fmla="*/ 26 w 50"/>
                <a:gd name="T15" fmla="*/ 33 h 40"/>
                <a:gd name="T16" fmla="*/ 5 w 50"/>
                <a:gd name="T17"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0">
                  <a:moveTo>
                    <a:pt x="5" y="29"/>
                  </a:moveTo>
                  <a:cubicBezTo>
                    <a:pt x="8" y="20"/>
                    <a:pt x="9" y="12"/>
                    <a:pt x="1" y="5"/>
                  </a:cubicBezTo>
                  <a:cubicBezTo>
                    <a:pt x="0" y="3"/>
                    <a:pt x="0" y="2"/>
                    <a:pt x="1" y="1"/>
                  </a:cubicBezTo>
                  <a:cubicBezTo>
                    <a:pt x="7" y="0"/>
                    <a:pt x="10" y="4"/>
                    <a:pt x="14" y="6"/>
                  </a:cubicBezTo>
                  <a:cubicBezTo>
                    <a:pt x="25" y="9"/>
                    <a:pt x="35" y="15"/>
                    <a:pt x="43" y="23"/>
                  </a:cubicBezTo>
                  <a:cubicBezTo>
                    <a:pt x="49" y="26"/>
                    <a:pt x="50" y="31"/>
                    <a:pt x="46" y="36"/>
                  </a:cubicBezTo>
                  <a:cubicBezTo>
                    <a:pt x="44" y="37"/>
                    <a:pt x="42" y="38"/>
                    <a:pt x="40" y="40"/>
                  </a:cubicBezTo>
                  <a:cubicBezTo>
                    <a:pt x="34" y="39"/>
                    <a:pt x="30" y="37"/>
                    <a:pt x="26" y="33"/>
                  </a:cubicBezTo>
                  <a:cubicBezTo>
                    <a:pt x="19" y="32"/>
                    <a:pt x="12" y="28"/>
                    <a:pt x="5" y="29"/>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 name="Freeform 1653"/>
            <p:cNvSpPr/>
            <p:nvPr/>
          </p:nvSpPr>
          <p:spPr bwMode="auto">
            <a:xfrm>
              <a:off x="7299325" y="2635251"/>
              <a:ext cx="42863" cy="41275"/>
            </a:xfrm>
            <a:custGeom>
              <a:avLst/>
              <a:gdLst>
                <a:gd name="T0" fmla="*/ 0 w 14"/>
                <a:gd name="T1" fmla="*/ 1 h 14"/>
                <a:gd name="T2" fmla="*/ 14 w 14"/>
                <a:gd name="T3" fmla="*/ 8 h 14"/>
                <a:gd name="T4" fmla="*/ 13 w 14"/>
                <a:gd name="T5" fmla="*/ 11 h 14"/>
                <a:gd name="T6" fmla="*/ 0 w 14"/>
                <a:gd name="T7" fmla="*/ 1 h 14"/>
              </a:gdLst>
              <a:ahLst/>
              <a:cxnLst>
                <a:cxn ang="0">
                  <a:pos x="T0" y="T1"/>
                </a:cxn>
                <a:cxn ang="0">
                  <a:pos x="T2" y="T3"/>
                </a:cxn>
                <a:cxn ang="0">
                  <a:pos x="T4" y="T5"/>
                </a:cxn>
                <a:cxn ang="0">
                  <a:pos x="T6" y="T7"/>
                </a:cxn>
              </a:cxnLst>
              <a:rect l="0" t="0" r="r" b="b"/>
              <a:pathLst>
                <a:path w="14" h="14">
                  <a:moveTo>
                    <a:pt x="0" y="1"/>
                  </a:moveTo>
                  <a:cubicBezTo>
                    <a:pt x="6" y="0"/>
                    <a:pt x="11" y="1"/>
                    <a:pt x="14" y="8"/>
                  </a:cubicBezTo>
                  <a:cubicBezTo>
                    <a:pt x="13" y="9"/>
                    <a:pt x="13" y="10"/>
                    <a:pt x="13" y="11"/>
                  </a:cubicBezTo>
                  <a:cubicBezTo>
                    <a:pt x="4" y="14"/>
                    <a:pt x="0" y="10"/>
                    <a:pt x="0" y="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 name="Freeform 1654"/>
            <p:cNvSpPr/>
            <p:nvPr/>
          </p:nvSpPr>
          <p:spPr bwMode="auto">
            <a:xfrm>
              <a:off x="7258050" y="2495551"/>
              <a:ext cx="261938" cy="173038"/>
            </a:xfrm>
            <a:custGeom>
              <a:avLst/>
              <a:gdLst>
                <a:gd name="T0" fmla="*/ 27 w 87"/>
                <a:gd name="T1" fmla="*/ 40 h 57"/>
                <a:gd name="T2" fmla="*/ 21 w 87"/>
                <a:gd name="T3" fmla="*/ 42 h 57"/>
                <a:gd name="T4" fmla="*/ 0 w 87"/>
                <a:gd name="T5" fmla="*/ 22 h 57"/>
                <a:gd name="T6" fmla="*/ 41 w 87"/>
                <a:gd name="T7" fmla="*/ 1 h 57"/>
                <a:gd name="T8" fmla="*/ 41 w 87"/>
                <a:gd name="T9" fmla="*/ 1 h 57"/>
                <a:gd name="T10" fmla="*/ 51 w 87"/>
                <a:gd name="T11" fmla="*/ 6 h 57"/>
                <a:gd name="T12" fmla="*/ 74 w 87"/>
                <a:gd name="T13" fmla="*/ 17 h 57"/>
                <a:gd name="T14" fmla="*/ 87 w 87"/>
                <a:gd name="T15" fmla="*/ 50 h 57"/>
                <a:gd name="T16" fmla="*/ 76 w 87"/>
                <a:gd name="T17" fmla="*/ 57 h 57"/>
                <a:gd name="T18" fmla="*/ 65 w 87"/>
                <a:gd name="T19" fmla="*/ 49 h 57"/>
                <a:gd name="T20" fmla="*/ 43 w 87"/>
                <a:gd name="T21" fmla="*/ 30 h 57"/>
                <a:gd name="T22" fmla="*/ 27 w 87"/>
                <a:gd name="T23" fmla="*/ 4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57">
                  <a:moveTo>
                    <a:pt x="27" y="40"/>
                  </a:moveTo>
                  <a:cubicBezTo>
                    <a:pt x="25" y="40"/>
                    <a:pt x="23" y="41"/>
                    <a:pt x="21" y="42"/>
                  </a:cubicBezTo>
                  <a:cubicBezTo>
                    <a:pt x="23" y="25"/>
                    <a:pt x="4" y="32"/>
                    <a:pt x="0" y="22"/>
                  </a:cubicBezTo>
                  <a:cubicBezTo>
                    <a:pt x="10" y="8"/>
                    <a:pt x="23" y="0"/>
                    <a:pt x="41" y="1"/>
                  </a:cubicBezTo>
                  <a:cubicBezTo>
                    <a:pt x="41" y="1"/>
                    <a:pt x="41" y="1"/>
                    <a:pt x="41" y="1"/>
                  </a:cubicBezTo>
                  <a:cubicBezTo>
                    <a:pt x="44" y="5"/>
                    <a:pt x="47" y="8"/>
                    <a:pt x="51" y="6"/>
                  </a:cubicBezTo>
                  <a:cubicBezTo>
                    <a:pt x="63" y="0"/>
                    <a:pt x="69" y="7"/>
                    <a:pt x="74" y="17"/>
                  </a:cubicBezTo>
                  <a:cubicBezTo>
                    <a:pt x="73" y="30"/>
                    <a:pt x="81" y="40"/>
                    <a:pt x="87" y="50"/>
                  </a:cubicBezTo>
                  <a:cubicBezTo>
                    <a:pt x="81" y="50"/>
                    <a:pt x="80" y="55"/>
                    <a:pt x="76" y="57"/>
                  </a:cubicBezTo>
                  <a:cubicBezTo>
                    <a:pt x="73" y="53"/>
                    <a:pt x="69" y="51"/>
                    <a:pt x="65" y="49"/>
                  </a:cubicBezTo>
                  <a:cubicBezTo>
                    <a:pt x="54" y="47"/>
                    <a:pt x="46" y="42"/>
                    <a:pt x="43" y="30"/>
                  </a:cubicBezTo>
                  <a:cubicBezTo>
                    <a:pt x="37" y="33"/>
                    <a:pt x="32" y="36"/>
                    <a:pt x="27" y="4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 name="Freeform 1655"/>
            <p:cNvSpPr/>
            <p:nvPr/>
          </p:nvSpPr>
          <p:spPr bwMode="auto">
            <a:xfrm>
              <a:off x="7462838" y="2546351"/>
              <a:ext cx="184150" cy="122238"/>
            </a:xfrm>
            <a:custGeom>
              <a:avLst/>
              <a:gdLst>
                <a:gd name="T0" fmla="*/ 19 w 61"/>
                <a:gd name="T1" fmla="*/ 33 h 40"/>
                <a:gd name="T2" fmla="*/ 5 w 61"/>
                <a:gd name="T3" fmla="*/ 2 h 40"/>
                <a:gd name="T4" fmla="*/ 12 w 61"/>
                <a:gd name="T5" fmla="*/ 2 h 40"/>
                <a:gd name="T6" fmla="*/ 15 w 61"/>
                <a:gd name="T7" fmla="*/ 2 h 40"/>
                <a:gd name="T8" fmla="*/ 15 w 61"/>
                <a:gd name="T9" fmla="*/ 10 h 40"/>
                <a:gd name="T10" fmla="*/ 18 w 61"/>
                <a:gd name="T11" fmla="*/ 14 h 40"/>
                <a:gd name="T12" fmla="*/ 26 w 61"/>
                <a:gd name="T13" fmla="*/ 12 h 40"/>
                <a:gd name="T14" fmla="*/ 37 w 61"/>
                <a:gd name="T15" fmla="*/ 11 h 40"/>
                <a:gd name="T16" fmla="*/ 57 w 61"/>
                <a:gd name="T17" fmla="*/ 12 h 40"/>
                <a:gd name="T18" fmla="*/ 53 w 61"/>
                <a:gd name="T19" fmla="*/ 23 h 40"/>
                <a:gd name="T20" fmla="*/ 36 w 61"/>
                <a:gd name="T21" fmla="*/ 40 h 40"/>
                <a:gd name="T22" fmla="*/ 26 w 61"/>
                <a:gd name="T23" fmla="*/ 40 h 40"/>
                <a:gd name="T24" fmla="*/ 19 w 61"/>
                <a:gd name="T25"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40">
                  <a:moveTo>
                    <a:pt x="19" y="33"/>
                  </a:moveTo>
                  <a:cubicBezTo>
                    <a:pt x="7" y="26"/>
                    <a:pt x="0" y="17"/>
                    <a:pt x="5" y="2"/>
                  </a:cubicBezTo>
                  <a:cubicBezTo>
                    <a:pt x="7" y="0"/>
                    <a:pt x="9" y="0"/>
                    <a:pt x="12" y="2"/>
                  </a:cubicBezTo>
                  <a:cubicBezTo>
                    <a:pt x="13" y="2"/>
                    <a:pt x="14" y="2"/>
                    <a:pt x="15" y="2"/>
                  </a:cubicBezTo>
                  <a:cubicBezTo>
                    <a:pt x="17" y="5"/>
                    <a:pt x="16" y="7"/>
                    <a:pt x="15" y="10"/>
                  </a:cubicBezTo>
                  <a:cubicBezTo>
                    <a:pt x="14" y="13"/>
                    <a:pt x="14" y="15"/>
                    <a:pt x="18" y="14"/>
                  </a:cubicBezTo>
                  <a:cubicBezTo>
                    <a:pt x="21" y="14"/>
                    <a:pt x="23" y="13"/>
                    <a:pt x="26" y="12"/>
                  </a:cubicBezTo>
                  <a:cubicBezTo>
                    <a:pt x="29" y="12"/>
                    <a:pt x="33" y="16"/>
                    <a:pt x="37" y="11"/>
                  </a:cubicBezTo>
                  <a:cubicBezTo>
                    <a:pt x="44" y="3"/>
                    <a:pt x="50" y="7"/>
                    <a:pt x="57" y="12"/>
                  </a:cubicBezTo>
                  <a:cubicBezTo>
                    <a:pt x="61" y="18"/>
                    <a:pt x="57" y="21"/>
                    <a:pt x="53" y="23"/>
                  </a:cubicBezTo>
                  <a:cubicBezTo>
                    <a:pt x="46" y="28"/>
                    <a:pt x="41" y="34"/>
                    <a:pt x="36" y="40"/>
                  </a:cubicBezTo>
                  <a:cubicBezTo>
                    <a:pt x="33" y="40"/>
                    <a:pt x="29" y="40"/>
                    <a:pt x="26" y="40"/>
                  </a:cubicBezTo>
                  <a:cubicBezTo>
                    <a:pt x="21" y="40"/>
                    <a:pt x="19" y="38"/>
                    <a:pt x="19" y="33"/>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 name="Freeform 1656"/>
            <p:cNvSpPr/>
            <p:nvPr/>
          </p:nvSpPr>
          <p:spPr bwMode="auto">
            <a:xfrm>
              <a:off x="7339013" y="2559051"/>
              <a:ext cx="120650" cy="103188"/>
            </a:xfrm>
            <a:custGeom>
              <a:avLst/>
              <a:gdLst>
                <a:gd name="T0" fmla="*/ 0 w 40"/>
                <a:gd name="T1" fmla="*/ 19 h 34"/>
                <a:gd name="T2" fmla="*/ 13 w 40"/>
                <a:gd name="T3" fmla="*/ 3 h 34"/>
                <a:gd name="T4" fmla="*/ 22 w 40"/>
                <a:gd name="T5" fmla="*/ 6 h 34"/>
                <a:gd name="T6" fmla="*/ 39 w 40"/>
                <a:gd name="T7" fmla="*/ 26 h 34"/>
                <a:gd name="T8" fmla="*/ 32 w 40"/>
                <a:gd name="T9" fmla="*/ 33 h 34"/>
                <a:gd name="T10" fmla="*/ 21 w 40"/>
                <a:gd name="T11" fmla="*/ 33 h 34"/>
                <a:gd name="T12" fmla="*/ 7 w 40"/>
                <a:gd name="T13" fmla="*/ 29 h 34"/>
                <a:gd name="T14" fmla="*/ 0 w 40"/>
                <a:gd name="T15" fmla="*/ 19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34">
                  <a:moveTo>
                    <a:pt x="0" y="19"/>
                  </a:moveTo>
                  <a:cubicBezTo>
                    <a:pt x="1" y="11"/>
                    <a:pt x="9" y="9"/>
                    <a:pt x="13" y="3"/>
                  </a:cubicBezTo>
                  <a:cubicBezTo>
                    <a:pt x="16" y="0"/>
                    <a:pt x="23" y="2"/>
                    <a:pt x="22" y="6"/>
                  </a:cubicBezTo>
                  <a:cubicBezTo>
                    <a:pt x="18" y="21"/>
                    <a:pt x="31" y="21"/>
                    <a:pt x="39" y="26"/>
                  </a:cubicBezTo>
                  <a:cubicBezTo>
                    <a:pt x="40" y="31"/>
                    <a:pt x="38" y="34"/>
                    <a:pt x="32" y="33"/>
                  </a:cubicBezTo>
                  <a:cubicBezTo>
                    <a:pt x="28" y="33"/>
                    <a:pt x="25" y="33"/>
                    <a:pt x="21" y="33"/>
                  </a:cubicBezTo>
                  <a:cubicBezTo>
                    <a:pt x="17" y="31"/>
                    <a:pt x="12" y="30"/>
                    <a:pt x="7" y="29"/>
                  </a:cubicBezTo>
                  <a:cubicBezTo>
                    <a:pt x="7" y="24"/>
                    <a:pt x="7" y="19"/>
                    <a:pt x="0" y="19"/>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 name="Freeform 1657"/>
            <p:cNvSpPr/>
            <p:nvPr/>
          </p:nvSpPr>
          <p:spPr bwMode="auto">
            <a:xfrm>
              <a:off x="7435850" y="2635251"/>
              <a:ext cx="53975" cy="39688"/>
            </a:xfrm>
            <a:custGeom>
              <a:avLst/>
              <a:gdLst>
                <a:gd name="T0" fmla="*/ 0 w 18"/>
                <a:gd name="T1" fmla="*/ 8 h 13"/>
                <a:gd name="T2" fmla="*/ 7 w 18"/>
                <a:gd name="T3" fmla="*/ 1 h 13"/>
                <a:gd name="T4" fmla="*/ 17 w 18"/>
                <a:gd name="T5" fmla="*/ 11 h 13"/>
                <a:gd name="T6" fmla="*/ 0 w 18"/>
                <a:gd name="T7" fmla="*/ 8 h 13"/>
              </a:gdLst>
              <a:ahLst/>
              <a:cxnLst>
                <a:cxn ang="0">
                  <a:pos x="T0" y="T1"/>
                </a:cxn>
                <a:cxn ang="0">
                  <a:pos x="T2" y="T3"/>
                </a:cxn>
                <a:cxn ang="0">
                  <a:pos x="T4" y="T5"/>
                </a:cxn>
                <a:cxn ang="0">
                  <a:pos x="T6" y="T7"/>
                </a:cxn>
              </a:cxnLst>
              <a:rect l="0" t="0" r="r" b="b"/>
              <a:pathLst>
                <a:path w="18" h="13">
                  <a:moveTo>
                    <a:pt x="0" y="8"/>
                  </a:moveTo>
                  <a:cubicBezTo>
                    <a:pt x="2" y="5"/>
                    <a:pt x="4" y="3"/>
                    <a:pt x="7" y="1"/>
                  </a:cubicBezTo>
                  <a:cubicBezTo>
                    <a:pt x="14" y="0"/>
                    <a:pt x="18" y="3"/>
                    <a:pt x="17" y="11"/>
                  </a:cubicBezTo>
                  <a:cubicBezTo>
                    <a:pt x="11" y="10"/>
                    <a:pt x="5" y="13"/>
                    <a:pt x="0" y="8"/>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 name="Freeform 1658"/>
            <p:cNvSpPr/>
            <p:nvPr/>
          </p:nvSpPr>
          <p:spPr bwMode="auto">
            <a:xfrm>
              <a:off x="7656513" y="2643188"/>
              <a:ext cx="260350" cy="201613"/>
            </a:xfrm>
            <a:custGeom>
              <a:avLst/>
              <a:gdLst>
                <a:gd name="T0" fmla="*/ 70 w 86"/>
                <a:gd name="T1" fmla="*/ 60 h 66"/>
                <a:gd name="T2" fmla="*/ 53 w 86"/>
                <a:gd name="T3" fmla="*/ 50 h 66"/>
                <a:gd name="T4" fmla="*/ 0 w 86"/>
                <a:gd name="T5" fmla="*/ 29 h 66"/>
                <a:gd name="T6" fmla="*/ 0 w 86"/>
                <a:gd name="T7" fmla="*/ 22 h 66"/>
                <a:gd name="T8" fmla="*/ 14 w 86"/>
                <a:gd name="T9" fmla="*/ 15 h 66"/>
                <a:gd name="T10" fmla="*/ 16 w 86"/>
                <a:gd name="T11" fmla="*/ 1 h 66"/>
                <a:gd name="T12" fmla="*/ 21 w 86"/>
                <a:gd name="T13" fmla="*/ 0 h 66"/>
                <a:gd name="T14" fmla="*/ 43 w 86"/>
                <a:gd name="T15" fmla="*/ 18 h 66"/>
                <a:gd name="T16" fmla="*/ 43 w 86"/>
                <a:gd name="T17" fmla="*/ 23 h 66"/>
                <a:gd name="T18" fmla="*/ 63 w 86"/>
                <a:gd name="T19" fmla="*/ 35 h 66"/>
                <a:gd name="T20" fmla="*/ 70 w 86"/>
                <a:gd name="T21" fmla="*/ 36 h 66"/>
                <a:gd name="T22" fmla="*/ 75 w 86"/>
                <a:gd name="T23" fmla="*/ 38 h 66"/>
                <a:gd name="T24" fmla="*/ 84 w 86"/>
                <a:gd name="T25" fmla="*/ 64 h 66"/>
                <a:gd name="T26" fmla="*/ 77 w 86"/>
                <a:gd name="T27" fmla="*/ 66 h 66"/>
                <a:gd name="T28" fmla="*/ 70 w 86"/>
                <a:gd name="T29"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 h="66">
                  <a:moveTo>
                    <a:pt x="70" y="60"/>
                  </a:moveTo>
                  <a:cubicBezTo>
                    <a:pt x="68" y="51"/>
                    <a:pt x="59" y="51"/>
                    <a:pt x="53" y="50"/>
                  </a:cubicBezTo>
                  <a:cubicBezTo>
                    <a:pt x="33" y="48"/>
                    <a:pt x="17" y="38"/>
                    <a:pt x="0" y="29"/>
                  </a:cubicBezTo>
                  <a:cubicBezTo>
                    <a:pt x="0" y="27"/>
                    <a:pt x="0" y="24"/>
                    <a:pt x="0" y="22"/>
                  </a:cubicBezTo>
                  <a:cubicBezTo>
                    <a:pt x="6" y="22"/>
                    <a:pt x="11" y="21"/>
                    <a:pt x="14" y="15"/>
                  </a:cubicBezTo>
                  <a:cubicBezTo>
                    <a:pt x="13" y="10"/>
                    <a:pt x="13" y="6"/>
                    <a:pt x="16" y="1"/>
                  </a:cubicBezTo>
                  <a:cubicBezTo>
                    <a:pt x="18" y="0"/>
                    <a:pt x="19" y="0"/>
                    <a:pt x="21" y="0"/>
                  </a:cubicBezTo>
                  <a:cubicBezTo>
                    <a:pt x="25" y="11"/>
                    <a:pt x="38" y="9"/>
                    <a:pt x="43" y="18"/>
                  </a:cubicBezTo>
                  <a:cubicBezTo>
                    <a:pt x="43" y="19"/>
                    <a:pt x="43" y="21"/>
                    <a:pt x="43" y="23"/>
                  </a:cubicBezTo>
                  <a:cubicBezTo>
                    <a:pt x="43" y="37"/>
                    <a:pt x="55" y="33"/>
                    <a:pt x="63" y="35"/>
                  </a:cubicBezTo>
                  <a:cubicBezTo>
                    <a:pt x="65" y="35"/>
                    <a:pt x="68" y="36"/>
                    <a:pt x="70" y="36"/>
                  </a:cubicBezTo>
                  <a:cubicBezTo>
                    <a:pt x="72" y="37"/>
                    <a:pt x="73" y="37"/>
                    <a:pt x="75" y="38"/>
                  </a:cubicBezTo>
                  <a:cubicBezTo>
                    <a:pt x="82" y="45"/>
                    <a:pt x="86" y="53"/>
                    <a:pt x="84" y="64"/>
                  </a:cubicBezTo>
                  <a:cubicBezTo>
                    <a:pt x="83" y="66"/>
                    <a:pt x="80" y="66"/>
                    <a:pt x="77" y="66"/>
                  </a:cubicBezTo>
                  <a:cubicBezTo>
                    <a:pt x="73" y="66"/>
                    <a:pt x="71" y="64"/>
                    <a:pt x="70" y="6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 name="Freeform 1659"/>
            <p:cNvSpPr/>
            <p:nvPr/>
          </p:nvSpPr>
          <p:spPr bwMode="auto">
            <a:xfrm>
              <a:off x="7562850" y="2573338"/>
              <a:ext cx="150813" cy="115888"/>
            </a:xfrm>
            <a:custGeom>
              <a:avLst/>
              <a:gdLst>
                <a:gd name="T0" fmla="*/ 48 w 50"/>
                <a:gd name="T1" fmla="*/ 24 h 38"/>
                <a:gd name="T2" fmla="*/ 45 w 50"/>
                <a:gd name="T3" fmla="*/ 38 h 38"/>
                <a:gd name="T4" fmla="*/ 37 w 50"/>
                <a:gd name="T5" fmla="*/ 36 h 38"/>
                <a:gd name="T6" fmla="*/ 20 w 50"/>
                <a:gd name="T7" fmla="*/ 22 h 38"/>
                <a:gd name="T8" fmla="*/ 3 w 50"/>
                <a:gd name="T9" fmla="*/ 31 h 38"/>
                <a:gd name="T10" fmla="*/ 17 w 50"/>
                <a:gd name="T11" fmla="*/ 11 h 38"/>
                <a:gd name="T12" fmla="*/ 24 w 50"/>
                <a:gd name="T13" fmla="*/ 3 h 38"/>
                <a:gd name="T14" fmla="*/ 31 w 50"/>
                <a:gd name="T15" fmla="*/ 0 h 38"/>
                <a:gd name="T16" fmla="*/ 34 w 50"/>
                <a:gd name="T17" fmla="*/ 0 h 38"/>
                <a:gd name="T18" fmla="*/ 39 w 50"/>
                <a:gd name="T19" fmla="*/ 4 h 38"/>
                <a:gd name="T20" fmla="*/ 48 w 50"/>
                <a:gd name="T21" fmla="*/ 2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38">
                  <a:moveTo>
                    <a:pt x="48" y="24"/>
                  </a:moveTo>
                  <a:cubicBezTo>
                    <a:pt x="48" y="29"/>
                    <a:pt x="50" y="34"/>
                    <a:pt x="45" y="38"/>
                  </a:cubicBezTo>
                  <a:cubicBezTo>
                    <a:pt x="42" y="37"/>
                    <a:pt x="39" y="37"/>
                    <a:pt x="37" y="36"/>
                  </a:cubicBezTo>
                  <a:cubicBezTo>
                    <a:pt x="22" y="36"/>
                    <a:pt x="22" y="36"/>
                    <a:pt x="20" y="22"/>
                  </a:cubicBezTo>
                  <a:cubicBezTo>
                    <a:pt x="13" y="23"/>
                    <a:pt x="12" y="34"/>
                    <a:pt x="3" y="31"/>
                  </a:cubicBezTo>
                  <a:cubicBezTo>
                    <a:pt x="0" y="19"/>
                    <a:pt x="12" y="17"/>
                    <a:pt x="17" y="11"/>
                  </a:cubicBezTo>
                  <a:cubicBezTo>
                    <a:pt x="19" y="9"/>
                    <a:pt x="24" y="8"/>
                    <a:pt x="24" y="3"/>
                  </a:cubicBezTo>
                  <a:cubicBezTo>
                    <a:pt x="27" y="3"/>
                    <a:pt x="29" y="3"/>
                    <a:pt x="31" y="0"/>
                  </a:cubicBezTo>
                  <a:cubicBezTo>
                    <a:pt x="32" y="0"/>
                    <a:pt x="33" y="0"/>
                    <a:pt x="34" y="0"/>
                  </a:cubicBezTo>
                  <a:cubicBezTo>
                    <a:pt x="36" y="1"/>
                    <a:pt x="39" y="2"/>
                    <a:pt x="39" y="4"/>
                  </a:cubicBezTo>
                  <a:cubicBezTo>
                    <a:pt x="39" y="12"/>
                    <a:pt x="44" y="18"/>
                    <a:pt x="48" y="24"/>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3" name="Freeform 1660"/>
            <p:cNvSpPr/>
            <p:nvPr/>
          </p:nvSpPr>
          <p:spPr bwMode="auto">
            <a:xfrm>
              <a:off x="6240463" y="3937001"/>
              <a:ext cx="33338" cy="34925"/>
            </a:xfrm>
            <a:custGeom>
              <a:avLst/>
              <a:gdLst>
                <a:gd name="T0" fmla="*/ 4 w 11"/>
                <a:gd name="T1" fmla="*/ 11 h 11"/>
                <a:gd name="T2" fmla="*/ 2 w 11"/>
                <a:gd name="T3" fmla="*/ 4 h 11"/>
                <a:gd name="T4" fmla="*/ 11 w 11"/>
                <a:gd name="T5" fmla="*/ 7 h 11"/>
                <a:gd name="T6" fmla="*/ 4 w 11"/>
                <a:gd name="T7" fmla="*/ 11 h 11"/>
              </a:gdLst>
              <a:ahLst/>
              <a:cxnLst>
                <a:cxn ang="0">
                  <a:pos x="T0" y="T1"/>
                </a:cxn>
                <a:cxn ang="0">
                  <a:pos x="T2" y="T3"/>
                </a:cxn>
                <a:cxn ang="0">
                  <a:pos x="T4" y="T5"/>
                </a:cxn>
                <a:cxn ang="0">
                  <a:pos x="T6" y="T7"/>
                </a:cxn>
              </a:cxnLst>
              <a:rect l="0" t="0" r="r" b="b"/>
              <a:pathLst>
                <a:path w="11" h="11">
                  <a:moveTo>
                    <a:pt x="4" y="11"/>
                  </a:moveTo>
                  <a:cubicBezTo>
                    <a:pt x="2" y="9"/>
                    <a:pt x="0" y="6"/>
                    <a:pt x="2" y="4"/>
                  </a:cubicBezTo>
                  <a:cubicBezTo>
                    <a:pt x="6" y="0"/>
                    <a:pt x="8" y="7"/>
                    <a:pt x="11" y="7"/>
                  </a:cubicBezTo>
                  <a:cubicBezTo>
                    <a:pt x="10" y="10"/>
                    <a:pt x="7" y="11"/>
                    <a:pt x="4" y="1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4" name="Freeform 1661"/>
            <p:cNvSpPr/>
            <p:nvPr/>
          </p:nvSpPr>
          <p:spPr bwMode="auto">
            <a:xfrm>
              <a:off x="6213475" y="3946526"/>
              <a:ext cx="19050" cy="25400"/>
            </a:xfrm>
            <a:custGeom>
              <a:avLst/>
              <a:gdLst>
                <a:gd name="T0" fmla="*/ 0 w 6"/>
                <a:gd name="T1" fmla="*/ 8 h 8"/>
                <a:gd name="T2" fmla="*/ 4 w 6"/>
                <a:gd name="T3" fmla="*/ 0 h 8"/>
                <a:gd name="T4" fmla="*/ 6 w 6"/>
                <a:gd name="T5" fmla="*/ 2 h 8"/>
                <a:gd name="T6" fmla="*/ 0 w 6"/>
                <a:gd name="T7" fmla="*/ 8 h 8"/>
              </a:gdLst>
              <a:ahLst/>
              <a:cxnLst>
                <a:cxn ang="0">
                  <a:pos x="T0" y="T1"/>
                </a:cxn>
                <a:cxn ang="0">
                  <a:pos x="T2" y="T3"/>
                </a:cxn>
                <a:cxn ang="0">
                  <a:pos x="T4" y="T5"/>
                </a:cxn>
                <a:cxn ang="0">
                  <a:pos x="T6" y="T7"/>
                </a:cxn>
              </a:cxnLst>
              <a:rect l="0" t="0" r="r" b="b"/>
              <a:pathLst>
                <a:path w="6" h="8">
                  <a:moveTo>
                    <a:pt x="0" y="8"/>
                  </a:moveTo>
                  <a:cubicBezTo>
                    <a:pt x="0" y="5"/>
                    <a:pt x="0" y="1"/>
                    <a:pt x="4" y="0"/>
                  </a:cubicBezTo>
                  <a:cubicBezTo>
                    <a:pt x="5" y="0"/>
                    <a:pt x="6" y="1"/>
                    <a:pt x="6" y="2"/>
                  </a:cubicBezTo>
                  <a:cubicBezTo>
                    <a:pt x="6" y="7"/>
                    <a:pt x="3" y="7"/>
                    <a:pt x="0" y="8"/>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5" name="Freeform 1662"/>
            <p:cNvSpPr/>
            <p:nvPr/>
          </p:nvSpPr>
          <p:spPr bwMode="auto">
            <a:xfrm>
              <a:off x="6069013" y="3663951"/>
              <a:ext cx="184150" cy="92075"/>
            </a:xfrm>
            <a:custGeom>
              <a:avLst/>
              <a:gdLst>
                <a:gd name="T0" fmla="*/ 6 w 61"/>
                <a:gd name="T1" fmla="*/ 10 h 30"/>
                <a:gd name="T2" fmla="*/ 16 w 61"/>
                <a:gd name="T3" fmla="*/ 7 h 30"/>
                <a:gd name="T4" fmla="*/ 44 w 61"/>
                <a:gd name="T5" fmla="*/ 0 h 30"/>
                <a:gd name="T6" fmla="*/ 53 w 61"/>
                <a:gd name="T7" fmla="*/ 11 h 30"/>
                <a:gd name="T8" fmla="*/ 61 w 61"/>
                <a:gd name="T9" fmla="*/ 14 h 30"/>
                <a:gd name="T10" fmla="*/ 58 w 61"/>
                <a:gd name="T11" fmla="*/ 28 h 30"/>
                <a:gd name="T12" fmla="*/ 48 w 61"/>
                <a:gd name="T13" fmla="*/ 21 h 30"/>
                <a:gd name="T14" fmla="*/ 39 w 61"/>
                <a:gd name="T15" fmla="*/ 23 h 30"/>
                <a:gd name="T16" fmla="*/ 20 w 61"/>
                <a:gd name="T17" fmla="*/ 24 h 30"/>
                <a:gd name="T18" fmla="*/ 7 w 61"/>
                <a:gd name="T19" fmla="*/ 20 h 30"/>
                <a:gd name="T20" fmla="*/ 6 w 61"/>
                <a:gd name="T21"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30">
                  <a:moveTo>
                    <a:pt x="6" y="10"/>
                  </a:moveTo>
                  <a:cubicBezTo>
                    <a:pt x="9" y="9"/>
                    <a:pt x="13" y="8"/>
                    <a:pt x="16" y="7"/>
                  </a:cubicBezTo>
                  <a:cubicBezTo>
                    <a:pt x="25" y="1"/>
                    <a:pt x="34" y="0"/>
                    <a:pt x="44" y="0"/>
                  </a:cubicBezTo>
                  <a:cubicBezTo>
                    <a:pt x="51" y="1"/>
                    <a:pt x="54" y="3"/>
                    <a:pt x="53" y="11"/>
                  </a:cubicBezTo>
                  <a:cubicBezTo>
                    <a:pt x="51" y="21"/>
                    <a:pt x="58" y="14"/>
                    <a:pt x="61" y="14"/>
                  </a:cubicBezTo>
                  <a:cubicBezTo>
                    <a:pt x="60" y="18"/>
                    <a:pt x="59" y="23"/>
                    <a:pt x="58" y="28"/>
                  </a:cubicBezTo>
                  <a:cubicBezTo>
                    <a:pt x="54" y="25"/>
                    <a:pt x="53" y="20"/>
                    <a:pt x="48" y="21"/>
                  </a:cubicBezTo>
                  <a:cubicBezTo>
                    <a:pt x="43" y="15"/>
                    <a:pt x="41" y="20"/>
                    <a:pt x="39" y="23"/>
                  </a:cubicBezTo>
                  <a:cubicBezTo>
                    <a:pt x="33" y="30"/>
                    <a:pt x="26" y="27"/>
                    <a:pt x="20" y="24"/>
                  </a:cubicBezTo>
                  <a:cubicBezTo>
                    <a:pt x="16" y="21"/>
                    <a:pt x="11" y="21"/>
                    <a:pt x="7" y="20"/>
                  </a:cubicBezTo>
                  <a:cubicBezTo>
                    <a:pt x="1" y="17"/>
                    <a:pt x="0" y="14"/>
                    <a:pt x="6" y="1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6" name="Freeform 1663"/>
            <p:cNvSpPr/>
            <p:nvPr/>
          </p:nvSpPr>
          <p:spPr bwMode="auto">
            <a:xfrm>
              <a:off x="5981700" y="3663951"/>
              <a:ext cx="147638" cy="115888"/>
            </a:xfrm>
            <a:custGeom>
              <a:avLst/>
              <a:gdLst>
                <a:gd name="T0" fmla="*/ 35 w 49"/>
                <a:gd name="T1" fmla="*/ 10 h 38"/>
                <a:gd name="T2" fmla="*/ 38 w 49"/>
                <a:gd name="T3" fmla="*/ 17 h 38"/>
                <a:gd name="T4" fmla="*/ 49 w 49"/>
                <a:gd name="T5" fmla="*/ 24 h 38"/>
                <a:gd name="T6" fmla="*/ 41 w 49"/>
                <a:gd name="T7" fmla="*/ 32 h 38"/>
                <a:gd name="T8" fmla="*/ 31 w 49"/>
                <a:gd name="T9" fmla="*/ 38 h 38"/>
                <a:gd name="T10" fmla="*/ 24 w 49"/>
                <a:gd name="T11" fmla="*/ 31 h 38"/>
                <a:gd name="T12" fmla="*/ 0 w 49"/>
                <a:gd name="T13" fmla="*/ 21 h 38"/>
                <a:gd name="T14" fmla="*/ 14 w 49"/>
                <a:gd name="T15" fmla="*/ 0 h 38"/>
                <a:gd name="T16" fmla="*/ 35 w 49"/>
                <a:gd name="T17"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8">
                  <a:moveTo>
                    <a:pt x="35" y="10"/>
                  </a:moveTo>
                  <a:cubicBezTo>
                    <a:pt x="34" y="13"/>
                    <a:pt x="32" y="17"/>
                    <a:pt x="38" y="17"/>
                  </a:cubicBezTo>
                  <a:cubicBezTo>
                    <a:pt x="43" y="17"/>
                    <a:pt x="47" y="19"/>
                    <a:pt x="49" y="24"/>
                  </a:cubicBezTo>
                  <a:cubicBezTo>
                    <a:pt x="39" y="25"/>
                    <a:pt x="41" y="25"/>
                    <a:pt x="41" y="32"/>
                  </a:cubicBezTo>
                  <a:cubicBezTo>
                    <a:pt x="42" y="37"/>
                    <a:pt x="35" y="37"/>
                    <a:pt x="31" y="38"/>
                  </a:cubicBezTo>
                  <a:cubicBezTo>
                    <a:pt x="29" y="36"/>
                    <a:pt x="27" y="33"/>
                    <a:pt x="24" y="31"/>
                  </a:cubicBezTo>
                  <a:cubicBezTo>
                    <a:pt x="23" y="12"/>
                    <a:pt x="8" y="24"/>
                    <a:pt x="0" y="21"/>
                  </a:cubicBezTo>
                  <a:cubicBezTo>
                    <a:pt x="0" y="11"/>
                    <a:pt x="17" y="12"/>
                    <a:pt x="14" y="0"/>
                  </a:cubicBezTo>
                  <a:cubicBezTo>
                    <a:pt x="22" y="1"/>
                    <a:pt x="31" y="0"/>
                    <a:pt x="35" y="1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 name="Freeform 1664"/>
            <p:cNvSpPr/>
            <p:nvPr/>
          </p:nvSpPr>
          <p:spPr bwMode="auto">
            <a:xfrm>
              <a:off x="6780213" y="2498726"/>
              <a:ext cx="77788" cy="47625"/>
            </a:xfrm>
            <a:custGeom>
              <a:avLst/>
              <a:gdLst>
                <a:gd name="T0" fmla="*/ 15 w 26"/>
                <a:gd name="T1" fmla="*/ 0 h 16"/>
                <a:gd name="T2" fmla="*/ 23 w 26"/>
                <a:gd name="T3" fmla="*/ 10 h 16"/>
                <a:gd name="T4" fmla="*/ 11 w 26"/>
                <a:gd name="T5" fmla="*/ 11 h 16"/>
                <a:gd name="T6" fmla="*/ 11 w 26"/>
                <a:gd name="T7" fmla="*/ 0 h 16"/>
                <a:gd name="T8" fmla="*/ 15 w 26"/>
                <a:gd name="T9" fmla="*/ 0 h 16"/>
              </a:gdLst>
              <a:ahLst/>
              <a:cxnLst>
                <a:cxn ang="0">
                  <a:pos x="T0" y="T1"/>
                </a:cxn>
                <a:cxn ang="0">
                  <a:pos x="T2" y="T3"/>
                </a:cxn>
                <a:cxn ang="0">
                  <a:pos x="T4" y="T5"/>
                </a:cxn>
                <a:cxn ang="0">
                  <a:pos x="T6" y="T7"/>
                </a:cxn>
                <a:cxn ang="0">
                  <a:pos x="T8" y="T9"/>
                </a:cxn>
              </a:cxnLst>
              <a:rect l="0" t="0" r="r" b="b"/>
              <a:pathLst>
                <a:path w="26" h="16">
                  <a:moveTo>
                    <a:pt x="15" y="0"/>
                  </a:moveTo>
                  <a:cubicBezTo>
                    <a:pt x="20" y="1"/>
                    <a:pt x="26" y="2"/>
                    <a:pt x="23" y="10"/>
                  </a:cubicBezTo>
                  <a:cubicBezTo>
                    <a:pt x="21" y="16"/>
                    <a:pt x="16" y="13"/>
                    <a:pt x="11" y="11"/>
                  </a:cubicBezTo>
                  <a:cubicBezTo>
                    <a:pt x="0" y="8"/>
                    <a:pt x="12" y="4"/>
                    <a:pt x="11" y="0"/>
                  </a:cubicBezTo>
                  <a:cubicBezTo>
                    <a:pt x="12" y="0"/>
                    <a:pt x="13" y="0"/>
                    <a:pt x="15" y="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8" name="Freeform 1665"/>
            <p:cNvSpPr/>
            <p:nvPr/>
          </p:nvSpPr>
          <p:spPr bwMode="auto">
            <a:xfrm>
              <a:off x="7067550" y="2352676"/>
              <a:ext cx="50800" cy="66675"/>
            </a:xfrm>
            <a:custGeom>
              <a:avLst/>
              <a:gdLst>
                <a:gd name="T0" fmla="*/ 0 w 17"/>
                <a:gd name="T1" fmla="*/ 10 h 22"/>
                <a:gd name="T2" fmla="*/ 7 w 17"/>
                <a:gd name="T3" fmla="*/ 3 h 22"/>
                <a:gd name="T4" fmla="*/ 17 w 17"/>
                <a:gd name="T5" fmla="*/ 10 h 22"/>
                <a:gd name="T6" fmla="*/ 0 w 17"/>
                <a:gd name="T7" fmla="*/ 14 h 22"/>
                <a:gd name="T8" fmla="*/ 0 w 17"/>
                <a:gd name="T9" fmla="*/ 10 h 22"/>
              </a:gdLst>
              <a:ahLst/>
              <a:cxnLst>
                <a:cxn ang="0">
                  <a:pos x="T0" y="T1"/>
                </a:cxn>
                <a:cxn ang="0">
                  <a:pos x="T2" y="T3"/>
                </a:cxn>
                <a:cxn ang="0">
                  <a:pos x="T4" y="T5"/>
                </a:cxn>
                <a:cxn ang="0">
                  <a:pos x="T6" y="T7"/>
                </a:cxn>
                <a:cxn ang="0">
                  <a:pos x="T8" y="T9"/>
                </a:cxn>
              </a:cxnLst>
              <a:rect l="0" t="0" r="r" b="b"/>
              <a:pathLst>
                <a:path w="17" h="22">
                  <a:moveTo>
                    <a:pt x="0" y="10"/>
                  </a:moveTo>
                  <a:cubicBezTo>
                    <a:pt x="3" y="9"/>
                    <a:pt x="5" y="6"/>
                    <a:pt x="7" y="3"/>
                  </a:cubicBezTo>
                  <a:cubicBezTo>
                    <a:pt x="14" y="0"/>
                    <a:pt x="17" y="2"/>
                    <a:pt x="17" y="10"/>
                  </a:cubicBezTo>
                  <a:cubicBezTo>
                    <a:pt x="13" y="17"/>
                    <a:pt x="7" y="22"/>
                    <a:pt x="0" y="14"/>
                  </a:cubicBezTo>
                  <a:cubicBezTo>
                    <a:pt x="0" y="12"/>
                    <a:pt x="0" y="11"/>
                    <a:pt x="0" y="1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 name="Freeform 1666"/>
            <p:cNvSpPr/>
            <p:nvPr/>
          </p:nvSpPr>
          <p:spPr bwMode="auto">
            <a:xfrm>
              <a:off x="7148513" y="2443163"/>
              <a:ext cx="106363" cy="133350"/>
            </a:xfrm>
            <a:custGeom>
              <a:avLst/>
              <a:gdLst>
                <a:gd name="T0" fmla="*/ 25 w 35"/>
                <a:gd name="T1" fmla="*/ 32 h 44"/>
                <a:gd name="T2" fmla="*/ 25 w 35"/>
                <a:gd name="T3" fmla="*/ 36 h 44"/>
                <a:gd name="T4" fmla="*/ 11 w 35"/>
                <a:gd name="T5" fmla="*/ 32 h 44"/>
                <a:gd name="T6" fmla="*/ 29 w 35"/>
                <a:gd name="T7" fmla="*/ 1 h 44"/>
                <a:gd name="T8" fmla="*/ 35 w 35"/>
                <a:gd name="T9" fmla="*/ 7 h 44"/>
                <a:gd name="T10" fmla="*/ 31 w 35"/>
                <a:gd name="T11" fmla="*/ 19 h 44"/>
                <a:gd name="T12" fmla="*/ 25 w 35"/>
                <a:gd name="T13" fmla="*/ 32 h 44"/>
              </a:gdLst>
              <a:ahLst/>
              <a:cxnLst>
                <a:cxn ang="0">
                  <a:pos x="T0" y="T1"/>
                </a:cxn>
                <a:cxn ang="0">
                  <a:pos x="T2" y="T3"/>
                </a:cxn>
                <a:cxn ang="0">
                  <a:pos x="T4" y="T5"/>
                </a:cxn>
                <a:cxn ang="0">
                  <a:pos x="T6" y="T7"/>
                </a:cxn>
                <a:cxn ang="0">
                  <a:pos x="T8" y="T9"/>
                </a:cxn>
                <a:cxn ang="0">
                  <a:pos x="T10" y="T11"/>
                </a:cxn>
                <a:cxn ang="0">
                  <a:pos x="T12" y="T13"/>
                </a:cxn>
              </a:cxnLst>
              <a:rect l="0" t="0" r="r" b="b"/>
              <a:pathLst>
                <a:path w="35" h="44">
                  <a:moveTo>
                    <a:pt x="25" y="32"/>
                  </a:moveTo>
                  <a:cubicBezTo>
                    <a:pt x="25" y="34"/>
                    <a:pt x="25" y="35"/>
                    <a:pt x="25" y="36"/>
                  </a:cubicBezTo>
                  <a:cubicBezTo>
                    <a:pt x="20" y="38"/>
                    <a:pt x="13" y="44"/>
                    <a:pt x="11" y="32"/>
                  </a:cubicBezTo>
                  <a:cubicBezTo>
                    <a:pt x="0" y="13"/>
                    <a:pt x="0" y="13"/>
                    <a:pt x="29" y="1"/>
                  </a:cubicBezTo>
                  <a:cubicBezTo>
                    <a:pt x="34" y="0"/>
                    <a:pt x="34" y="4"/>
                    <a:pt x="35" y="7"/>
                  </a:cubicBezTo>
                  <a:cubicBezTo>
                    <a:pt x="35" y="11"/>
                    <a:pt x="33" y="15"/>
                    <a:pt x="31" y="19"/>
                  </a:cubicBezTo>
                  <a:cubicBezTo>
                    <a:pt x="30" y="24"/>
                    <a:pt x="29" y="29"/>
                    <a:pt x="25" y="32"/>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0" name="Freeform 1667"/>
            <p:cNvSpPr/>
            <p:nvPr/>
          </p:nvSpPr>
          <p:spPr bwMode="auto">
            <a:xfrm>
              <a:off x="7197725" y="2370138"/>
              <a:ext cx="204788" cy="161925"/>
            </a:xfrm>
            <a:custGeom>
              <a:avLst/>
              <a:gdLst>
                <a:gd name="T0" fmla="*/ 2 w 68"/>
                <a:gd name="T1" fmla="*/ 8 h 53"/>
                <a:gd name="T2" fmla="*/ 2 w 68"/>
                <a:gd name="T3" fmla="*/ 4 h 53"/>
                <a:gd name="T4" fmla="*/ 30 w 68"/>
                <a:gd name="T5" fmla="*/ 1 h 53"/>
                <a:gd name="T6" fmla="*/ 45 w 68"/>
                <a:gd name="T7" fmla="*/ 20 h 53"/>
                <a:gd name="T8" fmla="*/ 68 w 68"/>
                <a:gd name="T9" fmla="*/ 28 h 53"/>
                <a:gd name="T10" fmla="*/ 40 w 68"/>
                <a:gd name="T11" fmla="*/ 41 h 53"/>
                <a:gd name="T12" fmla="*/ 13 w 68"/>
                <a:gd name="T13" fmla="*/ 21 h 53"/>
                <a:gd name="T14" fmla="*/ 2 w 68"/>
                <a:gd name="T15" fmla="*/ 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53">
                  <a:moveTo>
                    <a:pt x="2" y="8"/>
                  </a:moveTo>
                  <a:cubicBezTo>
                    <a:pt x="0" y="6"/>
                    <a:pt x="0" y="5"/>
                    <a:pt x="2" y="4"/>
                  </a:cubicBezTo>
                  <a:cubicBezTo>
                    <a:pt x="11" y="3"/>
                    <a:pt x="21" y="0"/>
                    <a:pt x="30" y="1"/>
                  </a:cubicBezTo>
                  <a:cubicBezTo>
                    <a:pt x="25" y="14"/>
                    <a:pt x="37" y="21"/>
                    <a:pt x="45" y="20"/>
                  </a:cubicBezTo>
                  <a:cubicBezTo>
                    <a:pt x="56" y="18"/>
                    <a:pt x="62" y="23"/>
                    <a:pt x="68" y="28"/>
                  </a:cubicBezTo>
                  <a:cubicBezTo>
                    <a:pt x="58" y="30"/>
                    <a:pt x="57" y="53"/>
                    <a:pt x="40" y="41"/>
                  </a:cubicBezTo>
                  <a:cubicBezTo>
                    <a:pt x="31" y="34"/>
                    <a:pt x="19" y="32"/>
                    <a:pt x="13" y="21"/>
                  </a:cubicBezTo>
                  <a:cubicBezTo>
                    <a:pt x="12" y="14"/>
                    <a:pt x="8" y="11"/>
                    <a:pt x="2" y="8"/>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1" name="Freeform 1668"/>
            <p:cNvSpPr/>
            <p:nvPr/>
          </p:nvSpPr>
          <p:spPr bwMode="auto">
            <a:xfrm>
              <a:off x="7218363" y="2433638"/>
              <a:ext cx="187325" cy="128588"/>
            </a:xfrm>
            <a:custGeom>
              <a:avLst/>
              <a:gdLst>
                <a:gd name="T0" fmla="*/ 6 w 62"/>
                <a:gd name="T1" fmla="*/ 0 h 42"/>
                <a:gd name="T2" fmla="*/ 38 w 62"/>
                <a:gd name="T3" fmla="*/ 19 h 42"/>
                <a:gd name="T4" fmla="*/ 46 w 62"/>
                <a:gd name="T5" fmla="*/ 17 h 42"/>
                <a:gd name="T6" fmla="*/ 61 w 62"/>
                <a:gd name="T7" fmla="*/ 7 h 42"/>
                <a:gd name="T8" fmla="*/ 54 w 62"/>
                <a:gd name="T9" fmla="*/ 21 h 42"/>
                <a:gd name="T10" fmla="*/ 13 w 62"/>
                <a:gd name="T11" fmla="*/ 42 h 42"/>
                <a:gd name="T12" fmla="*/ 2 w 62"/>
                <a:gd name="T13" fmla="*/ 35 h 42"/>
                <a:gd name="T14" fmla="*/ 5 w 62"/>
                <a:gd name="T15" fmla="*/ 21 h 42"/>
                <a:gd name="T16" fmla="*/ 15 w 62"/>
                <a:gd name="T17" fmla="*/ 22 h 42"/>
                <a:gd name="T18" fmla="*/ 9 w 62"/>
                <a:gd name="T19" fmla="*/ 11 h 42"/>
                <a:gd name="T20" fmla="*/ 6 w 62"/>
                <a:gd name="T21" fmla="*/ 4 h 42"/>
                <a:gd name="T22" fmla="*/ 6 w 6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42">
                  <a:moveTo>
                    <a:pt x="6" y="0"/>
                  </a:moveTo>
                  <a:cubicBezTo>
                    <a:pt x="16" y="7"/>
                    <a:pt x="30" y="9"/>
                    <a:pt x="38" y="19"/>
                  </a:cubicBezTo>
                  <a:cubicBezTo>
                    <a:pt x="41" y="22"/>
                    <a:pt x="44" y="22"/>
                    <a:pt x="46" y="17"/>
                  </a:cubicBezTo>
                  <a:cubicBezTo>
                    <a:pt x="48" y="9"/>
                    <a:pt x="54" y="7"/>
                    <a:pt x="61" y="7"/>
                  </a:cubicBezTo>
                  <a:cubicBezTo>
                    <a:pt x="62" y="14"/>
                    <a:pt x="56" y="17"/>
                    <a:pt x="54" y="21"/>
                  </a:cubicBezTo>
                  <a:cubicBezTo>
                    <a:pt x="40" y="28"/>
                    <a:pt x="26" y="34"/>
                    <a:pt x="13" y="42"/>
                  </a:cubicBezTo>
                  <a:cubicBezTo>
                    <a:pt x="9" y="40"/>
                    <a:pt x="6" y="38"/>
                    <a:pt x="2" y="35"/>
                  </a:cubicBezTo>
                  <a:cubicBezTo>
                    <a:pt x="3" y="31"/>
                    <a:pt x="0" y="25"/>
                    <a:pt x="5" y="21"/>
                  </a:cubicBezTo>
                  <a:cubicBezTo>
                    <a:pt x="9" y="22"/>
                    <a:pt x="13" y="26"/>
                    <a:pt x="15" y="22"/>
                  </a:cubicBezTo>
                  <a:cubicBezTo>
                    <a:pt x="18" y="17"/>
                    <a:pt x="11" y="15"/>
                    <a:pt x="9" y="11"/>
                  </a:cubicBezTo>
                  <a:cubicBezTo>
                    <a:pt x="9" y="8"/>
                    <a:pt x="8" y="5"/>
                    <a:pt x="6" y="4"/>
                  </a:cubicBezTo>
                  <a:cubicBezTo>
                    <a:pt x="6" y="3"/>
                    <a:pt x="6" y="2"/>
                    <a:pt x="6" y="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2" name="Freeform 1669"/>
            <p:cNvSpPr/>
            <p:nvPr/>
          </p:nvSpPr>
          <p:spPr bwMode="auto">
            <a:xfrm>
              <a:off x="7011988" y="2289176"/>
              <a:ext cx="160338" cy="133350"/>
            </a:xfrm>
            <a:custGeom>
              <a:avLst/>
              <a:gdLst>
                <a:gd name="T0" fmla="*/ 35 w 53"/>
                <a:gd name="T1" fmla="*/ 31 h 44"/>
                <a:gd name="T2" fmla="*/ 25 w 53"/>
                <a:gd name="T3" fmla="*/ 24 h 44"/>
                <a:gd name="T4" fmla="*/ 0 w 53"/>
                <a:gd name="T5" fmla="*/ 14 h 44"/>
                <a:gd name="T6" fmla="*/ 22 w 53"/>
                <a:gd name="T7" fmla="*/ 3 h 44"/>
                <a:gd name="T8" fmla="*/ 26 w 53"/>
                <a:gd name="T9" fmla="*/ 15 h 44"/>
                <a:gd name="T10" fmla="*/ 40 w 53"/>
                <a:gd name="T11" fmla="*/ 20 h 44"/>
                <a:gd name="T12" fmla="*/ 53 w 53"/>
                <a:gd name="T13" fmla="*/ 35 h 44"/>
                <a:gd name="T14" fmla="*/ 35 w 53"/>
                <a:gd name="T15" fmla="*/ 3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44">
                  <a:moveTo>
                    <a:pt x="35" y="31"/>
                  </a:moveTo>
                  <a:cubicBezTo>
                    <a:pt x="33" y="26"/>
                    <a:pt x="30" y="24"/>
                    <a:pt x="25" y="24"/>
                  </a:cubicBezTo>
                  <a:cubicBezTo>
                    <a:pt x="19" y="14"/>
                    <a:pt x="6" y="24"/>
                    <a:pt x="0" y="14"/>
                  </a:cubicBezTo>
                  <a:cubicBezTo>
                    <a:pt x="8" y="10"/>
                    <a:pt x="17" y="13"/>
                    <a:pt x="22" y="3"/>
                  </a:cubicBezTo>
                  <a:cubicBezTo>
                    <a:pt x="23" y="0"/>
                    <a:pt x="26" y="2"/>
                    <a:pt x="26" y="15"/>
                  </a:cubicBezTo>
                  <a:cubicBezTo>
                    <a:pt x="32" y="13"/>
                    <a:pt x="43" y="1"/>
                    <a:pt x="40" y="20"/>
                  </a:cubicBezTo>
                  <a:cubicBezTo>
                    <a:pt x="37" y="31"/>
                    <a:pt x="49" y="29"/>
                    <a:pt x="53" y="35"/>
                  </a:cubicBezTo>
                  <a:cubicBezTo>
                    <a:pt x="46" y="36"/>
                    <a:pt x="39" y="44"/>
                    <a:pt x="35" y="3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3" name="Freeform 1670"/>
            <p:cNvSpPr/>
            <p:nvPr/>
          </p:nvSpPr>
          <p:spPr bwMode="auto">
            <a:xfrm>
              <a:off x="6053138" y="3586163"/>
              <a:ext cx="149225" cy="107950"/>
            </a:xfrm>
            <a:custGeom>
              <a:avLst/>
              <a:gdLst>
                <a:gd name="T0" fmla="*/ 49 w 49"/>
                <a:gd name="T1" fmla="*/ 26 h 36"/>
                <a:gd name="T2" fmla="*/ 21 w 49"/>
                <a:gd name="T3" fmla="*/ 33 h 36"/>
                <a:gd name="T4" fmla="*/ 11 w 49"/>
                <a:gd name="T5" fmla="*/ 19 h 36"/>
                <a:gd name="T6" fmla="*/ 18 w 49"/>
                <a:gd name="T7" fmla="*/ 1 h 36"/>
                <a:gd name="T8" fmla="*/ 39 w 49"/>
                <a:gd name="T9" fmla="*/ 5 h 36"/>
                <a:gd name="T10" fmla="*/ 49 w 49"/>
                <a:gd name="T11" fmla="*/ 26 h 36"/>
              </a:gdLst>
              <a:ahLst/>
              <a:cxnLst>
                <a:cxn ang="0">
                  <a:pos x="T0" y="T1"/>
                </a:cxn>
                <a:cxn ang="0">
                  <a:pos x="T2" y="T3"/>
                </a:cxn>
                <a:cxn ang="0">
                  <a:pos x="T4" y="T5"/>
                </a:cxn>
                <a:cxn ang="0">
                  <a:pos x="T6" y="T7"/>
                </a:cxn>
                <a:cxn ang="0">
                  <a:pos x="T8" y="T9"/>
                </a:cxn>
                <a:cxn ang="0">
                  <a:pos x="T10" y="T11"/>
                </a:cxn>
              </a:cxnLst>
              <a:rect l="0" t="0" r="r" b="b"/>
              <a:pathLst>
                <a:path w="49" h="36">
                  <a:moveTo>
                    <a:pt x="49" y="26"/>
                  </a:moveTo>
                  <a:cubicBezTo>
                    <a:pt x="42" y="36"/>
                    <a:pt x="31" y="32"/>
                    <a:pt x="21" y="33"/>
                  </a:cubicBezTo>
                  <a:cubicBezTo>
                    <a:pt x="18" y="28"/>
                    <a:pt x="23" y="17"/>
                    <a:pt x="11" y="19"/>
                  </a:cubicBezTo>
                  <a:cubicBezTo>
                    <a:pt x="19" y="15"/>
                    <a:pt x="0" y="1"/>
                    <a:pt x="18" y="1"/>
                  </a:cubicBezTo>
                  <a:cubicBezTo>
                    <a:pt x="25" y="0"/>
                    <a:pt x="32" y="4"/>
                    <a:pt x="39" y="5"/>
                  </a:cubicBezTo>
                  <a:cubicBezTo>
                    <a:pt x="46" y="10"/>
                    <a:pt x="46" y="19"/>
                    <a:pt x="49" y="26"/>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4" name="Freeform 1671"/>
            <p:cNvSpPr/>
            <p:nvPr/>
          </p:nvSpPr>
          <p:spPr bwMode="auto">
            <a:xfrm>
              <a:off x="7075488" y="2219326"/>
              <a:ext cx="49213" cy="60325"/>
            </a:xfrm>
            <a:custGeom>
              <a:avLst/>
              <a:gdLst>
                <a:gd name="T0" fmla="*/ 0 w 16"/>
                <a:gd name="T1" fmla="*/ 9 h 20"/>
                <a:gd name="T2" fmla="*/ 11 w 16"/>
                <a:gd name="T3" fmla="*/ 19 h 20"/>
                <a:gd name="T4" fmla="*/ 0 w 16"/>
                <a:gd name="T5" fmla="*/ 16 h 20"/>
                <a:gd name="T6" fmla="*/ 0 w 16"/>
                <a:gd name="T7" fmla="*/ 9 h 20"/>
              </a:gdLst>
              <a:ahLst/>
              <a:cxnLst>
                <a:cxn ang="0">
                  <a:pos x="T0" y="T1"/>
                </a:cxn>
                <a:cxn ang="0">
                  <a:pos x="T2" y="T3"/>
                </a:cxn>
                <a:cxn ang="0">
                  <a:pos x="T4" y="T5"/>
                </a:cxn>
                <a:cxn ang="0">
                  <a:pos x="T6" y="T7"/>
                </a:cxn>
              </a:cxnLst>
              <a:rect l="0" t="0" r="r" b="b"/>
              <a:pathLst>
                <a:path w="16" h="20">
                  <a:moveTo>
                    <a:pt x="0" y="9"/>
                  </a:moveTo>
                  <a:cubicBezTo>
                    <a:pt x="16" y="0"/>
                    <a:pt x="3" y="20"/>
                    <a:pt x="11" y="19"/>
                  </a:cubicBezTo>
                  <a:cubicBezTo>
                    <a:pt x="7" y="18"/>
                    <a:pt x="4" y="17"/>
                    <a:pt x="0" y="16"/>
                  </a:cubicBezTo>
                  <a:cubicBezTo>
                    <a:pt x="0" y="13"/>
                    <a:pt x="0" y="11"/>
                    <a:pt x="0" y="9"/>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 name="Freeform 1672"/>
            <p:cNvSpPr/>
            <p:nvPr/>
          </p:nvSpPr>
          <p:spPr bwMode="auto">
            <a:xfrm>
              <a:off x="8280400" y="1984376"/>
              <a:ext cx="120650" cy="109538"/>
            </a:xfrm>
            <a:custGeom>
              <a:avLst/>
              <a:gdLst>
                <a:gd name="T0" fmla="*/ 0 w 40"/>
                <a:gd name="T1" fmla="*/ 9 h 36"/>
                <a:gd name="T2" fmla="*/ 0 w 40"/>
                <a:gd name="T3" fmla="*/ 2 h 36"/>
                <a:gd name="T4" fmla="*/ 7 w 40"/>
                <a:gd name="T5" fmla="*/ 2 h 36"/>
                <a:gd name="T6" fmla="*/ 31 w 40"/>
                <a:gd name="T7" fmla="*/ 6 h 36"/>
                <a:gd name="T8" fmla="*/ 38 w 40"/>
                <a:gd name="T9" fmla="*/ 13 h 36"/>
                <a:gd name="T10" fmla="*/ 39 w 40"/>
                <a:gd name="T11" fmla="*/ 20 h 36"/>
                <a:gd name="T12" fmla="*/ 0 w 40"/>
                <a:gd name="T13" fmla="*/ 9 h 36"/>
              </a:gdLst>
              <a:ahLst/>
              <a:cxnLst>
                <a:cxn ang="0">
                  <a:pos x="T0" y="T1"/>
                </a:cxn>
                <a:cxn ang="0">
                  <a:pos x="T2" y="T3"/>
                </a:cxn>
                <a:cxn ang="0">
                  <a:pos x="T4" y="T5"/>
                </a:cxn>
                <a:cxn ang="0">
                  <a:pos x="T6" y="T7"/>
                </a:cxn>
                <a:cxn ang="0">
                  <a:pos x="T8" y="T9"/>
                </a:cxn>
                <a:cxn ang="0">
                  <a:pos x="T10" y="T11"/>
                </a:cxn>
                <a:cxn ang="0">
                  <a:pos x="T12" y="T13"/>
                </a:cxn>
              </a:cxnLst>
              <a:rect l="0" t="0" r="r" b="b"/>
              <a:pathLst>
                <a:path w="40" h="36">
                  <a:moveTo>
                    <a:pt x="0" y="9"/>
                  </a:moveTo>
                  <a:cubicBezTo>
                    <a:pt x="0" y="7"/>
                    <a:pt x="0" y="4"/>
                    <a:pt x="0" y="2"/>
                  </a:cubicBezTo>
                  <a:cubicBezTo>
                    <a:pt x="2" y="2"/>
                    <a:pt x="4" y="2"/>
                    <a:pt x="7" y="2"/>
                  </a:cubicBezTo>
                  <a:cubicBezTo>
                    <a:pt x="14" y="9"/>
                    <a:pt x="23" y="0"/>
                    <a:pt x="31" y="6"/>
                  </a:cubicBezTo>
                  <a:cubicBezTo>
                    <a:pt x="33" y="8"/>
                    <a:pt x="36" y="10"/>
                    <a:pt x="38" y="13"/>
                  </a:cubicBezTo>
                  <a:cubicBezTo>
                    <a:pt x="40" y="15"/>
                    <a:pt x="40" y="18"/>
                    <a:pt x="39" y="20"/>
                  </a:cubicBezTo>
                  <a:cubicBezTo>
                    <a:pt x="20" y="36"/>
                    <a:pt x="8" y="32"/>
                    <a:pt x="0" y="9"/>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 name="Freeform 1673"/>
            <p:cNvSpPr/>
            <p:nvPr/>
          </p:nvSpPr>
          <p:spPr bwMode="auto">
            <a:xfrm>
              <a:off x="8213725" y="2060576"/>
              <a:ext cx="265113" cy="136525"/>
            </a:xfrm>
            <a:custGeom>
              <a:avLst/>
              <a:gdLst>
                <a:gd name="T0" fmla="*/ 88 w 88"/>
                <a:gd name="T1" fmla="*/ 40 h 45"/>
                <a:gd name="T2" fmla="*/ 74 w 88"/>
                <a:gd name="T3" fmla="*/ 43 h 45"/>
                <a:gd name="T4" fmla="*/ 62 w 88"/>
                <a:gd name="T5" fmla="*/ 41 h 45"/>
                <a:gd name="T6" fmla="*/ 53 w 88"/>
                <a:gd name="T7" fmla="*/ 40 h 45"/>
                <a:gd name="T8" fmla="*/ 39 w 88"/>
                <a:gd name="T9" fmla="*/ 30 h 45"/>
                <a:gd name="T10" fmla="*/ 20 w 88"/>
                <a:gd name="T11" fmla="*/ 25 h 45"/>
                <a:gd name="T12" fmla="*/ 4 w 88"/>
                <a:gd name="T13" fmla="*/ 33 h 45"/>
                <a:gd name="T14" fmla="*/ 8 w 88"/>
                <a:gd name="T15" fmla="*/ 7 h 45"/>
                <a:gd name="T16" fmla="*/ 21 w 88"/>
                <a:gd name="T17" fmla="*/ 4 h 45"/>
                <a:gd name="T18" fmla="*/ 66 w 88"/>
                <a:gd name="T19" fmla="*/ 1 h 45"/>
                <a:gd name="T20" fmla="*/ 70 w 88"/>
                <a:gd name="T21" fmla="*/ 2 h 45"/>
                <a:gd name="T22" fmla="*/ 81 w 88"/>
                <a:gd name="T23" fmla="*/ 12 h 45"/>
                <a:gd name="T24" fmla="*/ 88 w 88"/>
                <a:gd name="T25" fmla="*/ 4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45">
                  <a:moveTo>
                    <a:pt x="88" y="40"/>
                  </a:moveTo>
                  <a:cubicBezTo>
                    <a:pt x="83" y="39"/>
                    <a:pt x="78" y="41"/>
                    <a:pt x="74" y="43"/>
                  </a:cubicBezTo>
                  <a:cubicBezTo>
                    <a:pt x="70" y="41"/>
                    <a:pt x="70" y="28"/>
                    <a:pt x="62" y="41"/>
                  </a:cubicBezTo>
                  <a:cubicBezTo>
                    <a:pt x="60" y="45"/>
                    <a:pt x="56" y="41"/>
                    <a:pt x="53" y="40"/>
                  </a:cubicBezTo>
                  <a:cubicBezTo>
                    <a:pt x="52" y="32"/>
                    <a:pt x="45" y="30"/>
                    <a:pt x="39" y="30"/>
                  </a:cubicBezTo>
                  <a:cubicBezTo>
                    <a:pt x="32" y="30"/>
                    <a:pt x="26" y="38"/>
                    <a:pt x="20" y="25"/>
                  </a:cubicBezTo>
                  <a:cubicBezTo>
                    <a:pt x="18" y="19"/>
                    <a:pt x="12" y="35"/>
                    <a:pt x="4" y="33"/>
                  </a:cubicBezTo>
                  <a:cubicBezTo>
                    <a:pt x="0" y="23"/>
                    <a:pt x="9" y="16"/>
                    <a:pt x="8" y="7"/>
                  </a:cubicBezTo>
                  <a:cubicBezTo>
                    <a:pt x="7" y="1"/>
                    <a:pt x="16" y="4"/>
                    <a:pt x="21" y="4"/>
                  </a:cubicBezTo>
                  <a:cubicBezTo>
                    <a:pt x="36" y="6"/>
                    <a:pt x="52" y="13"/>
                    <a:pt x="66" y="1"/>
                  </a:cubicBezTo>
                  <a:cubicBezTo>
                    <a:pt x="67" y="0"/>
                    <a:pt x="69" y="1"/>
                    <a:pt x="70" y="2"/>
                  </a:cubicBezTo>
                  <a:cubicBezTo>
                    <a:pt x="74" y="5"/>
                    <a:pt x="77" y="8"/>
                    <a:pt x="81" y="12"/>
                  </a:cubicBezTo>
                  <a:cubicBezTo>
                    <a:pt x="72" y="24"/>
                    <a:pt x="81" y="32"/>
                    <a:pt x="88" y="4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7" name="Freeform 1674"/>
            <p:cNvSpPr/>
            <p:nvPr/>
          </p:nvSpPr>
          <p:spPr bwMode="auto">
            <a:xfrm>
              <a:off x="8394700" y="2020888"/>
              <a:ext cx="50800" cy="49213"/>
            </a:xfrm>
            <a:custGeom>
              <a:avLst/>
              <a:gdLst>
                <a:gd name="T0" fmla="*/ 10 w 17"/>
                <a:gd name="T1" fmla="*/ 15 h 16"/>
                <a:gd name="T2" fmla="*/ 7 w 17"/>
                <a:gd name="T3" fmla="*/ 15 h 16"/>
                <a:gd name="T4" fmla="*/ 0 w 17"/>
                <a:gd name="T5" fmla="*/ 8 h 16"/>
                <a:gd name="T6" fmla="*/ 0 w 17"/>
                <a:gd name="T7" fmla="*/ 1 h 16"/>
                <a:gd name="T8" fmla="*/ 17 w 17"/>
                <a:gd name="T9" fmla="*/ 11 h 16"/>
                <a:gd name="T10" fmla="*/ 10 w 17"/>
                <a:gd name="T11" fmla="*/ 15 h 16"/>
              </a:gdLst>
              <a:ahLst/>
              <a:cxnLst>
                <a:cxn ang="0">
                  <a:pos x="T0" y="T1"/>
                </a:cxn>
                <a:cxn ang="0">
                  <a:pos x="T2" y="T3"/>
                </a:cxn>
                <a:cxn ang="0">
                  <a:pos x="T4" y="T5"/>
                </a:cxn>
                <a:cxn ang="0">
                  <a:pos x="T6" y="T7"/>
                </a:cxn>
                <a:cxn ang="0">
                  <a:pos x="T8" y="T9"/>
                </a:cxn>
                <a:cxn ang="0">
                  <a:pos x="T10" y="T11"/>
                </a:cxn>
              </a:cxnLst>
              <a:rect l="0" t="0" r="r" b="b"/>
              <a:pathLst>
                <a:path w="17" h="16">
                  <a:moveTo>
                    <a:pt x="10" y="15"/>
                  </a:moveTo>
                  <a:cubicBezTo>
                    <a:pt x="9" y="15"/>
                    <a:pt x="8" y="15"/>
                    <a:pt x="7" y="15"/>
                  </a:cubicBezTo>
                  <a:cubicBezTo>
                    <a:pt x="1" y="16"/>
                    <a:pt x="1" y="12"/>
                    <a:pt x="0" y="8"/>
                  </a:cubicBezTo>
                  <a:cubicBezTo>
                    <a:pt x="0" y="5"/>
                    <a:pt x="0" y="3"/>
                    <a:pt x="0" y="1"/>
                  </a:cubicBezTo>
                  <a:cubicBezTo>
                    <a:pt x="8" y="0"/>
                    <a:pt x="11" y="9"/>
                    <a:pt x="17" y="11"/>
                  </a:cubicBezTo>
                  <a:cubicBezTo>
                    <a:pt x="16" y="14"/>
                    <a:pt x="13" y="14"/>
                    <a:pt x="10" y="15"/>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8" name="Freeform 1675"/>
            <p:cNvSpPr/>
            <p:nvPr/>
          </p:nvSpPr>
          <p:spPr bwMode="auto">
            <a:xfrm>
              <a:off x="8124825" y="2011363"/>
              <a:ext cx="290513" cy="222250"/>
            </a:xfrm>
            <a:custGeom>
              <a:avLst/>
              <a:gdLst>
                <a:gd name="T0" fmla="*/ 89 w 96"/>
                <a:gd name="T1" fmla="*/ 11 h 73"/>
                <a:gd name="T2" fmla="*/ 96 w 96"/>
                <a:gd name="T3" fmla="*/ 18 h 73"/>
                <a:gd name="T4" fmla="*/ 78 w 96"/>
                <a:gd name="T5" fmla="*/ 28 h 73"/>
                <a:gd name="T6" fmla="*/ 38 w 96"/>
                <a:gd name="T7" fmla="*/ 21 h 73"/>
                <a:gd name="T8" fmla="*/ 33 w 96"/>
                <a:gd name="T9" fmla="*/ 49 h 73"/>
                <a:gd name="T10" fmla="*/ 37 w 96"/>
                <a:gd name="T11" fmla="*/ 70 h 73"/>
                <a:gd name="T12" fmla="*/ 15 w 96"/>
                <a:gd name="T13" fmla="*/ 67 h 73"/>
                <a:gd name="T14" fmla="*/ 2 w 96"/>
                <a:gd name="T15" fmla="*/ 56 h 73"/>
                <a:gd name="T16" fmla="*/ 18 w 96"/>
                <a:gd name="T17" fmla="*/ 51 h 73"/>
                <a:gd name="T18" fmla="*/ 12 w 96"/>
                <a:gd name="T19" fmla="*/ 42 h 73"/>
                <a:gd name="T20" fmla="*/ 26 w 96"/>
                <a:gd name="T21" fmla="*/ 17 h 73"/>
                <a:gd name="T22" fmla="*/ 33 w 96"/>
                <a:gd name="T23" fmla="*/ 14 h 73"/>
                <a:gd name="T24" fmla="*/ 47 w 96"/>
                <a:gd name="T25" fmla="*/ 7 h 73"/>
                <a:gd name="T26" fmla="*/ 51 w 96"/>
                <a:gd name="T27" fmla="*/ 0 h 73"/>
                <a:gd name="T28" fmla="*/ 51 w 96"/>
                <a:gd name="T29" fmla="*/ 0 h 73"/>
                <a:gd name="T30" fmla="*/ 54 w 96"/>
                <a:gd name="T31" fmla="*/ 1 h 73"/>
                <a:gd name="T32" fmla="*/ 89 w 96"/>
                <a:gd name="T33" fmla="*/ 1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73">
                  <a:moveTo>
                    <a:pt x="89" y="11"/>
                  </a:moveTo>
                  <a:cubicBezTo>
                    <a:pt x="91" y="13"/>
                    <a:pt x="94" y="15"/>
                    <a:pt x="96" y="18"/>
                  </a:cubicBezTo>
                  <a:cubicBezTo>
                    <a:pt x="93" y="26"/>
                    <a:pt x="88" y="30"/>
                    <a:pt x="78" y="28"/>
                  </a:cubicBezTo>
                  <a:cubicBezTo>
                    <a:pt x="65" y="26"/>
                    <a:pt x="52" y="28"/>
                    <a:pt x="38" y="21"/>
                  </a:cubicBezTo>
                  <a:cubicBezTo>
                    <a:pt x="52" y="35"/>
                    <a:pt x="34" y="40"/>
                    <a:pt x="33" y="49"/>
                  </a:cubicBezTo>
                  <a:cubicBezTo>
                    <a:pt x="27" y="57"/>
                    <a:pt x="41" y="62"/>
                    <a:pt x="37" y="70"/>
                  </a:cubicBezTo>
                  <a:cubicBezTo>
                    <a:pt x="29" y="73"/>
                    <a:pt x="23" y="64"/>
                    <a:pt x="15" y="67"/>
                  </a:cubicBezTo>
                  <a:cubicBezTo>
                    <a:pt x="5" y="69"/>
                    <a:pt x="0" y="66"/>
                    <a:pt x="2" y="56"/>
                  </a:cubicBezTo>
                  <a:cubicBezTo>
                    <a:pt x="6" y="52"/>
                    <a:pt x="14" y="59"/>
                    <a:pt x="18" y="51"/>
                  </a:cubicBezTo>
                  <a:cubicBezTo>
                    <a:pt x="20" y="46"/>
                    <a:pt x="13" y="45"/>
                    <a:pt x="12" y="42"/>
                  </a:cubicBezTo>
                  <a:cubicBezTo>
                    <a:pt x="17" y="34"/>
                    <a:pt x="22" y="26"/>
                    <a:pt x="26" y="17"/>
                  </a:cubicBezTo>
                  <a:cubicBezTo>
                    <a:pt x="29" y="17"/>
                    <a:pt x="32" y="17"/>
                    <a:pt x="33" y="14"/>
                  </a:cubicBezTo>
                  <a:cubicBezTo>
                    <a:pt x="38" y="12"/>
                    <a:pt x="41" y="7"/>
                    <a:pt x="47" y="7"/>
                  </a:cubicBezTo>
                  <a:cubicBezTo>
                    <a:pt x="51" y="6"/>
                    <a:pt x="49" y="2"/>
                    <a:pt x="51" y="0"/>
                  </a:cubicBezTo>
                  <a:cubicBezTo>
                    <a:pt x="51" y="0"/>
                    <a:pt x="51" y="0"/>
                    <a:pt x="51" y="0"/>
                  </a:cubicBezTo>
                  <a:cubicBezTo>
                    <a:pt x="52" y="0"/>
                    <a:pt x="54" y="0"/>
                    <a:pt x="54" y="1"/>
                  </a:cubicBezTo>
                  <a:cubicBezTo>
                    <a:pt x="61" y="21"/>
                    <a:pt x="74" y="18"/>
                    <a:pt x="89" y="1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Freeform 1676"/>
            <p:cNvSpPr/>
            <p:nvPr/>
          </p:nvSpPr>
          <p:spPr bwMode="auto">
            <a:xfrm>
              <a:off x="8120063" y="2047876"/>
              <a:ext cx="104775" cy="92075"/>
            </a:xfrm>
            <a:custGeom>
              <a:avLst/>
              <a:gdLst>
                <a:gd name="T0" fmla="*/ 28 w 35"/>
                <a:gd name="T1" fmla="*/ 5 h 30"/>
                <a:gd name="T2" fmla="*/ 14 w 35"/>
                <a:gd name="T3" fmla="*/ 30 h 30"/>
                <a:gd name="T4" fmla="*/ 7 w 35"/>
                <a:gd name="T5" fmla="*/ 23 h 30"/>
                <a:gd name="T6" fmla="*/ 1 w 35"/>
                <a:gd name="T7" fmla="*/ 13 h 30"/>
                <a:gd name="T8" fmla="*/ 9 w 35"/>
                <a:gd name="T9" fmla="*/ 10 h 30"/>
                <a:gd name="T10" fmla="*/ 28 w 35"/>
                <a:gd name="T11" fmla="*/ 5 h 30"/>
              </a:gdLst>
              <a:ahLst/>
              <a:cxnLst>
                <a:cxn ang="0">
                  <a:pos x="T0" y="T1"/>
                </a:cxn>
                <a:cxn ang="0">
                  <a:pos x="T2" y="T3"/>
                </a:cxn>
                <a:cxn ang="0">
                  <a:pos x="T4" y="T5"/>
                </a:cxn>
                <a:cxn ang="0">
                  <a:pos x="T6" y="T7"/>
                </a:cxn>
                <a:cxn ang="0">
                  <a:pos x="T8" y="T9"/>
                </a:cxn>
                <a:cxn ang="0">
                  <a:pos x="T10" y="T11"/>
                </a:cxn>
              </a:cxnLst>
              <a:rect l="0" t="0" r="r" b="b"/>
              <a:pathLst>
                <a:path w="35" h="30">
                  <a:moveTo>
                    <a:pt x="28" y="5"/>
                  </a:moveTo>
                  <a:cubicBezTo>
                    <a:pt x="35" y="20"/>
                    <a:pt x="20" y="22"/>
                    <a:pt x="14" y="30"/>
                  </a:cubicBezTo>
                  <a:cubicBezTo>
                    <a:pt x="13" y="26"/>
                    <a:pt x="17" y="18"/>
                    <a:pt x="7" y="23"/>
                  </a:cubicBezTo>
                  <a:cubicBezTo>
                    <a:pt x="1" y="22"/>
                    <a:pt x="0" y="19"/>
                    <a:pt x="1" y="13"/>
                  </a:cubicBezTo>
                  <a:cubicBezTo>
                    <a:pt x="2" y="9"/>
                    <a:pt x="6" y="8"/>
                    <a:pt x="9" y="10"/>
                  </a:cubicBezTo>
                  <a:cubicBezTo>
                    <a:pt x="18" y="17"/>
                    <a:pt x="20" y="0"/>
                    <a:pt x="28" y="5"/>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Freeform 1677"/>
            <p:cNvSpPr/>
            <p:nvPr/>
          </p:nvSpPr>
          <p:spPr bwMode="auto">
            <a:xfrm>
              <a:off x="8267700" y="2011363"/>
              <a:ext cx="23813" cy="34925"/>
            </a:xfrm>
            <a:custGeom>
              <a:avLst/>
              <a:gdLst>
                <a:gd name="T0" fmla="*/ 4 w 8"/>
                <a:gd name="T1" fmla="*/ 0 h 11"/>
                <a:gd name="T2" fmla="*/ 5 w 8"/>
                <a:gd name="T3" fmla="*/ 9 h 11"/>
                <a:gd name="T4" fmla="*/ 0 w 8"/>
                <a:gd name="T5" fmla="*/ 7 h 11"/>
                <a:gd name="T6" fmla="*/ 0 w 8"/>
                <a:gd name="T7" fmla="*/ 0 h 11"/>
                <a:gd name="T8" fmla="*/ 4 w 8"/>
                <a:gd name="T9" fmla="*/ 0 h 11"/>
              </a:gdLst>
              <a:ahLst/>
              <a:cxnLst>
                <a:cxn ang="0">
                  <a:pos x="T0" y="T1"/>
                </a:cxn>
                <a:cxn ang="0">
                  <a:pos x="T2" y="T3"/>
                </a:cxn>
                <a:cxn ang="0">
                  <a:pos x="T4" y="T5"/>
                </a:cxn>
                <a:cxn ang="0">
                  <a:pos x="T6" y="T7"/>
                </a:cxn>
                <a:cxn ang="0">
                  <a:pos x="T8" y="T9"/>
                </a:cxn>
              </a:cxnLst>
              <a:rect l="0" t="0" r="r" b="b"/>
              <a:pathLst>
                <a:path w="8" h="11">
                  <a:moveTo>
                    <a:pt x="4" y="0"/>
                  </a:moveTo>
                  <a:cubicBezTo>
                    <a:pt x="4" y="3"/>
                    <a:pt x="8" y="6"/>
                    <a:pt x="5" y="9"/>
                  </a:cubicBezTo>
                  <a:cubicBezTo>
                    <a:pt x="3" y="11"/>
                    <a:pt x="1" y="9"/>
                    <a:pt x="0" y="7"/>
                  </a:cubicBezTo>
                  <a:cubicBezTo>
                    <a:pt x="0" y="5"/>
                    <a:pt x="0" y="2"/>
                    <a:pt x="0" y="0"/>
                  </a:cubicBezTo>
                  <a:cubicBezTo>
                    <a:pt x="1" y="0"/>
                    <a:pt x="2" y="0"/>
                    <a:pt x="4" y="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Freeform 1678"/>
            <p:cNvSpPr/>
            <p:nvPr/>
          </p:nvSpPr>
          <p:spPr bwMode="auto">
            <a:xfrm>
              <a:off x="8037513" y="2400301"/>
              <a:ext cx="150813" cy="204788"/>
            </a:xfrm>
            <a:custGeom>
              <a:avLst/>
              <a:gdLst>
                <a:gd name="T0" fmla="*/ 3 w 50"/>
                <a:gd name="T1" fmla="*/ 32 h 67"/>
                <a:gd name="T2" fmla="*/ 12 w 50"/>
                <a:gd name="T3" fmla="*/ 18 h 67"/>
                <a:gd name="T4" fmla="*/ 31 w 50"/>
                <a:gd name="T5" fmla="*/ 4 h 67"/>
                <a:gd name="T6" fmla="*/ 32 w 50"/>
                <a:gd name="T7" fmla="*/ 8 h 67"/>
                <a:gd name="T8" fmla="*/ 47 w 50"/>
                <a:gd name="T9" fmla="*/ 28 h 67"/>
                <a:gd name="T10" fmla="*/ 44 w 50"/>
                <a:gd name="T11" fmla="*/ 37 h 67"/>
                <a:gd name="T12" fmla="*/ 33 w 50"/>
                <a:gd name="T13" fmla="*/ 53 h 67"/>
                <a:gd name="T14" fmla="*/ 17 w 50"/>
                <a:gd name="T15" fmla="*/ 54 h 67"/>
                <a:gd name="T16" fmla="*/ 3 w 50"/>
                <a:gd name="T17" fmla="*/ 3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67">
                  <a:moveTo>
                    <a:pt x="3" y="32"/>
                  </a:moveTo>
                  <a:cubicBezTo>
                    <a:pt x="11" y="31"/>
                    <a:pt x="17" y="30"/>
                    <a:pt x="12" y="18"/>
                  </a:cubicBezTo>
                  <a:cubicBezTo>
                    <a:pt x="8" y="8"/>
                    <a:pt x="20" y="0"/>
                    <a:pt x="31" y="4"/>
                  </a:cubicBezTo>
                  <a:cubicBezTo>
                    <a:pt x="32" y="6"/>
                    <a:pt x="32" y="7"/>
                    <a:pt x="32" y="8"/>
                  </a:cubicBezTo>
                  <a:cubicBezTo>
                    <a:pt x="38" y="14"/>
                    <a:pt x="45" y="19"/>
                    <a:pt x="47" y="28"/>
                  </a:cubicBezTo>
                  <a:cubicBezTo>
                    <a:pt x="50" y="32"/>
                    <a:pt x="48" y="36"/>
                    <a:pt x="44" y="37"/>
                  </a:cubicBezTo>
                  <a:cubicBezTo>
                    <a:pt x="35" y="39"/>
                    <a:pt x="35" y="46"/>
                    <a:pt x="33" y="53"/>
                  </a:cubicBezTo>
                  <a:cubicBezTo>
                    <a:pt x="29" y="62"/>
                    <a:pt x="24" y="67"/>
                    <a:pt x="17" y="54"/>
                  </a:cubicBezTo>
                  <a:cubicBezTo>
                    <a:pt x="14" y="46"/>
                    <a:pt x="0" y="45"/>
                    <a:pt x="3" y="32"/>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2" name="Freeform 1679"/>
            <p:cNvSpPr/>
            <p:nvPr/>
          </p:nvSpPr>
          <p:spPr bwMode="auto">
            <a:xfrm>
              <a:off x="7866063" y="2403476"/>
              <a:ext cx="193675" cy="169863"/>
            </a:xfrm>
            <a:custGeom>
              <a:avLst/>
              <a:gdLst>
                <a:gd name="T0" fmla="*/ 1 w 64"/>
                <a:gd name="T1" fmla="*/ 35 h 56"/>
                <a:gd name="T2" fmla="*/ 42 w 64"/>
                <a:gd name="T3" fmla="*/ 0 h 56"/>
                <a:gd name="T4" fmla="*/ 51 w 64"/>
                <a:gd name="T5" fmla="*/ 5 h 56"/>
                <a:gd name="T6" fmla="*/ 43 w 64"/>
                <a:gd name="T7" fmla="*/ 26 h 56"/>
                <a:gd name="T8" fmla="*/ 39 w 64"/>
                <a:gd name="T9" fmla="*/ 31 h 56"/>
                <a:gd name="T10" fmla="*/ 35 w 64"/>
                <a:gd name="T11" fmla="*/ 34 h 56"/>
                <a:gd name="T12" fmla="*/ 29 w 64"/>
                <a:gd name="T13" fmla="*/ 44 h 56"/>
                <a:gd name="T14" fmla="*/ 25 w 64"/>
                <a:gd name="T15" fmla="*/ 54 h 56"/>
                <a:gd name="T16" fmla="*/ 12 w 64"/>
                <a:gd name="T17" fmla="*/ 52 h 56"/>
                <a:gd name="T18" fmla="*/ 1 w 64"/>
                <a:gd name="T19" fmla="*/ 3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6">
                  <a:moveTo>
                    <a:pt x="1" y="35"/>
                  </a:moveTo>
                  <a:cubicBezTo>
                    <a:pt x="17" y="26"/>
                    <a:pt x="24" y="6"/>
                    <a:pt x="42" y="0"/>
                  </a:cubicBezTo>
                  <a:cubicBezTo>
                    <a:pt x="43" y="6"/>
                    <a:pt x="55" y="2"/>
                    <a:pt x="51" y="5"/>
                  </a:cubicBezTo>
                  <a:cubicBezTo>
                    <a:pt x="42" y="11"/>
                    <a:pt x="64" y="27"/>
                    <a:pt x="43" y="26"/>
                  </a:cubicBezTo>
                  <a:cubicBezTo>
                    <a:pt x="42" y="26"/>
                    <a:pt x="40" y="30"/>
                    <a:pt x="39" y="31"/>
                  </a:cubicBezTo>
                  <a:cubicBezTo>
                    <a:pt x="38" y="33"/>
                    <a:pt x="37" y="33"/>
                    <a:pt x="35" y="34"/>
                  </a:cubicBezTo>
                  <a:cubicBezTo>
                    <a:pt x="28" y="34"/>
                    <a:pt x="27" y="38"/>
                    <a:pt x="29" y="44"/>
                  </a:cubicBezTo>
                  <a:cubicBezTo>
                    <a:pt x="30" y="48"/>
                    <a:pt x="30" y="53"/>
                    <a:pt x="25" y="54"/>
                  </a:cubicBezTo>
                  <a:cubicBezTo>
                    <a:pt x="20" y="55"/>
                    <a:pt x="14" y="56"/>
                    <a:pt x="12" y="52"/>
                  </a:cubicBezTo>
                  <a:cubicBezTo>
                    <a:pt x="10" y="45"/>
                    <a:pt x="0" y="43"/>
                    <a:pt x="1" y="35"/>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3" name="Freeform 1680"/>
            <p:cNvSpPr/>
            <p:nvPr/>
          </p:nvSpPr>
          <p:spPr bwMode="auto">
            <a:xfrm>
              <a:off x="7943850" y="2498726"/>
              <a:ext cx="153988" cy="147638"/>
            </a:xfrm>
            <a:custGeom>
              <a:avLst/>
              <a:gdLst>
                <a:gd name="T0" fmla="*/ 10 w 51"/>
                <a:gd name="T1" fmla="*/ 0 h 49"/>
                <a:gd name="T2" fmla="*/ 13 w 51"/>
                <a:gd name="T3" fmla="*/ 0 h 49"/>
                <a:gd name="T4" fmla="*/ 34 w 51"/>
                <a:gd name="T5" fmla="*/ 0 h 49"/>
                <a:gd name="T6" fmla="*/ 51 w 51"/>
                <a:gd name="T7" fmla="*/ 21 h 49"/>
                <a:gd name="T8" fmla="*/ 34 w 51"/>
                <a:gd name="T9" fmla="*/ 48 h 49"/>
                <a:gd name="T10" fmla="*/ 27 w 51"/>
                <a:gd name="T11" fmla="*/ 47 h 49"/>
                <a:gd name="T12" fmla="*/ 17 w 51"/>
                <a:gd name="T13" fmla="*/ 33 h 49"/>
                <a:gd name="T14" fmla="*/ 5 w 51"/>
                <a:gd name="T15" fmla="*/ 14 h 49"/>
                <a:gd name="T16" fmla="*/ 10 w 51"/>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49">
                  <a:moveTo>
                    <a:pt x="10" y="0"/>
                  </a:moveTo>
                  <a:cubicBezTo>
                    <a:pt x="11" y="0"/>
                    <a:pt x="12" y="0"/>
                    <a:pt x="13" y="0"/>
                  </a:cubicBezTo>
                  <a:cubicBezTo>
                    <a:pt x="20" y="7"/>
                    <a:pt x="27" y="5"/>
                    <a:pt x="34" y="0"/>
                  </a:cubicBezTo>
                  <a:cubicBezTo>
                    <a:pt x="36" y="10"/>
                    <a:pt x="49" y="11"/>
                    <a:pt x="51" y="21"/>
                  </a:cubicBezTo>
                  <a:cubicBezTo>
                    <a:pt x="39" y="26"/>
                    <a:pt x="41" y="40"/>
                    <a:pt x="34" y="48"/>
                  </a:cubicBezTo>
                  <a:cubicBezTo>
                    <a:pt x="32" y="49"/>
                    <a:pt x="29" y="48"/>
                    <a:pt x="27" y="47"/>
                  </a:cubicBezTo>
                  <a:cubicBezTo>
                    <a:pt x="21" y="44"/>
                    <a:pt x="19" y="39"/>
                    <a:pt x="17" y="33"/>
                  </a:cubicBezTo>
                  <a:cubicBezTo>
                    <a:pt x="14" y="26"/>
                    <a:pt x="9" y="20"/>
                    <a:pt x="5" y="14"/>
                  </a:cubicBezTo>
                  <a:cubicBezTo>
                    <a:pt x="0" y="7"/>
                    <a:pt x="1" y="3"/>
                    <a:pt x="10" y="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4" name="Freeform 1681"/>
            <p:cNvSpPr/>
            <p:nvPr/>
          </p:nvSpPr>
          <p:spPr bwMode="auto">
            <a:xfrm>
              <a:off x="8097838" y="2233613"/>
              <a:ext cx="139700" cy="195263"/>
            </a:xfrm>
            <a:custGeom>
              <a:avLst/>
              <a:gdLst>
                <a:gd name="T0" fmla="*/ 11 w 46"/>
                <a:gd name="T1" fmla="*/ 63 h 64"/>
                <a:gd name="T2" fmla="*/ 11 w 46"/>
                <a:gd name="T3" fmla="*/ 59 h 64"/>
                <a:gd name="T4" fmla="*/ 11 w 46"/>
                <a:gd name="T5" fmla="*/ 56 h 64"/>
                <a:gd name="T6" fmla="*/ 11 w 46"/>
                <a:gd name="T7" fmla="*/ 42 h 64"/>
                <a:gd name="T8" fmla="*/ 23 w 46"/>
                <a:gd name="T9" fmla="*/ 30 h 64"/>
                <a:gd name="T10" fmla="*/ 0 w 46"/>
                <a:gd name="T11" fmla="*/ 21 h 64"/>
                <a:gd name="T12" fmla="*/ 4 w 46"/>
                <a:gd name="T13" fmla="*/ 14 h 64"/>
                <a:gd name="T14" fmla="*/ 4 w 46"/>
                <a:gd name="T15" fmla="*/ 14 h 64"/>
                <a:gd name="T16" fmla="*/ 29 w 46"/>
                <a:gd name="T17" fmla="*/ 10 h 64"/>
                <a:gd name="T18" fmla="*/ 35 w 46"/>
                <a:gd name="T19" fmla="*/ 18 h 64"/>
                <a:gd name="T20" fmla="*/ 39 w 46"/>
                <a:gd name="T21" fmla="*/ 18 h 64"/>
                <a:gd name="T22" fmla="*/ 40 w 46"/>
                <a:gd name="T23" fmla="*/ 34 h 64"/>
                <a:gd name="T24" fmla="*/ 16 w 46"/>
                <a:gd name="T25" fmla="*/ 63 h 64"/>
                <a:gd name="T26" fmla="*/ 11 w 46"/>
                <a:gd name="T27"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64">
                  <a:moveTo>
                    <a:pt x="11" y="63"/>
                  </a:moveTo>
                  <a:cubicBezTo>
                    <a:pt x="11" y="62"/>
                    <a:pt x="11" y="61"/>
                    <a:pt x="11" y="59"/>
                  </a:cubicBezTo>
                  <a:cubicBezTo>
                    <a:pt x="11" y="58"/>
                    <a:pt x="11" y="57"/>
                    <a:pt x="11" y="56"/>
                  </a:cubicBezTo>
                  <a:cubicBezTo>
                    <a:pt x="8" y="51"/>
                    <a:pt x="9" y="47"/>
                    <a:pt x="11" y="42"/>
                  </a:cubicBezTo>
                  <a:cubicBezTo>
                    <a:pt x="15" y="39"/>
                    <a:pt x="18" y="35"/>
                    <a:pt x="23" y="30"/>
                  </a:cubicBezTo>
                  <a:cubicBezTo>
                    <a:pt x="15" y="27"/>
                    <a:pt x="6" y="28"/>
                    <a:pt x="0" y="21"/>
                  </a:cubicBezTo>
                  <a:cubicBezTo>
                    <a:pt x="1" y="19"/>
                    <a:pt x="3" y="17"/>
                    <a:pt x="4" y="14"/>
                  </a:cubicBezTo>
                  <a:cubicBezTo>
                    <a:pt x="4" y="14"/>
                    <a:pt x="4" y="14"/>
                    <a:pt x="4" y="14"/>
                  </a:cubicBezTo>
                  <a:cubicBezTo>
                    <a:pt x="11" y="2"/>
                    <a:pt x="20" y="0"/>
                    <a:pt x="29" y="10"/>
                  </a:cubicBezTo>
                  <a:cubicBezTo>
                    <a:pt x="31" y="12"/>
                    <a:pt x="31" y="16"/>
                    <a:pt x="35" y="18"/>
                  </a:cubicBezTo>
                  <a:cubicBezTo>
                    <a:pt x="36" y="18"/>
                    <a:pt x="38" y="18"/>
                    <a:pt x="39" y="18"/>
                  </a:cubicBezTo>
                  <a:cubicBezTo>
                    <a:pt x="46" y="23"/>
                    <a:pt x="44" y="31"/>
                    <a:pt x="40" y="34"/>
                  </a:cubicBezTo>
                  <a:cubicBezTo>
                    <a:pt x="29" y="42"/>
                    <a:pt x="22" y="52"/>
                    <a:pt x="16" y="63"/>
                  </a:cubicBezTo>
                  <a:cubicBezTo>
                    <a:pt x="15" y="64"/>
                    <a:pt x="12" y="64"/>
                    <a:pt x="11" y="63"/>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5" name="Freeform 1682"/>
            <p:cNvSpPr/>
            <p:nvPr/>
          </p:nvSpPr>
          <p:spPr bwMode="auto">
            <a:xfrm>
              <a:off x="7870825" y="2276476"/>
              <a:ext cx="142875" cy="127000"/>
            </a:xfrm>
            <a:custGeom>
              <a:avLst/>
              <a:gdLst>
                <a:gd name="T0" fmla="*/ 40 w 47"/>
                <a:gd name="T1" fmla="*/ 35 h 42"/>
                <a:gd name="T2" fmla="*/ 23 w 47"/>
                <a:gd name="T3" fmla="*/ 35 h 42"/>
                <a:gd name="T4" fmla="*/ 7 w 47"/>
                <a:gd name="T5" fmla="*/ 38 h 42"/>
                <a:gd name="T6" fmla="*/ 6 w 47"/>
                <a:gd name="T7" fmla="*/ 21 h 42"/>
                <a:gd name="T8" fmla="*/ 27 w 47"/>
                <a:gd name="T9" fmla="*/ 0 h 42"/>
                <a:gd name="T10" fmla="*/ 38 w 47"/>
                <a:gd name="T11" fmla="*/ 20 h 42"/>
                <a:gd name="T12" fmla="*/ 40 w 47"/>
                <a:gd name="T13" fmla="*/ 35 h 42"/>
              </a:gdLst>
              <a:ahLst/>
              <a:cxnLst>
                <a:cxn ang="0">
                  <a:pos x="T0" y="T1"/>
                </a:cxn>
                <a:cxn ang="0">
                  <a:pos x="T2" y="T3"/>
                </a:cxn>
                <a:cxn ang="0">
                  <a:pos x="T4" y="T5"/>
                </a:cxn>
                <a:cxn ang="0">
                  <a:pos x="T6" y="T7"/>
                </a:cxn>
                <a:cxn ang="0">
                  <a:pos x="T8" y="T9"/>
                </a:cxn>
                <a:cxn ang="0">
                  <a:pos x="T10" y="T11"/>
                </a:cxn>
                <a:cxn ang="0">
                  <a:pos x="T12" y="T13"/>
                </a:cxn>
              </a:cxnLst>
              <a:rect l="0" t="0" r="r" b="b"/>
              <a:pathLst>
                <a:path w="47" h="42">
                  <a:moveTo>
                    <a:pt x="40" y="35"/>
                  </a:moveTo>
                  <a:cubicBezTo>
                    <a:pt x="35" y="27"/>
                    <a:pt x="27" y="31"/>
                    <a:pt x="23" y="35"/>
                  </a:cubicBezTo>
                  <a:cubicBezTo>
                    <a:pt x="18" y="41"/>
                    <a:pt x="12" y="42"/>
                    <a:pt x="7" y="38"/>
                  </a:cubicBezTo>
                  <a:cubicBezTo>
                    <a:pt x="0" y="34"/>
                    <a:pt x="6" y="27"/>
                    <a:pt x="6" y="21"/>
                  </a:cubicBezTo>
                  <a:cubicBezTo>
                    <a:pt x="13" y="14"/>
                    <a:pt x="15" y="3"/>
                    <a:pt x="27" y="0"/>
                  </a:cubicBezTo>
                  <a:cubicBezTo>
                    <a:pt x="28" y="8"/>
                    <a:pt x="22" y="19"/>
                    <a:pt x="38" y="20"/>
                  </a:cubicBezTo>
                  <a:cubicBezTo>
                    <a:pt x="45" y="20"/>
                    <a:pt x="47" y="28"/>
                    <a:pt x="40" y="35"/>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6" name="Freeform 1683"/>
            <p:cNvSpPr/>
            <p:nvPr/>
          </p:nvSpPr>
          <p:spPr bwMode="auto">
            <a:xfrm>
              <a:off x="7877175" y="2236788"/>
              <a:ext cx="85725" cy="103188"/>
            </a:xfrm>
            <a:custGeom>
              <a:avLst/>
              <a:gdLst>
                <a:gd name="T0" fmla="*/ 25 w 28"/>
                <a:gd name="T1" fmla="*/ 13 h 34"/>
                <a:gd name="T2" fmla="*/ 4 w 28"/>
                <a:gd name="T3" fmla="*/ 34 h 34"/>
                <a:gd name="T4" fmla="*/ 0 w 28"/>
                <a:gd name="T5" fmla="*/ 34 h 34"/>
                <a:gd name="T6" fmla="*/ 14 w 28"/>
                <a:gd name="T7" fmla="*/ 9 h 34"/>
                <a:gd name="T8" fmla="*/ 28 w 28"/>
                <a:gd name="T9" fmla="*/ 10 h 34"/>
                <a:gd name="T10" fmla="*/ 25 w 28"/>
                <a:gd name="T11" fmla="*/ 13 h 34"/>
              </a:gdLst>
              <a:ahLst/>
              <a:cxnLst>
                <a:cxn ang="0">
                  <a:pos x="T0" y="T1"/>
                </a:cxn>
                <a:cxn ang="0">
                  <a:pos x="T2" y="T3"/>
                </a:cxn>
                <a:cxn ang="0">
                  <a:pos x="T4" y="T5"/>
                </a:cxn>
                <a:cxn ang="0">
                  <a:pos x="T6" y="T7"/>
                </a:cxn>
                <a:cxn ang="0">
                  <a:pos x="T8" y="T9"/>
                </a:cxn>
                <a:cxn ang="0">
                  <a:pos x="T10" y="T11"/>
                </a:cxn>
              </a:cxnLst>
              <a:rect l="0" t="0" r="r" b="b"/>
              <a:pathLst>
                <a:path w="28" h="34">
                  <a:moveTo>
                    <a:pt x="25" y="13"/>
                  </a:moveTo>
                  <a:cubicBezTo>
                    <a:pt x="18" y="21"/>
                    <a:pt x="16" y="32"/>
                    <a:pt x="4" y="34"/>
                  </a:cubicBezTo>
                  <a:cubicBezTo>
                    <a:pt x="2" y="34"/>
                    <a:pt x="1" y="34"/>
                    <a:pt x="0" y="34"/>
                  </a:cubicBezTo>
                  <a:cubicBezTo>
                    <a:pt x="1" y="23"/>
                    <a:pt x="9" y="17"/>
                    <a:pt x="14" y="9"/>
                  </a:cubicBezTo>
                  <a:cubicBezTo>
                    <a:pt x="20" y="0"/>
                    <a:pt x="23" y="12"/>
                    <a:pt x="28" y="10"/>
                  </a:cubicBezTo>
                  <a:cubicBezTo>
                    <a:pt x="27" y="11"/>
                    <a:pt x="26" y="12"/>
                    <a:pt x="25" y="13"/>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7" name="Freeform 1684"/>
            <p:cNvSpPr/>
            <p:nvPr/>
          </p:nvSpPr>
          <p:spPr bwMode="auto">
            <a:xfrm>
              <a:off x="8037513" y="2290763"/>
              <a:ext cx="85725" cy="58738"/>
            </a:xfrm>
            <a:custGeom>
              <a:avLst/>
              <a:gdLst>
                <a:gd name="T0" fmla="*/ 2 w 28"/>
                <a:gd name="T1" fmla="*/ 19 h 19"/>
                <a:gd name="T2" fmla="*/ 10 w 28"/>
                <a:gd name="T3" fmla="*/ 1 h 19"/>
                <a:gd name="T4" fmla="*/ 17 w 28"/>
                <a:gd name="T5" fmla="*/ 11 h 19"/>
                <a:gd name="T6" fmla="*/ 2 w 28"/>
                <a:gd name="T7" fmla="*/ 19 h 19"/>
              </a:gdLst>
              <a:ahLst/>
              <a:cxnLst>
                <a:cxn ang="0">
                  <a:pos x="T0" y="T1"/>
                </a:cxn>
                <a:cxn ang="0">
                  <a:pos x="T2" y="T3"/>
                </a:cxn>
                <a:cxn ang="0">
                  <a:pos x="T4" y="T5"/>
                </a:cxn>
                <a:cxn ang="0">
                  <a:pos x="T6" y="T7"/>
                </a:cxn>
              </a:cxnLst>
              <a:rect l="0" t="0" r="r" b="b"/>
              <a:pathLst>
                <a:path w="28" h="19">
                  <a:moveTo>
                    <a:pt x="2" y="19"/>
                  </a:moveTo>
                  <a:cubicBezTo>
                    <a:pt x="4" y="10"/>
                    <a:pt x="0" y="1"/>
                    <a:pt x="10" y="1"/>
                  </a:cubicBezTo>
                  <a:cubicBezTo>
                    <a:pt x="14" y="1"/>
                    <a:pt x="28" y="0"/>
                    <a:pt x="17" y="11"/>
                  </a:cubicBezTo>
                  <a:cubicBezTo>
                    <a:pt x="15" y="13"/>
                    <a:pt x="8" y="13"/>
                    <a:pt x="2" y="19"/>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8" name="Freeform 1685"/>
            <p:cNvSpPr/>
            <p:nvPr/>
          </p:nvSpPr>
          <p:spPr bwMode="auto">
            <a:xfrm>
              <a:off x="8104188" y="2360613"/>
              <a:ext cx="36513" cy="42863"/>
            </a:xfrm>
            <a:custGeom>
              <a:avLst/>
              <a:gdLst>
                <a:gd name="T0" fmla="*/ 9 w 12"/>
                <a:gd name="T1" fmla="*/ 0 h 14"/>
                <a:gd name="T2" fmla="*/ 9 w 12"/>
                <a:gd name="T3" fmla="*/ 14 h 14"/>
                <a:gd name="T4" fmla="*/ 9 w 12"/>
                <a:gd name="T5" fmla="*/ 0 h 14"/>
              </a:gdLst>
              <a:ahLst/>
              <a:cxnLst>
                <a:cxn ang="0">
                  <a:pos x="T0" y="T1"/>
                </a:cxn>
                <a:cxn ang="0">
                  <a:pos x="T2" y="T3"/>
                </a:cxn>
                <a:cxn ang="0">
                  <a:pos x="T4" y="T5"/>
                </a:cxn>
              </a:cxnLst>
              <a:rect l="0" t="0" r="r" b="b"/>
              <a:pathLst>
                <a:path w="12" h="14">
                  <a:moveTo>
                    <a:pt x="9" y="0"/>
                  </a:moveTo>
                  <a:cubicBezTo>
                    <a:pt x="12" y="5"/>
                    <a:pt x="9" y="9"/>
                    <a:pt x="9" y="14"/>
                  </a:cubicBezTo>
                  <a:cubicBezTo>
                    <a:pt x="4" y="9"/>
                    <a:pt x="0" y="5"/>
                    <a:pt x="9" y="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9" name="Freeform 1686"/>
            <p:cNvSpPr/>
            <p:nvPr/>
          </p:nvSpPr>
          <p:spPr bwMode="auto">
            <a:xfrm>
              <a:off x="8097838" y="2163763"/>
              <a:ext cx="119063" cy="133350"/>
            </a:xfrm>
            <a:custGeom>
              <a:avLst/>
              <a:gdLst>
                <a:gd name="T0" fmla="*/ 35 w 39"/>
                <a:gd name="T1" fmla="*/ 41 h 44"/>
                <a:gd name="T2" fmla="*/ 28 w 39"/>
                <a:gd name="T3" fmla="*/ 37 h 44"/>
                <a:gd name="T4" fmla="*/ 4 w 39"/>
                <a:gd name="T5" fmla="*/ 37 h 44"/>
                <a:gd name="T6" fmla="*/ 1 w 39"/>
                <a:gd name="T7" fmla="*/ 5 h 44"/>
                <a:gd name="T8" fmla="*/ 4 w 39"/>
                <a:gd name="T9" fmla="*/ 1 h 44"/>
                <a:gd name="T10" fmla="*/ 11 w 39"/>
                <a:gd name="T11" fmla="*/ 6 h 44"/>
                <a:gd name="T12" fmla="*/ 25 w 39"/>
                <a:gd name="T13" fmla="*/ 13 h 44"/>
                <a:gd name="T14" fmla="*/ 39 w 39"/>
                <a:gd name="T15" fmla="*/ 34 h 44"/>
                <a:gd name="T16" fmla="*/ 35 w 39"/>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44">
                  <a:moveTo>
                    <a:pt x="35" y="41"/>
                  </a:moveTo>
                  <a:cubicBezTo>
                    <a:pt x="30" y="44"/>
                    <a:pt x="30" y="39"/>
                    <a:pt x="28" y="37"/>
                  </a:cubicBezTo>
                  <a:cubicBezTo>
                    <a:pt x="20" y="26"/>
                    <a:pt x="12" y="29"/>
                    <a:pt x="4" y="37"/>
                  </a:cubicBezTo>
                  <a:cubicBezTo>
                    <a:pt x="3" y="27"/>
                    <a:pt x="7" y="15"/>
                    <a:pt x="1" y="5"/>
                  </a:cubicBezTo>
                  <a:cubicBezTo>
                    <a:pt x="0" y="3"/>
                    <a:pt x="2" y="0"/>
                    <a:pt x="4" y="1"/>
                  </a:cubicBezTo>
                  <a:cubicBezTo>
                    <a:pt x="7" y="1"/>
                    <a:pt x="9" y="4"/>
                    <a:pt x="11" y="6"/>
                  </a:cubicBezTo>
                  <a:cubicBezTo>
                    <a:pt x="14" y="12"/>
                    <a:pt x="16" y="19"/>
                    <a:pt x="25" y="13"/>
                  </a:cubicBezTo>
                  <a:cubicBezTo>
                    <a:pt x="30" y="19"/>
                    <a:pt x="38" y="24"/>
                    <a:pt x="39" y="34"/>
                  </a:cubicBezTo>
                  <a:cubicBezTo>
                    <a:pt x="33" y="34"/>
                    <a:pt x="33" y="37"/>
                    <a:pt x="35" y="4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0" name="Freeform 1687"/>
            <p:cNvSpPr/>
            <p:nvPr/>
          </p:nvSpPr>
          <p:spPr bwMode="auto">
            <a:xfrm>
              <a:off x="8140700" y="2725738"/>
              <a:ext cx="157163" cy="122238"/>
            </a:xfrm>
            <a:custGeom>
              <a:avLst/>
              <a:gdLst>
                <a:gd name="T0" fmla="*/ 42 w 52"/>
                <a:gd name="T1" fmla="*/ 9 h 40"/>
                <a:gd name="T2" fmla="*/ 29 w 52"/>
                <a:gd name="T3" fmla="*/ 38 h 40"/>
                <a:gd name="T4" fmla="*/ 14 w 52"/>
                <a:gd name="T5" fmla="*/ 40 h 40"/>
                <a:gd name="T6" fmla="*/ 13 w 52"/>
                <a:gd name="T7" fmla="*/ 36 h 40"/>
                <a:gd name="T8" fmla="*/ 11 w 52"/>
                <a:gd name="T9" fmla="*/ 29 h 40"/>
                <a:gd name="T10" fmla="*/ 0 w 52"/>
                <a:gd name="T11" fmla="*/ 21 h 40"/>
                <a:gd name="T12" fmla="*/ 8 w 52"/>
                <a:gd name="T13" fmla="*/ 4 h 40"/>
                <a:gd name="T14" fmla="*/ 14 w 52"/>
                <a:gd name="T15" fmla="*/ 0 h 40"/>
                <a:gd name="T16" fmla="*/ 32 w 52"/>
                <a:gd name="T17" fmla="*/ 3 h 40"/>
                <a:gd name="T18" fmla="*/ 42 w 52"/>
                <a:gd name="T19"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40">
                  <a:moveTo>
                    <a:pt x="42" y="9"/>
                  </a:moveTo>
                  <a:cubicBezTo>
                    <a:pt x="52" y="29"/>
                    <a:pt x="52" y="28"/>
                    <a:pt x="29" y="38"/>
                  </a:cubicBezTo>
                  <a:cubicBezTo>
                    <a:pt x="24" y="40"/>
                    <a:pt x="19" y="40"/>
                    <a:pt x="14" y="40"/>
                  </a:cubicBezTo>
                  <a:cubicBezTo>
                    <a:pt x="13" y="39"/>
                    <a:pt x="13" y="38"/>
                    <a:pt x="13" y="36"/>
                  </a:cubicBezTo>
                  <a:cubicBezTo>
                    <a:pt x="15" y="33"/>
                    <a:pt x="16" y="30"/>
                    <a:pt x="11" y="29"/>
                  </a:cubicBezTo>
                  <a:cubicBezTo>
                    <a:pt x="6" y="28"/>
                    <a:pt x="1" y="27"/>
                    <a:pt x="0" y="21"/>
                  </a:cubicBezTo>
                  <a:cubicBezTo>
                    <a:pt x="2" y="15"/>
                    <a:pt x="6" y="10"/>
                    <a:pt x="8" y="4"/>
                  </a:cubicBezTo>
                  <a:cubicBezTo>
                    <a:pt x="10" y="2"/>
                    <a:pt x="11" y="1"/>
                    <a:pt x="14" y="0"/>
                  </a:cubicBezTo>
                  <a:cubicBezTo>
                    <a:pt x="20" y="2"/>
                    <a:pt x="26" y="3"/>
                    <a:pt x="32" y="3"/>
                  </a:cubicBezTo>
                  <a:cubicBezTo>
                    <a:pt x="36" y="3"/>
                    <a:pt x="39" y="6"/>
                    <a:pt x="42" y="9"/>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1" name="Freeform 1688"/>
            <p:cNvSpPr/>
            <p:nvPr/>
          </p:nvSpPr>
          <p:spPr bwMode="auto">
            <a:xfrm>
              <a:off x="8077200" y="2825751"/>
              <a:ext cx="106363" cy="139700"/>
            </a:xfrm>
            <a:custGeom>
              <a:avLst/>
              <a:gdLst>
                <a:gd name="T0" fmla="*/ 35 w 35"/>
                <a:gd name="T1" fmla="*/ 4 h 46"/>
                <a:gd name="T2" fmla="*/ 35 w 35"/>
                <a:gd name="T3" fmla="*/ 7 h 46"/>
                <a:gd name="T4" fmla="*/ 0 w 35"/>
                <a:gd name="T5" fmla="*/ 46 h 46"/>
                <a:gd name="T6" fmla="*/ 0 w 35"/>
                <a:gd name="T7" fmla="*/ 39 h 46"/>
                <a:gd name="T8" fmla="*/ 25 w 35"/>
                <a:gd name="T9" fmla="*/ 9 h 46"/>
                <a:gd name="T10" fmla="*/ 35 w 35"/>
                <a:gd name="T11" fmla="*/ 4 h 46"/>
              </a:gdLst>
              <a:ahLst/>
              <a:cxnLst>
                <a:cxn ang="0">
                  <a:pos x="T0" y="T1"/>
                </a:cxn>
                <a:cxn ang="0">
                  <a:pos x="T2" y="T3"/>
                </a:cxn>
                <a:cxn ang="0">
                  <a:pos x="T4" y="T5"/>
                </a:cxn>
                <a:cxn ang="0">
                  <a:pos x="T6" y="T7"/>
                </a:cxn>
                <a:cxn ang="0">
                  <a:pos x="T8" y="T9"/>
                </a:cxn>
                <a:cxn ang="0">
                  <a:pos x="T10" y="T11"/>
                </a:cxn>
              </a:cxnLst>
              <a:rect l="0" t="0" r="r" b="b"/>
              <a:pathLst>
                <a:path w="35" h="46">
                  <a:moveTo>
                    <a:pt x="35" y="4"/>
                  </a:moveTo>
                  <a:cubicBezTo>
                    <a:pt x="35" y="5"/>
                    <a:pt x="35" y="6"/>
                    <a:pt x="35" y="7"/>
                  </a:cubicBezTo>
                  <a:cubicBezTo>
                    <a:pt x="35" y="37"/>
                    <a:pt x="35" y="37"/>
                    <a:pt x="0" y="46"/>
                  </a:cubicBezTo>
                  <a:cubicBezTo>
                    <a:pt x="0" y="43"/>
                    <a:pt x="0" y="41"/>
                    <a:pt x="0" y="39"/>
                  </a:cubicBezTo>
                  <a:cubicBezTo>
                    <a:pt x="11" y="31"/>
                    <a:pt x="16" y="18"/>
                    <a:pt x="25" y="9"/>
                  </a:cubicBezTo>
                  <a:cubicBezTo>
                    <a:pt x="28" y="5"/>
                    <a:pt x="29" y="0"/>
                    <a:pt x="35" y="4"/>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2" name="Freeform 1689"/>
            <p:cNvSpPr/>
            <p:nvPr/>
          </p:nvSpPr>
          <p:spPr bwMode="auto">
            <a:xfrm>
              <a:off x="8204200" y="2674938"/>
              <a:ext cx="136525" cy="80963"/>
            </a:xfrm>
            <a:custGeom>
              <a:avLst/>
              <a:gdLst>
                <a:gd name="T0" fmla="*/ 21 w 45"/>
                <a:gd name="T1" fmla="*/ 26 h 27"/>
                <a:gd name="T2" fmla="*/ 11 w 45"/>
                <a:gd name="T3" fmla="*/ 23 h 27"/>
                <a:gd name="T4" fmla="*/ 3 w 45"/>
                <a:gd name="T5" fmla="*/ 10 h 27"/>
                <a:gd name="T6" fmla="*/ 36 w 45"/>
                <a:gd name="T7" fmla="*/ 0 h 27"/>
                <a:gd name="T8" fmla="*/ 43 w 45"/>
                <a:gd name="T9" fmla="*/ 4 h 27"/>
                <a:gd name="T10" fmla="*/ 35 w 45"/>
                <a:gd name="T11" fmla="*/ 16 h 27"/>
                <a:gd name="T12" fmla="*/ 32 w 45"/>
                <a:gd name="T13" fmla="*/ 26 h 27"/>
                <a:gd name="T14" fmla="*/ 21 w 45"/>
                <a:gd name="T15" fmla="*/ 26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7">
                  <a:moveTo>
                    <a:pt x="21" y="26"/>
                  </a:moveTo>
                  <a:cubicBezTo>
                    <a:pt x="18" y="25"/>
                    <a:pt x="14" y="24"/>
                    <a:pt x="11" y="23"/>
                  </a:cubicBezTo>
                  <a:cubicBezTo>
                    <a:pt x="6" y="19"/>
                    <a:pt x="0" y="17"/>
                    <a:pt x="3" y="10"/>
                  </a:cubicBezTo>
                  <a:cubicBezTo>
                    <a:pt x="12" y="1"/>
                    <a:pt x="25" y="3"/>
                    <a:pt x="36" y="0"/>
                  </a:cubicBezTo>
                  <a:cubicBezTo>
                    <a:pt x="39" y="0"/>
                    <a:pt x="42" y="0"/>
                    <a:pt x="43" y="4"/>
                  </a:cubicBezTo>
                  <a:cubicBezTo>
                    <a:pt x="45" y="11"/>
                    <a:pt x="38" y="12"/>
                    <a:pt x="35" y="16"/>
                  </a:cubicBezTo>
                  <a:cubicBezTo>
                    <a:pt x="26" y="16"/>
                    <a:pt x="33" y="23"/>
                    <a:pt x="32" y="26"/>
                  </a:cubicBezTo>
                  <a:cubicBezTo>
                    <a:pt x="28" y="27"/>
                    <a:pt x="25" y="15"/>
                    <a:pt x="21" y="26"/>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3" name="Freeform 1690"/>
            <p:cNvSpPr/>
            <p:nvPr/>
          </p:nvSpPr>
          <p:spPr bwMode="auto">
            <a:xfrm>
              <a:off x="7869238" y="2828926"/>
              <a:ext cx="211138" cy="125413"/>
            </a:xfrm>
            <a:custGeom>
              <a:avLst/>
              <a:gdLst>
                <a:gd name="T0" fmla="*/ 69 w 70"/>
                <a:gd name="T1" fmla="*/ 34 h 41"/>
                <a:gd name="T2" fmla="*/ 52 w 70"/>
                <a:gd name="T3" fmla="*/ 37 h 41"/>
                <a:gd name="T4" fmla="*/ 24 w 70"/>
                <a:gd name="T5" fmla="*/ 41 h 41"/>
                <a:gd name="T6" fmla="*/ 22 w 70"/>
                <a:gd name="T7" fmla="*/ 23 h 41"/>
                <a:gd name="T8" fmla="*/ 6 w 70"/>
                <a:gd name="T9" fmla="*/ 24 h 41"/>
                <a:gd name="T10" fmla="*/ 14 w 70"/>
                <a:gd name="T11" fmla="*/ 10 h 41"/>
                <a:gd name="T12" fmla="*/ 32 w 70"/>
                <a:gd name="T13" fmla="*/ 1 h 41"/>
                <a:gd name="T14" fmla="*/ 39 w 70"/>
                <a:gd name="T15" fmla="*/ 1 h 41"/>
                <a:gd name="T16" fmla="*/ 70 w 70"/>
                <a:gd name="T17" fmla="*/ 32 h 41"/>
                <a:gd name="T18" fmla="*/ 69 w 70"/>
                <a:gd name="T19" fmla="*/ 3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1">
                  <a:moveTo>
                    <a:pt x="69" y="34"/>
                  </a:moveTo>
                  <a:cubicBezTo>
                    <a:pt x="64" y="38"/>
                    <a:pt x="57" y="40"/>
                    <a:pt x="52" y="37"/>
                  </a:cubicBezTo>
                  <a:cubicBezTo>
                    <a:pt x="41" y="33"/>
                    <a:pt x="33" y="35"/>
                    <a:pt x="24" y="41"/>
                  </a:cubicBezTo>
                  <a:cubicBezTo>
                    <a:pt x="23" y="35"/>
                    <a:pt x="26" y="29"/>
                    <a:pt x="22" y="23"/>
                  </a:cubicBezTo>
                  <a:cubicBezTo>
                    <a:pt x="17" y="21"/>
                    <a:pt x="11" y="32"/>
                    <a:pt x="6" y="24"/>
                  </a:cubicBezTo>
                  <a:cubicBezTo>
                    <a:pt x="0" y="15"/>
                    <a:pt x="16" y="18"/>
                    <a:pt x="14" y="10"/>
                  </a:cubicBezTo>
                  <a:cubicBezTo>
                    <a:pt x="19" y="6"/>
                    <a:pt x="29" y="12"/>
                    <a:pt x="32" y="1"/>
                  </a:cubicBezTo>
                  <a:cubicBezTo>
                    <a:pt x="34" y="0"/>
                    <a:pt x="37" y="0"/>
                    <a:pt x="39" y="1"/>
                  </a:cubicBezTo>
                  <a:cubicBezTo>
                    <a:pt x="58" y="3"/>
                    <a:pt x="59" y="22"/>
                    <a:pt x="70" y="32"/>
                  </a:cubicBezTo>
                  <a:cubicBezTo>
                    <a:pt x="70" y="33"/>
                    <a:pt x="70" y="33"/>
                    <a:pt x="69" y="34"/>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 name="Freeform 1691"/>
            <p:cNvSpPr/>
            <p:nvPr/>
          </p:nvSpPr>
          <p:spPr bwMode="auto">
            <a:xfrm>
              <a:off x="7762875" y="2825751"/>
              <a:ext cx="130175" cy="69850"/>
            </a:xfrm>
            <a:custGeom>
              <a:avLst/>
              <a:gdLst>
                <a:gd name="T0" fmla="*/ 35 w 43"/>
                <a:gd name="T1" fmla="*/ 0 h 23"/>
                <a:gd name="T2" fmla="*/ 42 w 43"/>
                <a:gd name="T3" fmla="*/ 4 h 23"/>
                <a:gd name="T4" fmla="*/ 43 w 43"/>
                <a:gd name="T5" fmla="*/ 6 h 23"/>
                <a:gd name="T6" fmla="*/ 42 w 43"/>
                <a:gd name="T7" fmla="*/ 7 h 23"/>
                <a:gd name="T8" fmla="*/ 30 w 43"/>
                <a:gd name="T9" fmla="*/ 12 h 23"/>
                <a:gd name="T10" fmla="*/ 0 w 43"/>
                <a:gd name="T11" fmla="*/ 0 h 23"/>
                <a:gd name="T12" fmla="*/ 7 w 43"/>
                <a:gd name="T13" fmla="*/ 0 h 23"/>
                <a:gd name="T14" fmla="*/ 31 w 43"/>
                <a:gd name="T15" fmla="*/ 0 h 23"/>
                <a:gd name="T16" fmla="*/ 35 w 43"/>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3">
                  <a:moveTo>
                    <a:pt x="35" y="0"/>
                  </a:moveTo>
                  <a:cubicBezTo>
                    <a:pt x="37" y="2"/>
                    <a:pt x="39" y="3"/>
                    <a:pt x="42" y="4"/>
                  </a:cubicBezTo>
                  <a:cubicBezTo>
                    <a:pt x="43" y="5"/>
                    <a:pt x="43" y="5"/>
                    <a:pt x="43" y="6"/>
                  </a:cubicBezTo>
                  <a:cubicBezTo>
                    <a:pt x="42" y="7"/>
                    <a:pt x="42" y="7"/>
                    <a:pt x="42" y="7"/>
                  </a:cubicBezTo>
                  <a:cubicBezTo>
                    <a:pt x="39" y="13"/>
                    <a:pt x="34" y="9"/>
                    <a:pt x="30" y="12"/>
                  </a:cubicBezTo>
                  <a:cubicBezTo>
                    <a:pt x="15" y="23"/>
                    <a:pt x="7" y="20"/>
                    <a:pt x="0" y="0"/>
                  </a:cubicBezTo>
                  <a:cubicBezTo>
                    <a:pt x="2" y="0"/>
                    <a:pt x="4" y="0"/>
                    <a:pt x="7" y="0"/>
                  </a:cubicBezTo>
                  <a:cubicBezTo>
                    <a:pt x="15" y="4"/>
                    <a:pt x="23" y="3"/>
                    <a:pt x="31" y="0"/>
                  </a:cubicBezTo>
                  <a:cubicBezTo>
                    <a:pt x="32" y="0"/>
                    <a:pt x="33" y="0"/>
                    <a:pt x="35" y="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5" name="Freeform 1692"/>
            <p:cNvSpPr/>
            <p:nvPr/>
          </p:nvSpPr>
          <p:spPr bwMode="auto">
            <a:xfrm>
              <a:off x="7889875" y="2822576"/>
              <a:ext cx="90488" cy="61913"/>
            </a:xfrm>
            <a:custGeom>
              <a:avLst/>
              <a:gdLst>
                <a:gd name="T0" fmla="*/ 0 w 30"/>
                <a:gd name="T1" fmla="*/ 8 h 20"/>
                <a:gd name="T2" fmla="*/ 0 w 30"/>
                <a:gd name="T3" fmla="*/ 5 h 20"/>
                <a:gd name="T4" fmla="*/ 7 w 30"/>
                <a:gd name="T5" fmla="*/ 5 h 20"/>
                <a:gd name="T6" fmla="*/ 24 w 30"/>
                <a:gd name="T7" fmla="*/ 5 h 20"/>
                <a:gd name="T8" fmla="*/ 24 w 30"/>
                <a:gd name="T9" fmla="*/ 14 h 20"/>
                <a:gd name="T10" fmla="*/ 7 w 30"/>
                <a:gd name="T11" fmla="*/ 12 h 20"/>
                <a:gd name="T12" fmla="*/ 0 w 30"/>
                <a:gd name="T13" fmla="*/ 8 h 20"/>
              </a:gdLst>
              <a:ahLst/>
              <a:cxnLst>
                <a:cxn ang="0">
                  <a:pos x="T0" y="T1"/>
                </a:cxn>
                <a:cxn ang="0">
                  <a:pos x="T2" y="T3"/>
                </a:cxn>
                <a:cxn ang="0">
                  <a:pos x="T4" y="T5"/>
                </a:cxn>
                <a:cxn ang="0">
                  <a:pos x="T6" y="T7"/>
                </a:cxn>
                <a:cxn ang="0">
                  <a:pos x="T8" y="T9"/>
                </a:cxn>
                <a:cxn ang="0">
                  <a:pos x="T10" y="T11"/>
                </a:cxn>
                <a:cxn ang="0">
                  <a:pos x="T12" y="T13"/>
                </a:cxn>
              </a:cxnLst>
              <a:rect l="0" t="0" r="r" b="b"/>
              <a:pathLst>
                <a:path w="30" h="20">
                  <a:moveTo>
                    <a:pt x="0" y="8"/>
                  </a:moveTo>
                  <a:cubicBezTo>
                    <a:pt x="0" y="7"/>
                    <a:pt x="0" y="6"/>
                    <a:pt x="0" y="5"/>
                  </a:cubicBezTo>
                  <a:cubicBezTo>
                    <a:pt x="2" y="5"/>
                    <a:pt x="4" y="5"/>
                    <a:pt x="7" y="5"/>
                  </a:cubicBezTo>
                  <a:cubicBezTo>
                    <a:pt x="12" y="0"/>
                    <a:pt x="18" y="0"/>
                    <a:pt x="24" y="5"/>
                  </a:cubicBezTo>
                  <a:cubicBezTo>
                    <a:pt x="24" y="8"/>
                    <a:pt x="30" y="10"/>
                    <a:pt x="24" y="14"/>
                  </a:cubicBezTo>
                  <a:cubicBezTo>
                    <a:pt x="16" y="20"/>
                    <a:pt x="12" y="12"/>
                    <a:pt x="7" y="12"/>
                  </a:cubicBezTo>
                  <a:cubicBezTo>
                    <a:pt x="5" y="9"/>
                    <a:pt x="3" y="8"/>
                    <a:pt x="0" y="8"/>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6" name="Freeform 1693"/>
            <p:cNvSpPr/>
            <p:nvPr/>
          </p:nvSpPr>
          <p:spPr bwMode="auto">
            <a:xfrm>
              <a:off x="7840663" y="2901951"/>
              <a:ext cx="25400" cy="20638"/>
            </a:xfrm>
            <a:custGeom>
              <a:avLst/>
              <a:gdLst>
                <a:gd name="T0" fmla="*/ 3 w 8"/>
                <a:gd name="T1" fmla="*/ 7 h 7"/>
                <a:gd name="T2" fmla="*/ 0 w 8"/>
                <a:gd name="T3" fmla="*/ 3 h 7"/>
                <a:gd name="T4" fmla="*/ 3 w 8"/>
                <a:gd name="T5" fmla="*/ 0 h 7"/>
                <a:gd name="T6" fmla="*/ 7 w 8"/>
                <a:gd name="T7" fmla="*/ 4 h 7"/>
                <a:gd name="T8" fmla="*/ 3 w 8"/>
                <a:gd name="T9" fmla="*/ 7 h 7"/>
              </a:gdLst>
              <a:ahLst/>
              <a:cxnLst>
                <a:cxn ang="0">
                  <a:pos x="T0" y="T1"/>
                </a:cxn>
                <a:cxn ang="0">
                  <a:pos x="T2" y="T3"/>
                </a:cxn>
                <a:cxn ang="0">
                  <a:pos x="T4" y="T5"/>
                </a:cxn>
                <a:cxn ang="0">
                  <a:pos x="T6" y="T7"/>
                </a:cxn>
                <a:cxn ang="0">
                  <a:pos x="T8" y="T9"/>
                </a:cxn>
              </a:cxnLst>
              <a:rect l="0" t="0" r="r" b="b"/>
              <a:pathLst>
                <a:path w="8" h="7">
                  <a:moveTo>
                    <a:pt x="3" y="7"/>
                  </a:moveTo>
                  <a:cubicBezTo>
                    <a:pt x="2" y="5"/>
                    <a:pt x="0" y="4"/>
                    <a:pt x="0" y="3"/>
                  </a:cubicBezTo>
                  <a:cubicBezTo>
                    <a:pt x="0" y="2"/>
                    <a:pt x="2" y="1"/>
                    <a:pt x="3" y="0"/>
                  </a:cubicBezTo>
                  <a:cubicBezTo>
                    <a:pt x="6" y="0"/>
                    <a:pt x="8" y="2"/>
                    <a:pt x="7" y="4"/>
                  </a:cubicBezTo>
                  <a:cubicBezTo>
                    <a:pt x="7" y="5"/>
                    <a:pt x="4" y="6"/>
                    <a:pt x="3" y="7"/>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7" name="Freeform 1694"/>
            <p:cNvSpPr/>
            <p:nvPr/>
          </p:nvSpPr>
          <p:spPr bwMode="auto">
            <a:xfrm>
              <a:off x="8077200" y="2782888"/>
              <a:ext cx="136525" cy="161925"/>
            </a:xfrm>
            <a:custGeom>
              <a:avLst/>
              <a:gdLst>
                <a:gd name="T0" fmla="*/ 35 w 45"/>
                <a:gd name="T1" fmla="*/ 18 h 53"/>
                <a:gd name="T2" fmla="*/ 17 w 45"/>
                <a:gd name="T3" fmla="*/ 43 h 53"/>
                <a:gd name="T4" fmla="*/ 0 w 45"/>
                <a:gd name="T5" fmla="*/ 53 h 53"/>
                <a:gd name="T6" fmla="*/ 0 w 45"/>
                <a:gd name="T7" fmla="*/ 49 h 53"/>
                <a:gd name="T8" fmla="*/ 0 w 45"/>
                <a:gd name="T9" fmla="*/ 49 h 53"/>
                <a:gd name="T10" fmla="*/ 3 w 45"/>
                <a:gd name="T11" fmla="*/ 23 h 53"/>
                <a:gd name="T12" fmla="*/ 5 w 45"/>
                <a:gd name="T13" fmla="*/ 5 h 53"/>
                <a:gd name="T14" fmla="*/ 19 w 45"/>
                <a:gd name="T15" fmla="*/ 0 h 53"/>
                <a:gd name="T16" fmla="*/ 21 w 45"/>
                <a:gd name="T17" fmla="*/ 0 h 53"/>
                <a:gd name="T18" fmla="*/ 33 w 45"/>
                <a:gd name="T19" fmla="*/ 6 h 53"/>
                <a:gd name="T20" fmla="*/ 44 w 45"/>
                <a:gd name="T21" fmla="*/ 9 h 53"/>
                <a:gd name="T22" fmla="*/ 35 w 45"/>
                <a:gd name="T23"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53">
                  <a:moveTo>
                    <a:pt x="35" y="18"/>
                  </a:moveTo>
                  <a:cubicBezTo>
                    <a:pt x="29" y="26"/>
                    <a:pt x="21" y="33"/>
                    <a:pt x="17" y="43"/>
                  </a:cubicBezTo>
                  <a:cubicBezTo>
                    <a:pt x="14" y="50"/>
                    <a:pt x="8" y="53"/>
                    <a:pt x="0" y="53"/>
                  </a:cubicBezTo>
                  <a:cubicBezTo>
                    <a:pt x="0" y="52"/>
                    <a:pt x="0" y="50"/>
                    <a:pt x="0" y="49"/>
                  </a:cubicBezTo>
                  <a:cubicBezTo>
                    <a:pt x="0" y="49"/>
                    <a:pt x="0" y="49"/>
                    <a:pt x="0" y="49"/>
                  </a:cubicBezTo>
                  <a:cubicBezTo>
                    <a:pt x="5" y="41"/>
                    <a:pt x="4" y="32"/>
                    <a:pt x="3" y="23"/>
                  </a:cubicBezTo>
                  <a:cubicBezTo>
                    <a:pt x="3" y="17"/>
                    <a:pt x="2" y="11"/>
                    <a:pt x="5" y="5"/>
                  </a:cubicBezTo>
                  <a:cubicBezTo>
                    <a:pt x="9" y="1"/>
                    <a:pt x="15" y="4"/>
                    <a:pt x="19" y="0"/>
                  </a:cubicBezTo>
                  <a:cubicBezTo>
                    <a:pt x="20" y="0"/>
                    <a:pt x="21" y="0"/>
                    <a:pt x="21" y="0"/>
                  </a:cubicBezTo>
                  <a:cubicBezTo>
                    <a:pt x="24" y="4"/>
                    <a:pt x="28" y="7"/>
                    <a:pt x="33" y="6"/>
                  </a:cubicBezTo>
                  <a:cubicBezTo>
                    <a:pt x="38" y="5"/>
                    <a:pt x="43" y="3"/>
                    <a:pt x="44" y="9"/>
                  </a:cubicBezTo>
                  <a:cubicBezTo>
                    <a:pt x="45" y="15"/>
                    <a:pt x="39" y="15"/>
                    <a:pt x="35" y="18"/>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8" name="Freeform 1695"/>
            <p:cNvSpPr/>
            <p:nvPr/>
          </p:nvSpPr>
          <p:spPr bwMode="auto">
            <a:xfrm>
              <a:off x="8004175" y="3105151"/>
              <a:ext cx="30163" cy="52388"/>
            </a:xfrm>
            <a:custGeom>
              <a:avLst/>
              <a:gdLst>
                <a:gd name="T0" fmla="*/ 10 w 10"/>
                <a:gd name="T1" fmla="*/ 13 h 17"/>
                <a:gd name="T2" fmla="*/ 0 w 10"/>
                <a:gd name="T3" fmla="*/ 6 h 17"/>
                <a:gd name="T4" fmla="*/ 10 w 10"/>
                <a:gd name="T5" fmla="*/ 13 h 17"/>
              </a:gdLst>
              <a:ahLst/>
              <a:cxnLst>
                <a:cxn ang="0">
                  <a:pos x="T0" y="T1"/>
                </a:cxn>
                <a:cxn ang="0">
                  <a:pos x="T2" y="T3"/>
                </a:cxn>
                <a:cxn ang="0">
                  <a:pos x="T4" y="T5"/>
                </a:cxn>
              </a:cxnLst>
              <a:rect l="0" t="0" r="r" b="b"/>
              <a:pathLst>
                <a:path w="10" h="17">
                  <a:moveTo>
                    <a:pt x="10" y="13"/>
                  </a:moveTo>
                  <a:cubicBezTo>
                    <a:pt x="3" y="17"/>
                    <a:pt x="5" y="6"/>
                    <a:pt x="0" y="6"/>
                  </a:cubicBezTo>
                  <a:cubicBezTo>
                    <a:pt x="9" y="0"/>
                    <a:pt x="7" y="10"/>
                    <a:pt x="10" y="13"/>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9" name="Freeform 1696"/>
            <p:cNvSpPr/>
            <p:nvPr/>
          </p:nvSpPr>
          <p:spPr bwMode="auto">
            <a:xfrm>
              <a:off x="7783513" y="2825751"/>
              <a:ext cx="73025" cy="30163"/>
            </a:xfrm>
            <a:custGeom>
              <a:avLst/>
              <a:gdLst>
                <a:gd name="T0" fmla="*/ 24 w 24"/>
                <a:gd name="T1" fmla="*/ 0 h 10"/>
                <a:gd name="T2" fmla="*/ 0 w 24"/>
                <a:gd name="T3" fmla="*/ 0 h 10"/>
                <a:gd name="T4" fmla="*/ 24 w 24"/>
                <a:gd name="T5" fmla="*/ 0 h 10"/>
              </a:gdLst>
              <a:ahLst/>
              <a:cxnLst>
                <a:cxn ang="0">
                  <a:pos x="T0" y="T1"/>
                </a:cxn>
                <a:cxn ang="0">
                  <a:pos x="T2" y="T3"/>
                </a:cxn>
                <a:cxn ang="0">
                  <a:pos x="T4" y="T5"/>
                </a:cxn>
              </a:cxnLst>
              <a:rect l="0" t="0" r="r" b="b"/>
              <a:pathLst>
                <a:path w="24" h="10">
                  <a:moveTo>
                    <a:pt x="24" y="0"/>
                  </a:moveTo>
                  <a:cubicBezTo>
                    <a:pt x="16" y="4"/>
                    <a:pt x="8" y="10"/>
                    <a:pt x="0" y="0"/>
                  </a:cubicBezTo>
                  <a:cubicBezTo>
                    <a:pt x="8" y="0"/>
                    <a:pt x="16" y="0"/>
                    <a:pt x="24" y="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0" name="Freeform 1697"/>
            <p:cNvSpPr/>
            <p:nvPr/>
          </p:nvSpPr>
          <p:spPr bwMode="auto">
            <a:xfrm>
              <a:off x="8197850" y="2582863"/>
              <a:ext cx="230188" cy="139700"/>
            </a:xfrm>
            <a:custGeom>
              <a:avLst/>
              <a:gdLst>
                <a:gd name="T0" fmla="*/ 37 w 76"/>
                <a:gd name="T1" fmla="*/ 46 h 46"/>
                <a:gd name="T2" fmla="*/ 43 w 76"/>
                <a:gd name="T3" fmla="*/ 34 h 46"/>
                <a:gd name="T4" fmla="*/ 6 w 76"/>
                <a:gd name="T5" fmla="*/ 42 h 46"/>
                <a:gd name="T6" fmla="*/ 1 w 76"/>
                <a:gd name="T7" fmla="*/ 42 h 46"/>
                <a:gd name="T8" fmla="*/ 1 w 76"/>
                <a:gd name="T9" fmla="*/ 35 h 46"/>
                <a:gd name="T10" fmla="*/ 6 w 76"/>
                <a:gd name="T11" fmla="*/ 30 h 46"/>
                <a:gd name="T12" fmla="*/ 30 w 76"/>
                <a:gd name="T13" fmla="*/ 0 h 46"/>
                <a:gd name="T14" fmla="*/ 60 w 76"/>
                <a:gd name="T15" fmla="*/ 0 h 46"/>
                <a:gd name="T16" fmla="*/ 51 w 76"/>
                <a:gd name="T17" fmla="*/ 21 h 46"/>
                <a:gd name="T18" fmla="*/ 72 w 76"/>
                <a:gd name="T19" fmla="*/ 25 h 46"/>
                <a:gd name="T20" fmla="*/ 72 w 76"/>
                <a:gd name="T21" fmla="*/ 32 h 46"/>
                <a:gd name="T22" fmla="*/ 44 w 76"/>
                <a:gd name="T23" fmla="*/ 46 h 46"/>
                <a:gd name="T24" fmla="*/ 37 w 76"/>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6">
                  <a:moveTo>
                    <a:pt x="37" y="46"/>
                  </a:moveTo>
                  <a:cubicBezTo>
                    <a:pt x="39" y="42"/>
                    <a:pt x="40" y="39"/>
                    <a:pt x="43" y="34"/>
                  </a:cubicBezTo>
                  <a:cubicBezTo>
                    <a:pt x="30" y="36"/>
                    <a:pt x="17" y="37"/>
                    <a:pt x="6" y="42"/>
                  </a:cubicBezTo>
                  <a:cubicBezTo>
                    <a:pt x="4" y="43"/>
                    <a:pt x="3" y="43"/>
                    <a:pt x="1" y="42"/>
                  </a:cubicBezTo>
                  <a:cubicBezTo>
                    <a:pt x="0" y="39"/>
                    <a:pt x="0" y="37"/>
                    <a:pt x="1" y="35"/>
                  </a:cubicBezTo>
                  <a:cubicBezTo>
                    <a:pt x="3" y="33"/>
                    <a:pt x="6" y="32"/>
                    <a:pt x="6" y="30"/>
                  </a:cubicBezTo>
                  <a:cubicBezTo>
                    <a:pt x="4" y="12"/>
                    <a:pt x="17" y="6"/>
                    <a:pt x="30" y="0"/>
                  </a:cubicBezTo>
                  <a:cubicBezTo>
                    <a:pt x="40" y="4"/>
                    <a:pt x="49" y="7"/>
                    <a:pt x="60" y="0"/>
                  </a:cubicBezTo>
                  <a:cubicBezTo>
                    <a:pt x="60" y="10"/>
                    <a:pt x="43" y="9"/>
                    <a:pt x="51" y="21"/>
                  </a:cubicBezTo>
                  <a:cubicBezTo>
                    <a:pt x="57" y="31"/>
                    <a:pt x="65" y="25"/>
                    <a:pt x="72" y="25"/>
                  </a:cubicBezTo>
                  <a:cubicBezTo>
                    <a:pt x="72" y="27"/>
                    <a:pt x="76" y="29"/>
                    <a:pt x="72" y="32"/>
                  </a:cubicBezTo>
                  <a:cubicBezTo>
                    <a:pt x="63" y="37"/>
                    <a:pt x="53" y="41"/>
                    <a:pt x="44" y="46"/>
                  </a:cubicBezTo>
                  <a:cubicBezTo>
                    <a:pt x="42" y="46"/>
                    <a:pt x="39" y="46"/>
                    <a:pt x="37" y="46"/>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1" name="Freeform 1698"/>
            <p:cNvSpPr/>
            <p:nvPr/>
          </p:nvSpPr>
          <p:spPr bwMode="auto">
            <a:xfrm>
              <a:off x="8331200" y="2679701"/>
              <a:ext cx="84138" cy="42863"/>
            </a:xfrm>
            <a:custGeom>
              <a:avLst/>
              <a:gdLst>
                <a:gd name="T0" fmla="*/ 0 w 28"/>
                <a:gd name="T1" fmla="*/ 14 h 14"/>
                <a:gd name="T2" fmla="*/ 28 w 28"/>
                <a:gd name="T3" fmla="*/ 0 h 14"/>
                <a:gd name="T4" fmla="*/ 28 w 28"/>
                <a:gd name="T5" fmla="*/ 3 h 14"/>
                <a:gd name="T6" fmla="*/ 0 w 28"/>
                <a:gd name="T7" fmla="*/ 14 h 14"/>
              </a:gdLst>
              <a:ahLst/>
              <a:cxnLst>
                <a:cxn ang="0">
                  <a:pos x="T0" y="T1"/>
                </a:cxn>
                <a:cxn ang="0">
                  <a:pos x="T2" y="T3"/>
                </a:cxn>
                <a:cxn ang="0">
                  <a:pos x="T4" y="T5"/>
                </a:cxn>
                <a:cxn ang="0">
                  <a:pos x="T6" y="T7"/>
                </a:cxn>
              </a:cxnLst>
              <a:rect l="0" t="0" r="r" b="b"/>
              <a:pathLst>
                <a:path w="28" h="14">
                  <a:moveTo>
                    <a:pt x="0" y="14"/>
                  </a:moveTo>
                  <a:cubicBezTo>
                    <a:pt x="7" y="5"/>
                    <a:pt x="17" y="1"/>
                    <a:pt x="28" y="0"/>
                  </a:cubicBezTo>
                  <a:cubicBezTo>
                    <a:pt x="28" y="1"/>
                    <a:pt x="28" y="2"/>
                    <a:pt x="28" y="3"/>
                  </a:cubicBezTo>
                  <a:cubicBezTo>
                    <a:pt x="19" y="7"/>
                    <a:pt x="11" y="14"/>
                    <a:pt x="0" y="14"/>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2" name="Freeform 1699"/>
            <p:cNvSpPr/>
            <p:nvPr/>
          </p:nvSpPr>
          <p:spPr bwMode="auto">
            <a:xfrm>
              <a:off x="8110538" y="2452688"/>
              <a:ext cx="177800" cy="258763"/>
            </a:xfrm>
            <a:custGeom>
              <a:avLst/>
              <a:gdLst>
                <a:gd name="T0" fmla="*/ 59 w 59"/>
                <a:gd name="T1" fmla="*/ 43 h 85"/>
                <a:gd name="T2" fmla="*/ 51 w 59"/>
                <a:gd name="T3" fmla="*/ 53 h 85"/>
                <a:gd name="T4" fmla="*/ 42 w 59"/>
                <a:gd name="T5" fmla="*/ 72 h 85"/>
                <a:gd name="T6" fmla="*/ 31 w 59"/>
                <a:gd name="T7" fmla="*/ 78 h 85"/>
                <a:gd name="T8" fmla="*/ 10 w 59"/>
                <a:gd name="T9" fmla="*/ 77 h 85"/>
                <a:gd name="T10" fmla="*/ 3 w 59"/>
                <a:gd name="T11" fmla="*/ 63 h 85"/>
                <a:gd name="T12" fmla="*/ 21 w 59"/>
                <a:gd name="T13" fmla="*/ 61 h 85"/>
                <a:gd name="T14" fmla="*/ 7 w 59"/>
                <a:gd name="T15" fmla="*/ 36 h 85"/>
                <a:gd name="T16" fmla="*/ 21 w 59"/>
                <a:gd name="T17" fmla="*/ 16 h 85"/>
                <a:gd name="T18" fmla="*/ 22 w 59"/>
                <a:gd name="T19" fmla="*/ 15 h 85"/>
                <a:gd name="T20" fmla="*/ 21 w 59"/>
                <a:gd name="T21" fmla="*/ 12 h 85"/>
                <a:gd name="T22" fmla="*/ 26 w 59"/>
                <a:gd name="T23" fmla="*/ 0 h 85"/>
                <a:gd name="T24" fmla="*/ 31 w 59"/>
                <a:gd name="T25" fmla="*/ 1 h 85"/>
                <a:gd name="T26" fmla="*/ 35 w 59"/>
                <a:gd name="T27" fmla="*/ 19 h 85"/>
                <a:gd name="T28" fmla="*/ 56 w 59"/>
                <a:gd name="T29" fmla="*/ 29 h 85"/>
                <a:gd name="T30" fmla="*/ 59 w 59"/>
                <a:gd name="T31" fmla="*/ 33 h 85"/>
                <a:gd name="T32" fmla="*/ 59 w 59"/>
                <a:gd name="T33"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85">
                  <a:moveTo>
                    <a:pt x="59" y="43"/>
                  </a:moveTo>
                  <a:cubicBezTo>
                    <a:pt x="59" y="48"/>
                    <a:pt x="57" y="53"/>
                    <a:pt x="51" y="53"/>
                  </a:cubicBezTo>
                  <a:cubicBezTo>
                    <a:pt x="38" y="54"/>
                    <a:pt x="37" y="61"/>
                    <a:pt x="42" y="72"/>
                  </a:cubicBezTo>
                  <a:cubicBezTo>
                    <a:pt x="44" y="76"/>
                    <a:pt x="43" y="77"/>
                    <a:pt x="31" y="78"/>
                  </a:cubicBezTo>
                  <a:cubicBezTo>
                    <a:pt x="24" y="79"/>
                    <a:pt x="16" y="85"/>
                    <a:pt x="10" y="77"/>
                  </a:cubicBezTo>
                  <a:cubicBezTo>
                    <a:pt x="10" y="71"/>
                    <a:pt x="0" y="70"/>
                    <a:pt x="3" y="63"/>
                  </a:cubicBezTo>
                  <a:cubicBezTo>
                    <a:pt x="9" y="57"/>
                    <a:pt x="15" y="58"/>
                    <a:pt x="21" y="61"/>
                  </a:cubicBezTo>
                  <a:cubicBezTo>
                    <a:pt x="24" y="48"/>
                    <a:pt x="8" y="47"/>
                    <a:pt x="7" y="36"/>
                  </a:cubicBezTo>
                  <a:cubicBezTo>
                    <a:pt x="6" y="25"/>
                    <a:pt x="6" y="15"/>
                    <a:pt x="21" y="16"/>
                  </a:cubicBezTo>
                  <a:cubicBezTo>
                    <a:pt x="21" y="16"/>
                    <a:pt x="22" y="15"/>
                    <a:pt x="22" y="15"/>
                  </a:cubicBezTo>
                  <a:cubicBezTo>
                    <a:pt x="22" y="14"/>
                    <a:pt x="21" y="13"/>
                    <a:pt x="21" y="12"/>
                  </a:cubicBezTo>
                  <a:cubicBezTo>
                    <a:pt x="17" y="5"/>
                    <a:pt x="22" y="3"/>
                    <a:pt x="26" y="0"/>
                  </a:cubicBezTo>
                  <a:cubicBezTo>
                    <a:pt x="28" y="0"/>
                    <a:pt x="30" y="0"/>
                    <a:pt x="31" y="1"/>
                  </a:cubicBezTo>
                  <a:cubicBezTo>
                    <a:pt x="30" y="8"/>
                    <a:pt x="48" y="10"/>
                    <a:pt x="35" y="19"/>
                  </a:cubicBezTo>
                  <a:cubicBezTo>
                    <a:pt x="36" y="32"/>
                    <a:pt x="36" y="32"/>
                    <a:pt x="56" y="29"/>
                  </a:cubicBezTo>
                  <a:cubicBezTo>
                    <a:pt x="57" y="30"/>
                    <a:pt x="58" y="32"/>
                    <a:pt x="59" y="33"/>
                  </a:cubicBezTo>
                  <a:cubicBezTo>
                    <a:pt x="59" y="36"/>
                    <a:pt x="59" y="40"/>
                    <a:pt x="59" y="43"/>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3" name="Freeform 1700"/>
            <p:cNvSpPr/>
            <p:nvPr/>
          </p:nvSpPr>
          <p:spPr bwMode="auto">
            <a:xfrm>
              <a:off x="8228013" y="2297113"/>
              <a:ext cx="163513" cy="149225"/>
            </a:xfrm>
            <a:custGeom>
              <a:avLst/>
              <a:gdLst>
                <a:gd name="T0" fmla="*/ 3 w 54"/>
                <a:gd name="T1" fmla="*/ 11 h 49"/>
                <a:gd name="T2" fmla="*/ 34 w 54"/>
                <a:gd name="T3" fmla="*/ 11 h 49"/>
                <a:gd name="T4" fmla="*/ 49 w 54"/>
                <a:gd name="T5" fmla="*/ 26 h 49"/>
                <a:gd name="T6" fmla="*/ 52 w 54"/>
                <a:gd name="T7" fmla="*/ 33 h 49"/>
                <a:gd name="T8" fmla="*/ 44 w 54"/>
                <a:gd name="T9" fmla="*/ 32 h 49"/>
                <a:gd name="T10" fmla="*/ 32 w 54"/>
                <a:gd name="T11" fmla="*/ 37 h 49"/>
                <a:gd name="T12" fmla="*/ 20 w 54"/>
                <a:gd name="T13" fmla="*/ 38 h 49"/>
                <a:gd name="T14" fmla="*/ 4 w 54"/>
                <a:gd name="T15" fmla="*/ 19 h 49"/>
                <a:gd name="T16" fmla="*/ 3 w 54"/>
                <a:gd name="T1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9">
                  <a:moveTo>
                    <a:pt x="3" y="11"/>
                  </a:moveTo>
                  <a:cubicBezTo>
                    <a:pt x="13" y="14"/>
                    <a:pt x="24" y="0"/>
                    <a:pt x="34" y="11"/>
                  </a:cubicBezTo>
                  <a:cubicBezTo>
                    <a:pt x="37" y="18"/>
                    <a:pt x="39" y="25"/>
                    <a:pt x="49" y="26"/>
                  </a:cubicBezTo>
                  <a:cubicBezTo>
                    <a:pt x="51" y="26"/>
                    <a:pt x="54" y="30"/>
                    <a:pt x="52" y="33"/>
                  </a:cubicBezTo>
                  <a:cubicBezTo>
                    <a:pt x="50" y="35"/>
                    <a:pt x="47" y="32"/>
                    <a:pt x="44" y="32"/>
                  </a:cubicBezTo>
                  <a:cubicBezTo>
                    <a:pt x="39" y="31"/>
                    <a:pt x="33" y="31"/>
                    <a:pt x="32" y="37"/>
                  </a:cubicBezTo>
                  <a:cubicBezTo>
                    <a:pt x="29" y="49"/>
                    <a:pt x="24" y="39"/>
                    <a:pt x="20" y="38"/>
                  </a:cubicBezTo>
                  <a:cubicBezTo>
                    <a:pt x="16" y="31"/>
                    <a:pt x="14" y="22"/>
                    <a:pt x="4" y="19"/>
                  </a:cubicBezTo>
                  <a:cubicBezTo>
                    <a:pt x="1" y="17"/>
                    <a:pt x="0" y="14"/>
                    <a:pt x="3" y="1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4" name="Freeform 1701"/>
            <p:cNvSpPr/>
            <p:nvPr/>
          </p:nvSpPr>
          <p:spPr bwMode="auto">
            <a:xfrm>
              <a:off x="8207375" y="2352676"/>
              <a:ext cx="87313" cy="106363"/>
            </a:xfrm>
            <a:custGeom>
              <a:avLst/>
              <a:gdLst>
                <a:gd name="T0" fmla="*/ 13 w 29"/>
                <a:gd name="T1" fmla="*/ 0 h 35"/>
                <a:gd name="T2" fmla="*/ 27 w 29"/>
                <a:gd name="T3" fmla="*/ 20 h 35"/>
                <a:gd name="T4" fmla="*/ 6 w 29"/>
                <a:gd name="T5" fmla="*/ 27 h 35"/>
                <a:gd name="T6" fmla="*/ 5 w 29"/>
                <a:gd name="T7" fmla="*/ 7 h 35"/>
                <a:gd name="T8" fmla="*/ 13 w 29"/>
                <a:gd name="T9" fmla="*/ 0 h 35"/>
              </a:gdLst>
              <a:ahLst/>
              <a:cxnLst>
                <a:cxn ang="0">
                  <a:pos x="T0" y="T1"/>
                </a:cxn>
                <a:cxn ang="0">
                  <a:pos x="T2" y="T3"/>
                </a:cxn>
                <a:cxn ang="0">
                  <a:pos x="T4" y="T5"/>
                </a:cxn>
                <a:cxn ang="0">
                  <a:pos x="T6" y="T7"/>
                </a:cxn>
                <a:cxn ang="0">
                  <a:pos x="T8" y="T9"/>
                </a:cxn>
              </a:cxnLst>
              <a:rect l="0" t="0" r="r" b="b"/>
              <a:pathLst>
                <a:path w="29" h="35">
                  <a:moveTo>
                    <a:pt x="13" y="0"/>
                  </a:moveTo>
                  <a:cubicBezTo>
                    <a:pt x="27" y="0"/>
                    <a:pt x="29" y="9"/>
                    <a:pt x="27" y="20"/>
                  </a:cubicBezTo>
                  <a:cubicBezTo>
                    <a:pt x="22" y="29"/>
                    <a:pt x="17" y="35"/>
                    <a:pt x="6" y="27"/>
                  </a:cubicBezTo>
                  <a:cubicBezTo>
                    <a:pt x="0" y="21"/>
                    <a:pt x="2" y="14"/>
                    <a:pt x="5" y="7"/>
                  </a:cubicBezTo>
                  <a:cubicBezTo>
                    <a:pt x="7" y="3"/>
                    <a:pt x="10" y="1"/>
                    <a:pt x="13" y="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5" name="Freeform 1702"/>
            <p:cNvSpPr/>
            <p:nvPr/>
          </p:nvSpPr>
          <p:spPr bwMode="auto">
            <a:xfrm>
              <a:off x="8197850" y="2492376"/>
              <a:ext cx="90488" cy="93663"/>
            </a:xfrm>
            <a:custGeom>
              <a:avLst/>
              <a:gdLst>
                <a:gd name="T0" fmla="*/ 27 w 30"/>
                <a:gd name="T1" fmla="*/ 16 h 31"/>
                <a:gd name="T2" fmla="*/ 21 w 30"/>
                <a:gd name="T3" fmla="*/ 20 h 31"/>
                <a:gd name="T4" fmla="*/ 5 w 30"/>
                <a:gd name="T5" fmla="*/ 24 h 31"/>
                <a:gd name="T6" fmla="*/ 6 w 30"/>
                <a:gd name="T7" fmla="*/ 6 h 31"/>
                <a:gd name="T8" fmla="*/ 16 w 30"/>
                <a:gd name="T9" fmla="*/ 6 h 31"/>
                <a:gd name="T10" fmla="*/ 27 w 30"/>
                <a:gd name="T11" fmla="*/ 16 h 31"/>
              </a:gdLst>
              <a:ahLst/>
              <a:cxnLst>
                <a:cxn ang="0">
                  <a:pos x="T0" y="T1"/>
                </a:cxn>
                <a:cxn ang="0">
                  <a:pos x="T2" y="T3"/>
                </a:cxn>
                <a:cxn ang="0">
                  <a:pos x="T4" y="T5"/>
                </a:cxn>
                <a:cxn ang="0">
                  <a:pos x="T6" y="T7"/>
                </a:cxn>
                <a:cxn ang="0">
                  <a:pos x="T8" y="T9"/>
                </a:cxn>
                <a:cxn ang="0">
                  <a:pos x="T10" y="T11"/>
                </a:cxn>
              </a:cxnLst>
              <a:rect l="0" t="0" r="r" b="b"/>
              <a:pathLst>
                <a:path w="30" h="31">
                  <a:moveTo>
                    <a:pt x="27" y="16"/>
                  </a:moveTo>
                  <a:cubicBezTo>
                    <a:pt x="25" y="17"/>
                    <a:pt x="23" y="18"/>
                    <a:pt x="21" y="20"/>
                  </a:cubicBezTo>
                  <a:cubicBezTo>
                    <a:pt x="16" y="23"/>
                    <a:pt x="11" y="31"/>
                    <a:pt x="5" y="24"/>
                  </a:cubicBezTo>
                  <a:cubicBezTo>
                    <a:pt x="0" y="20"/>
                    <a:pt x="0" y="12"/>
                    <a:pt x="6" y="6"/>
                  </a:cubicBezTo>
                  <a:cubicBezTo>
                    <a:pt x="9" y="11"/>
                    <a:pt x="13" y="7"/>
                    <a:pt x="16" y="6"/>
                  </a:cubicBezTo>
                  <a:cubicBezTo>
                    <a:pt x="29" y="0"/>
                    <a:pt x="30" y="6"/>
                    <a:pt x="27" y="16"/>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6" name="Freeform 1703"/>
            <p:cNvSpPr/>
            <p:nvPr/>
          </p:nvSpPr>
          <p:spPr bwMode="auto">
            <a:xfrm>
              <a:off x="8170863" y="2359026"/>
              <a:ext cx="66675" cy="96838"/>
            </a:xfrm>
            <a:custGeom>
              <a:avLst/>
              <a:gdLst>
                <a:gd name="T0" fmla="*/ 22 w 22"/>
                <a:gd name="T1" fmla="*/ 5 h 32"/>
                <a:gd name="T2" fmla="*/ 18 w 22"/>
                <a:gd name="T3" fmla="*/ 25 h 32"/>
                <a:gd name="T4" fmla="*/ 11 w 22"/>
                <a:gd name="T5" fmla="*/ 32 h 32"/>
                <a:gd name="T6" fmla="*/ 8 w 22"/>
                <a:gd name="T7" fmla="*/ 32 h 32"/>
                <a:gd name="T8" fmla="*/ 4 w 22"/>
                <a:gd name="T9" fmla="*/ 11 h 32"/>
                <a:gd name="T10" fmla="*/ 22 w 22"/>
                <a:gd name="T11" fmla="*/ 5 h 32"/>
              </a:gdLst>
              <a:ahLst/>
              <a:cxnLst>
                <a:cxn ang="0">
                  <a:pos x="T0" y="T1"/>
                </a:cxn>
                <a:cxn ang="0">
                  <a:pos x="T2" y="T3"/>
                </a:cxn>
                <a:cxn ang="0">
                  <a:pos x="T4" y="T5"/>
                </a:cxn>
                <a:cxn ang="0">
                  <a:pos x="T6" y="T7"/>
                </a:cxn>
                <a:cxn ang="0">
                  <a:pos x="T8" y="T9"/>
                </a:cxn>
                <a:cxn ang="0">
                  <a:pos x="T10" y="T11"/>
                </a:cxn>
              </a:cxnLst>
              <a:rect l="0" t="0" r="r" b="b"/>
              <a:pathLst>
                <a:path w="22" h="32">
                  <a:moveTo>
                    <a:pt x="22" y="5"/>
                  </a:moveTo>
                  <a:cubicBezTo>
                    <a:pt x="18" y="11"/>
                    <a:pt x="18" y="18"/>
                    <a:pt x="18" y="25"/>
                  </a:cubicBezTo>
                  <a:cubicBezTo>
                    <a:pt x="17" y="29"/>
                    <a:pt x="15" y="31"/>
                    <a:pt x="11" y="32"/>
                  </a:cubicBezTo>
                  <a:cubicBezTo>
                    <a:pt x="10" y="32"/>
                    <a:pt x="9" y="32"/>
                    <a:pt x="8" y="32"/>
                  </a:cubicBezTo>
                  <a:cubicBezTo>
                    <a:pt x="0" y="26"/>
                    <a:pt x="1" y="18"/>
                    <a:pt x="4" y="11"/>
                  </a:cubicBezTo>
                  <a:cubicBezTo>
                    <a:pt x="8" y="4"/>
                    <a:pt x="14" y="0"/>
                    <a:pt x="22" y="5"/>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7" name="Freeform 1704"/>
            <p:cNvSpPr/>
            <p:nvPr/>
          </p:nvSpPr>
          <p:spPr bwMode="auto">
            <a:xfrm>
              <a:off x="8097838" y="2282826"/>
              <a:ext cx="163513" cy="206375"/>
            </a:xfrm>
            <a:custGeom>
              <a:avLst/>
              <a:gdLst>
                <a:gd name="T0" fmla="*/ 46 w 54"/>
                <a:gd name="T1" fmla="*/ 30 h 68"/>
                <a:gd name="T2" fmla="*/ 32 w 54"/>
                <a:gd name="T3" fmla="*/ 57 h 68"/>
                <a:gd name="T4" fmla="*/ 25 w 54"/>
                <a:gd name="T5" fmla="*/ 68 h 68"/>
                <a:gd name="T6" fmla="*/ 7 w 54"/>
                <a:gd name="T7" fmla="*/ 51 h 68"/>
                <a:gd name="T8" fmla="*/ 6 w 54"/>
                <a:gd name="T9" fmla="*/ 47 h 68"/>
                <a:gd name="T10" fmla="*/ 11 w 54"/>
                <a:gd name="T11" fmla="*/ 47 h 68"/>
                <a:gd name="T12" fmla="*/ 37 w 54"/>
                <a:gd name="T13" fmla="*/ 16 h 68"/>
                <a:gd name="T14" fmla="*/ 39 w 54"/>
                <a:gd name="T15" fmla="*/ 2 h 68"/>
                <a:gd name="T16" fmla="*/ 46 w 54"/>
                <a:gd name="T17" fmla="*/ 16 h 68"/>
                <a:gd name="T18" fmla="*/ 49 w 54"/>
                <a:gd name="T19" fmla="*/ 23 h 68"/>
                <a:gd name="T20" fmla="*/ 46 w 54"/>
                <a:gd name="T21" fmla="*/ 3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68">
                  <a:moveTo>
                    <a:pt x="46" y="30"/>
                  </a:moveTo>
                  <a:cubicBezTo>
                    <a:pt x="27" y="32"/>
                    <a:pt x="28" y="44"/>
                    <a:pt x="32" y="57"/>
                  </a:cubicBezTo>
                  <a:cubicBezTo>
                    <a:pt x="30" y="61"/>
                    <a:pt x="24" y="62"/>
                    <a:pt x="25" y="68"/>
                  </a:cubicBezTo>
                  <a:cubicBezTo>
                    <a:pt x="22" y="59"/>
                    <a:pt x="13" y="56"/>
                    <a:pt x="7" y="51"/>
                  </a:cubicBezTo>
                  <a:cubicBezTo>
                    <a:pt x="7" y="50"/>
                    <a:pt x="0" y="51"/>
                    <a:pt x="6" y="47"/>
                  </a:cubicBezTo>
                  <a:cubicBezTo>
                    <a:pt x="7" y="46"/>
                    <a:pt x="9" y="47"/>
                    <a:pt x="11" y="47"/>
                  </a:cubicBezTo>
                  <a:cubicBezTo>
                    <a:pt x="20" y="37"/>
                    <a:pt x="22" y="21"/>
                    <a:pt x="37" y="16"/>
                  </a:cubicBezTo>
                  <a:cubicBezTo>
                    <a:pt x="40" y="15"/>
                    <a:pt x="42" y="7"/>
                    <a:pt x="39" y="2"/>
                  </a:cubicBezTo>
                  <a:cubicBezTo>
                    <a:pt x="54" y="0"/>
                    <a:pt x="50" y="7"/>
                    <a:pt x="46" y="16"/>
                  </a:cubicBezTo>
                  <a:cubicBezTo>
                    <a:pt x="46" y="18"/>
                    <a:pt x="46" y="21"/>
                    <a:pt x="49" y="23"/>
                  </a:cubicBezTo>
                  <a:cubicBezTo>
                    <a:pt x="48" y="25"/>
                    <a:pt x="47" y="27"/>
                    <a:pt x="46" y="3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8" name="Freeform 1705"/>
            <p:cNvSpPr/>
            <p:nvPr/>
          </p:nvSpPr>
          <p:spPr bwMode="auto">
            <a:xfrm>
              <a:off x="8174038" y="2190751"/>
              <a:ext cx="90488" cy="76200"/>
            </a:xfrm>
            <a:custGeom>
              <a:avLst/>
              <a:gdLst>
                <a:gd name="T0" fmla="*/ 14 w 30"/>
                <a:gd name="T1" fmla="*/ 25 h 25"/>
                <a:gd name="T2" fmla="*/ 0 w 30"/>
                <a:gd name="T3" fmla="*/ 4 h 25"/>
                <a:gd name="T4" fmla="*/ 21 w 30"/>
                <a:gd name="T5" fmla="*/ 11 h 25"/>
                <a:gd name="T6" fmla="*/ 14 w 30"/>
                <a:gd name="T7" fmla="*/ 25 h 25"/>
              </a:gdLst>
              <a:ahLst/>
              <a:cxnLst>
                <a:cxn ang="0">
                  <a:pos x="T0" y="T1"/>
                </a:cxn>
                <a:cxn ang="0">
                  <a:pos x="T2" y="T3"/>
                </a:cxn>
                <a:cxn ang="0">
                  <a:pos x="T4" y="T5"/>
                </a:cxn>
                <a:cxn ang="0">
                  <a:pos x="T6" y="T7"/>
                </a:cxn>
              </a:cxnLst>
              <a:rect l="0" t="0" r="r" b="b"/>
              <a:pathLst>
                <a:path w="30" h="25">
                  <a:moveTo>
                    <a:pt x="14" y="25"/>
                  </a:moveTo>
                  <a:cubicBezTo>
                    <a:pt x="7" y="19"/>
                    <a:pt x="0" y="14"/>
                    <a:pt x="0" y="4"/>
                  </a:cubicBezTo>
                  <a:cubicBezTo>
                    <a:pt x="9" y="0"/>
                    <a:pt x="14" y="8"/>
                    <a:pt x="21" y="11"/>
                  </a:cubicBezTo>
                  <a:cubicBezTo>
                    <a:pt x="30" y="21"/>
                    <a:pt x="24" y="24"/>
                    <a:pt x="14" y="25"/>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9" name="Freeform 1706"/>
            <p:cNvSpPr/>
            <p:nvPr/>
          </p:nvSpPr>
          <p:spPr bwMode="auto">
            <a:xfrm>
              <a:off x="7789863" y="2492376"/>
              <a:ext cx="214313" cy="179388"/>
            </a:xfrm>
            <a:custGeom>
              <a:avLst/>
              <a:gdLst>
                <a:gd name="T0" fmla="*/ 61 w 71"/>
                <a:gd name="T1" fmla="*/ 2 h 59"/>
                <a:gd name="T2" fmla="*/ 60 w 71"/>
                <a:gd name="T3" fmla="*/ 16 h 59"/>
                <a:gd name="T4" fmla="*/ 71 w 71"/>
                <a:gd name="T5" fmla="*/ 34 h 59"/>
                <a:gd name="T6" fmla="*/ 41 w 71"/>
                <a:gd name="T7" fmla="*/ 47 h 59"/>
                <a:gd name="T8" fmla="*/ 11 w 71"/>
                <a:gd name="T9" fmla="*/ 48 h 59"/>
                <a:gd name="T10" fmla="*/ 0 w 71"/>
                <a:gd name="T11" fmla="*/ 39 h 59"/>
                <a:gd name="T12" fmla="*/ 18 w 71"/>
                <a:gd name="T13" fmla="*/ 28 h 59"/>
                <a:gd name="T14" fmla="*/ 20 w 71"/>
                <a:gd name="T15" fmla="*/ 26 h 59"/>
                <a:gd name="T16" fmla="*/ 15 w 71"/>
                <a:gd name="T17" fmla="*/ 18 h 59"/>
                <a:gd name="T18" fmla="*/ 14 w 71"/>
                <a:gd name="T19" fmla="*/ 11 h 59"/>
                <a:gd name="T20" fmla="*/ 15 w 71"/>
                <a:gd name="T21" fmla="*/ 9 h 59"/>
                <a:gd name="T22" fmla="*/ 26 w 71"/>
                <a:gd name="T23" fmla="*/ 6 h 59"/>
                <a:gd name="T24" fmla="*/ 39 w 71"/>
                <a:gd name="T25" fmla="*/ 19 h 59"/>
                <a:gd name="T26" fmla="*/ 53 w 71"/>
                <a:gd name="T27" fmla="*/ 26 h 59"/>
                <a:gd name="T28" fmla="*/ 61 w 71"/>
                <a:gd name="T29" fmla="*/ 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9">
                  <a:moveTo>
                    <a:pt x="61" y="2"/>
                  </a:moveTo>
                  <a:cubicBezTo>
                    <a:pt x="55" y="7"/>
                    <a:pt x="55" y="11"/>
                    <a:pt x="60" y="16"/>
                  </a:cubicBezTo>
                  <a:cubicBezTo>
                    <a:pt x="65" y="21"/>
                    <a:pt x="70" y="26"/>
                    <a:pt x="71" y="34"/>
                  </a:cubicBezTo>
                  <a:cubicBezTo>
                    <a:pt x="60" y="35"/>
                    <a:pt x="49" y="38"/>
                    <a:pt x="41" y="47"/>
                  </a:cubicBezTo>
                  <a:cubicBezTo>
                    <a:pt x="32" y="59"/>
                    <a:pt x="21" y="49"/>
                    <a:pt x="11" y="48"/>
                  </a:cubicBezTo>
                  <a:cubicBezTo>
                    <a:pt x="7" y="46"/>
                    <a:pt x="2" y="44"/>
                    <a:pt x="0" y="39"/>
                  </a:cubicBezTo>
                  <a:cubicBezTo>
                    <a:pt x="5" y="27"/>
                    <a:pt x="5" y="27"/>
                    <a:pt x="18" y="28"/>
                  </a:cubicBezTo>
                  <a:cubicBezTo>
                    <a:pt x="20" y="28"/>
                    <a:pt x="19" y="26"/>
                    <a:pt x="20" y="26"/>
                  </a:cubicBezTo>
                  <a:cubicBezTo>
                    <a:pt x="23" y="21"/>
                    <a:pt x="17" y="21"/>
                    <a:pt x="15" y="18"/>
                  </a:cubicBezTo>
                  <a:cubicBezTo>
                    <a:pt x="14" y="16"/>
                    <a:pt x="13" y="14"/>
                    <a:pt x="14" y="11"/>
                  </a:cubicBezTo>
                  <a:cubicBezTo>
                    <a:pt x="14" y="11"/>
                    <a:pt x="15" y="10"/>
                    <a:pt x="15" y="9"/>
                  </a:cubicBezTo>
                  <a:cubicBezTo>
                    <a:pt x="19" y="8"/>
                    <a:pt x="22" y="7"/>
                    <a:pt x="26" y="6"/>
                  </a:cubicBezTo>
                  <a:cubicBezTo>
                    <a:pt x="29" y="11"/>
                    <a:pt x="39" y="8"/>
                    <a:pt x="39" y="19"/>
                  </a:cubicBezTo>
                  <a:cubicBezTo>
                    <a:pt x="39" y="26"/>
                    <a:pt x="47" y="18"/>
                    <a:pt x="53" y="26"/>
                  </a:cubicBezTo>
                  <a:cubicBezTo>
                    <a:pt x="45" y="1"/>
                    <a:pt x="45" y="0"/>
                    <a:pt x="61" y="2"/>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0" name="Freeform 1707"/>
            <p:cNvSpPr/>
            <p:nvPr/>
          </p:nvSpPr>
          <p:spPr bwMode="auto">
            <a:xfrm>
              <a:off x="7653338" y="2470151"/>
              <a:ext cx="96838" cy="122238"/>
            </a:xfrm>
            <a:custGeom>
              <a:avLst/>
              <a:gdLst>
                <a:gd name="T0" fmla="*/ 8 w 32"/>
                <a:gd name="T1" fmla="*/ 37 h 40"/>
                <a:gd name="T2" fmla="*/ 4 w 32"/>
                <a:gd name="T3" fmla="*/ 34 h 40"/>
                <a:gd name="T4" fmla="*/ 7 w 32"/>
                <a:gd name="T5" fmla="*/ 19 h 40"/>
                <a:gd name="T6" fmla="*/ 8 w 32"/>
                <a:gd name="T7" fmla="*/ 8 h 40"/>
                <a:gd name="T8" fmla="*/ 28 w 32"/>
                <a:gd name="T9" fmla="*/ 3 h 40"/>
                <a:gd name="T10" fmla="*/ 29 w 32"/>
                <a:gd name="T11" fmla="*/ 13 h 40"/>
                <a:gd name="T12" fmla="*/ 30 w 32"/>
                <a:gd name="T13" fmla="*/ 28 h 40"/>
                <a:gd name="T14" fmla="*/ 28 w 32"/>
                <a:gd name="T15" fmla="*/ 32 h 40"/>
                <a:gd name="T16" fmla="*/ 12 w 32"/>
                <a:gd name="T17" fmla="*/ 40 h 40"/>
                <a:gd name="T18" fmla="*/ 8 w 32"/>
                <a:gd name="T19"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0">
                  <a:moveTo>
                    <a:pt x="8" y="37"/>
                  </a:moveTo>
                  <a:cubicBezTo>
                    <a:pt x="7" y="36"/>
                    <a:pt x="6" y="35"/>
                    <a:pt x="4" y="34"/>
                  </a:cubicBezTo>
                  <a:cubicBezTo>
                    <a:pt x="7" y="29"/>
                    <a:pt x="9" y="24"/>
                    <a:pt x="7" y="19"/>
                  </a:cubicBezTo>
                  <a:cubicBezTo>
                    <a:pt x="5" y="15"/>
                    <a:pt x="0" y="12"/>
                    <a:pt x="8" y="8"/>
                  </a:cubicBezTo>
                  <a:cubicBezTo>
                    <a:pt x="14" y="5"/>
                    <a:pt x="21" y="0"/>
                    <a:pt x="28" y="3"/>
                  </a:cubicBezTo>
                  <a:cubicBezTo>
                    <a:pt x="32" y="5"/>
                    <a:pt x="28" y="10"/>
                    <a:pt x="29" y="13"/>
                  </a:cubicBezTo>
                  <a:cubicBezTo>
                    <a:pt x="32" y="18"/>
                    <a:pt x="30" y="23"/>
                    <a:pt x="30" y="28"/>
                  </a:cubicBezTo>
                  <a:cubicBezTo>
                    <a:pt x="30" y="30"/>
                    <a:pt x="29" y="31"/>
                    <a:pt x="28" y="32"/>
                  </a:cubicBezTo>
                  <a:cubicBezTo>
                    <a:pt x="23" y="35"/>
                    <a:pt x="19" y="40"/>
                    <a:pt x="12" y="40"/>
                  </a:cubicBezTo>
                  <a:cubicBezTo>
                    <a:pt x="10" y="39"/>
                    <a:pt x="9" y="38"/>
                    <a:pt x="8" y="37"/>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1" name="Freeform 1708"/>
            <p:cNvSpPr/>
            <p:nvPr/>
          </p:nvSpPr>
          <p:spPr bwMode="auto">
            <a:xfrm>
              <a:off x="7789863" y="2446338"/>
              <a:ext cx="76200" cy="93663"/>
            </a:xfrm>
            <a:custGeom>
              <a:avLst/>
              <a:gdLst>
                <a:gd name="T0" fmla="*/ 1 w 25"/>
                <a:gd name="T1" fmla="*/ 17 h 31"/>
                <a:gd name="T2" fmla="*/ 6 w 25"/>
                <a:gd name="T3" fmla="*/ 7 h 31"/>
                <a:gd name="T4" fmla="*/ 14 w 25"/>
                <a:gd name="T5" fmla="*/ 0 h 31"/>
                <a:gd name="T6" fmla="*/ 23 w 25"/>
                <a:gd name="T7" fmla="*/ 4 h 31"/>
                <a:gd name="T8" fmla="*/ 18 w 25"/>
                <a:gd name="T9" fmla="*/ 11 h 31"/>
                <a:gd name="T10" fmla="*/ 15 w 25"/>
                <a:gd name="T11" fmla="*/ 24 h 31"/>
                <a:gd name="T12" fmla="*/ 15 w 25"/>
                <a:gd name="T13" fmla="*/ 24 h 31"/>
                <a:gd name="T14" fmla="*/ 3 w 25"/>
                <a:gd name="T15" fmla="*/ 28 h 31"/>
                <a:gd name="T16" fmla="*/ 0 w 25"/>
                <a:gd name="T17" fmla="*/ 24 h 31"/>
                <a:gd name="T18" fmla="*/ 1 w 25"/>
                <a:gd name="T19" fmla="*/ 1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1" y="17"/>
                  </a:moveTo>
                  <a:cubicBezTo>
                    <a:pt x="3" y="14"/>
                    <a:pt x="7" y="12"/>
                    <a:pt x="6" y="7"/>
                  </a:cubicBezTo>
                  <a:cubicBezTo>
                    <a:pt x="5" y="3"/>
                    <a:pt x="10" y="1"/>
                    <a:pt x="14" y="0"/>
                  </a:cubicBezTo>
                  <a:cubicBezTo>
                    <a:pt x="17" y="0"/>
                    <a:pt x="21" y="0"/>
                    <a:pt x="23" y="4"/>
                  </a:cubicBezTo>
                  <a:cubicBezTo>
                    <a:pt x="25" y="8"/>
                    <a:pt x="20" y="9"/>
                    <a:pt x="18" y="11"/>
                  </a:cubicBezTo>
                  <a:cubicBezTo>
                    <a:pt x="14" y="15"/>
                    <a:pt x="16" y="20"/>
                    <a:pt x="15" y="24"/>
                  </a:cubicBezTo>
                  <a:cubicBezTo>
                    <a:pt x="15" y="24"/>
                    <a:pt x="15" y="24"/>
                    <a:pt x="15" y="24"/>
                  </a:cubicBezTo>
                  <a:cubicBezTo>
                    <a:pt x="12" y="28"/>
                    <a:pt x="8" y="31"/>
                    <a:pt x="3" y="28"/>
                  </a:cubicBezTo>
                  <a:cubicBezTo>
                    <a:pt x="2" y="27"/>
                    <a:pt x="1" y="25"/>
                    <a:pt x="0" y="24"/>
                  </a:cubicBezTo>
                  <a:cubicBezTo>
                    <a:pt x="0" y="22"/>
                    <a:pt x="1" y="20"/>
                    <a:pt x="1" y="17"/>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2" name="Freeform 1709"/>
            <p:cNvSpPr/>
            <p:nvPr/>
          </p:nvSpPr>
          <p:spPr bwMode="auto">
            <a:xfrm>
              <a:off x="7729538" y="2498726"/>
              <a:ext cx="69850" cy="73025"/>
            </a:xfrm>
            <a:custGeom>
              <a:avLst/>
              <a:gdLst>
                <a:gd name="T0" fmla="*/ 4 w 23"/>
                <a:gd name="T1" fmla="*/ 21 h 24"/>
                <a:gd name="T2" fmla="*/ 4 w 23"/>
                <a:gd name="T3" fmla="*/ 4 h 24"/>
                <a:gd name="T4" fmla="*/ 14 w 23"/>
                <a:gd name="T5" fmla="*/ 0 h 24"/>
                <a:gd name="T6" fmla="*/ 21 w 23"/>
                <a:gd name="T7" fmla="*/ 7 h 24"/>
                <a:gd name="T8" fmla="*/ 18 w 23"/>
                <a:gd name="T9" fmla="*/ 20 h 24"/>
                <a:gd name="T10" fmla="*/ 14 w 23"/>
                <a:gd name="T11" fmla="*/ 23 h 24"/>
                <a:gd name="T12" fmla="*/ 4 w 23"/>
                <a:gd name="T13" fmla="*/ 21 h 24"/>
              </a:gdLst>
              <a:ahLst/>
              <a:cxnLst>
                <a:cxn ang="0">
                  <a:pos x="T0" y="T1"/>
                </a:cxn>
                <a:cxn ang="0">
                  <a:pos x="T2" y="T3"/>
                </a:cxn>
                <a:cxn ang="0">
                  <a:pos x="T4" y="T5"/>
                </a:cxn>
                <a:cxn ang="0">
                  <a:pos x="T6" y="T7"/>
                </a:cxn>
                <a:cxn ang="0">
                  <a:pos x="T8" y="T9"/>
                </a:cxn>
                <a:cxn ang="0">
                  <a:pos x="T10" y="T11"/>
                </a:cxn>
                <a:cxn ang="0">
                  <a:pos x="T12" y="T13"/>
                </a:cxn>
              </a:cxnLst>
              <a:rect l="0" t="0" r="r" b="b"/>
              <a:pathLst>
                <a:path w="23" h="24">
                  <a:moveTo>
                    <a:pt x="4" y="21"/>
                  </a:moveTo>
                  <a:cubicBezTo>
                    <a:pt x="0" y="15"/>
                    <a:pt x="0" y="10"/>
                    <a:pt x="4" y="4"/>
                  </a:cubicBezTo>
                  <a:cubicBezTo>
                    <a:pt x="7" y="3"/>
                    <a:pt x="11" y="2"/>
                    <a:pt x="14" y="0"/>
                  </a:cubicBezTo>
                  <a:cubicBezTo>
                    <a:pt x="17" y="3"/>
                    <a:pt x="19" y="5"/>
                    <a:pt x="21" y="7"/>
                  </a:cubicBezTo>
                  <a:cubicBezTo>
                    <a:pt x="23" y="12"/>
                    <a:pt x="21" y="16"/>
                    <a:pt x="18" y="20"/>
                  </a:cubicBezTo>
                  <a:cubicBezTo>
                    <a:pt x="17" y="21"/>
                    <a:pt x="16" y="22"/>
                    <a:pt x="14" y="23"/>
                  </a:cubicBezTo>
                  <a:cubicBezTo>
                    <a:pt x="11" y="23"/>
                    <a:pt x="7" y="24"/>
                    <a:pt x="4" y="2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3" name="Freeform 1710"/>
            <p:cNvSpPr/>
            <p:nvPr/>
          </p:nvSpPr>
          <p:spPr bwMode="auto">
            <a:xfrm>
              <a:off x="7769225" y="2392363"/>
              <a:ext cx="84138" cy="38100"/>
            </a:xfrm>
            <a:custGeom>
              <a:avLst/>
              <a:gdLst>
                <a:gd name="T0" fmla="*/ 0 w 28"/>
                <a:gd name="T1" fmla="*/ 6 h 13"/>
                <a:gd name="T2" fmla="*/ 28 w 28"/>
                <a:gd name="T3" fmla="*/ 11 h 13"/>
                <a:gd name="T4" fmla="*/ 0 w 28"/>
                <a:gd name="T5" fmla="*/ 6 h 13"/>
              </a:gdLst>
              <a:ahLst/>
              <a:cxnLst>
                <a:cxn ang="0">
                  <a:pos x="T0" y="T1"/>
                </a:cxn>
                <a:cxn ang="0">
                  <a:pos x="T2" y="T3"/>
                </a:cxn>
                <a:cxn ang="0">
                  <a:pos x="T4" y="T5"/>
                </a:cxn>
              </a:cxnLst>
              <a:rect l="0" t="0" r="r" b="b"/>
              <a:pathLst>
                <a:path w="28" h="13">
                  <a:moveTo>
                    <a:pt x="0" y="6"/>
                  </a:moveTo>
                  <a:cubicBezTo>
                    <a:pt x="10" y="0"/>
                    <a:pt x="18" y="1"/>
                    <a:pt x="28" y="11"/>
                  </a:cubicBezTo>
                  <a:cubicBezTo>
                    <a:pt x="17" y="11"/>
                    <a:pt x="8" y="13"/>
                    <a:pt x="0" y="6"/>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 name="Freeform 1711"/>
            <p:cNvSpPr/>
            <p:nvPr/>
          </p:nvSpPr>
          <p:spPr bwMode="auto">
            <a:xfrm>
              <a:off x="7772400" y="2498726"/>
              <a:ext cx="31750" cy="20638"/>
            </a:xfrm>
            <a:custGeom>
              <a:avLst/>
              <a:gdLst>
                <a:gd name="T0" fmla="*/ 7 w 11"/>
                <a:gd name="T1" fmla="*/ 7 h 7"/>
                <a:gd name="T2" fmla="*/ 0 w 11"/>
                <a:gd name="T3" fmla="*/ 0 h 7"/>
                <a:gd name="T4" fmla="*/ 7 w 11"/>
                <a:gd name="T5" fmla="*/ 0 h 7"/>
                <a:gd name="T6" fmla="*/ 7 w 11"/>
                <a:gd name="T7" fmla="*/ 7 h 7"/>
              </a:gdLst>
              <a:ahLst/>
              <a:cxnLst>
                <a:cxn ang="0">
                  <a:pos x="T0" y="T1"/>
                </a:cxn>
                <a:cxn ang="0">
                  <a:pos x="T2" y="T3"/>
                </a:cxn>
                <a:cxn ang="0">
                  <a:pos x="T4" y="T5"/>
                </a:cxn>
                <a:cxn ang="0">
                  <a:pos x="T6" y="T7"/>
                </a:cxn>
              </a:cxnLst>
              <a:rect l="0" t="0" r="r" b="b"/>
              <a:pathLst>
                <a:path w="11" h="7">
                  <a:moveTo>
                    <a:pt x="7" y="7"/>
                  </a:moveTo>
                  <a:cubicBezTo>
                    <a:pt x="3" y="7"/>
                    <a:pt x="0" y="5"/>
                    <a:pt x="0" y="0"/>
                  </a:cubicBezTo>
                  <a:cubicBezTo>
                    <a:pt x="3" y="0"/>
                    <a:pt x="5" y="0"/>
                    <a:pt x="7" y="0"/>
                  </a:cubicBezTo>
                  <a:cubicBezTo>
                    <a:pt x="11" y="3"/>
                    <a:pt x="8" y="5"/>
                    <a:pt x="7" y="7"/>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 name="Freeform 1712"/>
            <p:cNvSpPr/>
            <p:nvPr/>
          </p:nvSpPr>
          <p:spPr bwMode="auto">
            <a:xfrm>
              <a:off x="7194550" y="2297113"/>
              <a:ext cx="104775" cy="103188"/>
            </a:xfrm>
            <a:custGeom>
              <a:avLst/>
              <a:gdLst>
                <a:gd name="T0" fmla="*/ 31 w 35"/>
                <a:gd name="T1" fmla="*/ 25 h 34"/>
                <a:gd name="T2" fmla="*/ 3 w 35"/>
                <a:gd name="T3" fmla="*/ 28 h 34"/>
                <a:gd name="T4" fmla="*/ 24 w 35"/>
                <a:gd name="T5" fmla="*/ 4 h 34"/>
                <a:gd name="T6" fmla="*/ 31 w 35"/>
                <a:gd name="T7" fmla="*/ 0 h 34"/>
                <a:gd name="T8" fmla="*/ 35 w 35"/>
                <a:gd name="T9" fmla="*/ 4 h 34"/>
                <a:gd name="T10" fmla="*/ 34 w 35"/>
                <a:gd name="T11" fmla="*/ 14 h 34"/>
                <a:gd name="T12" fmla="*/ 31 w 35"/>
                <a:gd name="T13" fmla="*/ 25 h 34"/>
              </a:gdLst>
              <a:ahLst/>
              <a:cxnLst>
                <a:cxn ang="0">
                  <a:pos x="T0" y="T1"/>
                </a:cxn>
                <a:cxn ang="0">
                  <a:pos x="T2" y="T3"/>
                </a:cxn>
                <a:cxn ang="0">
                  <a:pos x="T4" y="T5"/>
                </a:cxn>
                <a:cxn ang="0">
                  <a:pos x="T6" y="T7"/>
                </a:cxn>
                <a:cxn ang="0">
                  <a:pos x="T8" y="T9"/>
                </a:cxn>
                <a:cxn ang="0">
                  <a:pos x="T10" y="T11"/>
                </a:cxn>
                <a:cxn ang="0">
                  <a:pos x="T12" y="T13"/>
                </a:cxn>
              </a:cxnLst>
              <a:rect l="0" t="0" r="r" b="b"/>
              <a:pathLst>
                <a:path w="35" h="34">
                  <a:moveTo>
                    <a:pt x="31" y="25"/>
                  </a:moveTo>
                  <a:cubicBezTo>
                    <a:pt x="23" y="34"/>
                    <a:pt x="13" y="33"/>
                    <a:pt x="3" y="28"/>
                  </a:cubicBezTo>
                  <a:cubicBezTo>
                    <a:pt x="0" y="11"/>
                    <a:pt x="16" y="11"/>
                    <a:pt x="24" y="4"/>
                  </a:cubicBezTo>
                  <a:cubicBezTo>
                    <a:pt x="26" y="2"/>
                    <a:pt x="29" y="1"/>
                    <a:pt x="31" y="0"/>
                  </a:cubicBezTo>
                  <a:cubicBezTo>
                    <a:pt x="32" y="1"/>
                    <a:pt x="33" y="2"/>
                    <a:pt x="35" y="4"/>
                  </a:cubicBezTo>
                  <a:cubicBezTo>
                    <a:pt x="34" y="7"/>
                    <a:pt x="34" y="11"/>
                    <a:pt x="34" y="14"/>
                  </a:cubicBezTo>
                  <a:cubicBezTo>
                    <a:pt x="33" y="18"/>
                    <a:pt x="32" y="21"/>
                    <a:pt x="31" y="25"/>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 name="Freeform 1713"/>
            <p:cNvSpPr/>
            <p:nvPr/>
          </p:nvSpPr>
          <p:spPr bwMode="auto">
            <a:xfrm>
              <a:off x="7381875" y="2459038"/>
              <a:ext cx="127000" cy="93663"/>
            </a:xfrm>
            <a:custGeom>
              <a:avLst/>
              <a:gdLst>
                <a:gd name="T0" fmla="*/ 39 w 42"/>
                <a:gd name="T1" fmla="*/ 31 h 31"/>
                <a:gd name="T2" fmla="*/ 32 w 42"/>
                <a:gd name="T3" fmla="*/ 31 h 31"/>
                <a:gd name="T4" fmla="*/ 8 w 42"/>
                <a:gd name="T5" fmla="*/ 20 h 31"/>
                <a:gd name="T6" fmla="*/ 0 w 42"/>
                <a:gd name="T7" fmla="*/ 13 h 31"/>
                <a:gd name="T8" fmla="*/ 13 w 42"/>
                <a:gd name="T9" fmla="*/ 11 h 31"/>
                <a:gd name="T10" fmla="*/ 32 w 42"/>
                <a:gd name="T11" fmla="*/ 3 h 31"/>
                <a:gd name="T12" fmla="*/ 39 w 42"/>
                <a:gd name="T13" fmla="*/ 17 h 31"/>
                <a:gd name="T14" fmla="*/ 39 w 42"/>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1">
                  <a:moveTo>
                    <a:pt x="39" y="31"/>
                  </a:moveTo>
                  <a:cubicBezTo>
                    <a:pt x="36" y="31"/>
                    <a:pt x="34" y="31"/>
                    <a:pt x="32" y="31"/>
                  </a:cubicBezTo>
                  <a:cubicBezTo>
                    <a:pt x="26" y="23"/>
                    <a:pt x="20" y="17"/>
                    <a:pt x="8" y="20"/>
                  </a:cubicBezTo>
                  <a:cubicBezTo>
                    <a:pt x="4" y="21"/>
                    <a:pt x="1" y="18"/>
                    <a:pt x="0" y="13"/>
                  </a:cubicBezTo>
                  <a:cubicBezTo>
                    <a:pt x="5" y="16"/>
                    <a:pt x="11" y="18"/>
                    <a:pt x="13" y="11"/>
                  </a:cubicBezTo>
                  <a:cubicBezTo>
                    <a:pt x="16" y="0"/>
                    <a:pt x="24" y="3"/>
                    <a:pt x="32" y="3"/>
                  </a:cubicBezTo>
                  <a:cubicBezTo>
                    <a:pt x="34" y="8"/>
                    <a:pt x="36" y="12"/>
                    <a:pt x="39" y="17"/>
                  </a:cubicBezTo>
                  <a:cubicBezTo>
                    <a:pt x="42" y="22"/>
                    <a:pt x="39" y="26"/>
                    <a:pt x="39" y="3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 name="Freeform 1714"/>
            <p:cNvSpPr/>
            <p:nvPr/>
          </p:nvSpPr>
          <p:spPr bwMode="auto">
            <a:xfrm>
              <a:off x="7499350" y="2552701"/>
              <a:ext cx="42863" cy="57150"/>
            </a:xfrm>
            <a:custGeom>
              <a:avLst/>
              <a:gdLst>
                <a:gd name="T0" fmla="*/ 14 w 14"/>
                <a:gd name="T1" fmla="*/ 10 h 19"/>
                <a:gd name="T2" fmla="*/ 7 w 14"/>
                <a:gd name="T3" fmla="*/ 14 h 19"/>
                <a:gd name="T4" fmla="*/ 0 w 14"/>
                <a:gd name="T5" fmla="*/ 7 h 19"/>
                <a:gd name="T6" fmla="*/ 3 w 14"/>
                <a:gd name="T7" fmla="*/ 0 h 19"/>
                <a:gd name="T8" fmla="*/ 14 w 14"/>
                <a:gd name="T9" fmla="*/ 10 h 19"/>
              </a:gdLst>
              <a:ahLst/>
              <a:cxnLst>
                <a:cxn ang="0">
                  <a:pos x="T0" y="T1"/>
                </a:cxn>
                <a:cxn ang="0">
                  <a:pos x="T2" y="T3"/>
                </a:cxn>
                <a:cxn ang="0">
                  <a:pos x="T4" y="T5"/>
                </a:cxn>
                <a:cxn ang="0">
                  <a:pos x="T6" y="T7"/>
                </a:cxn>
                <a:cxn ang="0">
                  <a:pos x="T8" y="T9"/>
                </a:cxn>
              </a:cxnLst>
              <a:rect l="0" t="0" r="r" b="b"/>
              <a:pathLst>
                <a:path w="14" h="19">
                  <a:moveTo>
                    <a:pt x="14" y="10"/>
                  </a:moveTo>
                  <a:cubicBezTo>
                    <a:pt x="13" y="15"/>
                    <a:pt x="12" y="19"/>
                    <a:pt x="7" y="14"/>
                  </a:cubicBezTo>
                  <a:cubicBezTo>
                    <a:pt x="4" y="12"/>
                    <a:pt x="2" y="10"/>
                    <a:pt x="0" y="7"/>
                  </a:cubicBezTo>
                  <a:cubicBezTo>
                    <a:pt x="1" y="4"/>
                    <a:pt x="2" y="2"/>
                    <a:pt x="3" y="0"/>
                  </a:cubicBezTo>
                  <a:cubicBezTo>
                    <a:pt x="8" y="2"/>
                    <a:pt x="11" y="6"/>
                    <a:pt x="14" y="1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 name="Freeform 1715"/>
            <p:cNvSpPr/>
            <p:nvPr/>
          </p:nvSpPr>
          <p:spPr bwMode="auto">
            <a:xfrm>
              <a:off x="7478713" y="2573338"/>
              <a:ext cx="41275" cy="42863"/>
            </a:xfrm>
            <a:custGeom>
              <a:avLst/>
              <a:gdLst>
                <a:gd name="T0" fmla="*/ 7 w 14"/>
                <a:gd name="T1" fmla="*/ 0 h 14"/>
                <a:gd name="T2" fmla="*/ 14 w 14"/>
                <a:gd name="T3" fmla="*/ 7 h 14"/>
                <a:gd name="T4" fmla="*/ 6 w 14"/>
                <a:gd name="T5" fmla="*/ 12 h 14"/>
                <a:gd name="T6" fmla="*/ 7 w 14"/>
                <a:gd name="T7" fmla="*/ 0 h 14"/>
              </a:gdLst>
              <a:ahLst/>
              <a:cxnLst>
                <a:cxn ang="0">
                  <a:pos x="T0" y="T1"/>
                </a:cxn>
                <a:cxn ang="0">
                  <a:pos x="T2" y="T3"/>
                </a:cxn>
                <a:cxn ang="0">
                  <a:pos x="T4" y="T5"/>
                </a:cxn>
                <a:cxn ang="0">
                  <a:pos x="T6" y="T7"/>
                </a:cxn>
              </a:cxnLst>
              <a:rect l="0" t="0" r="r" b="b"/>
              <a:pathLst>
                <a:path w="14" h="14">
                  <a:moveTo>
                    <a:pt x="7" y="0"/>
                  </a:moveTo>
                  <a:cubicBezTo>
                    <a:pt x="11" y="0"/>
                    <a:pt x="14" y="2"/>
                    <a:pt x="14" y="7"/>
                  </a:cubicBezTo>
                  <a:cubicBezTo>
                    <a:pt x="10" y="8"/>
                    <a:pt x="9" y="14"/>
                    <a:pt x="6" y="12"/>
                  </a:cubicBezTo>
                  <a:cubicBezTo>
                    <a:pt x="0" y="8"/>
                    <a:pt x="6" y="4"/>
                    <a:pt x="7" y="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9" name="Freeform 1716"/>
            <p:cNvSpPr/>
            <p:nvPr/>
          </p:nvSpPr>
          <p:spPr bwMode="auto">
            <a:xfrm>
              <a:off x="7702550" y="2555876"/>
              <a:ext cx="134938" cy="149225"/>
            </a:xfrm>
            <a:custGeom>
              <a:avLst/>
              <a:gdLst>
                <a:gd name="T0" fmla="*/ 13 w 45"/>
                <a:gd name="T1" fmla="*/ 2 h 49"/>
                <a:gd name="T2" fmla="*/ 23 w 45"/>
                <a:gd name="T3" fmla="*/ 2 h 49"/>
                <a:gd name="T4" fmla="*/ 30 w 45"/>
                <a:gd name="T5" fmla="*/ 16 h 49"/>
                <a:gd name="T6" fmla="*/ 41 w 45"/>
                <a:gd name="T7" fmla="*/ 23 h 49"/>
                <a:gd name="T8" fmla="*/ 43 w 45"/>
                <a:gd name="T9" fmla="*/ 39 h 49"/>
                <a:gd name="T10" fmla="*/ 27 w 45"/>
                <a:gd name="T11" fmla="*/ 48 h 49"/>
                <a:gd name="T12" fmla="*/ 6 w 45"/>
                <a:gd name="T13" fmla="*/ 30 h 49"/>
                <a:gd name="T14" fmla="*/ 8 w 45"/>
                <a:gd name="T15" fmla="*/ 29 h 49"/>
                <a:gd name="T16" fmla="*/ 17 w 45"/>
                <a:gd name="T17" fmla="*/ 30 h 49"/>
                <a:gd name="T18" fmla="*/ 8 w 45"/>
                <a:gd name="T19" fmla="*/ 16 h 49"/>
                <a:gd name="T20" fmla="*/ 13 w 45"/>
                <a:gd name="T21"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9">
                  <a:moveTo>
                    <a:pt x="13" y="2"/>
                  </a:moveTo>
                  <a:cubicBezTo>
                    <a:pt x="16" y="0"/>
                    <a:pt x="20" y="0"/>
                    <a:pt x="23" y="2"/>
                  </a:cubicBezTo>
                  <a:cubicBezTo>
                    <a:pt x="28" y="6"/>
                    <a:pt x="28" y="12"/>
                    <a:pt x="30" y="16"/>
                  </a:cubicBezTo>
                  <a:cubicBezTo>
                    <a:pt x="34" y="19"/>
                    <a:pt x="37" y="21"/>
                    <a:pt x="41" y="23"/>
                  </a:cubicBezTo>
                  <a:cubicBezTo>
                    <a:pt x="45" y="28"/>
                    <a:pt x="45" y="33"/>
                    <a:pt x="43" y="39"/>
                  </a:cubicBezTo>
                  <a:cubicBezTo>
                    <a:pt x="39" y="44"/>
                    <a:pt x="34" y="49"/>
                    <a:pt x="27" y="48"/>
                  </a:cubicBezTo>
                  <a:cubicBezTo>
                    <a:pt x="18" y="44"/>
                    <a:pt x="9" y="41"/>
                    <a:pt x="6" y="30"/>
                  </a:cubicBezTo>
                  <a:cubicBezTo>
                    <a:pt x="6" y="30"/>
                    <a:pt x="7" y="29"/>
                    <a:pt x="8" y="29"/>
                  </a:cubicBezTo>
                  <a:cubicBezTo>
                    <a:pt x="11" y="27"/>
                    <a:pt x="14" y="28"/>
                    <a:pt x="17" y="30"/>
                  </a:cubicBezTo>
                  <a:cubicBezTo>
                    <a:pt x="15" y="25"/>
                    <a:pt x="13" y="20"/>
                    <a:pt x="8" y="16"/>
                  </a:cubicBezTo>
                  <a:cubicBezTo>
                    <a:pt x="0" y="9"/>
                    <a:pt x="6" y="5"/>
                    <a:pt x="13" y="2"/>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 name="Freeform 1717"/>
            <p:cNvSpPr/>
            <p:nvPr/>
          </p:nvSpPr>
          <p:spPr bwMode="auto">
            <a:xfrm>
              <a:off x="7877175" y="2744788"/>
              <a:ext cx="163513" cy="93663"/>
            </a:xfrm>
            <a:custGeom>
              <a:avLst/>
              <a:gdLst>
                <a:gd name="T0" fmla="*/ 28 w 54"/>
                <a:gd name="T1" fmla="*/ 31 h 31"/>
                <a:gd name="T2" fmla="*/ 11 w 54"/>
                <a:gd name="T3" fmla="*/ 31 h 31"/>
                <a:gd name="T4" fmla="*/ 0 w 54"/>
                <a:gd name="T5" fmla="*/ 7 h 31"/>
                <a:gd name="T6" fmla="*/ 10 w 54"/>
                <a:gd name="T7" fmla="*/ 1 h 31"/>
                <a:gd name="T8" fmla="*/ 49 w 54"/>
                <a:gd name="T9" fmla="*/ 12 h 31"/>
                <a:gd name="T10" fmla="*/ 43 w 54"/>
                <a:gd name="T11" fmla="*/ 26 h 31"/>
                <a:gd name="T12" fmla="*/ 35 w 54"/>
                <a:gd name="T13" fmla="*/ 31 h 31"/>
                <a:gd name="T14" fmla="*/ 28 w 54"/>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1">
                  <a:moveTo>
                    <a:pt x="28" y="31"/>
                  </a:moveTo>
                  <a:cubicBezTo>
                    <a:pt x="22" y="31"/>
                    <a:pt x="16" y="31"/>
                    <a:pt x="11" y="31"/>
                  </a:cubicBezTo>
                  <a:cubicBezTo>
                    <a:pt x="7" y="23"/>
                    <a:pt x="4" y="15"/>
                    <a:pt x="0" y="7"/>
                  </a:cubicBezTo>
                  <a:cubicBezTo>
                    <a:pt x="2" y="2"/>
                    <a:pt x="6" y="0"/>
                    <a:pt x="10" y="1"/>
                  </a:cubicBezTo>
                  <a:cubicBezTo>
                    <a:pt x="24" y="3"/>
                    <a:pt x="35" y="11"/>
                    <a:pt x="49" y="12"/>
                  </a:cubicBezTo>
                  <a:cubicBezTo>
                    <a:pt x="54" y="20"/>
                    <a:pt x="49" y="23"/>
                    <a:pt x="43" y="26"/>
                  </a:cubicBezTo>
                  <a:cubicBezTo>
                    <a:pt x="40" y="28"/>
                    <a:pt x="36" y="26"/>
                    <a:pt x="35" y="31"/>
                  </a:cubicBezTo>
                  <a:cubicBezTo>
                    <a:pt x="33" y="31"/>
                    <a:pt x="30" y="31"/>
                    <a:pt x="28" y="3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1" name="Freeform 1718"/>
            <p:cNvSpPr/>
            <p:nvPr/>
          </p:nvSpPr>
          <p:spPr bwMode="auto">
            <a:xfrm>
              <a:off x="7783513" y="2668588"/>
              <a:ext cx="130175" cy="93663"/>
            </a:xfrm>
            <a:custGeom>
              <a:avLst/>
              <a:gdLst>
                <a:gd name="T0" fmla="*/ 0 w 43"/>
                <a:gd name="T1" fmla="*/ 11 h 31"/>
                <a:gd name="T2" fmla="*/ 14 w 43"/>
                <a:gd name="T3" fmla="*/ 4 h 31"/>
                <a:gd name="T4" fmla="*/ 34 w 43"/>
                <a:gd name="T5" fmla="*/ 2 h 31"/>
                <a:gd name="T6" fmla="*/ 28 w 43"/>
                <a:gd name="T7" fmla="*/ 31 h 31"/>
                <a:gd name="T8" fmla="*/ 21 w 43"/>
                <a:gd name="T9" fmla="*/ 31 h 31"/>
                <a:gd name="T10" fmla="*/ 0 w 43"/>
                <a:gd name="T11" fmla="*/ 14 h 31"/>
                <a:gd name="T12" fmla="*/ 0 w 43"/>
                <a:gd name="T13" fmla="*/ 11 h 31"/>
              </a:gdLst>
              <a:ahLst/>
              <a:cxnLst>
                <a:cxn ang="0">
                  <a:pos x="T0" y="T1"/>
                </a:cxn>
                <a:cxn ang="0">
                  <a:pos x="T2" y="T3"/>
                </a:cxn>
                <a:cxn ang="0">
                  <a:pos x="T4" y="T5"/>
                </a:cxn>
                <a:cxn ang="0">
                  <a:pos x="T6" y="T7"/>
                </a:cxn>
                <a:cxn ang="0">
                  <a:pos x="T8" y="T9"/>
                </a:cxn>
                <a:cxn ang="0">
                  <a:pos x="T10" y="T11"/>
                </a:cxn>
                <a:cxn ang="0">
                  <a:pos x="T12" y="T13"/>
                </a:cxn>
              </a:cxnLst>
              <a:rect l="0" t="0" r="r" b="b"/>
              <a:pathLst>
                <a:path w="43" h="31">
                  <a:moveTo>
                    <a:pt x="0" y="11"/>
                  </a:moveTo>
                  <a:cubicBezTo>
                    <a:pt x="4" y="7"/>
                    <a:pt x="7" y="2"/>
                    <a:pt x="14" y="4"/>
                  </a:cubicBezTo>
                  <a:cubicBezTo>
                    <a:pt x="20" y="1"/>
                    <a:pt x="27" y="0"/>
                    <a:pt x="34" y="2"/>
                  </a:cubicBezTo>
                  <a:cubicBezTo>
                    <a:pt x="43" y="14"/>
                    <a:pt x="36" y="23"/>
                    <a:pt x="28" y="31"/>
                  </a:cubicBezTo>
                  <a:cubicBezTo>
                    <a:pt x="25" y="31"/>
                    <a:pt x="23" y="31"/>
                    <a:pt x="21" y="31"/>
                  </a:cubicBezTo>
                  <a:cubicBezTo>
                    <a:pt x="18" y="20"/>
                    <a:pt x="4" y="23"/>
                    <a:pt x="0" y="14"/>
                  </a:cubicBezTo>
                  <a:cubicBezTo>
                    <a:pt x="0" y="13"/>
                    <a:pt x="0" y="12"/>
                    <a:pt x="0" y="1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 name="Freeform 1719"/>
            <p:cNvSpPr/>
            <p:nvPr/>
          </p:nvSpPr>
          <p:spPr bwMode="auto">
            <a:xfrm>
              <a:off x="7866063" y="2652713"/>
              <a:ext cx="98425" cy="112713"/>
            </a:xfrm>
            <a:custGeom>
              <a:avLst/>
              <a:gdLst>
                <a:gd name="T0" fmla="*/ 1 w 33"/>
                <a:gd name="T1" fmla="*/ 36 h 37"/>
                <a:gd name="T2" fmla="*/ 4 w 33"/>
                <a:gd name="T3" fmla="*/ 9 h 37"/>
                <a:gd name="T4" fmla="*/ 14 w 33"/>
                <a:gd name="T5" fmla="*/ 2 h 37"/>
                <a:gd name="T6" fmla="*/ 30 w 33"/>
                <a:gd name="T7" fmla="*/ 9 h 37"/>
                <a:gd name="T8" fmla="*/ 28 w 33"/>
                <a:gd name="T9" fmla="*/ 25 h 37"/>
                <a:gd name="T10" fmla="*/ 15 w 33"/>
                <a:gd name="T11" fmla="*/ 33 h 37"/>
                <a:gd name="T12" fmla="*/ 4 w 33"/>
                <a:gd name="T13" fmla="*/ 37 h 37"/>
                <a:gd name="T14" fmla="*/ 1 w 33"/>
                <a:gd name="T15" fmla="*/ 36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37">
                  <a:moveTo>
                    <a:pt x="1" y="36"/>
                  </a:moveTo>
                  <a:cubicBezTo>
                    <a:pt x="0" y="27"/>
                    <a:pt x="14" y="19"/>
                    <a:pt x="4" y="9"/>
                  </a:cubicBezTo>
                  <a:cubicBezTo>
                    <a:pt x="3" y="1"/>
                    <a:pt x="7" y="0"/>
                    <a:pt x="14" y="2"/>
                  </a:cubicBezTo>
                  <a:cubicBezTo>
                    <a:pt x="19" y="5"/>
                    <a:pt x="26" y="4"/>
                    <a:pt x="30" y="9"/>
                  </a:cubicBezTo>
                  <a:cubicBezTo>
                    <a:pt x="33" y="15"/>
                    <a:pt x="32" y="20"/>
                    <a:pt x="28" y="25"/>
                  </a:cubicBezTo>
                  <a:cubicBezTo>
                    <a:pt x="25" y="29"/>
                    <a:pt x="19" y="29"/>
                    <a:pt x="15" y="33"/>
                  </a:cubicBezTo>
                  <a:cubicBezTo>
                    <a:pt x="11" y="34"/>
                    <a:pt x="8" y="35"/>
                    <a:pt x="4" y="37"/>
                  </a:cubicBezTo>
                  <a:cubicBezTo>
                    <a:pt x="3" y="37"/>
                    <a:pt x="2" y="36"/>
                    <a:pt x="1" y="36"/>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3" name="Freeform 1720"/>
            <p:cNvSpPr/>
            <p:nvPr/>
          </p:nvSpPr>
          <p:spPr bwMode="auto">
            <a:xfrm>
              <a:off x="7740650" y="2711451"/>
              <a:ext cx="109538" cy="60325"/>
            </a:xfrm>
            <a:custGeom>
              <a:avLst/>
              <a:gdLst>
                <a:gd name="T0" fmla="*/ 14 w 36"/>
                <a:gd name="T1" fmla="*/ 0 h 20"/>
                <a:gd name="T2" fmla="*/ 22 w 36"/>
                <a:gd name="T3" fmla="*/ 3 h 20"/>
                <a:gd name="T4" fmla="*/ 35 w 36"/>
                <a:gd name="T5" fmla="*/ 17 h 20"/>
                <a:gd name="T6" fmla="*/ 9 w 36"/>
                <a:gd name="T7" fmla="*/ 9 h 20"/>
                <a:gd name="T8" fmla="*/ 14 w 36"/>
                <a:gd name="T9" fmla="*/ 0 h 20"/>
              </a:gdLst>
              <a:ahLst/>
              <a:cxnLst>
                <a:cxn ang="0">
                  <a:pos x="T0" y="T1"/>
                </a:cxn>
                <a:cxn ang="0">
                  <a:pos x="T2" y="T3"/>
                </a:cxn>
                <a:cxn ang="0">
                  <a:pos x="T4" y="T5"/>
                </a:cxn>
                <a:cxn ang="0">
                  <a:pos x="T6" y="T7"/>
                </a:cxn>
                <a:cxn ang="0">
                  <a:pos x="T8" y="T9"/>
                </a:cxn>
              </a:cxnLst>
              <a:rect l="0" t="0" r="r" b="b"/>
              <a:pathLst>
                <a:path w="36" h="20">
                  <a:moveTo>
                    <a:pt x="14" y="0"/>
                  </a:moveTo>
                  <a:cubicBezTo>
                    <a:pt x="16" y="1"/>
                    <a:pt x="19" y="3"/>
                    <a:pt x="22" y="3"/>
                  </a:cubicBezTo>
                  <a:cubicBezTo>
                    <a:pt x="36" y="5"/>
                    <a:pt x="36" y="5"/>
                    <a:pt x="35" y="17"/>
                  </a:cubicBezTo>
                  <a:cubicBezTo>
                    <a:pt x="25" y="20"/>
                    <a:pt x="16" y="14"/>
                    <a:pt x="9" y="9"/>
                  </a:cubicBezTo>
                  <a:cubicBezTo>
                    <a:pt x="0" y="3"/>
                    <a:pt x="12" y="3"/>
                    <a:pt x="14" y="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 name="Freeform 1721"/>
            <p:cNvSpPr/>
            <p:nvPr/>
          </p:nvSpPr>
          <p:spPr bwMode="auto">
            <a:xfrm>
              <a:off x="7662863" y="2582863"/>
              <a:ext cx="69850" cy="63500"/>
            </a:xfrm>
            <a:custGeom>
              <a:avLst/>
              <a:gdLst>
                <a:gd name="T0" fmla="*/ 5 w 23"/>
                <a:gd name="T1" fmla="*/ 0 h 21"/>
                <a:gd name="T2" fmla="*/ 8 w 23"/>
                <a:gd name="T3" fmla="*/ 0 h 21"/>
                <a:gd name="T4" fmla="*/ 19 w 23"/>
                <a:gd name="T5" fmla="*/ 21 h 21"/>
                <a:gd name="T6" fmla="*/ 19 w 23"/>
                <a:gd name="T7" fmla="*/ 21 h 21"/>
                <a:gd name="T8" fmla="*/ 15 w 23"/>
                <a:gd name="T9" fmla="*/ 21 h 21"/>
                <a:gd name="T10" fmla="*/ 5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5" y="0"/>
                  </a:moveTo>
                  <a:cubicBezTo>
                    <a:pt x="6" y="0"/>
                    <a:pt x="7" y="0"/>
                    <a:pt x="8" y="0"/>
                  </a:cubicBezTo>
                  <a:cubicBezTo>
                    <a:pt x="15" y="6"/>
                    <a:pt x="23" y="10"/>
                    <a:pt x="19" y="21"/>
                  </a:cubicBezTo>
                  <a:cubicBezTo>
                    <a:pt x="19" y="21"/>
                    <a:pt x="19" y="21"/>
                    <a:pt x="19" y="21"/>
                  </a:cubicBezTo>
                  <a:cubicBezTo>
                    <a:pt x="18" y="21"/>
                    <a:pt x="17" y="21"/>
                    <a:pt x="15" y="21"/>
                  </a:cubicBezTo>
                  <a:cubicBezTo>
                    <a:pt x="4" y="18"/>
                    <a:pt x="0" y="12"/>
                    <a:pt x="5" y="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5" name="Freeform 1722"/>
            <p:cNvSpPr/>
            <p:nvPr/>
          </p:nvSpPr>
          <p:spPr bwMode="auto">
            <a:xfrm>
              <a:off x="7232650" y="2465388"/>
              <a:ext cx="52388" cy="66675"/>
            </a:xfrm>
            <a:custGeom>
              <a:avLst/>
              <a:gdLst>
                <a:gd name="T0" fmla="*/ 4 w 17"/>
                <a:gd name="T1" fmla="*/ 1 h 22"/>
                <a:gd name="T2" fmla="*/ 17 w 17"/>
                <a:gd name="T3" fmla="*/ 11 h 22"/>
                <a:gd name="T4" fmla="*/ 12 w 17"/>
                <a:gd name="T5" fmla="*/ 20 h 22"/>
                <a:gd name="T6" fmla="*/ 0 w 17"/>
                <a:gd name="T7" fmla="*/ 11 h 22"/>
                <a:gd name="T8" fmla="*/ 4 w 17"/>
                <a:gd name="T9" fmla="*/ 1 h 22"/>
              </a:gdLst>
              <a:ahLst/>
              <a:cxnLst>
                <a:cxn ang="0">
                  <a:pos x="T0" y="T1"/>
                </a:cxn>
                <a:cxn ang="0">
                  <a:pos x="T2" y="T3"/>
                </a:cxn>
                <a:cxn ang="0">
                  <a:pos x="T4" y="T5"/>
                </a:cxn>
                <a:cxn ang="0">
                  <a:pos x="T6" y="T7"/>
                </a:cxn>
                <a:cxn ang="0">
                  <a:pos x="T8" y="T9"/>
                </a:cxn>
              </a:cxnLst>
              <a:rect l="0" t="0" r="r" b="b"/>
              <a:pathLst>
                <a:path w="17" h="22">
                  <a:moveTo>
                    <a:pt x="4" y="1"/>
                  </a:moveTo>
                  <a:cubicBezTo>
                    <a:pt x="12" y="0"/>
                    <a:pt x="16" y="4"/>
                    <a:pt x="17" y="11"/>
                  </a:cubicBezTo>
                  <a:cubicBezTo>
                    <a:pt x="17" y="14"/>
                    <a:pt x="15" y="19"/>
                    <a:pt x="12" y="20"/>
                  </a:cubicBezTo>
                  <a:cubicBezTo>
                    <a:pt x="6" y="22"/>
                    <a:pt x="2" y="18"/>
                    <a:pt x="0" y="11"/>
                  </a:cubicBezTo>
                  <a:cubicBezTo>
                    <a:pt x="2" y="8"/>
                    <a:pt x="3" y="4"/>
                    <a:pt x="4" y="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 name="Freeform 1723"/>
            <p:cNvSpPr/>
            <p:nvPr/>
          </p:nvSpPr>
          <p:spPr bwMode="auto">
            <a:xfrm>
              <a:off x="8020050" y="2562226"/>
              <a:ext cx="184150" cy="109538"/>
            </a:xfrm>
            <a:custGeom>
              <a:avLst/>
              <a:gdLst>
                <a:gd name="T0" fmla="*/ 37 w 61"/>
                <a:gd name="T1" fmla="*/ 0 h 36"/>
                <a:gd name="T2" fmla="*/ 52 w 61"/>
                <a:gd name="T3" fmla="*/ 12 h 36"/>
                <a:gd name="T4" fmla="*/ 58 w 61"/>
                <a:gd name="T5" fmla="*/ 30 h 36"/>
                <a:gd name="T6" fmla="*/ 43 w 61"/>
                <a:gd name="T7" fmla="*/ 26 h 36"/>
                <a:gd name="T8" fmla="*/ 33 w 61"/>
                <a:gd name="T9" fmla="*/ 28 h 36"/>
                <a:gd name="T10" fmla="*/ 22 w 61"/>
                <a:gd name="T11" fmla="*/ 34 h 36"/>
                <a:gd name="T12" fmla="*/ 9 w 61"/>
                <a:gd name="T13" fmla="*/ 25 h 36"/>
                <a:gd name="T14" fmla="*/ 11 w 61"/>
                <a:gd name="T15" fmla="*/ 21 h 36"/>
                <a:gd name="T16" fmla="*/ 22 w 61"/>
                <a:gd name="T17" fmla="*/ 2 h 36"/>
                <a:gd name="T18" fmla="*/ 26 w 61"/>
                <a:gd name="T19" fmla="*/ 0 h 36"/>
                <a:gd name="T20" fmla="*/ 37 w 61"/>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36">
                  <a:moveTo>
                    <a:pt x="37" y="0"/>
                  </a:moveTo>
                  <a:cubicBezTo>
                    <a:pt x="40" y="6"/>
                    <a:pt x="50" y="2"/>
                    <a:pt x="52" y="12"/>
                  </a:cubicBezTo>
                  <a:cubicBezTo>
                    <a:pt x="53" y="18"/>
                    <a:pt x="61" y="25"/>
                    <a:pt x="58" y="30"/>
                  </a:cubicBezTo>
                  <a:cubicBezTo>
                    <a:pt x="54" y="36"/>
                    <a:pt x="48" y="27"/>
                    <a:pt x="43" y="26"/>
                  </a:cubicBezTo>
                  <a:cubicBezTo>
                    <a:pt x="40" y="26"/>
                    <a:pt x="37" y="27"/>
                    <a:pt x="33" y="28"/>
                  </a:cubicBezTo>
                  <a:cubicBezTo>
                    <a:pt x="30" y="32"/>
                    <a:pt x="26" y="33"/>
                    <a:pt x="22" y="34"/>
                  </a:cubicBezTo>
                  <a:cubicBezTo>
                    <a:pt x="15" y="35"/>
                    <a:pt x="8" y="34"/>
                    <a:pt x="9" y="25"/>
                  </a:cubicBezTo>
                  <a:cubicBezTo>
                    <a:pt x="10" y="23"/>
                    <a:pt x="12" y="21"/>
                    <a:pt x="11" y="21"/>
                  </a:cubicBezTo>
                  <a:cubicBezTo>
                    <a:pt x="0" y="6"/>
                    <a:pt x="11" y="4"/>
                    <a:pt x="22" y="2"/>
                  </a:cubicBezTo>
                  <a:cubicBezTo>
                    <a:pt x="23" y="2"/>
                    <a:pt x="25" y="1"/>
                    <a:pt x="26" y="0"/>
                  </a:cubicBezTo>
                  <a:cubicBezTo>
                    <a:pt x="30" y="11"/>
                    <a:pt x="33" y="3"/>
                    <a:pt x="37" y="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 name="Freeform 1724"/>
            <p:cNvSpPr/>
            <p:nvPr/>
          </p:nvSpPr>
          <p:spPr bwMode="auto">
            <a:xfrm>
              <a:off x="7826375" y="2571751"/>
              <a:ext cx="200025" cy="120650"/>
            </a:xfrm>
            <a:custGeom>
              <a:avLst/>
              <a:gdLst>
                <a:gd name="T0" fmla="*/ 24 w 66"/>
                <a:gd name="T1" fmla="*/ 32 h 40"/>
                <a:gd name="T2" fmla="*/ 17 w 66"/>
                <a:gd name="T3" fmla="*/ 36 h 40"/>
                <a:gd name="T4" fmla="*/ 0 w 66"/>
                <a:gd name="T5" fmla="*/ 36 h 40"/>
                <a:gd name="T6" fmla="*/ 0 w 66"/>
                <a:gd name="T7" fmla="*/ 18 h 40"/>
                <a:gd name="T8" fmla="*/ 11 w 66"/>
                <a:gd name="T9" fmla="*/ 20 h 40"/>
                <a:gd name="T10" fmla="*/ 28 w 66"/>
                <a:gd name="T11" fmla="*/ 17 h 40"/>
                <a:gd name="T12" fmla="*/ 59 w 66"/>
                <a:gd name="T13" fmla="*/ 8 h 40"/>
                <a:gd name="T14" fmla="*/ 66 w 66"/>
                <a:gd name="T15" fmla="*/ 22 h 40"/>
                <a:gd name="T16" fmla="*/ 59 w 66"/>
                <a:gd name="T17" fmla="*/ 24 h 40"/>
                <a:gd name="T18" fmla="*/ 37 w 66"/>
                <a:gd name="T19" fmla="*/ 27 h 40"/>
                <a:gd name="T20" fmla="*/ 24 w 66"/>
                <a:gd name="T21"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40">
                  <a:moveTo>
                    <a:pt x="24" y="32"/>
                  </a:moveTo>
                  <a:cubicBezTo>
                    <a:pt x="19" y="28"/>
                    <a:pt x="19" y="33"/>
                    <a:pt x="17" y="36"/>
                  </a:cubicBezTo>
                  <a:cubicBezTo>
                    <a:pt x="11" y="36"/>
                    <a:pt x="6" y="40"/>
                    <a:pt x="0" y="36"/>
                  </a:cubicBezTo>
                  <a:cubicBezTo>
                    <a:pt x="0" y="30"/>
                    <a:pt x="0" y="24"/>
                    <a:pt x="0" y="18"/>
                  </a:cubicBezTo>
                  <a:cubicBezTo>
                    <a:pt x="4" y="19"/>
                    <a:pt x="9" y="18"/>
                    <a:pt x="11" y="20"/>
                  </a:cubicBezTo>
                  <a:cubicBezTo>
                    <a:pt x="19" y="27"/>
                    <a:pt x="22" y="23"/>
                    <a:pt x="28" y="17"/>
                  </a:cubicBezTo>
                  <a:cubicBezTo>
                    <a:pt x="36" y="8"/>
                    <a:pt x="45" y="0"/>
                    <a:pt x="59" y="8"/>
                  </a:cubicBezTo>
                  <a:cubicBezTo>
                    <a:pt x="61" y="12"/>
                    <a:pt x="64" y="17"/>
                    <a:pt x="66" y="22"/>
                  </a:cubicBezTo>
                  <a:cubicBezTo>
                    <a:pt x="64" y="24"/>
                    <a:pt x="62" y="24"/>
                    <a:pt x="59" y="24"/>
                  </a:cubicBezTo>
                  <a:cubicBezTo>
                    <a:pt x="51" y="18"/>
                    <a:pt x="44" y="20"/>
                    <a:pt x="37" y="27"/>
                  </a:cubicBezTo>
                  <a:cubicBezTo>
                    <a:pt x="33" y="30"/>
                    <a:pt x="31" y="37"/>
                    <a:pt x="24" y="32"/>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8" name="Freeform 1725"/>
            <p:cNvSpPr/>
            <p:nvPr/>
          </p:nvSpPr>
          <p:spPr bwMode="auto">
            <a:xfrm>
              <a:off x="7997825" y="2638426"/>
              <a:ext cx="103188" cy="90488"/>
            </a:xfrm>
            <a:custGeom>
              <a:avLst/>
              <a:gdLst>
                <a:gd name="T0" fmla="*/ 2 w 34"/>
                <a:gd name="T1" fmla="*/ 0 h 30"/>
                <a:gd name="T2" fmla="*/ 9 w 34"/>
                <a:gd name="T3" fmla="*/ 0 h 30"/>
                <a:gd name="T4" fmla="*/ 16 w 34"/>
                <a:gd name="T5" fmla="*/ 0 h 30"/>
                <a:gd name="T6" fmla="*/ 30 w 34"/>
                <a:gd name="T7" fmla="*/ 7 h 30"/>
                <a:gd name="T8" fmla="*/ 32 w 34"/>
                <a:gd name="T9" fmla="*/ 10 h 30"/>
                <a:gd name="T10" fmla="*/ 30 w 34"/>
                <a:gd name="T11" fmla="*/ 25 h 30"/>
                <a:gd name="T12" fmla="*/ 1 w 34"/>
                <a:gd name="T13" fmla="*/ 4 h 30"/>
                <a:gd name="T14" fmla="*/ 2 w 34"/>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0">
                  <a:moveTo>
                    <a:pt x="2" y="0"/>
                  </a:moveTo>
                  <a:cubicBezTo>
                    <a:pt x="4" y="0"/>
                    <a:pt x="7" y="0"/>
                    <a:pt x="9" y="0"/>
                  </a:cubicBezTo>
                  <a:cubicBezTo>
                    <a:pt x="11" y="0"/>
                    <a:pt x="14" y="0"/>
                    <a:pt x="16" y="0"/>
                  </a:cubicBezTo>
                  <a:cubicBezTo>
                    <a:pt x="19" y="6"/>
                    <a:pt x="24" y="7"/>
                    <a:pt x="30" y="7"/>
                  </a:cubicBezTo>
                  <a:cubicBezTo>
                    <a:pt x="31" y="8"/>
                    <a:pt x="31" y="9"/>
                    <a:pt x="32" y="10"/>
                  </a:cubicBezTo>
                  <a:cubicBezTo>
                    <a:pt x="32" y="15"/>
                    <a:pt x="34" y="21"/>
                    <a:pt x="30" y="25"/>
                  </a:cubicBezTo>
                  <a:cubicBezTo>
                    <a:pt x="12" y="30"/>
                    <a:pt x="7" y="16"/>
                    <a:pt x="1" y="4"/>
                  </a:cubicBezTo>
                  <a:cubicBezTo>
                    <a:pt x="0" y="2"/>
                    <a:pt x="1" y="1"/>
                    <a:pt x="2" y="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9" name="Freeform 1726"/>
            <p:cNvSpPr/>
            <p:nvPr/>
          </p:nvSpPr>
          <p:spPr bwMode="auto">
            <a:xfrm>
              <a:off x="8077200" y="2655888"/>
              <a:ext cx="127000" cy="93663"/>
            </a:xfrm>
            <a:custGeom>
              <a:avLst/>
              <a:gdLst>
                <a:gd name="T0" fmla="*/ 4 w 42"/>
                <a:gd name="T1" fmla="*/ 18 h 31"/>
                <a:gd name="T2" fmla="*/ 4 w 42"/>
                <a:gd name="T3" fmla="*/ 4 h 31"/>
                <a:gd name="T4" fmla="*/ 21 w 42"/>
                <a:gd name="T5" fmla="*/ 8 h 31"/>
                <a:gd name="T6" fmla="*/ 42 w 42"/>
                <a:gd name="T7" fmla="*/ 11 h 31"/>
                <a:gd name="T8" fmla="*/ 42 w 42"/>
                <a:gd name="T9" fmla="*/ 18 h 31"/>
                <a:gd name="T10" fmla="*/ 35 w 42"/>
                <a:gd name="T11" fmla="*/ 25 h 31"/>
                <a:gd name="T12" fmla="*/ 32 w 42"/>
                <a:gd name="T13" fmla="*/ 29 h 31"/>
                <a:gd name="T14" fmla="*/ 18 w 42"/>
                <a:gd name="T15" fmla="*/ 31 h 31"/>
                <a:gd name="T16" fmla="*/ 11 w 42"/>
                <a:gd name="T17" fmla="*/ 30 h 31"/>
                <a:gd name="T18" fmla="*/ 4 w 42"/>
                <a:gd name="T19"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31">
                  <a:moveTo>
                    <a:pt x="4" y="18"/>
                  </a:moveTo>
                  <a:cubicBezTo>
                    <a:pt x="6" y="13"/>
                    <a:pt x="0" y="9"/>
                    <a:pt x="4" y="4"/>
                  </a:cubicBezTo>
                  <a:cubicBezTo>
                    <a:pt x="11" y="0"/>
                    <a:pt x="16" y="4"/>
                    <a:pt x="21" y="8"/>
                  </a:cubicBezTo>
                  <a:cubicBezTo>
                    <a:pt x="27" y="17"/>
                    <a:pt x="37" y="2"/>
                    <a:pt x="42" y="11"/>
                  </a:cubicBezTo>
                  <a:cubicBezTo>
                    <a:pt x="42" y="13"/>
                    <a:pt x="42" y="16"/>
                    <a:pt x="42" y="18"/>
                  </a:cubicBezTo>
                  <a:cubicBezTo>
                    <a:pt x="42" y="22"/>
                    <a:pt x="38" y="23"/>
                    <a:pt x="35" y="25"/>
                  </a:cubicBezTo>
                  <a:cubicBezTo>
                    <a:pt x="34" y="26"/>
                    <a:pt x="33" y="27"/>
                    <a:pt x="32" y="29"/>
                  </a:cubicBezTo>
                  <a:cubicBezTo>
                    <a:pt x="27" y="28"/>
                    <a:pt x="21" y="23"/>
                    <a:pt x="18" y="31"/>
                  </a:cubicBezTo>
                  <a:cubicBezTo>
                    <a:pt x="16" y="31"/>
                    <a:pt x="13" y="31"/>
                    <a:pt x="11" y="30"/>
                  </a:cubicBezTo>
                  <a:cubicBezTo>
                    <a:pt x="6" y="27"/>
                    <a:pt x="2" y="25"/>
                    <a:pt x="4" y="18"/>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0" name="Freeform 1727"/>
            <p:cNvSpPr/>
            <p:nvPr/>
          </p:nvSpPr>
          <p:spPr bwMode="auto">
            <a:xfrm>
              <a:off x="8123238" y="2711451"/>
              <a:ext cx="50800" cy="71438"/>
            </a:xfrm>
            <a:custGeom>
              <a:avLst/>
              <a:gdLst>
                <a:gd name="T0" fmla="*/ 3 w 17"/>
                <a:gd name="T1" fmla="*/ 11 h 24"/>
                <a:gd name="T2" fmla="*/ 17 w 17"/>
                <a:gd name="T3" fmla="*/ 11 h 24"/>
                <a:gd name="T4" fmla="*/ 6 w 17"/>
                <a:gd name="T5" fmla="*/ 24 h 24"/>
                <a:gd name="T6" fmla="*/ 6 w 17"/>
                <a:gd name="T7" fmla="*/ 24 h 24"/>
                <a:gd name="T8" fmla="*/ 3 w 17"/>
                <a:gd name="T9" fmla="*/ 11 h 24"/>
              </a:gdLst>
              <a:ahLst/>
              <a:cxnLst>
                <a:cxn ang="0">
                  <a:pos x="T0" y="T1"/>
                </a:cxn>
                <a:cxn ang="0">
                  <a:pos x="T2" y="T3"/>
                </a:cxn>
                <a:cxn ang="0">
                  <a:pos x="T4" y="T5"/>
                </a:cxn>
                <a:cxn ang="0">
                  <a:pos x="T6" y="T7"/>
                </a:cxn>
                <a:cxn ang="0">
                  <a:pos x="T8" y="T9"/>
                </a:cxn>
              </a:cxnLst>
              <a:rect l="0" t="0" r="r" b="b"/>
              <a:pathLst>
                <a:path w="17" h="24">
                  <a:moveTo>
                    <a:pt x="3" y="11"/>
                  </a:moveTo>
                  <a:cubicBezTo>
                    <a:pt x="7" y="0"/>
                    <a:pt x="12" y="4"/>
                    <a:pt x="17" y="11"/>
                  </a:cubicBezTo>
                  <a:cubicBezTo>
                    <a:pt x="16" y="17"/>
                    <a:pt x="15" y="23"/>
                    <a:pt x="6" y="24"/>
                  </a:cubicBezTo>
                  <a:cubicBezTo>
                    <a:pt x="6" y="24"/>
                    <a:pt x="6" y="24"/>
                    <a:pt x="6" y="24"/>
                  </a:cubicBezTo>
                  <a:cubicBezTo>
                    <a:pt x="2" y="20"/>
                    <a:pt x="0" y="16"/>
                    <a:pt x="3" y="1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1" name="Freeform 1728"/>
            <p:cNvSpPr/>
            <p:nvPr/>
          </p:nvSpPr>
          <p:spPr bwMode="auto">
            <a:xfrm>
              <a:off x="8183563" y="2711451"/>
              <a:ext cx="53975" cy="44450"/>
            </a:xfrm>
            <a:custGeom>
              <a:avLst/>
              <a:gdLst>
                <a:gd name="T0" fmla="*/ 0 w 18"/>
                <a:gd name="T1" fmla="*/ 7 h 15"/>
                <a:gd name="T2" fmla="*/ 7 w 18"/>
                <a:gd name="T3" fmla="*/ 0 h 15"/>
                <a:gd name="T4" fmla="*/ 11 w 18"/>
                <a:gd name="T5" fmla="*/ 0 h 15"/>
                <a:gd name="T6" fmla="*/ 18 w 18"/>
                <a:gd name="T7" fmla="*/ 11 h 15"/>
                <a:gd name="T8" fmla="*/ 0 w 18"/>
                <a:gd name="T9" fmla="*/ 7 h 15"/>
              </a:gdLst>
              <a:ahLst/>
              <a:cxnLst>
                <a:cxn ang="0">
                  <a:pos x="T0" y="T1"/>
                </a:cxn>
                <a:cxn ang="0">
                  <a:pos x="T2" y="T3"/>
                </a:cxn>
                <a:cxn ang="0">
                  <a:pos x="T4" y="T5"/>
                </a:cxn>
                <a:cxn ang="0">
                  <a:pos x="T6" y="T7"/>
                </a:cxn>
                <a:cxn ang="0">
                  <a:pos x="T8" y="T9"/>
                </a:cxn>
              </a:cxnLst>
              <a:rect l="0" t="0" r="r" b="b"/>
              <a:pathLst>
                <a:path w="18" h="15">
                  <a:moveTo>
                    <a:pt x="0" y="7"/>
                  </a:moveTo>
                  <a:cubicBezTo>
                    <a:pt x="2" y="4"/>
                    <a:pt x="4" y="1"/>
                    <a:pt x="7" y="0"/>
                  </a:cubicBezTo>
                  <a:cubicBezTo>
                    <a:pt x="8" y="0"/>
                    <a:pt x="10" y="0"/>
                    <a:pt x="11" y="0"/>
                  </a:cubicBezTo>
                  <a:cubicBezTo>
                    <a:pt x="13" y="4"/>
                    <a:pt x="15" y="7"/>
                    <a:pt x="18" y="11"/>
                  </a:cubicBezTo>
                  <a:cubicBezTo>
                    <a:pt x="11" y="12"/>
                    <a:pt x="5" y="15"/>
                    <a:pt x="0" y="7"/>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2" name="Freeform 1729"/>
            <p:cNvSpPr/>
            <p:nvPr/>
          </p:nvSpPr>
          <p:spPr bwMode="auto">
            <a:xfrm>
              <a:off x="7967663" y="2746376"/>
              <a:ext cx="146050" cy="185738"/>
            </a:xfrm>
            <a:custGeom>
              <a:avLst/>
              <a:gdLst>
                <a:gd name="T0" fmla="*/ 5 w 48"/>
                <a:gd name="T1" fmla="*/ 30 h 61"/>
                <a:gd name="T2" fmla="*/ 0 w 48"/>
                <a:gd name="T3" fmla="*/ 24 h 61"/>
                <a:gd name="T4" fmla="*/ 7 w 48"/>
                <a:gd name="T5" fmla="*/ 23 h 61"/>
                <a:gd name="T6" fmla="*/ 19 w 48"/>
                <a:gd name="T7" fmla="*/ 12 h 61"/>
                <a:gd name="T8" fmla="*/ 26 w 48"/>
                <a:gd name="T9" fmla="*/ 8 h 61"/>
                <a:gd name="T10" fmla="*/ 43 w 48"/>
                <a:gd name="T11" fmla="*/ 16 h 61"/>
                <a:gd name="T12" fmla="*/ 45 w 48"/>
                <a:gd name="T13" fmla="*/ 47 h 61"/>
                <a:gd name="T14" fmla="*/ 36 w 48"/>
                <a:gd name="T15" fmla="*/ 61 h 61"/>
                <a:gd name="T16" fmla="*/ 22 w 48"/>
                <a:gd name="T17" fmla="*/ 44 h 61"/>
                <a:gd name="T18" fmla="*/ 5 w 48"/>
                <a:gd name="T19"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61">
                  <a:moveTo>
                    <a:pt x="5" y="30"/>
                  </a:moveTo>
                  <a:cubicBezTo>
                    <a:pt x="3" y="28"/>
                    <a:pt x="0" y="26"/>
                    <a:pt x="0" y="24"/>
                  </a:cubicBezTo>
                  <a:cubicBezTo>
                    <a:pt x="1" y="19"/>
                    <a:pt x="4" y="23"/>
                    <a:pt x="7" y="23"/>
                  </a:cubicBezTo>
                  <a:cubicBezTo>
                    <a:pt x="14" y="23"/>
                    <a:pt x="18" y="20"/>
                    <a:pt x="19" y="12"/>
                  </a:cubicBezTo>
                  <a:cubicBezTo>
                    <a:pt x="21" y="10"/>
                    <a:pt x="23" y="9"/>
                    <a:pt x="26" y="8"/>
                  </a:cubicBezTo>
                  <a:cubicBezTo>
                    <a:pt x="33" y="9"/>
                    <a:pt x="44" y="0"/>
                    <a:pt x="43" y="16"/>
                  </a:cubicBezTo>
                  <a:cubicBezTo>
                    <a:pt x="40" y="26"/>
                    <a:pt x="42" y="38"/>
                    <a:pt x="45" y="47"/>
                  </a:cubicBezTo>
                  <a:cubicBezTo>
                    <a:pt x="48" y="58"/>
                    <a:pt x="41" y="58"/>
                    <a:pt x="36" y="61"/>
                  </a:cubicBezTo>
                  <a:cubicBezTo>
                    <a:pt x="30" y="57"/>
                    <a:pt x="21" y="56"/>
                    <a:pt x="22" y="44"/>
                  </a:cubicBezTo>
                  <a:cubicBezTo>
                    <a:pt x="23" y="34"/>
                    <a:pt x="9" y="37"/>
                    <a:pt x="5" y="3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3" name="Freeform 1730"/>
            <p:cNvSpPr/>
            <p:nvPr/>
          </p:nvSpPr>
          <p:spPr bwMode="auto">
            <a:xfrm>
              <a:off x="7940675" y="2674938"/>
              <a:ext cx="203200" cy="141288"/>
            </a:xfrm>
            <a:custGeom>
              <a:avLst/>
              <a:gdLst>
                <a:gd name="T0" fmla="*/ 52 w 67"/>
                <a:gd name="T1" fmla="*/ 40 h 47"/>
                <a:gd name="T2" fmla="*/ 35 w 67"/>
                <a:gd name="T3" fmla="*/ 36 h 47"/>
                <a:gd name="T4" fmla="*/ 29 w 67"/>
                <a:gd name="T5" fmla="*/ 34 h 47"/>
                <a:gd name="T6" fmla="*/ 9 w 67"/>
                <a:gd name="T7" fmla="*/ 24 h 47"/>
                <a:gd name="T8" fmla="*/ 0 w 67"/>
                <a:gd name="T9" fmla="*/ 19 h 47"/>
                <a:gd name="T10" fmla="*/ 4 w 67"/>
                <a:gd name="T11" fmla="*/ 2 h 47"/>
                <a:gd name="T12" fmla="*/ 8 w 67"/>
                <a:gd name="T13" fmla="*/ 1 h 47"/>
                <a:gd name="T14" fmla="*/ 56 w 67"/>
                <a:gd name="T15" fmla="*/ 23 h 47"/>
                <a:gd name="T16" fmla="*/ 63 w 67"/>
                <a:gd name="T17" fmla="*/ 23 h 47"/>
                <a:gd name="T18" fmla="*/ 66 w 67"/>
                <a:gd name="T19" fmla="*/ 36 h 47"/>
                <a:gd name="T20" fmla="*/ 52 w 67"/>
                <a:gd name="T2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47">
                  <a:moveTo>
                    <a:pt x="52" y="40"/>
                  </a:moveTo>
                  <a:cubicBezTo>
                    <a:pt x="49" y="27"/>
                    <a:pt x="40" y="40"/>
                    <a:pt x="35" y="36"/>
                  </a:cubicBezTo>
                  <a:cubicBezTo>
                    <a:pt x="33" y="35"/>
                    <a:pt x="31" y="33"/>
                    <a:pt x="29" y="34"/>
                  </a:cubicBezTo>
                  <a:cubicBezTo>
                    <a:pt x="20" y="34"/>
                    <a:pt x="12" y="36"/>
                    <a:pt x="9" y="24"/>
                  </a:cubicBezTo>
                  <a:cubicBezTo>
                    <a:pt x="8" y="21"/>
                    <a:pt x="2" y="22"/>
                    <a:pt x="0" y="19"/>
                  </a:cubicBezTo>
                  <a:cubicBezTo>
                    <a:pt x="3" y="14"/>
                    <a:pt x="4" y="8"/>
                    <a:pt x="4" y="2"/>
                  </a:cubicBezTo>
                  <a:cubicBezTo>
                    <a:pt x="5" y="1"/>
                    <a:pt x="6" y="0"/>
                    <a:pt x="8" y="1"/>
                  </a:cubicBezTo>
                  <a:cubicBezTo>
                    <a:pt x="21" y="14"/>
                    <a:pt x="42" y="10"/>
                    <a:pt x="56" y="23"/>
                  </a:cubicBezTo>
                  <a:cubicBezTo>
                    <a:pt x="58" y="23"/>
                    <a:pt x="61" y="23"/>
                    <a:pt x="63" y="23"/>
                  </a:cubicBezTo>
                  <a:cubicBezTo>
                    <a:pt x="65" y="27"/>
                    <a:pt x="67" y="31"/>
                    <a:pt x="66" y="36"/>
                  </a:cubicBezTo>
                  <a:cubicBezTo>
                    <a:pt x="63" y="43"/>
                    <a:pt x="59" y="47"/>
                    <a:pt x="52" y="4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4" name="Freeform 1731"/>
            <p:cNvSpPr/>
            <p:nvPr/>
          </p:nvSpPr>
          <p:spPr bwMode="auto">
            <a:xfrm>
              <a:off x="8089900" y="2646363"/>
              <a:ext cx="63500" cy="33338"/>
            </a:xfrm>
            <a:custGeom>
              <a:avLst/>
              <a:gdLst>
                <a:gd name="T0" fmla="*/ 17 w 21"/>
                <a:gd name="T1" fmla="*/ 11 h 11"/>
                <a:gd name="T2" fmla="*/ 0 w 21"/>
                <a:gd name="T3" fmla="*/ 7 h 11"/>
                <a:gd name="T4" fmla="*/ 0 w 21"/>
                <a:gd name="T5" fmla="*/ 4 h 11"/>
                <a:gd name="T6" fmla="*/ 10 w 21"/>
                <a:gd name="T7" fmla="*/ 0 h 11"/>
                <a:gd name="T8" fmla="*/ 17 w 21"/>
                <a:gd name="T9" fmla="*/ 11 h 11"/>
              </a:gdLst>
              <a:ahLst/>
              <a:cxnLst>
                <a:cxn ang="0">
                  <a:pos x="T0" y="T1"/>
                </a:cxn>
                <a:cxn ang="0">
                  <a:pos x="T2" y="T3"/>
                </a:cxn>
                <a:cxn ang="0">
                  <a:pos x="T4" y="T5"/>
                </a:cxn>
                <a:cxn ang="0">
                  <a:pos x="T6" y="T7"/>
                </a:cxn>
                <a:cxn ang="0">
                  <a:pos x="T8" y="T9"/>
                </a:cxn>
              </a:cxnLst>
              <a:rect l="0" t="0" r="r" b="b"/>
              <a:pathLst>
                <a:path w="21" h="11">
                  <a:moveTo>
                    <a:pt x="17" y="11"/>
                  </a:moveTo>
                  <a:cubicBezTo>
                    <a:pt x="11" y="9"/>
                    <a:pt x="6" y="8"/>
                    <a:pt x="0" y="7"/>
                  </a:cubicBezTo>
                  <a:cubicBezTo>
                    <a:pt x="0" y="6"/>
                    <a:pt x="0" y="5"/>
                    <a:pt x="0" y="4"/>
                  </a:cubicBezTo>
                  <a:cubicBezTo>
                    <a:pt x="2" y="0"/>
                    <a:pt x="6" y="0"/>
                    <a:pt x="10" y="0"/>
                  </a:cubicBezTo>
                  <a:cubicBezTo>
                    <a:pt x="11" y="5"/>
                    <a:pt x="21" y="3"/>
                    <a:pt x="17" y="1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5" name="Freeform 1732"/>
            <p:cNvSpPr/>
            <p:nvPr/>
          </p:nvSpPr>
          <p:spPr bwMode="auto">
            <a:xfrm>
              <a:off x="7772400" y="2519363"/>
              <a:ext cx="120650" cy="85725"/>
            </a:xfrm>
            <a:custGeom>
              <a:avLst/>
              <a:gdLst>
                <a:gd name="T0" fmla="*/ 7 w 40"/>
                <a:gd name="T1" fmla="*/ 28 h 28"/>
                <a:gd name="T2" fmla="*/ 0 w 40"/>
                <a:gd name="T3" fmla="*/ 14 h 28"/>
                <a:gd name="T4" fmla="*/ 0 w 40"/>
                <a:gd name="T5" fmla="*/ 14 h 28"/>
                <a:gd name="T6" fmla="*/ 21 w 40"/>
                <a:gd name="T7" fmla="*/ 7 h 28"/>
                <a:gd name="T8" fmla="*/ 36 w 40"/>
                <a:gd name="T9" fmla="*/ 12 h 28"/>
                <a:gd name="T10" fmla="*/ 29 w 40"/>
                <a:gd name="T11" fmla="*/ 23 h 28"/>
                <a:gd name="T12" fmla="*/ 25 w 40"/>
                <a:gd name="T13" fmla="*/ 25 h 28"/>
                <a:gd name="T14" fmla="*/ 7 w 40"/>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8">
                  <a:moveTo>
                    <a:pt x="7" y="28"/>
                  </a:moveTo>
                  <a:cubicBezTo>
                    <a:pt x="1" y="26"/>
                    <a:pt x="0" y="20"/>
                    <a:pt x="0" y="14"/>
                  </a:cubicBezTo>
                  <a:cubicBezTo>
                    <a:pt x="0" y="14"/>
                    <a:pt x="0" y="14"/>
                    <a:pt x="0" y="14"/>
                  </a:cubicBezTo>
                  <a:cubicBezTo>
                    <a:pt x="8" y="15"/>
                    <a:pt x="11" y="0"/>
                    <a:pt x="21" y="7"/>
                  </a:cubicBezTo>
                  <a:cubicBezTo>
                    <a:pt x="27" y="9"/>
                    <a:pt x="32" y="11"/>
                    <a:pt x="36" y="12"/>
                  </a:cubicBezTo>
                  <a:cubicBezTo>
                    <a:pt x="40" y="21"/>
                    <a:pt x="23" y="13"/>
                    <a:pt x="29" y="23"/>
                  </a:cubicBezTo>
                  <a:cubicBezTo>
                    <a:pt x="30" y="25"/>
                    <a:pt x="26" y="28"/>
                    <a:pt x="25" y="25"/>
                  </a:cubicBezTo>
                  <a:cubicBezTo>
                    <a:pt x="15" y="6"/>
                    <a:pt x="13" y="28"/>
                    <a:pt x="7" y="28"/>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6" name="Freeform 1733"/>
            <p:cNvSpPr/>
            <p:nvPr/>
          </p:nvSpPr>
          <p:spPr bwMode="auto">
            <a:xfrm>
              <a:off x="7772400" y="2519363"/>
              <a:ext cx="63500" cy="53975"/>
            </a:xfrm>
            <a:custGeom>
              <a:avLst/>
              <a:gdLst>
                <a:gd name="T0" fmla="*/ 21 w 21"/>
                <a:gd name="T1" fmla="*/ 7 h 18"/>
                <a:gd name="T2" fmla="*/ 0 w 21"/>
                <a:gd name="T3" fmla="*/ 14 h 18"/>
                <a:gd name="T4" fmla="*/ 7 w 21"/>
                <a:gd name="T5" fmla="*/ 0 h 18"/>
                <a:gd name="T6" fmla="*/ 21 w 21"/>
                <a:gd name="T7" fmla="*/ 0 h 18"/>
                <a:gd name="T8" fmla="*/ 21 w 21"/>
                <a:gd name="T9" fmla="*/ 7 h 18"/>
              </a:gdLst>
              <a:ahLst/>
              <a:cxnLst>
                <a:cxn ang="0">
                  <a:pos x="T0" y="T1"/>
                </a:cxn>
                <a:cxn ang="0">
                  <a:pos x="T2" y="T3"/>
                </a:cxn>
                <a:cxn ang="0">
                  <a:pos x="T4" y="T5"/>
                </a:cxn>
                <a:cxn ang="0">
                  <a:pos x="T6" y="T7"/>
                </a:cxn>
                <a:cxn ang="0">
                  <a:pos x="T8" y="T9"/>
                </a:cxn>
              </a:cxnLst>
              <a:rect l="0" t="0" r="r" b="b"/>
              <a:pathLst>
                <a:path w="21" h="18">
                  <a:moveTo>
                    <a:pt x="21" y="7"/>
                  </a:moveTo>
                  <a:cubicBezTo>
                    <a:pt x="13" y="6"/>
                    <a:pt x="9" y="18"/>
                    <a:pt x="0" y="14"/>
                  </a:cubicBezTo>
                  <a:cubicBezTo>
                    <a:pt x="3" y="10"/>
                    <a:pt x="5" y="5"/>
                    <a:pt x="7" y="0"/>
                  </a:cubicBezTo>
                  <a:cubicBezTo>
                    <a:pt x="12" y="4"/>
                    <a:pt x="17" y="0"/>
                    <a:pt x="21" y="0"/>
                  </a:cubicBezTo>
                  <a:cubicBezTo>
                    <a:pt x="21" y="3"/>
                    <a:pt x="21" y="5"/>
                    <a:pt x="21" y="7"/>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7" name="Freeform 1734"/>
            <p:cNvSpPr/>
            <p:nvPr/>
          </p:nvSpPr>
          <p:spPr bwMode="auto">
            <a:xfrm>
              <a:off x="7686675" y="2555876"/>
              <a:ext cx="79375" cy="103188"/>
            </a:xfrm>
            <a:custGeom>
              <a:avLst/>
              <a:gdLst>
                <a:gd name="T0" fmla="*/ 11 w 26"/>
                <a:gd name="T1" fmla="*/ 30 h 34"/>
                <a:gd name="T2" fmla="*/ 0 w 26"/>
                <a:gd name="T3" fmla="*/ 9 h 34"/>
                <a:gd name="T4" fmla="*/ 18 w 26"/>
                <a:gd name="T5" fmla="*/ 2 h 34"/>
                <a:gd name="T6" fmla="*/ 17 w 26"/>
                <a:gd name="T7" fmla="*/ 14 h 34"/>
                <a:gd name="T8" fmla="*/ 24 w 26"/>
                <a:gd name="T9" fmla="*/ 34 h 34"/>
                <a:gd name="T10" fmla="*/ 11 w 26"/>
                <a:gd name="T11" fmla="*/ 30 h 34"/>
              </a:gdLst>
              <a:ahLst/>
              <a:cxnLst>
                <a:cxn ang="0">
                  <a:pos x="T0" y="T1"/>
                </a:cxn>
                <a:cxn ang="0">
                  <a:pos x="T2" y="T3"/>
                </a:cxn>
                <a:cxn ang="0">
                  <a:pos x="T4" y="T5"/>
                </a:cxn>
                <a:cxn ang="0">
                  <a:pos x="T6" y="T7"/>
                </a:cxn>
                <a:cxn ang="0">
                  <a:pos x="T8" y="T9"/>
                </a:cxn>
                <a:cxn ang="0">
                  <a:pos x="T10" y="T11"/>
                </a:cxn>
              </a:cxnLst>
              <a:rect l="0" t="0" r="r" b="b"/>
              <a:pathLst>
                <a:path w="26" h="34">
                  <a:moveTo>
                    <a:pt x="11" y="30"/>
                  </a:moveTo>
                  <a:cubicBezTo>
                    <a:pt x="7" y="23"/>
                    <a:pt x="4" y="16"/>
                    <a:pt x="0" y="9"/>
                  </a:cubicBezTo>
                  <a:cubicBezTo>
                    <a:pt x="7" y="9"/>
                    <a:pt x="10" y="0"/>
                    <a:pt x="18" y="2"/>
                  </a:cubicBezTo>
                  <a:cubicBezTo>
                    <a:pt x="16" y="6"/>
                    <a:pt x="7" y="9"/>
                    <a:pt x="17" y="14"/>
                  </a:cubicBezTo>
                  <a:cubicBezTo>
                    <a:pt x="25" y="18"/>
                    <a:pt x="26" y="25"/>
                    <a:pt x="24" y="34"/>
                  </a:cubicBezTo>
                  <a:cubicBezTo>
                    <a:pt x="20" y="33"/>
                    <a:pt x="16" y="29"/>
                    <a:pt x="11" y="3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8" name="Freeform 1735"/>
            <p:cNvSpPr/>
            <p:nvPr/>
          </p:nvSpPr>
          <p:spPr bwMode="auto">
            <a:xfrm>
              <a:off x="7899400" y="2701926"/>
              <a:ext cx="147638" cy="93663"/>
            </a:xfrm>
            <a:custGeom>
              <a:avLst/>
              <a:gdLst>
                <a:gd name="T0" fmla="*/ 14 w 49"/>
                <a:gd name="T1" fmla="*/ 10 h 31"/>
                <a:gd name="T2" fmla="*/ 29 w 49"/>
                <a:gd name="T3" fmla="*/ 19 h 31"/>
                <a:gd name="T4" fmla="*/ 37 w 49"/>
                <a:gd name="T5" fmla="*/ 22 h 31"/>
                <a:gd name="T6" fmla="*/ 49 w 49"/>
                <a:gd name="T7" fmla="*/ 27 h 31"/>
                <a:gd name="T8" fmla="*/ 42 w 49"/>
                <a:gd name="T9" fmla="*/ 27 h 31"/>
                <a:gd name="T10" fmla="*/ 4 w 49"/>
                <a:gd name="T11" fmla="*/ 17 h 31"/>
                <a:gd name="T12" fmla="*/ 14 w 49"/>
                <a:gd name="T13" fmla="*/ 10 h 31"/>
              </a:gdLst>
              <a:ahLst/>
              <a:cxnLst>
                <a:cxn ang="0">
                  <a:pos x="T0" y="T1"/>
                </a:cxn>
                <a:cxn ang="0">
                  <a:pos x="T2" y="T3"/>
                </a:cxn>
                <a:cxn ang="0">
                  <a:pos x="T4" y="T5"/>
                </a:cxn>
                <a:cxn ang="0">
                  <a:pos x="T6" y="T7"/>
                </a:cxn>
                <a:cxn ang="0">
                  <a:pos x="T8" y="T9"/>
                </a:cxn>
                <a:cxn ang="0">
                  <a:pos x="T10" y="T11"/>
                </a:cxn>
                <a:cxn ang="0">
                  <a:pos x="T12" y="T13"/>
                </a:cxn>
              </a:cxnLst>
              <a:rect l="0" t="0" r="r" b="b"/>
              <a:pathLst>
                <a:path w="49" h="31">
                  <a:moveTo>
                    <a:pt x="14" y="10"/>
                  </a:moveTo>
                  <a:cubicBezTo>
                    <a:pt x="21" y="10"/>
                    <a:pt x="33" y="0"/>
                    <a:pt x="29" y="19"/>
                  </a:cubicBezTo>
                  <a:cubicBezTo>
                    <a:pt x="28" y="24"/>
                    <a:pt x="33" y="23"/>
                    <a:pt x="37" y="22"/>
                  </a:cubicBezTo>
                  <a:cubicBezTo>
                    <a:pt x="43" y="19"/>
                    <a:pt x="46" y="22"/>
                    <a:pt x="49" y="27"/>
                  </a:cubicBezTo>
                  <a:cubicBezTo>
                    <a:pt x="47" y="27"/>
                    <a:pt x="44" y="27"/>
                    <a:pt x="42" y="27"/>
                  </a:cubicBezTo>
                  <a:cubicBezTo>
                    <a:pt x="27" y="31"/>
                    <a:pt x="16" y="23"/>
                    <a:pt x="4" y="17"/>
                  </a:cubicBezTo>
                  <a:cubicBezTo>
                    <a:pt x="0" y="4"/>
                    <a:pt x="11" y="12"/>
                    <a:pt x="14" y="10"/>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9" name="Freeform 1736"/>
            <p:cNvSpPr/>
            <p:nvPr/>
          </p:nvSpPr>
          <p:spPr bwMode="auto">
            <a:xfrm>
              <a:off x="7899400" y="2601913"/>
              <a:ext cx="104775" cy="84138"/>
            </a:xfrm>
            <a:custGeom>
              <a:avLst/>
              <a:gdLst>
                <a:gd name="T0" fmla="*/ 21 w 35"/>
                <a:gd name="T1" fmla="*/ 26 h 28"/>
                <a:gd name="T2" fmla="*/ 18 w 35"/>
                <a:gd name="T3" fmla="*/ 26 h 28"/>
                <a:gd name="T4" fmla="*/ 0 w 35"/>
                <a:gd name="T5" fmla="*/ 22 h 28"/>
                <a:gd name="T6" fmla="*/ 17 w 35"/>
                <a:gd name="T7" fmla="*/ 8 h 28"/>
                <a:gd name="T8" fmla="*/ 35 w 35"/>
                <a:gd name="T9" fmla="*/ 12 h 28"/>
                <a:gd name="T10" fmla="*/ 35 w 35"/>
                <a:gd name="T11" fmla="*/ 15 h 28"/>
                <a:gd name="T12" fmla="*/ 21 w 35"/>
                <a:gd name="T13" fmla="*/ 26 h 28"/>
              </a:gdLst>
              <a:ahLst/>
              <a:cxnLst>
                <a:cxn ang="0">
                  <a:pos x="T0" y="T1"/>
                </a:cxn>
                <a:cxn ang="0">
                  <a:pos x="T2" y="T3"/>
                </a:cxn>
                <a:cxn ang="0">
                  <a:pos x="T4" y="T5"/>
                </a:cxn>
                <a:cxn ang="0">
                  <a:pos x="T6" y="T7"/>
                </a:cxn>
                <a:cxn ang="0">
                  <a:pos x="T8" y="T9"/>
                </a:cxn>
                <a:cxn ang="0">
                  <a:pos x="T10" y="T11"/>
                </a:cxn>
                <a:cxn ang="0">
                  <a:pos x="T12" y="T13"/>
                </a:cxn>
              </a:cxnLst>
              <a:rect l="0" t="0" r="r" b="b"/>
              <a:pathLst>
                <a:path w="35" h="28">
                  <a:moveTo>
                    <a:pt x="21" y="26"/>
                  </a:moveTo>
                  <a:cubicBezTo>
                    <a:pt x="20" y="26"/>
                    <a:pt x="19" y="26"/>
                    <a:pt x="18" y="26"/>
                  </a:cubicBezTo>
                  <a:cubicBezTo>
                    <a:pt x="12" y="25"/>
                    <a:pt x="5" y="28"/>
                    <a:pt x="0" y="22"/>
                  </a:cubicBezTo>
                  <a:cubicBezTo>
                    <a:pt x="6" y="18"/>
                    <a:pt x="11" y="13"/>
                    <a:pt x="17" y="8"/>
                  </a:cubicBezTo>
                  <a:cubicBezTo>
                    <a:pt x="26" y="0"/>
                    <a:pt x="30" y="5"/>
                    <a:pt x="35" y="12"/>
                  </a:cubicBezTo>
                  <a:cubicBezTo>
                    <a:pt x="35" y="13"/>
                    <a:pt x="35" y="14"/>
                    <a:pt x="35" y="15"/>
                  </a:cubicBezTo>
                  <a:cubicBezTo>
                    <a:pt x="35" y="25"/>
                    <a:pt x="28" y="26"/>
                    <a:pt x="21" y="26"/>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0" name="Freeform 1737"/>
            <p:cNvSpPr/>
            <p:nvPr/>
          </p:nvSpPr>
          <p:spPr bwMode="auto">
            <a:xfrm>
              <a:off x="7962900" y="2646363"/>
              <a:ext cx="147638" cy="98425"/>
            </a:xfrm>
            <a:custGeom>
              <a:avLst/>
              <a:gdLst>
                <a:gd name="T0" fmla="*/ 0 w 49"/>
                <a:gd name="T1" fmla="*/ 11 h 32"/>
                <a:gd name="T2" fmla="*/ 14 w 49"/>
                <a:gd name="T3" fmla="*/ 0 h 32"/>
                <a:gd name="T4" fmla="*/ 42 w 49"/>
                <a:gd name="T5" fmla="*/ 21 h 32"/>
                <a:gd name="T6" fmla="*/ 49 w 49"/>
                <a:gd name="T7" fmla="*/ 32 h 32"/>
                <a:gd name="T8" fmla="*/ 13 w 49"/>
                <a:gd name="T9" fmla="*/ 22 h 32"/>
                <a:gd name="T10" fmla="*/ 0 w 49"/>
                <a:gd name="T11" fmla="*/ 11 h 32"/>
              </a:gdLst>
              <a:ahLst/>
              <a:cxnLst>
                <a:cxn ang="0">
                  <a:pos x="T0" y="T1"/>
                </a:cxn>
                <a:cxn ang="0">
                  <a:pos x="T2" y="T3"/>
                </a:cxn>
                <a:cxn ang="0">
                  <a:pos x="T4" y="T5"/>
                </a:cxn>
                <a:cxn ang="0">
                  <a:pos x="T6" y="T7"/>
                </a:cxn>
                <a:cxn ang="0">
                  <a:pos x="T8" y="T9"/>
                </a:cxn>
                <a:cxn ang="0">
                  <a:pos x="T10" y="T11"/>
                </a:cxn>
              </a:cxnLst>
              <a:rect l="0" t="0" r="r" b="b"/>
              <a:pathLst>
                <a:path w="49" h="32">
                  <a:moveTo>
                    <a:pt x="0" y="11"/>
                  </a:moveTo>
                  <a:cubicBezTo>
                    <a:pt x="4" y="6"/>
                    <a:pt x="12" y="7"/>
                    <a:pt x="14" y="0"/>
                  </a:cubicBezTo>
                  <a:cubicBezTo>
                    <a:pt x="23" y="7"/>
                    <a:pt x="26" y="23"/>
                    <a:pt x="42" y="21"/>
                  </a:cubicBezTo>
                  <a:cubicBezTo>
                    <a:pt x="44" y="25"/>
                    <a:pt x="47" y="28"/>
                    <a:pt x="49" y="32"/>
                  </a:cubicBezTo>
                  <a:cubicBezTo>
                    <a:pt x="38" y="24"/>
                    <a:pt x="24" y="28"/>
                    <a:pt x="13" y="22"/>
                  </a:cubicBezTo>
                  <a:cubicBezTo>
                    <a:pt x="8" y="18"/>
                    <a:pt x="3" y="16"/>
                    <a:pt x="0" y="1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1" name="Freeform 1738"/>
            <p:cNvSpPr/>
            <p:nvPr/>
          </p:nvSpPr>
          <p:spPr bwMode="auto">
            <a:xfrm>
              <a:off x="8010525" y="2816226"/>
              <a:ext cx="30163" cy="34925"/>
            </a:xfrm>
            <a:custGeom>
              <a:avLst/>
              <a:gdLst>
                <a:gd name="T0" fmla="*/ 5 w 10"/>
                <a:gd name="T1" fmla="*/ 1 h 11"/>
                <a:gd name="T2" fmla="*/ 10 w 10"/>
                <a:gd name="T3" fmla="*/ 5 h 11"/>
                <a:gd name="T4" fmla="*/ 5 w 10"/>
                <a:gd name="T5" fmla="*/ 10 h 11"/>
                <a:gd name="T6" fmla="*/ 0 w 10"/>
                <a:gd name="T7" fmla="*/ 6 h 11"/>
                <a:gd name="T8" fmla="*/ 5 w 10"/>
                <a:gd name="T9" fmla="*/ 1 h 11"/>
              </a:gdLst>
              <a:ahLst/>
              <a:cxnLst>
                <a:cxn ang="0">
                  <a:pos x="T0" y="T1"/>
                </a:cxn>
                <a:cxn ang="0">
                  <a:pos x="T2" y="T3"/>
                </a:cxn>
                <a:cxn ang="0">
                  <a:pos x="T4" y="T5"/>
                </a:cxn>
                <a:cxn ang="0">
                  <a:pos x="T6" y="T7"/>
                </a:cxn>
                <a:cxn ang="0">
                  <a:pos x="T8" y="T9"/>
                </a:cxn>
              </a:cxnLst>
              <a:rect l="0" t="0" r="r" b="b"/>
              <a:pathLst>
                <a:path w="10" h="11">
                  <a:moveTo>
                    <a:pt x="5" y="1"/>
                  </a:moveTo>
                  <a:cubicBezTo>
                    <a:pt x="10" y="0"/>
                    <a:pt x="10" y="3"/>
                    <a:pt x="10" y="5"/>
                  </a:cubicBezTo>
                  <a:cubicBezTo>
                    <a:pt x="10" y="8"/>
                    <a:pt x="9" y="11"/>
                    <a:pt x="5" y="10"/>
                  </a:cubicBezTo>
                  <a:cubicBezTo>
                    <a:pt x="4" y="9"/>
                    <a:pt x="2" y="7"/>
                    <a:pt x="0" y="6"/>
                  </a:cubicBezTo>
                  <a:cubicBezTo>
                    <a:pt x="2" y="4"/>
                    <a:pt x="4" y="2"/>
                    <a:pt x="5" y="1"/>
                  </a:cubicBezTo>
                  <a:close/>
                </a:path>
              </a:pathLst>
            </a:custGeom>
            <a:solidFill>
              <a:schemeClr val="bg1">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文本框 14"/>
          <p:cNvSpPr txBox="1"/>
          <p:nvPr/>
        </p:nvSpPr>
        <p:spPr>
          <a:xfrm>
            <a:off x="1246841" y="1390924"/>
            <a:ext cx="9965189" cy="3970318"/>
          </a:xfrm>
          <a:prstGeom prst="rect">
            <a:avLst/>
          </a:prstGeom>
          <a:noFill/>
        </p:spPr>
        <p:txBody>
          <a:bodyPr wrap="square" rtlCol="0">
            <a:spAutoFit/>
          </a:bodyPr>
          <a:lstStyle/>
          <a:p>
            <a:pPr>
              <a:lnSpc>
                <a:spcPct val="150000"/>
              </a:lnSpc>
            </a:pPr>
            <a:r>
              <a:rPr lang="en-US" altLang="zh-CN" sz="2400" dirty="0"/>
              <a:t>	</a:t>
            </a:r>
            <a:r>
              <a:rPr lang="zh-CN" altLang="zh-CN" sz="2400" dirty="0"/>
              <a:t>弱势大学生利用社交媒体平台在他们转入大学时</a:t>
            </a:r>
            <a:r>
              <a:rPr lang="zh-CN" altLang="en-US" sz="2400" dirty="0"/>
              <a:t>能进行一定的</a:t>
            </a:r>
            <a:r>
              <a:rPr lang="zh-CN" altLang="zh-CN" sz="2400" dirty="0"/>
              <a:t>探索，</a:t>
            </a:r>
            <a:r>
              <a:rPr lang="zh-CN" altLang="en-US" sz="2400" dirty="0"/>
              <a:t>以</a:t>
            </a:r>
            <a:r>
              <a:rPr lang="zh-CN" altLang="zh-CN" sz="2400" dirty="0"/>
              <a:t>制定和确认</a:t>
            </a:r>
            <a:r>
              <a:rPr lang="zh-CN" altLang="en-US" sz="2400" dirty="0"/>
              <a:t>自己未来正确的</a:t>
            </a:r>
            <a:r>
              <a:rPr lang="zh-CN" altLang="en-US" sz="2400" dirty="0" smtClean="0"/>
              <a:t>身份。</a:t>
            </a:r>
            <a:endParaRPr lang="en-US" altLang="zh-CN" sz="2400" dirty="0" smtClean="0"/>
          </a:p>
          <a:p>
            <a:pPr>
              <a:lnSpc>
                <a:spcPct val="150000"/>
              </a:lnSpc>
            </a:pPr>
            <a:r>
              <a:rPr lang="en-US" altLang="zh-CN" sz="2400" dirty="0"/>
              <a:t>	</a:t>
            </a:r>
            <a:r>
              <a:rPr lang="zh-CN" altLang="en-US" sz="2400" dirty="0" smtClean="0"/>
              <a:t>先前</a:t>
            </a:r>
            <a:r>
              <a:rPr lang="zh-CN" altLang="en-US" sz="2400" dirty="0"/>
              <a:t>的一些研究表明，一些社交媒体（</a:t>
            </a:r>
            <a:r>
              <a:rPr lang="en-US" altLang="zh-CN" sz="2400" dirty="0"/>
              <a:t>social media</a:t>
            </a:r>
            <a:r>
              <a:rPr lang="zh-CN" altLang="en-US" sz="2400" dirty="0"/>
              <a:t>）可以在学生适应大学的过程中发挥作用；然而，社交媒体能够帮助许多学生由高中生活正常的过渡到大学生活的原因还不得而知。本文主要研究了社交媒体如何帮助大学生进行学生身份的转换，通过对</a:t>
            </a:r>
            <a:r>
              <a:rPr lang="en-US" altLang="zh-CN" sz="2400" dirty="0"/>
              <a:t>31</a:t>
            </a:r>
            <a:r>
              <a:rPr lang="zh-CN" altLang="en-US" sz="2400" dirty="0"/>
              <a:t>位来自美国弱势背景的成年人进行深入的、半结构化的访谈，最终发现了社交媒体对学生的影响</a:t>
            </a:r>
            <a:r>
              <a:rPr lang="zh-CN" altLang="en-US" sz="2400" dirty="0" smtClean="0"/>
              <a:t>。</a:t>
            </a:r>
            <a:endParaRPr lang="zh-CN" altLang="en-US" sz="2400" dirty="0">
              <a:solidFill>
                <a:schemeClr val="tx1">
                  <a:lumMod val="85000"/>
                  <a:lumOff val="15000"/>
                </a:schemeClr>
              </a:solidFill>
              <a:latin typeface="汉仪特细等线简" panose="02010604000101010101" pitchFamily="2" charset="-122"/>
              <a:ea typeface="汉仪特细等线简" panose="0201060400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0323" y="373295"/>
            <a:ext cx="5062882" cy="646331"/>
          </a:xfrm>
          <a:prstGeom prst="rect">
            <a:avLst/>
          </a:prstGeom>
          <a:noFill/>
        </p:spPr>
        <p:txBody>
          <a:bodyPr wrap="square" rtlCol="0">
            <a:spAutoFit/>
          </a:bodyPr>
          <a:lstStyle/>
          <a:p>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研究结果</a:t>
            </a:r>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cxnSp>
        <p:nvCxnSpPr>
          <p:cNvPr id="20" name="直接连接符 19"/>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4"/>
          <p:cNvSpPr txBox="1"/>
          <p:nvPr/>
        </p:nvSpPr>
        <p:spPr>
          <a:xfrm>
            <a:off x="1054962" y="2158910"/>
            <a:ext cx="9691421" cy="16312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000"/>
              </a:lnSpc>
            </a:pPr>
            <a:r>
              <a:rPr lang="en-US" altLang="zh-CN" sz="2800" dirty="0"/>
              <a:t>	</a:t>
            </a:r>
            <a:r>
              <a:rPr lang="zh-CN" altLang="en-US" sz="2000" dirty="0"/>
              <a:t>本文使用一对一采访的形式对学生数据进行采集，所以以下是对一些学生问答的一些摘选，可以看出社交媒体所发挥的重大作用。其中还着重关注了对第一代与低收入学生来说，社交媒体的影响。</a:t>
            </a:r>
            <a:endParaRPr lang="en-US" altLang="zh-CN" sz="2000" dirty="0"/>
          </a:p>
          <a:p>
            <a:pPr>
              <a:lnSpc>
                <a:spcPts val="3000"/>
              </a:lnSpc>
            </a:pPr>
            <a:r>
              <a:rPr lang="en-US" altLang="zh-CN" sz="2800" dirty="0"/>
              <a:t> </a:t>
            </a:r>
            <a:endParaRPr lang="en-US" altLang="zh-CN" sz="2800" dirty="0"/>
          </a:p>
        </p:txBody>
      </p:sp>
      <p:sp>
        <p:nvSpPr>
          <p:cNvPr id="25" name="文本框 4"/>
          <p:cNvSpPr txBox="1"/>
          <p:nvPr/>
        </p:nvSpPr>
        <p:spPr>
          <a:xfrm>
            <a:off x="1250289" y="4584250"/>
            <a:ext cx="9691421" cy="8477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000"/>
              </a:lnSpc>
            </a:pPr>
            <a:r>
              <a:rPr lang="zh-CN" altLang="en-US" sz="2400" dirty="0"/>
              <a:t>相关缩写：</a:t>
            </a:r>
            <a:r>
              <a:rPr lang="en-US" altLang="zh-CN" sz="2400" dirty="0"/>
              <a:t>F (male) and FM (female)   ;  FG ( first generation) </a:t>
            </a:r>
            <a:r>
              <a:rPr lang="zh-CN" altLang="en-US" sz="2400" dirty="0"/>
              <a:t>； </a:t>
            </a:r>
            <a:r>
              <a:rPr lang="en-US" altLang="zh-CN" sz="2400" dirty="0"/>
              <a:t>P </a:t>
            </a:r>
            <a:r>
              <a:rPr lang="zh-CN" altLang="en-US" sz="2400" dirty="0"/>
              <a:t>样本号数</a:t>
            </a:r>
            <a:r>
              <a:rPr lang="en-US" altLang="zh-CN" sz="2400" dirty="0"/>
              <a:t>  </a:t>
            </a:r>
            <a:endParaRPr lang="en-US" altLang="zh-CN"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0323" y="346662"/>
            <a:ext cx="6294704" cy="1200329"/>
          </a:xfrm>
          <a:prstGeom prst="rect">
            <a:avLst/>
          </a:prstGeom>
          <a:noFill/>
        </p:spPr>
        <p:txBody>
          <a:bodyPr wrap="square" rtlCol="0">
            <a:spAutoFit/>
          </a:bodyPr>
          <a:lstStyle/>
          <a:p>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研究</a:t>
            </a: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结果</a:t>
            </a:r>
            <a:r>
              <a:rPr lang="en-US" altLang="zh-CN"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a:t>
            </a:r>
            <a:r>
              <a:rPr lang="zh-CN" altLang="zh-CN" sz="1600" b="1" dirty="0" smtClean="0"/>
              <a:t>学习</a:t>
            </a:r>
            <a:r>
              <a:rPr lang="zh-CN" altLang="zh-CN" sz="1600" b="1" dirty="0"/>
              <a:t>如何在社交媒体上做大学生 </a:t>
            </a:r>
            <a:endParaRPr lang="zh-CN" altLang="zh-CN" sz="1600" dirty="0"/>
          </a:p>
          <a:p>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sp>
        <p:nvSpPr>
          <p:cNvPr id="5" name="矩形 4"/>
          <p:cNvSpPr/>
          <p:nvPr/>
        </p:nvSpPr>
        <p:spPr>
          <a:xfrm>
            <a:off x="590550" y="2916863"/>
            <a:ext cx="3105150" cy="14097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790950" y="2916863"/>
            <a:ext cx="7791450" cy="14097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90550" y="2955499"/>
            <a:ext cx="800100" cy="1323439"/>
          </a:xfrm>
          <a:prstGeom prst="rect">
            <a:avLst/>
          </a:prstGeom>
          <a:noFill/>
        </p:spPr>
        <p:txBody>
          <a:bodyPr wrap="square" rtlCol="0">
            <a:spAutoFit/>
          </a:bodyPr>
          <a:lstStyle/>
          <a:p>
            <a:pPr algn="ctr"/>
            <a:r>
              <a:rPr lang="en-US" altLang="zh-CN" sz="8000" dirty="0">
                <a:solidFill>
                  <a:schemeClr val="bg1">
                    <a:lumMod val="95000"/>
                  </a:schemeClr>
                </a:solidFill>
                <a:latin typeface="汉仪特细等线简" panose="02010604000101010101" pitchFamily="2" charset="-122"/>
                <a:ea typeface="汉仪特细等线简" panose="02010604000101010101" pitchFamily="2" charset="-122"/>
              </a:rPr>
              <a:t>1</a:t>
            </a:r>
            <a:endParaRPr lang="zh-CN" altLang="en-US" sz="8000" dirty="0">
              <a:solidFill>
                <a:schemeClr val="bg1">
                  <a:lumMod val="95000"/>
                </a:schemeClr>
              </a:solidFill>
              <a:latin typeface="汉仪特细等线简" panose="02010604000101010101" pitchFamily="2" charset="-122"/>
              <a:ea typeface="汉仪特细等线简" panose="02010604000101010101" pitchFamily="2" charset="-122"/>
            </a:endParaRPr>
          </a:p>
        </p:txBody>
      </p:sp>
      <p:sp>
        <p:nvSpPr>
          <p:cNvPr id="14" name="文本框 13"/>
          <p:cNvSpPr txBox="1"/>
          <p:nvPr/>
        </p:nvSpPr>
        <p:spPr>
          <a:xfrm>
            <a:off x="1489604" y="3222632"/>
            <a:ext cx="2261202" cy="769441"/>
          </a:xfrm>
          <a:prstGeom prst="rect">
            <a:avLst/>
          </a:prstGeom>
          <a:noFill/>
        </p:spPr>
        <p:txBody>
          <a:bodyPr vert="horz" wrap="square" rtlCol="0">
            <a:spAutoFit/>
          </a:bodyPr>
          <a:lstStyle/>
          <a:p>
            <a:r>
              <a:rPr lang="en-US" altLang="zh-CN" sz="4400" dirty="0">
                <a:solidFill>
                  <a:schemeClr val="bg1">
                    <a:lumMod val="95000"/>
                  </a:schemeClr>
                </a:solidFill>
                <a:latin typeface="Franklin Gothic Demi Cond" panose="020B0706030402020204" pitchFamily="34" charset="0"/>
              </a:rPr>
              <a:t>P15</a:t>
            </a:r>
            <a:r>
              <a:rPr lang="zh-CN" altLang="en-US" sz="4400" dirty="0">
                <a:solidFill>
                  <a:schemeClr val="bg1">
                    <a:lumMod val="95000"/>
                  </a:schemeClr>
                </a:solidFill>
                <a:latin typeface="Franklin Gothic Demi Cond" panose="020B0706030402020204" pitchFamily="34" charset="0"/>
              </a:rPr>
              <a:t>（</a:t>
            </a:r>
            <a:r>
              <a:rPr lang="en-US" altLang="zh-CN" sz="4400" dirty="0">
                <a:solidFill>
                  <a:schemeClr val="bg1">
                    <a:lumMod val="95000"/>
                  </a:schemeClr>
                </a:solidFill>
                <a:latin typeface="Franklin Gothic Demi Cond" panose="020B0706030402020204" pitchFamily="34" charset="0"/>
              </a:rPr>
              <a:t>F</a:t>
            </a:r>
            <a:r>
              <a:rPr lang="zh-CN" altLang="en-US" sz="4400" dirty="0">
                <a:solidFill>
                  <a:schemeClr val="bg1">
                    <a:lumMod val="95000"/>
                  </a:schemeClr>
                </a:solidFill>
                <a:latin typeface="Franklin Gothic Demi Cond" panose="020B0706030402020204" pitchFamily="34" charset="0"/>
              </a:rPr>
              <a:t>）</a:t>
            </a:r>
            <a:endParaRPr lang="zh-CN" altLang="en-US" sz="4400" dirty="0">
              <a:solidFill>
                <a:schemeClr val="bg1">
                  <a:lumMod val="95000"/>
                </a:schemeClr>
              </a:solidFill>
              <a:latin typeface="Franklin Gothic Demi Cond" panose="020B0706030402020204" pitchFamily="34" charset="0"/>
            </a:endParaRPr>
          </a:p>
        </p:txBody>
      </p:sp>
      <p:sp>
        <p:nvSpPr>
          <p:cNvPr id="17" name="文本框 16"/>
          <p:cNvSpPr txBox="1"/>
          <p:nvPr/>
        </p:nvSpPr>
        <p:spPr>
          <a:xfrm>
            <a:off x="3889904" y="3141382"/>
            <a:ext cx="7730596" cy="1137556"/>
          </a:xfrm>
          <a:prstGeom prst="rect">
            <a:avLst/>
          </a:prstGeom>
          <a:noFill/>
        </p:spPr>
        <p:txBody>
          <a:bodyPr wrap="square" rtlCol="0">
            <a:spAutoFit/>
          </a:bodyPr>
          <a:lstStyle/>
          <a:p>
            <a:pPr>
              <a:lnSpc>
                <a:spcPct val="130000"/>
              </a:lnSpc>
            </a:pPr>
            <a:r>
              <a:rPr lang="zh-CN" altLang="en-US" dirty="0">
                <a:solidFill>
                  <a:schemeClr val="bg1">
                    <a:lumMod val="95000"/>
                  </a:schemeClr>
                </a:solidFill>
                <a:latin typeface="汉仪特细等线简" panose="02010604000101010101" pitchFamily="2" charset="-122"/>
                <a:ea typeface="汉仪特细等线简" panose="02010604000101010101" pitchFamily="2" charset="-122"/>
              </a:rPr>
              <a:t>所以，在我大学的时候，我确实关注了很多去我大学的人，因为他们中有些人毕业了。 他们会发布关于他们对学校的感受，或者如何变得与众不同以及其他所有内容。 </a:t>
            </a:r>
            <a:r>
              <a:rPr lang="en-US" altLang="zh-CN" dirty="0">
                <a:solidFill>
                  <a:schemeClr val="bg1">
                    <a:lumMod val="95000"/>
                  </a:schemeClr>
                </a:solidFill>
                <a:latin typeface="汉仪特细等线简" panose="02010604000101010101" pitchFamily="2" charset="-122"/>
                <a:ea typeface="汉仪特细等线简" panose="02010604000101010101" pitchFamily="2" charset="-122"/>
              </a:rPr>
              <a:t>...</a:t>
            </a:r>
            <a:r>
              <a:rPr lang="zh-CN" altLang="en-US" dirty="0">
                <a:solidFill>
                  <a:schemeClr val="bg1">
                    <a:lumMod val="95000"/>
                  </a:schemeClr>
                </a:solidFill>
                <a:latin typeface="汉仪特细等线简" panose="02010604000101010101" pitchFamily="2" charset="-122"/>
                <a:ea typeface="汉仪特细等线简" panose="02010604000101010101" pitchFamily="2" charset="-122"/>
              </a:rPr>
              <a:t>我会阅读他们的一些推文，以获得他们的感受</a:t>
            </a:r>
            <a:r>
              <a:rPr lang="en-US" altLang="zh-CN" dirty="0">
                <a:solidFill>
                  <a:schemeClr val="bg1">
                    <a:lumMod val="95000"/>
                  </a:schemeClr>
                </a:solidFill>
                <a:latin typeface="汉仪特细等线简" panose="02010604000101010101" pitchFamily="2" charset="-122"/>
                <a:ea typeface="汉仪特细等线简" panose="02010604000101010101" pitchFamily="2" charset="-122"/>
              </a:rPr>
              <a:t>... </a:t>
            </a:r>
            <a:endParaRPr lang="zh-CN" altLang="en-US" dirty="0">
              <a:solidFill>
                <a:schemeClr val="bg1">
                  <a:lumMod val="95000"/>
                </a:schemeClr>
              </a:solidFill>
              <a:latin typeface="汉仪特细等线简" panose="02010604000101010101" pitchFamily="2" charset="-122"/>
              <a:ea typeface="汉仪特细等线简" panose="02010604000101010101" pitchFamily="2" charset="-122"/>
            </a:endParaRPr>
          </a:p>
        </p:txBody>
      </p:sp>
      <p:cxnSp>
        <p:nvCxnSpPr>
          <p:cNvPr id="20" name="直接连接符 19"/>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4"/>
          <p:cNvSpPr txBox="1"/>
          <p:nvPr/>
        </p:nvSpPr>
        <p:spPr>
          <a:xfrm>
            <a:off x="877409" y="1342164"/>
            <a:ext cx="9691421" cy="12311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t>	</a:t>
            </a:r>
            <a:r>
              <a:rPr lang="zh-CN" altLang="zh-CN" dirty="0" smtClean="0"/>
              <a:t>作者</a:t>
            </a:r>
            <a:r>
              <a:rPr lang="zh-CN" altLang="zh-CN" dirty="0"/>
              <a:t>的第一个研究问题是询问弱势大学生如何使用社交媒体观察角色模型，并确定他们想要效仿的角色和特征。 </a:t>
            </a:r>
            <a:r>
              <a:rPr lang="zh-CN" altLang="en-US" dirty="0"/>
              <a:t>作者</a:t>
            </a:r>
            <a:r>
              <a:rPr lang="zh-CN" altLang="zh-CN" dirty="0" smtClean="0"/>
              <a:t>发现</a:t>
            </a:r>
            <a:r>
              <a:rPr lang="zh-CN" altLang="zh-CN" dirty="0"/>
              <a:t>参与者转向社交媒体，与导师般的人物交流，他们给了他们如何在大学取得成功的建议。 参与者了解他们想要效仿大学生的特征的另一种方式不是从一个特定的个体学习，而是从他们的网络中的多个人所产生的内容的集合收集中学习。</a:t>
            </a:r>
            <a:endParaRPr lang="zh-CN" altLang="zh-CN" dirty="0"/>
          </a:p>
        </p:txBody>
      </p:sp>
      <p:sp>
        <p:nvSpPr>
          <p:cNvPr id="16" name="矩形 15"/>
          <p:cNvSpPr/>
          <p:nvPr/>
        </p:nvSpPr>
        <p:spPr>
          <a:xfrm>
            <a:off x="590550" y="4479341"/>
            <a:ext cx="3105150" cy="14097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790950" y="4479341"/>
            <a:ext cx="7791450" cy="14097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90550" y="4517977"/>
            <a:ext cx="800100" cy="1323439"/>
          </a:xfrm>
          <a:prstGeom prst="rect">
            <a:avLst/>
          </a:prstGeom>
          <a:noFill/>
        </p:spPr>
        <p:txBody>
          <a:bodyPr wrap="square" rtlCol="0">
            <a:spAutoFit/>
          </a:bodyPr>
          <a:lstStyle/>
          <a:p>
            <a:pPr algn="ctr"/>
            <a:r>
              <a:rPr lang="en-US" altLang="zh-CN" sz="8000" dirty="0">
                <a:solidFill>
                  <a:schemeClr val="bg1">
                    <a:lumMod val="95000"/>
                  </a:schemeClr>
                </a:solidFill>
                <a:latin typeface="汉仪特细等线简" panose="02010604000101010101" pitchFamily="2" charset="-122"/>
                <a:ea typeface="汉仪特细等线简" panose="02010604000101010101" pitchFamily="2" charset="-122"/>
              </a:rPr>
              <a:t>2</a:t>
            </a:r>
            <a:endParaRPr lang="zh-CN" altLang="en-US" sz="8000" dirty="0">
              <a:solidFill>
                <a:schemeClr val="bg1">
                  <a:lumMod val="95000"/>
                </a:schemeClr>
              </a:solidFill>
              <a:latin typeface="汉仪特细等线简" panose="02010604000101010101" pitchFamily="2" charset="-122"/>
              <a:ea typeface="汉仪特细等线简" panose="02010604000101010101" pitchFamily="2" charset="-122"/>
            </a:endParaRPr>
          </a:p>
        </p:txBody>
      </p:sp>
      <p:sp>
        <p:nvSpPr>
          <p:cNvPr id="22" name="文本框 21"/>
          <p:cNvSpPr txBox="1"/>
          <p:nvPr/>
        </p:nvSpPr>
        <p:spPr>
          <a:xfrm>
            <a:off x="1283397" y="4884938"/>
            <a:ext cx="2261202" cy="584775"/>
          </a:xfrm>
          <a:prstGeom prst="rect">
            <a:avLst/>
          </a:prstGeom>
          <a:noFill/>
        </p:spPr>
        <p:txBody>
          <a:bodyPr vert="horz" wrap="square" rtlCol="0">
            <a:spAutoFit/>
          </a:bodyPr>
          <a:lstStyle/>
          <a:p>
            <a:r>
              <a:rPr lang="en-US" altLang="zh-CN" sz="3200" dirty="0">
                <a:solidFill>
                  <a:schemeClr val="bg1">
                    <a:lumMod val="95000"/>
                  </a:schemeClr>
                </a:solidFill>
                <a:latin typeface="Franklin Gothic Demi Cond" panose="020B0706030402020204" pitchFamily="34" charset="0"/>
              </a:rPr>
              <a:t>P21</a:t>
            </a:r>
            <a:r>
              <a:rPr lang="zh-CN" altLang="en-US" sz="3200" dirty="0">
                <a:solidFill>
                  <a:schemeClr val="bg1">
                    <a:lumMod val="95000"/>
                  </a:schemeClr>
                </a:solidFill>
                <a:latin typeface="Franklin Gothic Demi Cond" panose="020B0706030402020204" pitchFamily="34" charset="0"/>
              </a:rPr>
              <a:t>（</a:t>
            </a:r>
            <a:r>
              <a:rPr lang="en-US" altLang="zh-CN" sz="3200" dirty="0">
                <a:solidFill>
                  <a:schemeClr val="bg1">
                    <a:lumMod val="95000"/>
                  </a:schemeClr>
                </a:solidFill>
                <a:latin typeface="Franklin Gothic Demi Cond" panose="020B0706030402020204" pitchFamily="34" charset="0"/>
              </a:rPr>
              <a:t>F</a:t>
            </a:r>
            <a:r>
              <a:rPr lang="zh-CN" altLang="en-US" sz="3200" dirty="0">
                <a:solidFill>
                  <a:schemeClr val="bg1">
                    <a:lumMod val="95000"/>
                  </a:schemeClr>
                </a:solidFill>
                <a:latin typeface="Franklin Gothic Demi Cond" panose="020B0706030402020204" pitchFamily="34" charset="0"/>
              </a:rPr>
              <a:t>，</a:t>
            </a:r>
            <a:r>
              <a:rPr lang="en-US" altLang="zh-CN" sz="3200" dirty="0">
                <a:solidFill>
                  <a:schemeClr val="bg1">
                    <a:lumMod val="95000"/>
                  </a:schemeClr>
                </a:solidFill>
                <a:latin typeface="Franklin Gothic Demi Cond" panose="020B0706030402020204" pitchFamily="34" charset="0"/>
              </a:rPr>
              <a:t>FG</a:t>
            </a:r>
            <a:r>
              <a:rPr lang="zh-CN" altLang="en-US" sz="3200" dirty="0">
                <a:solidFill>
                  <a:schemeClr val="bg1">
                    <a:lumMod val="95000"/>
                  </a:schemeClr>
                </a:solidFill>
                <a:latin typeface="Franklin Gothic Demi Cond" panose="020B0706030402020204" pitchFamily="34" charset="0"/>
              </a:rPr>
              <a:t>）</a:t>
            </a:r>
            <a:endParaRPr lang="zh-CN" altLang="en-US" sz="3200" dirty="0">
              <a:solidFill>
                <a:schemeClr val="bg1">
                  <a:lumMod val="95000"/>
                </a:schemeClr>
              </a:solidFill>
              <a:latin typeface="Franklin Gothic Demi Cond" panose="020B0706030402020204" pitchFamily="34" charset="0"/>
            </a:endParaRPr>
          </a:p>
        </p:txBody>
      </p:sp>
      <p:sp>
        <p:nvSpPr>
          <p:cNvPr id="23" name="文本框 22"/>
          <p:cNvSpPr txBox="1"/>
          <p:nvPr/>
        </p:nvSpPr>
        <p:spPr>
          <a:xfrm>
            <a:off x="3889904" y="4663305"/>
            <a:ext cx="7730596" cy="1137556"/>
          </a:xfrm>
          <a:prstGeom prst="rect">
            <a:avLst/>
          </a:prstGeom>
          <a:noFill/>
        </p:spPr>
        <p:txBody>
          <a:bodyPr wrap="square" rtlCol="0">
            <a:spAutoFit/>
          </a:bodyPr>
          <a:lstStyle/>
          <a:p>
            <a:pPr>
              <a:lnSpc>
                <a:spcPct val="130000"/>
              </a:lnSpc>
            </a:pPr>
            <a:r>
              <a:rPr lang="zh-CN" altLang="en-US" dirty="0">
                <a:solidFill>
                  <a:schemeClr val="bg1">
                    <a:lumMod val="95000"/>
                  </a:schemeClr>
                </a:solidFill>
                <a:latin typeface="汉仪特细等线简" panose="02010604000101010101" pitchFamily="2" charset="-122"/>
                <a:ea typeface="汉仪特细等线简" panose="02010604000101010101" pitchFamily="2" charset="-122"/>
              </a:rPr>
              <a:t> 我们</a:t>
            </a:r>
            <a:r>
              <a:rPr lang="en-US" altLang="zh-CN" dirty="0">
                <a:solidFill>
                  <a:schemeClr val="bg1">
                    <a:lumMod val="95000"/>
                  </a:schemeClr>
                </a:solidFill>
                <a:latin typeface="汉仪特细等线简" panose="02010604000101010101" pitchFamily="2" charset="-122"/>
                <a:ea typeface="汉仪特细等线简" panose="02010604000101010101" pitchFamily="2" charset="-122"/>
              </a:rPr>
              <a:t>[</a:t>
            </a:r>
            <a:r>
              <a:rPr lang="zh-CN" altLang="en-US" dirty="0">
                <a:solidFill>
                  <a:schemeClr val="bg1">
                    <a:lumMod val="95000"/>
                  </a:schemeClr>
                </a:solidFill>
                <a:latin typeface="汉仪特细等线简" panose="02010604000101010101" pitchFamily="2" charset="-122"/>
                <a:ea typeface="汉仪特细等线简" panose="02010604000101010101" pitchFamily="2" charset="-122"/>
              </a:rPr>
              <a:t>我的朋友和我</a:t>
            </a:r>
            <a:r>
              <a:rPr lang="en-US" altLang="zh-CN" dirty="0">
                <a:solidFill>
                  <a:schemeClr val="bg1">
                    <a:lumMod val="95000"/>
                  </a:schemeClr>
                </a:solidFill>
                <a:latin typeface="汉仪特细等线简" panose="02010604000101010101" pitchFamily="2" charset="-122"/>
                <a:ea typeface="汉仪特细等线简" panose="02010604000101010101" pitchFamily="2" charset="-122"/>
              </a:rPr>
              <a:t>]</a:t>
            </a:r>
            <a:r>
              <a:rPr lang="zh-CN" altLang="en-US" dirty="0">
                <a:solidFill>
                  <a:schemeClr val="bg1">
                    <a:lumMod val="95000"/>
                  </a:schemeClr>
                </a:solidFill>
                <a:latin typeface="汉仪特细等线简" panose="02010604000101010101" pitchFamily="2" charset="-122"/>
                <a:ea typeface="汉仪特细等线简" panose="02010604000101010101" pitchFamily="2" charset="-122"/>
              </a:rPr>
              <a:t>会说，</a:t>
            </a:r>
            <a:r>
              <a:rPr lang="en-US" altLang="zh-CN" dirty="0">
                <a:solidFill>
                  <a:schemeClr val="bg1">
                    <a:lumMod val="95000"/>
                  </a:schemeClr>
                </a:solidFill>
                <a:latin typeface="汉仪特细等线简" panose="02010604000101010101" pitchFamily="2" charset="-122"/>
                <a:ea typeface="汉仪特细等线简" panose="02010604000101010101" pitchFamily="2" charset="-122"/>
              </a:rPr>
              <a:t>’</a:t>
            </a:r>
            <a:r>
              <a:rPr lang="zh-CN" altLang="en-US" dirty="0">
                <a:solidFill>
                  <a:schemeClr val="bg1">
                    <a:lumMod val="95000"/>
                  </a:schemeClr>
                </a:solidFill>
                <a:latin typeface="汉仪特细等线简" panose="02010604000101010101" pitchFamily="2" charset="-122"/>
                <a:ea typeface="汉仪特细等线简" panose="02010604000101010101" pitchFamily="2" charset="-122"/>
              </a:rPr>
              <a:t>大学就像我们不太了解的一个奇怪的幻想之地</a:t>
            </a:r>
            <a:r>
              <a:rPr lang="en-US" altLang="zh-CN" dirty="0">
                <a:solidFill>
                  <a:schemeClr val="bg1">
                    <a:lumMod val="95000"/>
                  </a:schemeClr>
                </a:solidFill>
                <a:latin typeface="汉仪特细等线简" panose="02010604000101010101" pitchFamily="2" charset="-122"/>
                <a:ea typeface="汉仪特细等线简" panose="02010604000101010101" pitchFamily="2" charset="-122"/>
              </a:rPr>
              <a:t>’</a:t>
            </a:r>
            <a:r>
              <a:rPr lang="zh-CN" altLang="en-US" dirty="0">
                <a:solidFill>
                  <a:schemeClr val="bg1">
                    <a:lumMod val="95000"/>
                  </a:schemeClr>
                </a:solidFill>
                <a:latin typeface="汉仪特细等线简" panose="02010604000101010101" pitchFamily="2" charset="-122"/>
                <a:ea typeface="汉仪特细等线简" panose="02010604000101010101" pitchFamily="2" charset="-122"/>
              </a:rPr>
              <a:t>。不管出于什么原因，我们没办法接触相关知识</a:t>
            </a:r>
            <a:r>
              <a:rPr lang="en-US" altLang="zh-CN" dirty="0">
                <a:solidFill>
                  <a:schemeClr val="bg1">
                    <a:lumMod val="95000"/>
                  </a:schemeClr>
                </a:solidFill>
                <a:latin typeface="汉仪特细等线简" panose="02010604000101010101" pitchFamily="2" charset="-122"/>
                <a:ea typeface="汉仪特细等线简" panose="02010604000101010101" pitchFamily="2" charset="-122"/>
              </a:rPr>
              <a:t>….</a:t>
            </a:r>
            <a:r>
              <a:rPr lang="zh-CN" altLang="en-US" dirty="0">
                <a:solidFill>
                  <a:schemeClr val="bg1">
                    <a:lumMod val="95000"/>
                  </a:schemeClr>
                </a:solidFill>
                <a:latin typeface="汉仪特细等线简" panose="02010604000101010101" pitchFamily="2" charset="-122"/>
                <a:ea typeface="汉仪特细等线简" panose="02010604000101010101" pitchFamily="2" charset="-122"/>
              </a:rPr>
              <a:t> 因此我们并没有真正了解他们</a:t>
            </a:r>
            <a:r>
              <a:rPr lang="en-US" altLang="zh-CN" dirty="0">
                <a:solidFill>
                  <a:schemeClr val="bg1">
                    <a:lumMod val="95000"/>
                  </a:schemeClr>
                </a:solidFill>
                <a:latin typeface="汉仪特细等线简" panose="02010604000101010101" pitchFamily="2" charset="-122"/>
                <a:ea typeface="汉仪特细等线简" panose="02010604000101010101" pitchFamily="2" charset="-122"/>
              </a:rPr>
              <a:t>…..</a:t>
            </a:r>
            <a:endParaRPr lang="zh-CN" altLang="en-US" dirty="0">
              <a:solidFill>
                <a:schemeClr val="bg1">
                  <a:lumMod val="95000"/>
                </a:schemeClr>
              </a:solidFill>
              <a:latin typeface="汉仪特细等线简" panose="02010604000101010101" pitchFamily="2" charset="-122"/>
              <a:ea typeface="汉仪特细等线简" panose="0201060400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0323" y="346662"/>
            <a:ext cx="6294704" cy="1200329"/>
          </a:xfrm>
          <a:prstGeom prst="rect">
            <a:avLst/>
          </a:prstGeom>
          <a:noFill/>
        </p:spPr>
        <p:txBody>
          <a:bodyPr wrap="square" rtlCol="0">
            <a:spAutoFit/>
          </a:bodyPr>
          <a:lstStyle/>
          <a:p>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研究</a:t>
            </a: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结果</a:t>
            </a:r>
            <a:r>
              <a:rPr lang="en-US" altLang="zh-CN"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a:t>
            </a:r>
            <a:r>
              <a:rPr lang="zh-CN" altLang="zh-CN" sz="1600" b="1" dirty="0" smtClean="0"/>
              <a:t>学习</a:t>
            </a:r>
            <a:r>
              <a:rPr lang="zh-CN" altLang="zh-CN" sz="1600" b="1" dirty="0"/>
              <a:t>如何在社交媒体上做大学生 </a:t>
            </a:r>
            <a:endParaRPr lang="zh-CN" altLang="zh-CN" sz="1600" dirty="0"/>
          </a:p>
          <a:p>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cxnSp>
        <p:nvCxnSpPr>
          <p:cNvPr id="20" name="直接连接符 19"/>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4"/>
          <p:cNvSpPr txBox="1"/>
          <p:nvPr/>
        </p:nvSpPr>
        <p:spPr>
          <a:xfrm>
            <a:off x="1314014" y="1927051"/>
            <a:ext cx="9691421" cy="25545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t>	</a:t>
            </a:r>
            <a:r>
              <a:rPr lang="zh-CN" altLang="zh-CN" sz="2000" dirty="0" smtClean="0"/>
              <a:t>在</a:t>
            </a:r>
            <a:r>
              <a:rPr lang="zh-CN" altLang="zh-CN" sz="2000" dirty="0"/>
              <a:t>大学第一年的大学相关信息中，参与者跟随人员或脸书小组了解他们在大学生存所需的信息以及追求职业兴趣（了解</a:t>
            </a:r>
            <a:r>
              <a:rPr lang="en-US" altLang="zh-CN" sz="2000" dirty="0"/>
              <a:t>MCAT</a:t>
            </a:r>
            <a:r>
              <a:rPr lang="zh-CN" altLang="zh-CN" sz="2000" dirty="0"/>
              <a:t>的策略，</a:t>
            </a:r>
            <a:r>
              <a:rPr lang="en-US" altLang="zh-CN" sz="2000" dirty="0"/>
              <a:t>a</a:t>
            </a:r>
            <a:r>
              <a:rPr lang="zh-CN" altLang="zh-CN" sz="2000" dirty="0"/>
              <a:t>国家对医学院申请人的标准化考试，或</a:t>
            </a:r>
            <a:r>
              <a:rPr lang="en-US" altLang="zh-CN" sz="2000" dirty="0"/>
              <a:t>LSAT</a:t>
            </a:r>
            <a:r>
              <a:rPr lang="zh-CN" altLang="zh-CN" sz="2000" dirty="0"/>
              <a:t>，法学院申请人的国家标准化考试）。</a:t>
            </a:r>
            <a:r>
              <a:rPr lang="en-US" altLang="zh-CN" sz="2000" dirty="0"/>
              <a:t> </a:t>
            </a:r>
            <a:endParaRPr lang="en-US" altLang="zh-CN" sz="2000" dirty="0" smtClean="0"/>
          </a:p>
          <a:p>
            <a:r>
              <a:rPr lang="en-US" altLang="zh-CN" sz="2000" dirty="0"/>
              <a:t>	</a:t>
            </a:r>
            <a:r>
              <a:rPr lang="en-US" altLang="zh-CN" sz="2000" dirty="0" smtClean="0"/>
              <a:t>P3</a:t>
            </a:r>
            <a:r>
              <a:rPr lang="zh-CN" altLang="zh-CN" sz="2000" dirty="0"/>
              <a:t>（</a:t>
            </a:r>
            <a:r>
              <a:rPr lang="en-US" altLang="zh-CN" sz="2000" dirty="0"/>
              <a:t>F</a:t>
            </a:r>
            <a:r>
              <a:rPr lang="zh-CN" altLang="zh-CN" sz="2000" dirty="0"/>
              <a:t>，</a:t>
            </a:r>
            <a:r>
              <a:rPr lang="en-US" altLang="zh-CN" sz="2000" dirty="0"/>
              <a:t>FG</a:t>
            </a:r>
            <a:r>
              <a:rPr lang="zh-CN" altLang="zh-CN" sz="2000" dirty="0"/>
              <a:t>）指出，她喜欢使用社交网站，因为他们让她“看看</a:t>
            </a:r>
            <a:r>
              <a:rPr lang="en-US" altLang="zh-CN" sz="2000" dirty="0"/>
              <a:t>[</a:t>
            </a:r>
            <a:r>
              <a:rPr lang="zh-CN" altLang="zh-CN" sz="2000" dirty="0"/>
              <a:t>她的朋友</a:t>
            </a:r>
            <a:r>
              <a:rPr lang="en-US" altLang="zh-CN" sz="2000" dirty="0"/>
              <a:t>]</a:t>
            </a:r>
            <a:r>
              <a:rPr lang="zh-CN" altLang="zh-CN" sz="2000" dirty="0"/>
              <a:t>在做什么”，并且使用</a:t>
            </a:r>
            <a:r>
              <a:rPr lang="en-US" altLang="zh-CN" sz="2000" dirty="0"/>
              <a:t>Facebook</a:t>
            </a:r>
            <a:r>
              <a:rPr lang="zh-CN" altLang="zh-CN" sz="2000" dirty="0"/>
              <a:t>和</a:t>
            </a:r>
            <a:r>
              <a:rPr lang="en-US" altLang="zh-CN" sz="2000" dirty="0"/>
              <a:t>Twitter</a:t>
            </a:r>
            <a:r>
              <a:rPr lang="zh-CN" altLang="zh-CN" sz="2000" dirty="0"/>
              <a:t>来获得关于大学的建议</a:t>
            </a:r>
            <a:r>
              <a:rPr lang="en-US" altLang="zh-CN" sz="2000" dirty="0"/>
              <a:t> - </a:t>
            </a:r>
            <a:r>
              <a:rPr lang="zh-CN" altLang="zh-CN" sz="2000" dirty="0"/>
              <a:t>不一定是接受，但如何在大学膳食中生存，如何在大学宿舍</a:t>
            </a:r>
            <a:r>
              <a:rPr lang="zh-CN" altLang="zh-CN" sz="2000" dirty="0" smtClean="0"/>
              <a:t>生存</a:t>
            </a:r>
            <a:r>
              <a:rPr lang="en-US" altLang="zh-CN" sz="2000" dirty="0" smtClean="0"/>
              <a:t>......“</a:t>
            </a:r>
            <a:r>
              <a:rPr lang="zh-CN" altLang="zh-CN" sz="2000" dirty="0"/>
              <a:t>参与者积极使用社交媒体寻找大学相关信息的程度各不相同：一些参与者跟随他们在社交媒体上知道，只是观察他们的帖子，而其他人则积极提问并就如何成为大学生寻求建议。</a:t>
            </a:r>
            <a:endParaRPr lang="zh-CN"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0322" y="346662"/>
            <a:ext cx="5553299" cy="1200329"/>
          </a:xfrm>
          <a:prstGeom prst="rect">
            <a:avLst/>
          </a:prstGeom>
          <a:noFill/>
        </p:spPr>
        <p:txBody>
          <a:bodyPr wrap="square" rtlCol="0">
            <a:spAutoFit/>
          </a:bodyPr>
          <a:lstStyle/>
          <a:p>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研究</a:t>
            </a: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结果</a:t>
            </a:r>
            <a:r>
              <a:rPr lang="en-US" altLang="zh-CN"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a:t>
            </a:r>
            <a:r>
              <a:rPr lang="zh-CN" altLang="zh-CN" sz="1600" b="1" dirty="0" smtClean="0"/>
              <a:t>在线</a:t>
            </a:r>
            <a:r>
              <a:rPr lang="zh-CN" altLang="zh-CN" sz="1600" b="1" dirty="0"/>
              <a:t>制定和重申临时大学生身份</a:t>
            </a:r>
            <a:endParaRPr lang="zh-CN" altLang="zh-CN" sz="1600" b="1" dirty="0"/>
          </a:p>
          <a:p>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sp>
        <p:nvSpPr>
          <p:cNvPr id="5" name="矩形 4"/>
          <p:cNvSpPr/>
          <p:nvPr/>
        </p:nvSpPr>
        <p:spPr>
          <a:xfrm>
            <a:off x="590550" y="2916863"/>
            <a:ext cx="3105150" cy="14097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790950" y="2916863"/>
            <a:ext cx="7791450" cy="14097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90550" y="2955499"/>
            <a:ext cx="800100" cy="1323439"/>
          </a:xfrm>
          <a:prstGeom prst="rect">
            <a:avLst/>
          </a:prstGeom>
          <a:noFill/>
        </p:spPr>
        <p:txBody>
          <a:bodyPr wrap="square" rtlCol="0">
            <a:spAutoFit/>
          </a:bodyPr>
          <a:lstStyle/>
          <a:p>
            <a:pPr algn="ctr"/>
            <a:r>
              <a:rPr lang="en-US" altLang="zh-CN" sz="8000" dirty="0">
                <a:solidFill>
                  <a:schemeClr val="bg1">
                    <a:lumMod val="95000"/>
                  </a:schemeClr>
                </a:solidFill>
                <a:latin typeface="汉仪特细等线简" panose="02010604000101010101" pitchFamily="2" charset="-122"/>
                <a:ea typeface="汉仪特细等线简" panose="02010604000101010101" pitchFamily="2" charset="-122"/>
              </a:rPr>
              <a:t>1</a:t>
            </a:r>
            <a:endParaRPr lang="zh-CN" altLang="en-US" sz="8000" dirty="0">
              <a:solidFill>
                <a:schemeClr val="bg1">
                  <a:lumMod val="95000"/>
                </a:schemeClr>
              </a:solidFill>
              <a:latin typeface="汉仪特细等线简" panose="02010604000101010101" pitchFamily="2" charset="-122"/>
              <a:ea typeface="汉仪特细等线简" panose="02010604000101010101" pitchFamily="2" charset="-122"/>
            </a:endParaRPr>
          </a:p>
        </p:txBody>
      </p:sp>
      <p:sp>
        <p:nvSpPr>
          <p:cNvPr id="14" name="文本框 13"/>
          <p:cNvSpPr txBox="1"/>
          <p:nvPr/>
        </p:nvSpPr>
        <p:spPr>
          <a:xfrm>
            <a:off x="1489604" y="3222632"/>
            <a:ext cx="2261202" cy="769441"/>
          </a:xfrm>
          <a:prstGeom prst="rect">
            <a:avLst/>
          </a:prstGeom>
          <a:noFill/>
        </p:spPr>
        <p:txBody>
          <a:bodyPr vert="horz" wrap="square" rtlCol="0">
            <a:spAutoFit/>
          </a:bodyPr>
          <a:lstStyle/>
          <a:p>
            <a:r>
              <a:rPr lang="en-US" altLang="zh-CN" sz="4400" dirty="0">
                <a:solidFill>
                  <a:schemeClr val="bg1">
                    <a:lumMod val="95000"/>
                  </a:schemeClr>
                </a:solidFill>
                <a:latin typeface="Franklin Gothic Demi Cond" panose="020B0706030402020204" pitchFamily="34" charset="0"/>
              </a:rPr>
              <a:t>P15</a:t>
            </a:r>
            <a:r>
              <a:rPr lang="zh-CN" altLang="en-US" sz="4400" dirty="0">
                <a:solidFill>
                  <a:schemeClr val="bg1">
                    <a:lumMod val="95000"/>
                  </a:schemeClr>
                </a:solidFill>
                <a:latin typeface="Franklin Gothic Demi Cond" panose="020B0706030402020204" pitchFamily="34" charset="0"/>
              </a:rPr>
              <a:t>（</a:t>
            </a:r>
            <a:r>
              <a:rPr lang="en-US" altLang="zh-CN" sz="4400" dirty="0">
                <a:solidFill>
                  <a:schemeClr val="bg1">
                    <a:lumMod val="95000"/>
                  </a:schemeClr>
                </a:solidFill>
                <a:latin typeface="Franklin Gothic Demi Cond" panose="020B0706030402020204" pitchFamily="34" charset="0"/>
              </a:rPr>
              <a:t>F</a:t>
            </a:r>
            <a:r>
              <a:rPr lang="zh-CN" altLang="en-US" sz="4400" dirty="0">
                <a:solidFill>
                  <a:schemeClr val="bg1">
                    <a:lumMod val="95000"/>
                  </a:schemeClr>
                </a:solidFill>
                <a:latin typeface="Franklin Gothic Demi Cond" panose="020B0706030402020204" pitchFamily="34" charset="0"/>
              </a:rPr>
              <a:t>）</a:t>
            </a:r>
            <a:endParaRPr lang="zh-CN" altLang="en-US" sz="4400" dirty="0">
              <a:solidFill>
                <a:schemeClr val="bg1">
                  <a:lumMod val="95000"/>
                </a:schemeClr>
              </a:solidFill>
              <a:latin typeface="Franklin Gothic Demi Cond" panose="020B0706030402020204" pitchFamily="34" charset="0"/>
            </a:endParaRPr>
          </a:p>
        </p:txBody>
      </p:sp>
      <p:sp>
        <p:nvSpPr>
          <p:cNvPr id="17" name="文本框 16"/>
          <p:cNvSpPr txBox="1"/>
          <p:nvPr/>
        </p:nvSpPr>
        <p:spPr>
          <a:xfrm>
            <a:off x="3889904" y="3141382"/>
            <a:ext cx="7730596" cy="812530"/>
          </a:xfrm>
          <a:prstGeom prst="rect">
            <a:avLst/>
          </a:prstGeom>
          <a:noFill/>
        </p:spPr>
        <p:txBody>
          <a:bodyPr wrap="square" rtlCol="0">
            <a:spAutoFit/>
          </a:bodyPr>
          <a:lstStyle/>
          <a:p>
            <a:pPr>
              <a:lnSpc>
                <a:spcPct val="130000"/>
              </a:lnSpc>
            </a:pPr>
            <a:r>
              <a:rPr lang="zh-CN" altLang="zh-CN" i="1" dirty="0">
                <a:solidFill>
                  <a:schemeClr val="bg1"/>
                </a:solidFill>
              </a:rPr>
              <a:t>我认为</a:t>
            </a:r>
            <a:r>
              <a:rPr lang="en-US" altLang="zh-CN" i="1" dirty="0">
                <a:solidFill>
                  <a:schemeClr val="bg1"/>
                </a:solidFill>
              </a:rPr>
              <a:t>[</a:t>
            </a:r>
            <a:r>
              <a:rPr lang="zh-CN" altLang="zh-CN" i="1" dirty="0">
                <a:solidFill>
                  <a:schemeClr val="bg1"/>
                </a:solidFill>
              </a:rPr>
              <a:t>观众</a:t>
            </a:r>
            <a:r>
              <a:rPr lang="en-US" altLang="zh-CN" i="1" dirty="0">
                <a:solidFill>
                  <a:schemeClr val="bg1"/>
                </a:solidFill>
              </a:rPr>
              <a:t>]</a:t>
            </a:r>
            <a:r>
              <a:rPr lang="zh-CN" altLang="zh-CN" i="1" dirty="0">
                <a:solidFill>
                  <a:schemeClr val="bg1"/>
                </a:solidFill>
              </a:rPr>
              <a:t>会认为我非常喜欢运动，我真的很喜欢开玩笑。 就像人们试图在推特上采取真正认真的事情</a:t>
            </a:r>
            <a:r>
              <a:rPr lang="zh-CN" altLang="zh-CN" i="1" dirty="0" smtClean="0">
                <a:solidFill>
                  <a:schemeClr val="bg1"/>
                </a:solidFill>
              </a:rPr>
              <a:t>一样</a:t>
            </a:r>
            <a:r>
              <a:rPr lang="en-US" altLang="zh-CN" i="1" dirty="0" smtClean="0">
                <a:solidFill>
                  <a:schemeClr val="bg1"/>
                </a:solidFill>
              </a:rPr>
              <a:t>…</a:t>
            </a:r>
            <a:endParaRPr lang="zh-CN" altLang="en-US" dirty="0">
              <a:solidFill>
                <a:schemeClr val="bg1"/>
              </a:solidFill>
              <a:latin typeface="汉仪特细等线简" panose="02010604000101010101" pitchFamily="2" charset="-122"/>
              <a:ea typeface="汉仪特细等线简" panose="02010604000101010101" pitchFamily="2" charset="-122"/>
            </a:endParaRPr>
          </a:p>
        </p:txBody>
      </p:sp>
      <p:cxnSp>
        <p:nvCxnSpPr>
          <p:cNvPr id="20" name="直接连接符 19"/>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4"/>
          <p:cNvSpPr txBox="1"/>
          <p:nvPr/>
        </p:nvSpPr>
        <p:spPr>
          <a:xfrm>
            <a:off x="1186961" y="1114918"/>
            <a:ext cx="9691421"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a:t>
            </a:r>
            <a:r>
              <a:rPr lang="zh-CN" altLang="zh-CN" dirty="0" smtClean="0"/>
              <a:t>我们</a:t>
            </a:r>
            <a:r>
              <a:rPr lang="zh-CN" altLang="zh-CN" dirty="0"/>
              <a:t>的第二个研究问题</a:t>
            </a:r>
            <a:r>
              <a:rPr lang="zh-CN" altLang="zh-CN" dirty="0" smtClean="0"/>
              <a:t>是社交媒体如何</a:t>
            </a:r>
            <a:r>
              <a:rPr lang="zh-CN" altLang="zh-CN" dirty="0"/>
              <a:t>让</a:t>
            </a:r>
            <a:r>
              <a:rPr lang="zh-CN" altLang="zh-CN" dirty="0" smtClean="0"/>
              <a:t>个人</a:t>
            </a:r>
            <a:r>
              <a:rPr lang="zh-CN" altLang="zh-CN" b="1" dirty="0"/>
              <a:t>在线制定和重申临时大学生身份</a:t>
            </a:r>
            <a:endParaRPr lang="zh-CN" altLang="zh-CN" b="1" dirty="0"/>
          </a:p>
          <a:p>
            <a:r>
              <a:rPr lang="zh-CN" altLang="zh-CN" dirty="0" smtClean="0"/>
              <a:t>。 </a:t>
            </a:r>
            <a:r>
              <a:rPr lang="zh-CN" altLang="zh-CN" dirty="0"/>
              <a:t>当我们比较我们样本中的第一代和传统大学生在他们如何通过他们的社交媒体实践制定临时自我时</a:t>
            </a:r>
            <a:r>
              <a:rPr lang="zh-CN" altLang="zh-CN" dirty="0" smtClean="0"/>
              <a:t>，认定</a:t>
            </a:r>
            <a:r>
              <a:rPr lang="zh-CN" altLang="zh-CN" dirty="0"/>
              <a:t>为第一代大学生的</a:t>
            </a:r>
            <a:r>
              <a:rPr lang="en-US" altLang="zh-CN" dirty="0" smtClean="0"/>
              <a:t>P11</a:t>
            </a:r>
            <a:r>
              <a:rPr lang="zh-CN" altLang="zh-CN" dirty="0"/>
              <a:t>（</a:t>
            </a:r>
            <a:r>
              <a:rPr lang="en-US" altLang="zh-CN" dirty="0"/>
              <a:t>F</a:t>
            </a:r>
            <a:r>
              <a:rPr lang="zh-CN" altLang="zh-CN" dirty="0"/>
              <a:t>，</a:t>
            </a:r>
            <a:r>
              <a:rPr lang="en-US" altLang="zh-CN" dirty="0"/>
              <a:t>FG</a:t>
            </a:r>
            <a:r>
              <a:rPr lang="zh-CN" altLang="zh-CN" dirty="0"/>
              <a:t>）</a:t>
            </a:r>
            <a:r>
              <a:rPr lang="zh-CN" altLang="zh-CN" dirty="0" smtClean="0"/>
              <a:t>利用</a:t>
            </a:r>
            <a:r>
              <a:rPr lang="zh-CN" altLang="zh-CN" dirty="0"/>
              <a:t>社交媒体向她高中的年轻学生和她的网络中的其他人提供建议，她知道这些人会经历类似的经历。 她推送了她喜欢哪些教授，她为什么喜欢某个班级，以及其他令人难忘的与大学有关的经验，她认为这可能会有用。 作为第一代大学生，她希望年轻的第一代学生能从她的社交媒体中获益。</a:t>
            </a:r>
            <a:endParaRPr lang="zh-CN" altLang="zh-CN" dirty="0"/>
          </a:p>
        </p:txBody>
      </p:sp>
      <p:sp>
        <p:nvSpPr>
          <p:cNvPr id="16" name="矩形 15"/>
          <p:cNvSpPr/>
          <p:nvPr/>
        </p:nvSpPr>
        <p:spPr>
          <a:xfrm>
            <a:off x="590550" y="4479341"/>
            <a:ext cx="3105150" cy="14097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790950" y="4479341"/>
            <a:ext cx="7791450" cy="14097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90550" y="4517977"/>
            <a:ext cx="800100" cy="1323439"/>
          </a:xfrm>
          <a:prstGeom prst="rect">
            <a:avLst/>
          </a:prstGeom>
          <a:noFill/>
        </p:spPr>
        <p:txBody>
          <a:bodyPr wrap="square" rtlCol="0">
            <a:spAutoFit/>
          </a:bodyPr>
          <a:lstStyle/>
          <a:p>
            <a:pPr algn="ctr"/>
            <a:r>
              <a:rPr lang="en-US" altLang="zh-CN" sz="8000" dirty="0">
                <a:solidFill>
                  <a:schemeClr val="bg1">
                    <a:lumMod val="95000"/>
                  </a:schemeClr>
                </a:solidFill>
                <a:latin typeface="汉仪特细等线简" panose="02010604000101010101" pitchFamily="2" charset="-122"/>
                <a:ea typeface="汉仪特细等线简" panose="02010604000101010101" pitchFamily="2" charset="-122"/>
              </a:rPr>
              <a:t>2</a:t>
            </a:r>
            <a:endParaRPr lang="zh-CN" altLang="en-US" sz="8000" dirty="0">
              <a:solidFill>
                <a:schemeClr val="bg1">
                  <a:lumMod val="95000"/>
                </a:schemeClr>
              </a:solidFill>
              <a:latin typeface="汉仪特细等线简" panose="02010604000101010101" pitchFamily="2" charset="-122"/>
              <a:ea typeface="汉仪特细等线简" panose="02010604000101010101" pitchFamily="2" charset="-122"/>
            </a:endParaRPr>
          </a:p>
        </p:txBody>
      </p:sp>
      <p:sp>
        <p:nvSpPr>
          <p:cNvPr id="22" name="文本框 21"/>
          <p:cNvSpPr txBox="1"/>
          <p:nvPr/>
        </p:nvSpPr>
        <p:spPr>
          <a:xfrm>
            <a:off x="1283397" y="4884938"/>
            <a:ext cx="2261202" cy="584775"/>
          </a:xfrm>
          <a:prstGeom prst="rect">
            <a:avLst/>
          </a:prstGeom>
          <a:noFill/>
        </p:spPr>
        <p:txBody>
          <a:bodyPr vert="horz" wrap="square" rtlCol="0">
            <a:spAutoFit/>
          </a:bodyPr>
          <a:lstStyle/>
          <a:p>
            <a:r>
              <a:rPr lang="en-US" altLang="zh-CN" sz="3200" dirty="0" smtClean="0">
                <a:solidFill>
                  <a:schemeClr val="bg1">
                    <a:lumMod val="95000"/>
                  </a:schemeClr>
                </a:solidFill>
                <a:latin typeface="Franklin Gothic Demi Cond" panose="020B0706030402020204" pitchFamily="34" charset="0"/>
              </a:rPr>
              <a:t>P14</a:t>
            </a:r>
            <a:r>
              <a:rPr lang="zh-CN" altLang="en-US" sz="3200" dirty="0" smtClean="0">
                <a:solidFill>
                  <a:schemeClr val="bg1">
                    <a:lumMod val="95000"/>
                  </a:schemeClr>
                </a:solidFill>
                <a:latin typeface="Franklin Gothic Demi Cond" panose="020B0706030402020204" pitchFamily="34" charset="0"/>
              </a:rPr>
              <a:t>（</a:t>
            </a:r>
            <a:r>
              <a:rPr lang="en-US" altLang="zh-CN" sz="3200" dirty="0">
                <a:solidFill>
                  <a:schemeClr val="bg1">
                    <a:lumMod val="95000"/>
                  </a:schemeClr>
                </a:solidFill>
                <a:latin typeface="Franklin Gothic Demi Cond" panose="020B0706030402020204" pitchFamily="34" charset="0"/>
              </a:rPr>
              <a:t>F</a:t>
            </a:r>
            <a:r>
              <a:rPr lang="zh-CN" altLang="en-US" sz="3200" dirty="0">
                <a:solidFill>
                  <a:schemeClr val="bg1">
                    <a:lumMod val="95000"/>
                  </a:schemeClr>
                </a:solidFill>
                <a:latin typeface="Franklin Gothic Demi Cond" panose="020B0706030402020204" pitchFamily="34" charset="0"/>
              </a:rPr>
              <a:t>，</a:t>
            </a:r>
            <a:r>
              <a:rPr lang="en-US" altLang="zh-CN" sz="3200" dirty="0">
                <a:solidFill>
                  <a:schemeClr val="bg1">
                    <a:lumMod val="95000"/>
                  </a:schemeClr>
                </a:solidFill>
                <a:latin typeface="Franklin Gothic Demi Cond" panose="020B0706030402020204" pitchFamily="34" charset="0"/>
              </a:rPr>
              <a:t>FG</a:t>
            </a:r>
            <a:r>
              <a:rPr lang="zh-CN" altLang="en-US" sz="3200" dirty="0">
                <a:solidFill>
                  <a:schemeClr val="bg1">
                    <a:lumMod val="95000"/>
                  </a:schemeClr>
                </a:solidFill>
                <a:latin typeface="Franklin Gothic Demi Cond" panose="020B0706030402020204" pitchFamily="34" charset="0"/>
              </a:rPr>
              <a:t>）</a:t>
            </a:r>
            <a:endParaRPr lang="zh-CN" altLang="en-US" sz="3200" dirty="0">
              <a:solidFill>
                <a:schemeClr val="bg1">
                  <a:lumMod val="95000"/>
                </a:schemeClr>
              </a:solidFill>
              <a:latin typeface="Franklin Gothic Demi Cond" panose="020B0706030402020204" pitchFamily="34" charset="0"/>
            </a:endParaRPr>
          </a:p>
        </p:txBody>
      </p:sp>
      <p:sp>
        <p:nvSpPr>
          <p:cNvPr id="23" name="文本框 22"/>
          <p:cNvSpPr txBox="1"/>
          <p:nvPr/>
        </p:nvSpPr>
        <p:spPr>
          <a:xfrm>
            <a:off x="3889904" y="4663305"/>
            <a:ext cx="7730596" cy="923330"/>
          </a:xfrm>
          <a:prstGeom prst="rect">
            <a:avLst/>
          </a:prstGeom>
          <a:noFill/>
        </p:spPr>
        <p:txBody>
          <a:bodyPr wrap="square" rtlCol="0">
            <a:spAutoFit/>
          </a:bodyPr>
          <a:lstStyle/>
          <a:p>
            <a:r>
              <a:rPr lang="en-US" altLang="zh-CN" i="1" dirty="0">
                <a:solidFill>
                  <a:schemeClr val="bg1"/>
                </a:solidFill>
              </a:rPr>
              <a:t>[</a:t>
            </a:r>
            <a:r>
              <a:rPr lang="zh-CN" altLang="zh-CN" i="1" dirty="0">
                <a:solidFill>
                  <a:schemeClr val="bg1"/>
                </a:solidFill>
              </a:rPr>
              <a:t>我：谁是回应你的人群？</a:t>
            </a:r>
            <a:r>
              <a:rPr lang="en-US" altLang="zh-CN" i="1" dirty="0">
                <a:solidFill>
                  <a:schemeClr val="bg1"/>
                </a:solidFill>
              </a:rPr>
              <a:t>]</a:t>
            </a:r>
            <a:r>
              <a:rPr lang="zh-CN" altLang="zh-CN" i="1" dirty="0">
                <a:solidFill>
                  <a:schemeClr val="bg1"/>
                </a:solidFill>
              </a:rPr>
              <a:t>大部分来自我的</a:t>
            </a:r>
            <a:r>
              <a:rPr lang="en-US" altLang="zh-CN" i="1" dirty="0">
                <a:solidFill>
                  <a:schemeClr val="bg1"/>
                </a:solidFill>
              </a:rPr>
              <a:t>[</a:t>
            </a:r>
            <a:r>
              <a:rPr lang="zh-CN" altLang="zh-CN" i="1" dirty="0">
                <a:solidFill>
                  <a:schemeClr val="bg1"/>
                </a:solidFill>
              </a:rPr>
              <a:t>女权组织</a:t>
            </a:r>
            <a:r>
              <a:rPr lang="en-US" altLang="zh-CN" i="1" dirty="0">
                <a:solidFill>
                  <a:schemeClr val="bg1"/>
                </a:solidFill>
              </a:rPr>
              <a:t>]</a:t>
            </a:r>
            <a:r>
              <a:rPr lang="zh-CN" altLang="zh-CN" i="1" dirty="0">
                <a:solidFill>
                  <a:schemeClr val="bg1"/>
                </a:solidFill>
              </a:rPr>
              <a:t>团体的人。 我只是觉得我在大学做的很多朋友确实认定是女权主义者，所以我认为他们都对此感到兴奋。 我的家人也喜欢它。</a:t>
            </a:r>
            <a:endParaRPr lang="zh-CN" altLang="zh-CN"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0322" y="346662"/>
            <a:ext cx="5553299" cy="1200329"/>
          </a:xfrm>
          <a:prstGeom prst="rect">
            <a:avLst/>
          </a:prstGeom>
          <a:noFill/>
        </p:spPr>
        <p:txBody>
          <a:bodyPr wrap="square" rtlCol="0">
            <a:spAutoFit/>
          </a:bodyPr>
          <a:lstStyle/>
          <a:p>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研究</a:t>
            </a: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结果</a:t>
            </a:r>
            <a:r>
              <a:rPr lang="en-US" altLang="zh-CN"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a:t>
            </a:r>
            <a:r>
              <a:rPr lang="zh-CN" altLang="zh-CN" sz="1600" b="1" dirty="0" smtClean="0"/>
              <a:t>在线</a:t>
            </a:r>
            <a:r>
              <a:rPr lang="zh-CN" altLang="zh-CN" sz="1600" b="1" dirty="0"/>
              <a:t>制定和重申临时大学生身份</a:t>
            </a:r>
            <a:endParaRPr lang="zh-CN" altLang="zh-CN" sz="1600" b="1" dirty="0"/>
          </a:p>
          <a:p>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cxnSp>
        <p:nvCxnSpPr>
          <p:cNvPr id="20" name="直接连接符 19"/>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4"/>
          <p:cNvSpPr txBox="1"/>
          <p:nvPr/>
        </p:nvSpPr>
        <p:spPr>
          <a:xfrm>
            <a:off x="1167910" y="2391147"/>
            <a:ext cx="9691421" cy="25853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	</a:t>
            </a:r>
            <a:r>
              <a:rPr lang="zh-CN" altLang="zh-CN" dirty="0" smtClean="0"/>
              <a:t>当</a:t>
            </a:r>
            <a:r>
              <a:rPr lang="en-US" altLang="zh-CN" dirty="0"/>
              <a:t>P18</a:t>
            </a:r>
            <a:r>
              <a:rPr lang="zh-CN" altLang="zh-CN" dirty="0"/>
              <a:t>（</a:t>
            </a:r>
            <a:r>
              <a:rPr lang="en-US" altLang="zh-CN" dirty="0"/>
              <a:t>F</a:t>
            </a:r>
            <a:r>
              <a:rPr lang="zh-CN" altLang="zh-CN" dirty="0"/>
              <a:t>）通过一个困难的大学课程时，她在</a:t>
            </a:r>
            <a:r>
              <a:rPr lang="en-US" altLang="zh-CN" dirty="0"/>
              <a:t>Facebook</a:t>
            </a:r>
            <a:r>
              <a:rPr lang="zh-CN" altLang="zh-CN" dirty="0"/>
              <a:t>上发布了它，并从她的同事和家人那里收到了</a:t>
            </a:r>
            <a:r>
              <a:rPr lang="en-US" altLang="zh-CN" dirty="0"/>
              <a:t>31</a:t>
            </a:r>
            <a:r>
              <a:rPr lang="zh-CN" altLang="zh-CN" dirty="0"/>
              <a:t>个“喜欢”。</a:t>
            </a:r>
            <a:r>
              <a:rPr lang="en-US" altLang="zh-CN" dirty="0"/>
              <a:t> P14</a:t>
            </a:r>
            <a:r>
              <a:rPr lang="zh-CN" altLang="zh-CN" dirty="0"/>
              <a:t>（</a:t>
            </a:r>
            <a:r>
              <a:rPr lang="en-US" altLang="zh-CN" dirty="0"/>
              <a:t>F</a:t>
            </a:r>
            <a:r>
              <a:rPr lang="zh-CN" altLang="zh-CN" dirty="0"/>
              <a:t>）意味着她有动机将她的个人资料图片和她</a:t>
            </a:r>
            <a:r>
              <a:rPr lang="en-US" altLang="zh-CN" dirty="0"/>
              <a:t>Facebook</a:t>
            </a:r>
            <a:r>
              <a:rPr lang="zh-CN" altLang="zh-CN" dirty="0"/>
              <a:t>主页上的照片改为学生组织的宣传海报，以便在</a:t>
            </a:r>
            <a:r>
              <a:rPr lang="en-US" altLang="zh-CN" dirty="0"/>
              <a:t>Facebook</a:t>
            </a:r>
            <a:r>
              <a:rPr lang="zh-CN" altLang="zh-CN" dirty="0"/>
              <a:t>上以“喜欢”和评论形式获得积极反馈。</a:t>
            </a:r>
            <a:endParaRPr lang="en-US" altLang="zh-CN" dirty="0" smtClean="0"/>
          </a:p>
          <a:p>
            <a:r>
              <a:rPr lang="en-US" altLang="zh-CN" dirty="0" smtClean="0"/>
              <a:t>	P14</a:t>
            </a:r>
            <a:r>
              <a:rPr lang="zh-CN" altLang="zh-CN" dirty="0"/>
              <a:t>（</a:t>
            </a:r>
            <a:r>
              <a:rPr lang="en-US" altLang="zh-CN" dirty="0"/>
              <a:t>F</a:t>
            </a:r>
            <a:r>
              <a:rPr lang="zh-CN" altLang="zh-CN" dirty="0"/>
              <a:t>）表示，她改变自己的个人资料图片的动机是希望反映她的女权主义身份以进行女权主义群体活动，并从她的朋友和家人那里获得积极的</a:t>
            </a:r>
            <a:r>
              <a:rPr lang="zh-CN" altLang="zh-CN" dirty="0" smtClean="0"/>
              <a:t>重申</a:t>
            </a:r>
            <a:r>
              <a:rPr lang="zh-CN" altLang="en-US" dirty="0" smtClean="0"/>
              <a:t>。</a:t>
            </a:r>
            <a:endParaRPr lang="en-US" altLang="zh-CN" dirty="0" smtClean="0"/>
          </a:p>
          <a:p>
            <a:endParaRPr lang="en-US" altLang="zh-CN" dirty="0" smtClean="0"/>
          </a:p>
          <a:p>
            <a:r>
              <a:rPr lang="en-US" altLang="zh-CN" dirty="0" smtClean="0"/>
              <a:t>	</a:t>
            </a:r>
            <a:r>
              <a:rPr lang="zh-CN" altLang="en-US" dirty="0"/>
              <a:t>作者</a:t>
            </a:r>
            <a:r>
              <a:rPr lang="zh-CN" altLang="zh-CN" dirty="0" smtClean="0"/>
              <a:t>观察</a:t>
            </a:r>
            <a:r>
              <a:rPr lang="zh-CN" altLang="zh-CN" dirty="0"/>
              <a:t>了参与者通过社交媒体将他们的大学经历与他们的同龄人进行比较，这些媒体鼓励他们保持临时的大学特征</a:t>
            </a:r>
            <a:endParaRPr lang="zh-CN" altLang="zh-CN" dirty="0"/>
          </a:p>
          <a:p>
            <a:endParaRPr lang="zh-CN"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0323" y="346662"/>
            <a:ext cx="5062882" cy="646331"/>
          </a:xfrm>
          <a:prstGeom prst="rect">
            <a:avLst/>
          </a:prstGeom>
          <a:noFill/>
        </p:spPr>
        <p:txBody>
          <a:bodyPr wrap="square" rtlCol="0">
            <a:spAutoFit/>
          </a:bodyPr>
          <a:lstStyle/>
          <a:p>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研究</a:t>
            </a: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结果</a:t>
            </a:r>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sp>
        <p:nvSpPr>
          <p:cNvPr id="9" name="矩形 8"/>
          <p:cNvSpPr/>
          <p:nvPr/>
        </p:nvSpPr>
        <p:spPr>
          <a:xfrm>
            <a:off x="3790950" y="4566453"/>
            <a:ext cx="7791450" cy="14097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870854" y="4609583"/>
            <a:ext cx="7730596" cy="1137556"/>
          </a:xfrm>
          <a:prstGeom prst="rect">
            <a:avLst/>
          </a:prstGeom>
          <a:noFill/>
        </p:spPr>
        <p:txBody>
          <a:bodyPr wrap="square" rtlCol="0">
            <a:spAutoFit/>
          </a:bodyPr>
          <a:lstStyle/>
          <a:p>
            <a:pPr>
              <a:lnSpc>
                <a:spcPct val="130000"/>
              </a:lnSpc>
            </a:pPr>
            <a:r>
              <a:rPr lang="zh-CN" altLang="en-US" dirty="0">
                <a:solidFill>
                  <a:schemeClr val="bg1"/>
                </a:solidFill>
                <a:latin typeface="汉仪特细等线简" panose="02010604000101010101" pitchFamily="2" charset="-122"/>
                <a:ea typeface="汉仪特细等线简" panose="02010604000101010101" pitchFamily="2" charset="-122"/>
              </a:rPr>
              <a:t>这些（消息）让我感到自豪和高兴，看到其他人也在做同样的东西。 这让我想到，也许在这个领域，我也能做这样的大事，比如找个好的实习与满意的工作。 社交媒体激励着学习，同时也让我开心。</a:t>
            </a:r>
            <a:endParaRPr lang="zh-CN" altLang="en-US" dirty="0">
              <a:solidFill>
                <a:schemeClr val="bg1"/>
              </a:solidFill>
              <a:latin typeface="汉仪特细等线简" panose="02010604000101010101" pitchFamily="2" charset="-122"/>
              <a:ea typeface="汉仪特细等线简" panose="02010604000101010101" pitchFamily="2" charset="-122"/>
            </a:endParaRPr>
          </a:p>
        </p:txBody>
      </p:sp>
      <p:cxnSp>
        <p:nvCxnSpPr>
          <p:cNvPr id="20" name="直接连接符 19"/>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92920" y="1270469"/>
            <a:ext cx="11170044" cy="1384995"/>
          </a:xfrm>
          <a:prstGeom prst="rect">
            <a:avLst/>
          </a:prstGeom>
        </p:spPr>
        <p:txBody>
          <a:bodyPr wrap="square">
            <a:spAutoFit/>
          </a:bodyPr>
          <a:lstStyle/>
          <a:p>
            <a:r>
              <a:rPr lang="zh-CN" altLang="en-US" sz="2400" dirty="0">
                <a:latin typeface="Franklin Gothic Demi Cond" panose="020B0706030402020204" pitchFamily="34" charset="0"/>
              </a:rPr>
              <a:t>那么社交媒体是如何引导大学生进行身份的转换呢？</a:t>
            </a:r>
            <a:endParaRPr lang="en-US" altLang="zh-CN" sz="2400" dirty="0">
              <a:latin typeface="Franklin Gothic Demi Cond" panose="020B0706030402020204" pitchFamily="34" charset="0"/>
            </a:endParaRPr>
          </a:p>
          <a:p>
            <a:r>
              <a:rPr lang="zh-CN" altLang="zh-CN" sz="2000" dirty="0"/>
              <a:t>当比较样本中的第一代和传统大学生在他们如何通过他们的社交媒体</a:t>
            </a:r>
            <a:r>
              <a:rPr lang="zh-CN" altLang="en-US" sz="2000" dirty="0"/>
              <a:t>实现</a:t>
            </a:r>
            <a:r>
              <a:rPr lang="zh-CN" altLang="zh-CN" sz="2000" dirty="0"/>
              <a:t>自我</a:t>
            </a:r>
            <a:r>
              <a:rPr lang="zh-CN" altLang="en-US" sz="2000" dirty="0"/>
              <a:t>转换</a:t>
            </a:r>
            <a:r>
              <a:rPr lang="zh-CN" altLang="zh-CN" sz="2000" dirty="0"/>
              <a:t>时，</a:t>
            </a:r>
            <a:r>
              <a:rPr lang="zh-CN" altLang="en-US" sz="2000" dirty="0"/>
              <a:t>我们能发现社交媒体在其中发挥的巨大作用：它能激励人们意识到自己现在已经是一名大学生了，应该以大学生的身份自视。</a:t>
            </a:r>
            <a:endParaRPr lang="en-US" altLang="zh-CN" sz="2000" dirty="0"/>
          </a:p>
        </p:txBody>
      </p:sp>
      <p:sp>
        <p:nvSpPr>
          <p:cNvPr id="26" name="矩形 25"/>
          <p:cNvSpPr/>
          <p:nvPr/>
        </p:nvSpPr>
        <p:spPr>
          <a:xfrm>
            <a:off x="590550" y="2835300"/>
            <a:ext cx="3105150" cy="314081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90950" y="2835301"/>
            <a:ext cx="7791450" cy="14097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878386" y="4110530"/>
            <a:ext cx="2529477" cy="584775"/>
          </a:xfrm>
          <a:prstGeom prst="rect">
            <a:avLst/>
          </a:prstGeom>
          <a:noFill/>
        </p:spPr>
        <p:txBody>
          <a:bodyPr vert="horz" wrap="square" rtlCol="0">
            <a:spAutoFit/>
          </a:bodyPr>
          <a:lstStyle/>
          <a:p>
            <a:r>
              <a:rPr lang="en-US" altLang="zh-CN" sz="3200" dirty="0">
                <a:solidFill>
                  <a:schemeClr val="bg1">
                    <a:lumMod val="75000"/>
                  </a:schemeClr>
                </a:solidFill>
                <a:latin typeface="Franklin Gothic Demi Cond" panose="020B0706030402020204" pitchFamily="34" charset="0"/>
              </a:rPr>
              <a:t>P29</a:t>
            </a:r>
            <a:r>
              <a:rPr lang="zh-CN" altLang="en-US" sz="3200" dirty="0">
                <a:solidFill>
                  <a:schemeClr val="bg1">
                    <a:lumMod val="75000"/>
                  </a:schemeClr>
                </a:solidFill>
                <a:latin typeface="Franklin Gothic Demi Cond" panose="020B0706030402020204" pitchFamily="34" charset="0"/>
              </a:rPr>
              <a:t>（</a:t>
            </a:r>
            <a:r>
              <a:rPr lang="en-US" altLang="zh-CN" sz="3200" dirty="0">
                <a:solidFill>
                  <a:schemeClr val="bg1">
                    <a:lumMod val="75000"/>
                  </a:schemeClr>
                </a:solidFill>
                <a:latin typeface="Franklin Gothic Demi Cond" panose="020B0706030402020204" pitchFamily="34" charset="0"/>
              </a:rPr>
              <a:t>M</a:t>
            </a:r>
            <a:r>
              <a:rPr lang="zh-CN" altLang="en-US" sz="3200" dirty="0">
                <a:solidFill>
                  <a:schemeClr val="bg1">
                    <a:lumMod val="75000"/>
                  </a:schemeClr>
                </a:solidFill>
                <a:latin typeface="Franklin Gothic Demi Cond" panose="020B0706030402020204" pitchFamily="34" charset="0"/>
              </a:rPr>
              <a:t>，</a:t>
            </a:r>
            <a:r>
              <a:rPr lang="en-US" altLang="zh-CN" sz="3200" dirty="0">
                <a:solidFill>
                  <a:schemeClr val="bg1">
                    <a:lumMod val="75000"/>
                  </a:schemeClr>
                </a:solidFill>
                <a:latin typeface="Franklin Gothic Demi Cond" panose="020B0706030402020204" pitchFamily="34" charset="0"/>
              </a:rPr>
              <a:t>FG</a:t>
            </a:r>
            <a:r>
              <a:rPr lang="zh-CN" altLang="en-US" sz="3200" dirty="0">
                <a:solidFill>
                  <a:schemeClr val="bg1">
                    <a:lumMod val="75000"/>
                  </a:schemeClr>
                </a:solidFill>
                <a:latin typeface="Franklin Gothic Demi Cond" panose="020B0706030402020204" pitchFamily="34" charset="0"/>
              </a:rPr>
              <a:t>）</a:t>
            </a:r>
            <a:endParaRPr lang="zh-CN" altLang="en-US" sz="3200" dirty="0">
              <a:solidFill>
                <a:schemeClr val="bg1">
                  <a:lumMod val="75000"/>
                </a:schemeClr>
              </a:solidFill>
              <a:latin typeface="Franklin Gothic Demi Cond" panose="020B0706030402020204" pitchFamily="34" charset="0"/>
            </a:endParaRPr>
          </a:p>
        </p:txBody>
      </p:sp>
      <p:sp>
        <p:nvSpPr>
          <p:cNvPr id="30" name="文本框 29"/>
          <p:cNvSpPr txBox="1"/>
          <p:nvPr/>
        </p:nvSpPr>
        <p:spPr>
          <a:xfrm>
            <a:off x="3840546" y="2945369"/>
            <a:ext cx="7730596" cy="1137556"/>
          </a:xfrm>
          <a:prstGeom prst="rect">
            <a:avLst/>
          </a:prstGeom>
          <a:noFill/>
        </p:spPr>
        <p:txBody>
          <a:bodyPr wrap="square" rtlCol="0">
            <a:spAutoFit/>
          </a:bodyPr>
          <a:lstStyle/>
          <a:p>
            <a:pPr>
              <a:lnSpc>
                <a:spcPct val="130000"/>
              </a:lnSpc>
            </a:pPr>
            <a:r>
              <a:rPr lang="zh-CN" altLang="en-US" dirty="0">
                <a:solidFill>
                  <a:schemeClr val="bg1"/>
                </a:solidFill>
                <a:latin typeface="汉仪特细等线简" panose="02010604000101010101" pitchFamily="2" charset="-122"/>
                <a:ea typeface="汉仪特细等线简" panose="02010604000101010101" pitchFamily="2" charset="-122"/>
              </a:rPr>
              <a:t>就像我的一些朋友，当考试即将到来时，他们会发布些信息，这些信息能激励人心，我喜欢阅读他们，因为阅读这些信息就像我也可以做到这一点一样。就像“考试只是大学的一部分，我一定能通过的“这之类的。</a:t>
            </a:r>
            <a:endParaRPr lang="zh-CN" altLang="en-US" dirty="0">
              <a:solidFill>
                <a:schemeClr val="bg1"/>
              </a:solidFill>
              <a:latin typeface="汉仪特细等线简" panose="02010604000101010101" pitchFamily="2" charset="-122"/>
              <a:ea typeface="汉仪特细等线简" panose="0201060400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0323" y="346662"/>
            <a:ext cx="5062882" cy="646331"/>
          </a:xfrm>
          <a:prstGeom prst="rect">
            <a:avLst/>
          </a:prstGeom>
          <a:noFill/>
        </p:spPr>
        <p:txBody>
          <a:bodyPr wrap="square" rtlCol="0">
            <a:spAutoFit/>
          </a:bodyPr>
          <a:lstStyle/>
          <a:p>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研究</a:t>
            </a: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结果</a:t>
            </a:r>
            <a:r>
              <a:rPr lang="en-US" altLang="zh-CN"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a:t>
            </a:r>
            <a:r>
              <a:rPr lang="zh-CN" altLang="zh-CN" sz="1600" b="1" dirty="0" smtClean="0"/>
              <a:t>在线</a:t>
            </a:r>
            <a:r>
              <a:rPr lang="zh-CN" altLang="zh-CN" sz="1600" b="1" dirty="0"/>
              <a:t>分享的障碍</a:t>
            </a:r>
            <a:endParaRPr lang="zh-CN" altLang="zh-CN" sz="1600" b="1" dirty="0"/>
          </a:p>
        </p:txBody>
      </p:sp>
      <p:cxnSp>
        <p:nvCxnSpPr>
          <p:cNvPr id="20" name="直接连接符 19"/>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92920" y="1270469"/>
            <a:ext cx="11170044" cy="1569660"/>
          </a:xfrm>
          <a:prstGeom prst="rect">
            <a:avLst/>
          </a:prstGeom>
        </p:spPr>
        <p:txBody>
          <a:bodyPr wrap="square">
            <a:spAutoFit/>
          </a:bodyPr>
          <a:lstStyle/>
          <a:p>
            <a:r>
              <a:rPr lang="zh-CN" altLang="en-US" sz="2400" dirty="0">
                <a:latin typeface="Franklin Gothic Demi Cond" panose="020B0706030402020204" pitchFamily="34" charset="0"/>
              </a:rPr>
              <a:t>但不是说社交媒体给学生的身份转换带来的影响全部都是正面的，其中也有着一些消极的影响。</a:t>
            </a:r>
            <a:r>
              <a:rPr lang="zh-CN" altLang="zh-CN" dirty="0"/>
              <a:t> </a:t>
            </a:r>
            <a:r>
              <a:rPr lang="zh-CN" altLang="zh-CN" sz="2400" dirty="0">
                <a:latin typeface="Franklin Gothic Demi Cond" panose="020B0706030402020204" pitchFamily="34" charset="0"/>
              </a:rPr>
              <a:t>尽管参与者使用社交媒体获取大学生成长的</a:t>
            </a:r>
            <a:r>
              <a:rPr lang="zh-CN" altLang="en-US" sz="2400" dirty="0">
                <a:latin typeface="Franklin Gothic Demi Cond" panose="020B0706030402020204" pitchFamily="34" charset="0"/>
              </a:rPr>
              <a:t>相关信息</a:t>
            </a:r>
            <a:r>
              <a:rPr lang="zh-CN" altLang="zh-CN" sz="2400" dirty="0">
                <a:latin typeface="Franklin Gothic Demi Cond" panose="020B0706030402020204" pitchFamily="34" charset="0"/>
              </a:rPr>
              <a:t>，但由于社交媒体内容的可见性以及社交媒体平台上的信息共享规范</a:t>
            </a:r>
            <a:r>
              <a:rPr lang="zh-CN" altLang="en-US" sz="2400" dirty="0">
                <a:latin typeface="Franklin Gothic Demi Cond" panose="020B0706030402020204" pitchFamily="34" charset="0"/>
              </a:rPr>
              <a:t>的不完全</a:t>
            </a:r>
            <a:r>
              <a:rPr lang="zh-CN" altLang="zh-CN" sz="2400" dirty="0">
                <a:latin typeface="Franklin Gothic Demi Cond" panose="020B0706030402020204" pitchFamily="34" charset="0"/>
              </a:rPr>
              <a:t>，</a:t>
            </a:r>
            <a:r>
              <a:rPr lang="zh-CN" altLang="en-US" sz="2400" dirty="0">
                <a:latin typeface="Franklin Gothic Demi Cond" panose="020B0706030402020204" pitchFamily="34" charset="0"/>
              </a:rPr>
              <a:t>他们可能经常在不经意间</a:t>
            </a:r>
            <a:r>
              <a:rPr lang="zh-CN" altLang="zh-CN" sz="2400" dirty="0">
                <a:latin typeface="Franklin Gothic Demi Cond" panose="020B0706030402020204" pitchFamily="34" charset="0"/>
              </a:rPr>
              <a:t>透露</a:t>
            </a:r>
            <a:r>
              <a:rPr lang="zh-CN" altLang="en-US" sz="2400" dirty="0">
                <a:latin typeface="Franklin Gothic Demi Cond" panose="020B0706030402020204" pitchFamily="34" charset="0"/>
              </a:rPr>
              <a:t>了</a:t>
            </a:r>
            <a:r>
              <a:rPr lang="zh-CN" altLang="zh-CN" sz="2400" dirty="0">
                <a:latin typeface="Franklin Gothic Demi Cond" panose="020B0706030402020204" pitchFamily="34" charset="0"/>
              </a:rPr>
              <a:t>太多信息。 </a:t>
            </a:r>
            <a:r>
              <a:rPr lang="zh-CN" altLang="en-US" sz="2400" dirty="0">
                <a:latin typeface="Franklin Gothic Demi Cond" panose="020B0706030402020204" pitchFamily="34" charset="0"/>
              </a:rPr>
              <a:t>即：</a:t>
            </a:r>
            <a:r>
              <a:rPr lang="zh-CN" altLang="zh-CN" sz="2400" dirty="0">
                <a:latin typeface="Franklin Gothic Demi Cond" panose="020B0706030402020204" pitchFamily="34" charset="0"/>
              </a:rPr>
              <a:t>隐私问题</a:t>
            </a:r>
            <a:r>
              <a:rPr lang="zh-CN" altLang="en-US" sz="2400" dirty="0">
                <a:latin typeface="Franklin Gothic Demi Cond" panose="020B0706030402020204" pitchFamily="34" charset="0"/>
              </a:rPr>
              <a:t>、交流</a:t>
            </a:r>
            <a:r>
              <a:rPr lang="zh-CN" altLang="zh-CN" sz="2400" dirty="0">
                <a:latin typeface="Franklin Gothic Demi Cond" panose="020B0706030402020204" pitchFamily="34" charset="0"/>
              </a:rPr>
              <a:t>效率</a:t>
            </a:r>
            <a:r>
              <a:rPr lang="zh-CN" altLang="en-US" sz="2400" dirty="0">
                <a:latin typeface="Franklin Gothic Demi Cond" panose="020B0706030402020204" pitchFamily="34" charset="0"/>
              </a:rPr>
              <a:t>低</a:t>
            </a:r>
            <a:r>
              <a:rPr lang="zh-CN" altLang="zh-CN" sz="2400" dirty="0">
                <a:latin typeface="Franklin Gothic Demi Cond" panose="020B0706030402020204" pitchFamily="34" charset="0"/>
              </a:rPr>
              <a:t>以及缺乏亲密感。</a:t>
            </a:r>
            <a:endParaRPr lang="en-US" altLang="zh-CN" sz="2400" dirty="0">
              <a:latin typeface="Franklin Gothic Demi Cond" panose="020B0706030402020204" pitchFamily="34" charset="0"/>
            </a:endParaRPr>
          </a:p>
        </p:txBody>
      </p:sp>
      <p:sp>
        <p:nvSpPr>
          <p:cNvPr id="11" name="矩形 10"/>
          <p:cNvSpPr/>
          <p:nvPr/>
        </p:nvSpPr>
        <p:spPr>
          <a:xfrm>
            <a:off x="643171" y="3265681"/>
            <a:ext cx="3105150" cy="14097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矩形 11"/>
          <p:cNvSpPr/>
          <p:nvPr/>
        </p:nvSpPr>
        <p:spPr>
          <a:xfrm>
            <a:off x="3843571" y="3265681"/>
            <a:ext cx="7791450" cy="14097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文本框 10"/>
          <p:cNvSpPr txBox="1"/>
          <p:nvPr/>
        </p:nvSpPr>
        <p:spPr>
          <a:xfrm>
            <a:off x="643171" y="3304317"/>
            <a:ext cx="800100"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0" dirty="0">
                <a:solidFill>
                  <a:schemeClr val="bg1">
                    <a:lumMod val="95000"/>
                  </a:schemeClr>
                </a:solidFill>
                <a:latin typeface="汉仪特细等线简" panose="02010604000101010101" pitchFamily="2" charset="-122"/>
                <a:ea typeface="汉仪特细等线简" panose="02010604000101010101" pitchFamily="2" charset="-122"/>
              </a:rPr>
              <a:t>1</a:t>
            </a:r>
            <a:endParaRPr lang="zh-CN" altLang="en-US" sz="8000" dirty="0">
              <a:solidFill>
                <a:schemeClr val="bg1">
                  <a:lumMod val="95000"/>
                </a:schemeClr>
              </a:solidFill>
              <a:latin typeface="汉仪特细等线简" panose="02010604000101010101" pitchFamily="2" charset="-122"/>
              <a:ea typeface="汉仪特细等线简" panose="02010604000101010101" pitchFamily="2" charset="-122"/>
            </a:endParaRPr>
          </a:p>
        </p:txBody>
      </p:sp>
      <p:sp>
        <p:nvSpPr>
          <p:cNvPr id="14" name="文本框 13"/>
          <p:cNvSpPr txBox="1"/>
          <p:nvPr/>
        </p:nvSpPr>
        <p:spPr>
          <a:xfrm>
            <a:off x="1443271" y="3633738"/>
            <a:ext cx="2869977" cy="584775"/>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chemeClr val="bg1">
                    <a:lumMod val="95000"/>
                  </a:schemeClr>
                </a:solidFill>
                <a:latin typeface="Franklin Gothic Demi Cond" panose="020B0706030402020204" pitchFamily="34" charset="0"/>
              </a:rPr>
              <a:t>P7</a:t>
            </a:r>
            <a:r>
              <a:rPr lang="zh-CN" altLang="en-US" sz="3200" dirty="0">
                <a:solidFill>
                  <a:schemeClr val="bg1">
                    <a:lumMod val="95000"/>
                  </a:schemeClr>
                </a:solidFill>
                <a:latin typeface="Franklin Gothic Demi Cond" panose="020B0706030402020204" pitchFamily="34" charset="0"/>
              </a:rPr>
              <a:t>（</a:t>
            </a:r>
            <a:r>
              <a:rPr lang="en-US" altLang="zh-CN" sz="3200" dirty="0">
                <a:solidFill>
                  <a:schemeClr val="bg1">
                    <a:lumMod val="95000"/>
                  </a:schemeClr>
                </a:solidFill>
                <a:latin typeface="Franklin Gothic Demi Cond" panose="020B0706030402020204" pitchFamily="34" charset="0"/>
              </a:rPr>
              <a:t>M</a:t>
            </a:r>
            <a:r>
              <a:rPr lang="zh-CN" altLang="en-US" sz="3200" dirty="0">
                <a:solidFill>
                  <a:schemeClr val="bg1">
                    <a:lumMod val="95000"/>
                  </a:schemeClr>
                </a:solidFill>
                <a:latin typeface="Franklin Gothic Demi Cond" panose="020B0706030402020204" pitchFamily="34" charset="0"/>
              </a:rPr>
              <a:t>，</a:t>
            </a:r>
            <a:r>
              <a:rPr lang="en-US" altLang="zh-CN" sz="3200" dirty="0">
                <a:solidFill>
                  <a:schemeClr val="bg1">
                    <a:lumMod val="95000"/>
                  </a:schemeClr>
                </a:solidFill>
                <a:latin typeface="Franklin Gothic Demi Cond" panose="020B0706030402020204" pitchFamily="34" charset="0"/>
              </a:rPr>
              <a:t>FG</a:t>
            </a:r>
            <a:r>
              <a:rPr lang="zh-CN" altLang="en-US" sz="3200" dirty="0">
                <a:solidFill>
                  <a:schemeClr val="bg1">
                    <a:lumMod val="95000"/>
                  </a:schemeClr>
                </a:solidFill>
                <a:latin typeface="Franklin Gothic Demi Cond" panose="020B0706030402020204" pitchFamily="34" charset="0"/>
              </a:rPr>
              <a:t>）</a:t>
            </a:r>
            <a:endParaRPr lang="zh-CN" altLang="en-US" sz="3200" dirty="0">
              <a:solidFill>
                <a:schemeClr val="bg1">
                  <a:lumMod val="95000"/>
                </a:schemeClr>
              </a:solidFill>
              <a:latin typeface="Franklin Gothic Demi Cond" panose="020B0706030402020204" pitchFamily="34" charset="0"/>
            </a:endParaRPr>
          </a:p>
        </p:txBody>
      </p:sp>
      <p:sp>
        <p:nvSpPr>
          <p:cNvPr id="15" name="文本框 16"/>
          <p:cNvSpPr txBox="1"/>
          <p:nvPr/>
        </p:nvSpPr>
        <p:spPr>
          <a:xfrm>
            <a:off x="3843571" y="3429000"/>
            <a:ext cx="7730596" cy="11375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chemeClr val="bg1">
                    <a:lumMod val="95000"/>
                  </a:schemeClr>
                </a:solidFill>
                <a:latin typeface="汉仪特细等线简" panose="02010604000101010101" pitchFamily="2" charset="-122"/>
                <a:ea typeface="汉仪特细等线简" panose="02010604000101010101" pitchFamily="2" charset="-122"/>
              </a:rPr>
              <a:t>当我在发布一个消息的时候，经常会收到一些喷子的莫名其妙的回复，搞得好像大家都比我更熟悉我当前的大学一样，他们经常会教诲你，</a:t>
            </a:r>
            <a:r>
              <a:rPr lang="en-US" altLang="zh-CN" dirty="0">
                <a:solidFill>
                  <a:schemeClr val="bg1">
                    <a:lumMod val="95000"/>
                  </a:schemeClr>
                </a:solidFill>
                <a:latin typeface="汉仪特细等线简" panose="02010604000101010101" pitchFamily="2" charset="-122"/>
                <a:ea typeface="汉仪特细等线简" panose="02010604000101010101" pitchFamily="2" charset="-122"/>
              </a:rPr>
              <a:t>”</a:t>
            </a:r>
            <a:r>
              <a:rPr lang="zh-CN" altLang="en-US" dirty="0">
                <a:solidFill>
                  <a:schemeClr val="bg1">
                    <a:lumMod val="95000"/>
                  </a:schemeClr>
                </a:solidFill>
                <a:latin typeface="汉仪特细等线简" panose="02010604000101010101" pitchFamily="2" charset="-122"/>
                <a:ea typeface="汉仪特细等线简" panose="02010604000101010101" pitchFamily="2" charset="-122"/>
              </a:rPr>
              <a:t>大学就应该挂科，不挂科的大学不完整</a:t>
            </a:r>
            <a:r>
              <a:rPr lang="en-US" altLang="zh-CN" dirty="0">
                <a:solidFill>
                  <a:schemeClr val="bg1">
                    <a:lumMod val="95000"/>
                  </a:schemeClr>
                </a:solidFill>
                <a:latin typeface="汉仪特细等线简" panose="02010604000101010101" pitchFamily="2" charset="-122"/>
                <a:ea typeface="汉仪特细等线简" panose="02010604000101010101" pitchFamily="2" charset="-122"/>
              </a:rPr>
              <a:t>”</a:t>
            </a:r>
            <a:r>
              <a:rPr lang="zh-CN" altLang="en-US" dirty="0">
                <a:solidFill>
                  <a:schemeClr val="bg1">
                    <a:lumMod val="95000"/>
                  </a:schemeClr>
                </a:solidFill>
                <a:latin typeface="汉仪特细等线简" panose="02010604000101010101" pitchFamily="2" charset="-122"/>
                <a:ea typeface="汉仪特细等线简" panose="02010604000101010101" pitchFamily="2" charset="-122"/>
              </a:rPr>
              <a:t>之类的</a:t>
            </a:r>
            <a:endParaRPr lang="zh-CN" altLang="en-US" dirty="0">
              <a:solidFill>
                <a:schemeClr val="bg1">
                  <a:lumMod val="95000"/>
                </a:schemeClr>
              </a:solidFill>
              <a:latin typeface="汉仪特细等线简" panose="02010604000101010101" pitchFamily="2" charset="-122"/>
              <a:ea typeface="汉仪特细等线简" panose="02010604000101010101" pitchFamily="2" charset="-122"/>
            </a:endParaRPr>
          </a:p>
        </p:txBody>
      </p:sp>
      <p:sp>
        <p:nvSpPr>
          <p:cNvPr id="16" name="矩形 15"/>
          <p:cNvSpPr/>
          <p:nvPr/>
        </p:nvSpPr>
        <p:spPr>
          <a:xfrm>
            <a:off x="643171" y="4828159"/>
            <a:ext cx="3105150" cy="14097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矩形 16"/>
          <p:cNvSpPr/>
          <p:nvPr/>
        </p:nvSpPr>
        <p:spPr>
          <a:xfrm>
            <a:off x="3843571" y="4828159"/>
            <a:ext cx="7791450" cy="14097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文本框 20"/>
          <p:cNvSpPr txBox="1"/>
          <p:nvPr/>
        </p:nvSpPr>
        <p:spPr>
          <a:xfrm>
            <a:off x="643171" y="4866795"/>
            <a:ext cx="800100"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0" dirty="0">
                <a:solidFill>
                  <a:schemeClr val="bg1">
                    <a:lumMod val="95000"/>
                  </a:schemeClr>
                </a:solidFill>
                <a:latin typeface="汉仪特细等线简" panose="02010604000101010101" pitchFamily="2" charset="-122"/>
                <a:ea typeface="汉仪特细等线简" panose="02010604000101010101" pitchFamily="2" charset="-122"/>
              </a:rPr>
              <a:t>2</a:t>
            </a:r>
            <a:endParaRPr lang="zh-CN" altLang="en-US" sz="8000" dirty="0">
              <a:solidFill>
                <a:schemeClr val="bg1">
                  <a:lumMod val="95000"/>
                </a:schemeClr>
              </a:solidFill>
              <a:latin typeface="汉仪特细等线简" panose="02010604000101010101" pitchFamily="2" charset="-122"/>
              <a:ea typeface="汉仪特细等线简" panose="02010604000101010101" pitchFamily="2" charset="-122"/>
            </a:endParaRPr>
          </a:p>
        </p:txBody>
      </p:sp>
      <p:sp>
        <p:nvSpPr>
          <p:cNvPr id="21" name="文本框 21"/>
          <p:cNvSpPr txBox="1"/>
          <p:nvPr/>
        </p:nvSpPr>
        <p:spPr>
          <a:xfrm>
            <a:off x="1538521" y="5266904"/>
            <a:ext cx="2869977" cy="52322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lumMod val="95000"/>
                  </a:schemeClr>
                </a:solidFill>
                <a:latin typeface="Franklin Gothic Demi Cond" panose="020B0706030402020204" pitchFamily="34" charset="0"/>
              </a:rPr>
              <a:t>P22</a:t>
            </a:r>
            <a:r>
              <a:rPr lang="zh-CN" altLang="en-US" sz="2800" dirty="0">
                <a:solidFill>
                  <a:schemeClr val="bg1">
                    <a:lumMod val="95000"/>
                  </a:schemeClr>
                </a:solidFill>
                <a:latin typeface="Franklin Gothic Demi Cond" panose="020B0706030402020204" pitchFamily="34" charset="0"/>
              </a:rPr>
              <a:t>（</a:t>
            </a:r>
            <a:r>
              <a:rPr lang="en-US" altLang="zh-CN" sz="2800" dirty="0">
                <a:solidFill>
                  <a:schemeClr val="bg1">
                    <a:lumMod val="95000"/>
                  </a:schemeClr>
                </a:solidFill>
                <a:latin typeface="Franklin Gothic Demi Cond" panose="020B0706030402020204" pitchFamily="34" charset="0"/>
              </a:rPr>
              <a:t>M</a:t>
            </a:r>
            <a:r>
              <a:rPr lang="zh-CN" altLang="en-US" sz="2800" dirty="0">
                <a:solidFill>
                  <a:schemeClr val="bg1">
                    <a:lumMod val="95000"/>
                  </a:schemeClr>
                </a:solidFill>
                <a:latin typeface="Franklin Gothic Demi Cond" panose="020B0706030402020204" pitchFamily="34" charset="0"/>
              </a:rPr>
              <a:t>，</a:t>
            </a:r>
            <a:r>
              <a:rPr lang="en-US" altLang="zh-CN" sz="2800" dirty="0">
                <a:solidFill>
                  <a:schemeClr val="bg1">
                    <a:lumMod val="95000"/>
                  </a:schemeClr>
                </a:solidFill>
                <a:latin typeface="Franklin Gothic Demi Cond" panose="020B0706030402020204" pitchFamily="34" charset="0"/>
              </a:rPr>
              <a:t>FG</a:t>
            </a:r>
            <a:r>
              <a:rPr lang="zh-CN" altLang="en-US" sz="2800" dirty="0">
                <a:solidFill>
                  <a:schemeClr val="bg1">
                    <a:lumMod val="95000"/>
                  </a:schemeClr>
                </a:solidFill>
                <a:latin typeface="Franklin Gothic Demi Cond" panose="020B0706030402020204" pitchFamily="34" charset="0"/>
              </a:rPr>
              <a:t>）</a:t>
            </a:r>
            <a:endParaRPr lang="zh-CN" altLang="en-US" sz="2800" dirty="0">
              <a:solidFill>
                <a:schemeClr val="bg1">
                  <a:lumMod val="95000"/>
                </a:schemeClr>
              </a:solidFill>
              <a:latin typeface="Franklin Gothic Demi Cond" panose="020B0706030402020204" pitchFamily="34" charset="0"/>
            </a:endParaRPr>
          </a:p>
        </p:txBody>
      </p:sp>
      <p:sp>
        <p:nvSpPr>
          <p:cNvPr id="22" name="文本框 22"/>
          <p:cNvSpPr txBox="1"/>
          <p:nvPr/>
        </p:nvSpPr>
        <p:spPr>
          <a:xfrm>
            <a:off x="3942525" y="5012123"/>
            <a:ext cx="7730596" cy="11375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chemeClr val="bg1">
                    <a:lumMod val="95000"/>
                  </a:schemeClr>
                </a:solidFill>
                <a:latin typeface="汉仪特细等线简" panose="02010604000101010101" pitchFamily="2" charset="-122"/>
                <a:ea typeface="汉仪特细等线简" panose="02010604000101010101" pitchFamily="2" charset="-122"/>
              </a:rPr>
              <a:t>我知道一些人会发布的一些奇怪的图片，但是，在你的未来你的老板也许会看到这些图片。 或者，也许你的麦当劳老板不会在乎这些不文明的照片。 但是，如果你打算去法院工作，或者你打算执法</a:t>
            </a:r>
            <a:r>
              <a:rPr lang="en-US" altLang="zh-CN" dirty="0">
                <a:solidFill>
                  <a:schemeClr val="bg1">
                    <a:lumMod val="95000"/>
                  </a:schemeClr>
                </a:solidFill>
                <a:latin typeface="汉仪特细等线简" panose="02010604000101010101" pitchFamily="2" charset="-122"/>
                <a:ea typeface="汉仪特细等线简" panose="02010604000101010101" pitchFamily="2" charset="-122"/>
              </a:rPr>
              <a:t>......</a:t>
            </a:r>
            <a:endParaRPr lang="zh-CN" altLang="en-US" dirty="0">
              <a:solidFill>
                <a:schemeClr val="bg1">
                  <a:lumMod val="95000"/>
                </a:schemeClr>
              </a:solidFill>
              <a:latin typeface="汉仪特细等线简" panose="02010604000101010101" pitchFamily="2" charset="-122"/>
              <a:ea typeface="汉仪特细等线简" panose="0201060400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0322" y="373295"/>
            <a:ext cx="7382099" cy="1200329"/>
          </a:xfrm>
          <a:prstGeom prst="rect">
            <a:avLst/>
          </a:prstGeom>
          <a:noFill/>
        </p:spPr>
        <p:txBody>
          <a:bodyPr wrap="square" rtlCol="0">
            <a:spAutoFit/>
          </a:bodyPr>
          <a:lstStyle/>
          <a:p>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研究</a:t>
            </a: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结果</a:t>
            </a:r>
            <a:r>
              <a:rPr lang="en-US" altLang="zh-CN"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a:t>
            </a:r>
            <a:r>
              <a:rPr lang="zh-CN" altLang="zh-CN" sz="1600" b="1" dirty="0"/>
              <a:t>在过渡期间支持身份认证工作的设计方法</a:t>
            </a:r>
            <a:endParaRPr lang="zh-CN" altLang="zh-CN" sz="1600" b="1" dirty="0"/>
          </a:p>
          <a:p>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cxnSp>
        <p:nvCxnSpPr>
          <p:cNvPr id="20" name="直接连接符 19"/>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4"/>
          <p:cNvSpPr txBox="1"/>
          <p:nvPr/>
        </p:nvSpPr>
        <p:spPr>
          <a:xfrm>
            <a:off x="1330170" y="2079011"/>
            <a:ext cx="9691421" cy="16312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000"/>
              </a:lnSpc>
            </a:pPr>
            <a:r>
              <a:rPr lang="en-US" altLang="zh-CN" sz="2000" dirty="0" smtClean="0"/>
              <a:t>1</a:t>
            </a:r>
            <a:r>
              <a:rPr lang="zh-CN" altLang="en-US" sz="2000" dirty="0" smtClean="0"/>
              <a:t>、提高</a:t>
            </a:r>
            <a:r>
              <a:rPr lang="zh-CN" altLang="en-US" sz="2000" dirty="0"/>
              <a:t>导师的</a:t>
            </a:r>
            <a:r>
              <a:rPr lang="zh-CN" altLang="en-US" sz="2000" dirty="0" smtClean="0"/>
              <a:t>可见度：</a:t>
            </a:r>
            <a:endParaRPr lang="en-US" altLang="zh-CN" sz="2000" dirty="0" smtClean="0"/>
          </a:p>
          <a:p>
            <a:pPr>
              <a:lnSpc>
                <a:spcPts val="3000"/>
              </a:lnSpc>
            </a:pPr>
            <a:r>
              <a:rPr lang="en-US" altLang="zh-CN" sz="2000" dirty="0" smtClean="0"/>
              <a:t>	</a:t>
            </a:r>
            <a:r>
              <a:rPr lang="zh-CN" altLang="zh-CN" sz="2000" dirty="0" smtClean="0"/>
              <a:t>例如</a:t>
            </a:r>
            <a:r>
              <a:rPr lang="zh-CN" altLang="zh-CN" sz="2000" dirty="0"/>
              <a:t>让同一队列中的第一代大学生比较和讨论经验。在这种情况下</a:t>
            </a:r>
            <a:r>
              <a:rPr lang="zh-CN" altLang="zh-CN" sz="2000" dirty="0" smtClean="0"/>
              <a:t>，</a:t>
            </a:r>
            <a:r>
              <a:rPr lang="zh-CN" altLang="en-US" sz="2000" dirty="0"/>
              <a:t>作者</a:t>
            </a:r>
            <a:r>
              <a:rPr lang="zh-CN" altLang="zh-CN" sz="2000" dirty="0" smtClean="0"/>
              <a:t>建议</a:t>
            </a:r>
            <a:r>
              <a:rPr lang="zh-CN" altLang="zh-CN" sz="2000" dirty="0"/>
              <a:t>增强像</a:t>
            </a:r>
            <a:r>
              <a:rPr lang="en-US" altLang="zh-CN" sz="2000" dirty="0"/>
              <a:t>Facebook</a:t>
            </a:r>
            <a:r>
              <a:rPr lang="zh-CN" altLang="zh-CN" sz="2000" dirty="0"/>
              <a:t>这样的主要</a:t>
            </a:r>
            <a:r>
              <a:rPr lang="en-US" altLang="zh-CN" sz="2000" dirty="0"/>
              <a:t>SNS</a:t>
            </a:r>
            <a:r>
              <a:rPr lang="zh-CN" altLang="zh-CN" sz="2000" dirty="0" smtClean="0"/>
              <a:t>提供关系</a:t>
            </a:r>
            <a:r>
              <a:rPr lang="zh-CN" altLang="zh-CN" sz="2000" dirty="0"/>
              <a:t>的可见性和关联性，以便使在其网络中没有类似导师的人的第一代大学生能够搜索并找到已经在学习的学生担任导师</a:t>
            </a:r>
            <a:r>
              <a:rPr lang="zh-CN" altLang="zh-CN" sz="3200" dirty="0"/>
              <a:t>。</a:t>
            </a:r>
            <a:endParaRPr lang="en-US" altLang="zh-CN"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0322" y="373295"/>
            <a:ext cx="7382099" cy="1200329"/>
          </a:xfrm>
          <a:prstGeom prst="rect">
            <a:avLst/>
          </a:prstGeom>
          <a:noFill/>
        </p:spPr>
        <p:txBody>
          <a:bodyPr wrap="square" rtlCol="0">
            <a:spAutoFit/>
          </a:bodyPr>
          <a:lstStyle/>
          <a:p>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研究</a:t>
            </a: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结果</a:t>
            </a:r>
            <a:r>
              <a:rPr lang="en-US" altLang="zh-CN"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a:t>
            </a:r>
            <a:r>
              <a:rPr lang="zh-CN" altLang="zh-CN" sz="1600" b="1" dirty="0"/>
              <a:t>在过渡期间支持身份认证工作的设计方法</a:t>
            </a:r>
            <a:endParaRPr lang="zh-CN" altLang="zh-CN" sz="1600" b="1" dirty="0"/>
          </a:p>
          <a:p>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cxnSp>
        <p:nvCxnSpPr>
          <p:cNvPr id="20" name="直接连接符 19"/>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4"/>
          <p:cNvSpPr txBox="1"/>
          <p:nvPr/>
        </p:nvSpPr>
        <p:spPr>
          <a:xfrm>
            <a:off x="1321933" y="1164611"/>
            <a:ext cx="9691421" cy="509370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000"/>
              </a:lnSpc>
            </a:pPr>
            <a:r>
              <a:rPr lang="en-US" altLang="zh-CN" sz="2000" dirty="0"/>
              <a:t>2</a:t>
            </a:r>
            <a:r>
              <a:rPr lang="zh-CN" altLang="en-US" sz="2000" dirty="0" smtClean="0"/>
              <a:t>、</a:t>
            </a:r>
            <a:r>
              <a:rPr lang="zh-CN" altLang="en-US" sz="2000" dirty="0"/>
              <a:t>减少判断风险：</a:t>
            </a:r>
            <a:endParaRPr lang="en-US" altLang="zh-CN" sz="2000" dirty="0" smtClean="0"/>
          </a:p>
          <a:p>
            <a:pPr>
              <a:lnSpc>
                <a:spcPts val="3000"/>
              </a:lnSpc>
            </a:pPr>
            <a:r>
              <a:rPr lang="en-US" altLang="zh-CN" sz="2000" dirty="0" smtClean="0"/>
              <a:t>	</a:t>
            </a:r>
            <a:r>
              <a:rPr lang="zh-CN" altLang="en-US" sz="2000" dirty="0"/>
              <a:t>社交媒体对大学相关身份工作的一个潜在好处是这些平台的信息共享潜力。例如，即将入学的大学一年级学生可能会看到其他人发布有关大学日常经历的信息，从而揭开这一过程的神秘面纱。</a:t>
            </a:r>
            <a:r>
              <a:rPr lang="zh-CN" altLang="en-US" sz="2000" dirty="0" smtClean="0"/>
              <a:t>或者，</a:t>
            </a:r>
            <a:r>
              <a:rPr lang="zh-CN" altLang="en-US" sz="2000" dirty="0"/>
              <a:t>第一年的大学生可以使用</a:t>
            </a:r>
            <a:r>
              <a:rPr lang="en-US" altLang="zh-CN" sz="2000" dirty="0"/>
              <a:t>Facebook</a:t>
            </a:r>
            <a:r>
              <a:rPr lang="zh-CN" altLang="en-US" sz="2000" dirty="0"/>
              <a:t>这样的网站发布有关大学的问题，并从各种各样的关系中获得答案</a:t>
            </a:r>
            <a:r>
              <a:rPr lang="zh-CN" altLang="en-US" sz="2000" dirty="0" smtClean="0"/>
              <a:t>。</a:t>
            </a:r>
            <a:endParaRPr lang="en-US" altLang="zh-CN" sz="2000" dirty="0" smtClean="0"/>
          </a:p>
          <a:p>
            <a:pPr>
              <a:lnSpc>
                <a:spcPts val="3000"/>
              </a:lnSpc>
            </a:pPr>
            <a:r>
              <a:rPr lang="en-US" altLang="zh-CN" sz="2000" dirty="0" smtClean="0"/>
              <a:t>	</a:t>
            </a:r>
            <a:r>
              <a:rPr lang="zh-CN" altLang="en-US" sz="2000" dirty="0"/>
              <a:t>作者</a:t>
            </a:r>
            <a:r>
              <a:rPr lang="zh-CN" altLang="en-US" sz="2000" dirty="0" smtClean="0"/>
              <a:t>调查</a:t>
            </a:r>
            <a:r>
              <a:rPr lang="zh-CN" altLang="en-US" sz="2000" dirty="0"/>
              <a:t>结果的另一个建议是，高校机构可能会探索引入匿名用户平台，这将最大限度地减少在线声誉</a:t>
            </a:r>
            <a:r>
              <a:rPr lang="zh-CN" altLang="en-US" sz="2000" dirty="0" smtClean="0"/>
              <a:t>问题（有些内容涉及到隐私），</a:t>
            </a:r>
            <a:r>
              <a:rPr lang="zh-CN" altLang="en-US" sz="2000" dirty="0"/>
              <a:t>并可能允许更坦率地交换问题和答案。 </a:t>
            </a:r>
            <a:endParaRPr lang="en-US" altLang="zh-CN" sz="2000" dirty="0" smtClean="0"/>
          </a:p>
          <a:p>
            <a:pPr>
              <a:lnSpc>
                <a:spcPts val="3000"/>
              </a:lnSpc>
            </a:pPr>
            <a:r>
              <a:rPr lang="en-US" altLang="zh-CN" sz="2000" dirty="0"/>
              <a:t>	</a:t>
            </a:r>
            <a:r>
              <a:rPr lang="zh-CN" altLang="en-US" sz="2000" dirty="0" smtClean="0"/>
              <a:t>作者建议</a:t>
            </a:r>
            <a:r>
              <a:rPr lang="zh-CN" altLang="en-US" sz="2000" dirty="0"/>
              <a:t>弱势大学生有机会从社交媒体上的私人兴趣团体中受益，例如面向即将入学的一年级学生</a:t>
            </a:r>
            <a:r>
              <a:rPr lang="en-US" altLang="zh-CN" sz="2000" dirty="0"/>
              <a:t>Facebook</a:t>
            </a:r>
            <a:r>
              <a:rPr lang="zh-CN" altLang="en-US" sz="2000" dirty="0"/>
              <a:t>群组，这样学生就可以在不担心别人的判断的情况下发布帖子，尤其是社交网络中的人。在这些群体中，具有特定身份特征（例如第一代，医学预科或毕业班）的学生将能够找到人们在其学校网络中发布的内容</a:t>
            </a:r>
            <a:r>
              <a:rPr lang="zh-CN" altLang="en-US" sz="2000" dirty="0" smtClean="0"/>
              <a:t>。</a:t>
            </a:r>
            <a:endParaRPr lang="en-US" altLang="zh-CN" sz="2000" dirty="0" smtClean="0"/>
          </a:p>
          <a:p>
            <a:pPr>
              <a:lnSpc>
                <a:spcPts val="3000"/>
              </a:lnSpc>
            </a:pPr>
            <a:r>
              <a:rPr lang="en-US" altLang="zh-CN" sz="2000" dirty="0"/>
              <a:t>	</a:t>
            </a:r>
            <a:r>
              <a:rPr lang="zh-CN" altLang="en-US" sz="2000" dirty="0" smtClean="0"/>
              <a:t>电子科大典型例子：清水河畔。</a:t>
            </a:r>
            <a:endParaRPr lang="en-US" altLang="zh-CN"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0322" y="373295"/>
            <a:ext cx="7382099" cy="1200329"/>
          </a:xfrm>
          <a:prstGeom prst="rect">
            <a:avLst/>
          </a:prstGeom>
          <a:noFill/>
        </p:spPr>
        <p:txBody>
          <a:bodyPr wrap="square" rtlCol="0">
            <a:spAutoFit/>
          </a:bodyPr>
          <a:lstStyle/>
          <a:p>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研究</a:t>
            </a:r>
            <a:r>
              <a:rPr lang="zh-CN" altLang="en-US"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结果</a:t>
            </a:r>
            <a:r>
              <a:rPr lang="en-US" altLang="zh-CN" sz="3600" dirty="0" smtClean="0">
                <a:solidFill>
                  <a:schemeClr val="tx1">
                    <a:lumMod val="75000"/>
                    <a:lumOff val="25000"/>
                  </a:schemeClr>
                </a:solidFill>
                <a:latin typeface="汉仪特细等线简" panose="02010604000101010101" pitchFamily="2" charset="-122"/>
                <a:ea typeface="汉仪特细等线简" panose="02010604000101010101" pitchFamily="2" charset="-122"/>
              </a:rPr>
              <a:t>---</a:t>
            </a:r>
            <a:r>
              <a:rPr lang="zh-CN" altLang="zh-CN" sz="1600" b="1" dirty="0"/>
              <a:t>在过渡期间支持身份认证工作的设计方法</a:t>
            </a:r>
            <a:endParaRPr lang="zh-CN" altLang="zh-CN" sz="1600" b="1" dirty="0"/>
          </a:p>
          <a:p>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cxnSp>
        <p:nvCxnSpPr>
          <p:cNvPr id="20" name="直接连接符 19"/>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4"/>
          <p:cNvSpPr txBox="1"/>
          <p:nvPr/>
        </p:nvSpPr>
        <p:spPr>
          <a:xfrm>
            <a:off x="1280744" y="1573624"/>
            <a:ext cx="9691421" cy="31700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000"/>
              </a:lnSpc>
            </a:pPr>
            <a:r>
              <a:rPr lang="en-US" altLang="zh-CN" sz="2000" dirty="0"/>
              <a:t>3</a:t>
            </a:r>
            <a:r>
              <a:rPr lang="zh-CN" altLang="en-US" sz="2000" dirty="0" smtClean="0"/>
              <a:t>、</a:t>
            </a:r>
            <a:r>
              <a:rPr lang="zh-CN" altLang="en-US" sz="2000" dirty="0"/>
              <a:t>提高社会对分享利益的认识：</a:t>
            </a:r>
            <a:endParaRPr lang="en-US" altLang="zh-CN" sz="2000" dirty="0" smtClean="0"/>
          </a:p>
          <a:p>
            <a:pPr>
              <a:lnSpc>
                <a:spcPts val="3000"/>
              </a:lnSpc>
            </a:pPr>
            <a:r>
              <a:rPr lang="en-US" altLang="zh-CN" sz="2000" dirty="0" smtClean="0"/>
              <a:t>	</a:t>
            </a:r>
            <a:r>
              <a:rPr lang="zh-CN" altLang="en-US" sz="2000" dirty="0"/>
              <a:t>正如</a:t>
            </a:r>
            <a:r>
              <a:rPr lang="en-US" altLang="zh-CN" sz="2000" dirty="0" err="1"/>
              <a:t>Reynol</a:t>
            </a:r>
            <a:r>
              <a:rPr lang="en-US" altLang="zh-CN" sz="2000" dirty="0"/>
              <a:t> Junco</a:t>
            </a:r>
            <a:r>
              <a:rPr lang="zh-CN" altLang="en-US" sz="2000" dirty="0"/>
              <a:t>这样的学者所提出的，他设想“学生事务专业人员尝试实施某些</a:t>
            </a:r>
            <a:r>
              <a:rPr lang="zh-CN" altLang="en-US" sz="2000" dirty="0" smtClean="0"/>
              <a:t>能够</a:t>
            </a:r>
            <a:r>
              <a:rPr lang="zh-CN" altLang="en-US" sz="2000" dirty="0"/>
              <a:t>引起</a:t>
            </a:r>
            <a:r>
              <a:rPr lang="zh-CN" altLang="en-US" sz="2000" dirty="0" smtClean="0"/>
              <a:t>期望</a:t>
            </a:r>
            <a:r>
              <a:rPr lang="zh-CN" altLang="en-US" sz="2000" dirty="0"/>
              <a:t>的积极</a:t>
            </a:r>
            <a:r>
              <a:rPr lang="zh-CN" altLang="en-US" sz="2000" dirty="0" smtClean="0"/>
              <a:t>学生分享成果</a:t>
            </a:r>
            <a:r>
              <a:rPr lang="zh-CN" altLang="en-US" sz="2000" dirty="0"/>
              <a:t>的尝试</a:t>
            </a:r>
            <a:r>
              <a:rPr lang="zh-CN" altLang="en-US" sz="2000" dirty="0" smtClean="0"/>
              <a:t>”</a:t>
            </a:r>
            <a:r>
              <a:rPr lang="en-US" altLang="zh-CN" sz="2000" dirty="0" smtClean="0"/>
              <a:t> </a:t>
            </a:r>
            <a:r>
              <a:rPr lang="zh-CN" altLang="en-US" sz="2000" dirty="0" smtClean="0"/>
              <a:t>。</a:t>
            </a:r>
            <a:endParaRPr lang="en-US" altLang="zh-CN" sz="2000" dirty="0"/>
          </a:p>
          <a:p>
            <a:pPr>
              <a:lnSpc>
                <a:spcPts val="3000"/>
              </a:lnSpc>
            </a:pPr>
            <a:r>
              <a:rPr lang="en-US" altLang="zh-CN" sz="2000" dirty="0" smtClean="0"/>
              <a:t>	</a:t>
            </a:r>
            <a:r>
              <a:rPr lang="zh-CN" altLang="en-US" sz="2000" dirty="0" smtClean="0"/>
              <a:t>作者的</a:t>
            </a:r>
            <a:r>
              <a:rPr lang="zh-CN" altLang="en-US" sz="2000" dirty="0"/>
              <a:t>研究结果实证强化了</a:t>
            </a:r>
            <a:r>
              <a:rPr lang="en-US" altLang="zh-CN" sz="2000" dirty="0"/>
              <a:t>Junco</a:t>
            </a:r>
            <a:r>
              <a:rPr lang="zh-CN" altLang="en-US" sz="2000" dirty="0"/>
              <a:t>对社交媒体干预的呼吁，因为目前的社交媒体风尚缺乏与学生成功相关的</a:t>
            </a:r>
            <a:r>
              <a:rPr lang="zh-CN" altLang="en-US" sz="2000" dirty="0" smtClean="0"/>
              <a:t>非正式的知识</a:t>
            </a:r>
            <a:r>
              <a:rPr lang="zh-CN" altLang="en-US" sz="2000" dirty="0"/>
              <a:t>分享文化</a:t>
            </a:r>
            <a:r>
              <a:rPr lang="zh-CN" altLang="en-US" sz="2000" dirty="0" smtClean="0"/>
              <a:t>。</a:t>
            </a:r>
            <a:r>
              <a:rPr lang="zh-CN" altLang="zh-CN" sz="2000" dirty="0"/>
              <a:t>根据</a:t>
            </a:r>
            <a:r>
              <a:rPr lang="en-US" altLang="zh-CN" sz="2000" dirty="0"/>
              <a:t>Junco</a:t>
            </a:r>
            <a:r>
              <a:rPr lang="zh-CN" altLang="zh-CN" sz="2000" dirty="0"/>
              <a:t>的说法，学生事务成员可主动在社交媒体上发挥榜样作用，并共享可帮助第一代和</a:t>
            </a:r>
            <a:r>
              <a:rPr lang="en-US" altLang="zh-CN" sz="2000" dirty="0"/>
              <a:t>/</a:t>
            </a:r>
            <a:r>
              <a:rPr lang="zh-CN" altLang="zh-CN" sz="2000" dirty="0"/>
              <a:t>或低收入大学生获得非正式知识的内容。</a:t>
            </a:r>
            <a:endParaRPr lang="en-US" altLang="zh-CN" sz="2000" dirty="0" smtClean="0"/>
          </a:p>
          <a:p>
            <a:pPr>
              <a:lnSpc>
                <a:spcPts val="3000"/>
              </a:lnSpc>
            </a:pPr>
            <a:r>
              <a:rPr lang="en-US" altLang="zh-CN" sz="2000" dirty="0"/>
              <a:t>	</a:t>
            </a:r>
            <a:r>
              <a:rPr lang="zh-CN" altLang="en-US" sz="2000" dirty="0" smtClean="0"/>
              <a:t>通俗地讲就是鼓励大学生分享自己的大学生活经验或者大学课程知识。</a:t>
            </a:r>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6111" y="421459"/>
            <a:ext cx="2837659" cy="584775"/>
          </a:xfrm>
          <a:prstGeom prst="rect">
            <a:avLst/>
          </a:prstGeom>
          <a:noFill/>
        </p:spPr>
        <p:txBody>
          <a:bodyPr wrap="square" rtlCol="0">
            <a:spAutoFit/>
          </a:bodyPr>
          <a:lstStyle/>
          <a:p>
            <a:r>
              <a:rPr lang="en-US" altLang="zh-CN" sz="3200" dirty="0">
                <a:latin typeface="汉仪特细等线简" panose="02010604000101010101" pitchFamily="2" charset="-122"/>
                <a:ea typeface="汉仪特细等线简" panose="02010604000101010101" pitchFamily="2" charset="-122"/>
              </a:rPr>
              <a:t>CONTENTS</a:t>
            </a:r>
            <a:endParaRPr lang="zh-CN" altLang="en-US" sz="3200" dirty="0">
              <a:latin typeface="汉仪特细等线简" panose="02010604000101010101" pitchFamily="2" charset="-122"/>
              <a:ea typeface="汉仪特细等线简" panose="02010604000101010101" pitchFamily="2" charset="-122"/>
            </a:endParaRPr>
          </a:p>
        </p:txBody>
      </p:sp>
      <p:sp>
        <p:nvSpPr>
          <p:cNvPr id="5" name="文本框 4"/>
          <p:cNvSpPr txBox="1"/>
          <p:nvPr/>
        </p:nvSpPr>
        <p:spPr>
          <a:xfrm>
            <a:off x="500625" y="883450"/>
            <a:ext cx="1698171" cy="461665"/>
          </a:xfrm>
          <a:prstGeom prst="rect">
            <a:avLst/>
          </a:prstGeom>
          <a:noFill/>
        </p:spPr>
        <p:txBody>
          <a:bodyPr wrap="square" rtlCol="0">
            <a:spAutoFit/>
          </a:bodyPr>
          <a:lstStyle/>
          <a:p>
            <a:r>
              <a:rPr lang="en-US" altLang="zh-CN" sz="2400" dirty="0">
                <a:latin typeface="汉仪特细等线简" panose="02010604000101010101" pitchFamily="2" charset="-122"/>
                <a:ea typeface="汉仪特细等线简" panose="02010604000101010101" pitchFamily="2" charset="-122"/>
              </a:rPr>
              <a:t>overview</a:t>
            </a:r>
            <a:endParaRPr lang="zh-CN" altLang="en-US" sz="2400" dirty="0">
              <a:latin typeface="汉仪特细等线简" panose="02010604000101010101" pitchFamily="2" charset="-122"/>
              <a:ea typeface="汉仪特细等线简" panose="02010604000101010101" pitchFamily="2" charset="-122"/>
            </a:endParaRPr>
          </a:p>
        </p:txBody>
      </p:sp>
      <p:cxnSp>
        <p:nvCxnSpPr>
          <p:cNvPr id="7" name="直接连接符 6"/>
          <p:cNvCxnSpPr/>
          <p:nvPr/>
        </p:nvCxnSpPr>
        <p:spPr>
          <a:xfrm>
            <a:off x="1736301" y="1591336"/>
            <a:ext cx="8828373" cy="0"/>
          </a:xfrm>
          <a:prstGeom prst="line">
            <a:avLst/>
          </a:prstGeom>
          <a:ln w="76200"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386987" y="1973051"/>
            <a:ext cx="442802" cy="442802"/>
          </a:xfrm>
          <a:prstGeom prst="ellipse">
            <a:avLst/>
          </a:prstGeom>
          <a:no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汉仪特细等线简" panose="02010604000101010101" pitchFamily="2" charset="-122"/>
              <a:ea typeface="汉仪特细等线简" panose="02010604000101010101" pitchFamily="2" charset="-122"/>
            </a:endParaRPr>
          </a:p>
        </p:txBody>
      </p:sp>
      <p:sp>
        <p:nvSpPr>
          <p:cNvPr id="10" name="椭圆 9"/>
          <p:cNvSpPr/>
          <p:nvPr/>
        </p:nvSpPr>
        <p:spPr>
          <a:xfrm>
            <a:off x="4386987" y="2797567"/>
            <a:ext cx="442802" cy="442802"/>
          </a:xfrm>
          <a:prstGeom prst="ellipse">
            <a:avLst/>
          </a:prstGeom>
          <a:no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汉仪特细等线简" panose="02010604000101010101" pitchFamily="2" charset="-122"/>
              <a:ea typeface="汉仪特细等线简" panose="02010604000101010101" pitchFamily="2" charset="-122"/>
            </a:endParaRPr>
          </a:p>
        </p:txBody>
      </p:sp>
      <p:sp>
        <p:nvSpPr>
          <p:cNvPr id="11" name="椭圆 10"/>
          <p:cNvSpPr/>
          <p:nvPr/>
        </p:nvSpPr>
        <p:spPr>
          <a:xfrm>
            <a:off x="4386987" y="3622083"/>
            <a:ext cx="442802" cy="442802"/>
          </a:xfrm>
          <a:prstGeom prst="ellipse">
            <a:avLst/>
          </a:prstGeom>
          <a:no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汉仪特细等线简" panose="02010604000101010101" pitchFamily="2" charset="-122"/>
              <a:ea typeface="汉仪特细等线简" panose="02010604000101010101" pitchFamily="2" charset="-122"/>
            </a:endParaRPr>
          </a:p>
        </p:txBody>
      </p:sp>
      <p:sp>
        <p:nvSpPr>
          <p:cNvPr id="12" name="椭圆 11"/>
          <p:cNvSpPr/>
          <p:nvPr/>
        </p:nvSpPr>
        <p:spPr>
          <a:xfrm>
            <a:off x="4386987" y="4446599"/>
            <a:ext cx="442802" cy="442802"/>
          </a:xfrm>
          <a:prstGeom prst="ellipse">
            <a:avLst/>
          </a:prstGeom>
          <a:no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汉仪特细等线简" panose="02010604000101010101" pitchFamily="2" charset="-122"/>
              <a:ea typeface="汉仪特细等线简" panose="02010604000101010101" pitchFamily="2" charset="-122"/>
            </a:endParaRPr>
          </a:p>
        </p:txBody>
      </p:sp>
      <p:sp>
        <p:nvSpPr>
          <p:cNvPr id="13" name="椭圆 12"/>
          <p:cNvSpPr/>
          <p:nvPr/>
        </p:nvSpPr>
        <p:spPr>
          <a:xfrm>
            <a:off x="4386987" y="5271115"/>
            <a:ext cx="442802" cy="442802"/>
          </a:xfrm>
          <a:prstGeom prst="ellipse">
            <a:avLst/>
          </a:prstGeom>
          <a:no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汉仪特细等线简" panose="02010604000101010101" pitchFamily="2" charset="-122"/>
              <a:ea typeface="汉仪特细等线简" panose="02010604000101010101" pitchFamily="2" charset="-122"/>
            </a:endParaRPr>
          </a:p>
        </p:txBody>
      </p:sp>
      <p:cxnSp>
        <p:nvCxnSpPr>
          <p:cNvPr id="14" name="直接连接符 13"/>
          <p:cNvCxnSpPr/>
          <p:nvPr/>
        </p:nvCxnSpPr>
        <p:spPr>
          <a:xfrm>
            <a:off x="1736301" y="5989165"/>
            <a:ext cx="8828373" cy="0"/>
          </a:xfrm>
          <a:prstGeom prst="line">
            <a:avLst/>
          </a:prstGeom>
          <a:ln w="38100"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944543" y="2009786"/>
            <a:ext cx="2600325" cy="523220"/>
          </a:xfrm>
          <a:prstGeom prst="rect">
            <a:avLst/>
          </a:prstGeom>
          <a:noFill/>
        </p:spPr>
        <p:txBody>
          <a:bodyPr vert="horz" rtlCol="0">
            <a:spAutoFit/>
          </a:bodyPr>
          <a:lstStyle/>
          <a:p>
            <a:r>
              <a:rPr lang="zh-CN" altLang="en-US" sz="2800" dirty="0"/>
              <a:t>概述</a:t>
            </a:r>
            <a:endParaRPr lang="zh-CN" altLang="en-US" sz="2800" dirty="0"/>
          </a:p>
        </p:txBody>
      </p:sp>
      <p:sp>
        <p:nvSpPr>
          <p:cNvPr id="27" name="文本框 26"/>
          <p:cNvSpPr txBox="1"/>
          <p:nvPr/>
        </p:nvSpPr>
        <p:spPr>
          <a:xfrm>
            <a:off x="4944543" y="2830634"/>
            <a:ext cx="2600325" cy="523220"/>
          </a:xfrm>
          <a:prstGeom prst="rect">
            <a:avLst/>
          </a:prstGeom>
          <a:noFill/>
        </p:spPr>
        <p:txBody>
          <a:bodyPr vert="horz" rtlCol="0">
            <a:spAutoFit/>
          </a:bodyPr>
          <a:lstStyle/>
          <a:p>
            <a:r>
              <a:rPr lang="zh-CN" altLang="en-US" sz="2800" dirty="0" smtClean="0"/>
              <a:t>相关工作</a:t>
            </a:r>
            <a:endParaRPr lang="zh-CN" altLang="en-US" sz="2800" dirty="0"/>
          </a:p>
        </p:txBody>
      </p:sp>
      <p:sp>
        <p:nvSpPr>
          <p:cNvPr id="28" name="文本框 27"/>
          <p:cNvSpPr txBox="1"/>
          <p:nvPr/>
        </p:nvSpPr>
        <p:spPr>
          <a:xfrm>
            <a:off x="4944543" y="3658818"/>
            <a:ext cx="2600325" cy="523220"/>
          </a:xfrm>
          <a:prstGeom prst="rect">
            <a:avLst/>
          </a:prstGeom>
          <a:noFill/>
        </p:spPr>
        <p:txBody>
          <a:bodyPr vert="horz" rtlCol="0">
            <a:spAutoFit/>
          </a:bodyPr>
          <a:lstStyle/>
          <a:p>
            <a:r>
              <a:rPr lang="zh-CN" altLang="en-US" sz="2800" dirty="0"/>
              <a:t>研究方法</a:t>
            </a:r>
            <a:endParaRPr lang="zh-CN" altLang="en-US" sz="2800" dirty="0"/>
          </a:p>
        </p:txBody>
      </p:sp>
      <p:sp>
        <p:nvSpPr>
          <p:cNvPr id="29" name="文本框 28"/>
          <p:cNvSpPr txBox="1"/>
          <p:nvPr/>
        </p:nvSpPr>
        <p:spPr>
          <a:xfrm>
            <a:off x="4944543" y="4483334"/>
            <a:ext cx="2600325" cy="523220"/>
          </a:xfrm>
          <a:prstGeom prst="rect">
            <a:avLst/>
          </a:prstGeom>
          <a:noFill/>
        </p:spPr>
        <p:txBody>
          <a:bodyPr vert="horz" rtlCol="0">
            <a:spAutoFit/>
          </a:bodyPr>
          <a:lstStyle/>
          <a:p>
            <a:r>
              <a:rPr lang="zh-CN" altLang="en-US" sz="2800" dirty="0"/>
              <a:t>研究结果</a:t>
            </a:r>
            <a:endParaRPr lang="zh-CN" altLang="en-US" sz="2800" dirty="0"/>
          </a:p>
        </p:txBody>
      </p:sp>
      <p:sp>
        <p:nvSpPr>
          <p:cNvPr id="30" name="文本框 29"/>
          <p:cNvSpPr txBox="1"/>
          <p:nvPr/>
        </p:nvSpPr>
        <p:spPr>
          <a:xfrm>
            <a:off x="4944543" y="5307850"/>
            <a:ext cx="2600325" cy="523220"/>
          </a:xfrm>
          <a:prstGeom prst="rect">
            <a:avLst/>
          </a:prstGeom>
          <a:noFill/>
        </p:spPr>
        <p:txBody>
          <a:bodyPr vert="horz" rtlCol="0">
            <a:spAutoFit/>
          </a:bodyPr>
          <a:lstStyle/>
          <a:p>
            <a:r>
              <a:rPr lang="zh-CN" altLang="en-US" sz="2800" dirty="0"/>
              <a:t>总结</a:t>
            </a:r>
            <a:endParaRPr lang="zh-CN" altLang="en-US" sz="2800" dirty="0"/>
          </a:p>
        </p:txBody>
      </p:sp>
      <p:sp>
        <p:nvSpPr>
          <p:cNvPr id="37" name="文本框 36"/>
          <p:cNvSpPr txBox="1"/>
          <p:nvPr/>
        </p:nvSpPr>
        <p:spPr>
          <a:xfrm>
            <a:off x="4386987" y="2009786"/>
            <a:ext cx="442802" cy="461665"/>
          </a:xfrm>
          <a:prstGeom prst="rect">
            <a:avLst/>
          </a:prstGeom>
          <a:noFill/>
        </p:spPr>
        <p:txBody>
          <a:bodyPr wrap="square" rtlCol="0">
            <a:spAutoFit/>
          </a:bodyPr>
          <a:lstStyle/>
          <a:p>
            <a:pPr algn="ctr"/>
            <a:r>
              <a:rPr lang="en-US" altLang="zh-CN" sz="2400" dirty="0">
                <a:latin typeface="汉仪特细等线简" panose="02010604000101010101" pitchFamily="2" charset="-122"/>
                <a:ea typeface="汉仪特细等线简" panose="02010604000101010101" pitchFamily="2" charset="-122"/>
              </a:rPr>
              <a:t>1</a:t>
            </a:r>
            <a:endParaRPr lang="zh-CN" altLang="en-US" sz="2400" dirty="0">
              <a:latin typeface="汉仪特细等线简" panose="02010604000101010101" pitchFamily="2" charset="-122"/>
              <a:ea typeface="汉仪特细等线简" panose="02010604000101010101" pitchFamily="2" charset="-122"/>
            </a:endParaRPr>
          </a:p>
        </p:txBody>
      </p:sp>
      <p:sp>
        <p:nvSpPr>
          <p:cNvPr id="38" name="文本框 37"/>
          <p:cNvSpPr txBox="1"/>
          <p:nvPr/>
        </p:nvSpPr>
        <p:spPr>
          <a:xfrm>
            <a:off x="4386987" y="2834302"/>
            <a:ext cx="442802" cy="461665"/>
          </a:xfrm>
          <a:prstGeom prst="rect">
            <a:avLst/>
          </a:prstGeom>
          <a:noFill/>
        </p:spPr>
        <p:txBody>
          <a:bodyPr wrap="square" rtlCol="0">
            <a:spAutoFit/>
          </a:bodyPr>
          <a:lstStyle/>
          <a:p>
            <a:pPr algn="ctr"/>
            <a:r>
              <a:rPr lang="en-US" altLang="zh-CN" sz="2400" dirty="0">
                <a:latin typeface="汉仪特细等线简" panose="02010604000101010101" pitchFamily="2" charset="-122"/>
                <a:ea typeface="汉仪特细等线简" panose="02010604000101010101" pitchFamily="2" charset="-122"/>
              </a:rPr>
              <a:t>2</a:t>
            </a:r>
            <a:endParaRPr lang="zh-CN" altLang="en-US" sz="2400" dirty="0">
              <a:latin typeface="汉仪特细等线简" panose="02010604000101010101" pitchFamily="2" charset="-122"/>
              <a:ea typeface="汉仪特细等线简" panose="02010604000101010101" pitchFamily="2" charset="-122"/>
            </a:endParaRPr>
          </a:p>
        </p:txBody>
      </p:sp>
      <p:sp>
        <p:nvSpPr>
          <p:cNvPr id="39" name="文本框 38"/>
          <p:cNvSpPr txBox="1"/>
          <p:nvPr/>
        </p:nvSpPr>
        <p:spPr>
          <a:xfrm>
            <a:off x="4386987" y="3658818"/>
            <a:ext cx="442802" cy="461665"/>
          </a:xfrm>
          <a:prstGeom prst="rect">
            <a:avLst/>
          </a:prstGeom>
          <a:noFill/>
        </p:spPr>
        <p:txBody>
          <a:bodyPr wrap="square" rtlCol="0">
            <a:spAutoFit/>
          </a:bodyPr>
          <a:lstStyle/>
          <a:p>
            <a:pPr algn="ctr"/>
            <a:r>
              <a:rPr lang="en-US" altLang="zh-CN" sz="2400" dirty="0">
                <a:latin typeface="汉仪特细等线简" panose="02010604000101010101" pitchFamily="2" charset="-122"/>
                <a:ea typeface="汉仪特细等线简" panose="02010604000101010101" pitchFamily="2" charset="-122"/>
              </a:rPr>
              <a:t>3</a:t>
            </a:r>
            <a:endParaRPr lang="zh-CN" altLang="en-US" sz="2400" dirty="0">
              <a:latin typeface="汉仪特细等线简" panose="02010604000101010101" pitchFamily="2" charset="-122"/>
              <a:ea typeface="汉仪特细等线简" panose="02010604000101010101" pitchFamily="2" charset="-122"/>
            </a:endParaRPr>
          </a:p>
        </p:txBody>
      </p:sp>
      <p:sp>
        <p:nvSpPr>
          <p:cNvPr id="40" name="文本框 39"/>
          <p:cNvSpPr txBox="1"/>
          <p:nvPr/>
        </p:nvSpPr>
        <p:spPr>
          <a:xfrm>
            <a:off x="4386987" y="4483334"/>
            <a:ext cx="442802" cy="461665"/>
          </a:xfrm>
          <a:prstGeom prst="rect">
            <a:avLst/>
          </a:prstGeom>
          <a:noFill/>
        </p:spPr>
        <p:txBody>
          <a:bodyPr wrap="square" rtlCol="0">
            <a:spAutoFit/>
          </a:bodyPr>
          <a:lstStyle/>
          <a:p>
            <a:pPr algn="ctr"/>
            <a:r>
              <a:rPr lang="en-US" altLang="zh-CN" sz="2400" dirty="0">
                <a:latin typeface="汉仪特细等线简" panose="02010604000101010101" pitchFamily="2" charset="-122"/>
                <a:ea typeface="汉仪特细等线简" panose="02010604000101010101" pitchFamily="2" charset="-122"/>
              </a:rPr>
              <a:t>4</a:t>
            </a:r>
            <a:endParaRPr lang="zh-CN" altLang="en-US" sz="2400" dirty="0">
              <a:latin typeface="汉仪特细等线简" panose="02010604000101010101" pitchFamily="2" charset="-122"/>
              <a:ea typeface="汉仪特细等线简" panose="02010604000101010101" pitchFamily="2" charset="-122"/>
            </a:endParaRPr>
          </a:p>
        </p:txBody>
      </p:sp>
      <p:sp>
        <p:nvSpPr>
          <p:cNvPr id="41" name="文本框 40"/>
          <p:cNvSpPr txBox="1"/>
          <p:nvPr/>
        </p:nvSpPr>
        <p:spPr>
          <a:xfrm>
            <a:off x="4386987" y="5307850"/>
            <a:ext cx="442802" cy="461665"/>
          </a:xfrm>
          <a:prstGeom prst="rect">
            <a:avLst/>
          </a:prstGeom>
          <a:noFill/>
        </p:spPr>
        <p:txBody>
          <a:bodyPr wrap="square" rtlCol="0">
            <a:spAutoFit/>
          </a:bodyPr>
          <a:lstStyle/>
          <a:p>
            <a:pPr algn="ctr"/>
            <a:r>
              <a:rPr lang="en-US" altLang="zh-CN" sz="2400" dirty="0">
                <a:latin typeface="汉仪特细等线简" panose="02010604000101010101" pitchFamily="2" charset="-122"/>
                <a:ea typeface="汉仪特细等线简" panose="02010604000101010101" pitchFamily="2" charset="-122"/>
              </a:rPr>
              <a:t>5</a:t>
            </a:r>
            <a:endParaRPr lang="zh-CN" altLang="en-US" sz="2400" dirty="0">
              <a:latin typeface="汉仪特细等线简" panose="02010604000101010101" pitchFamily="2" charset="-122"/>
              <a:ea typeface="汉仪特细等线简" panose="0201060400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0323" y="373295"/>
            <a:ext cx="5062882" cy="646331"/>
          </a:xfrm>
          <a:prstGeom prst="rect">
            <a:avLst/>
          </a:prstGeom>
          <a:noFill/>
        </p:spPr>
        <p:txBody>
          <a:bodyPr wrap="square" rtlCol="0">
            <a:spAutoFit/>
          </a:bodyPr>
          <a:lstStyle/>
          <a:p>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研究结果</a:t>
            </a:r>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cxnSp>
        <p:nvCxnSpPr>
          <p:cNvPr id="20" name="直接连接符 19"/>
          <p:cNvCxnSpPr/>
          <p:nvPr/>
        </p:nvCxnSpPr>
        <p:spPr>
          <a:xfrm>
            <a:off x="174664" y="1067251"/>
            <a:ext cx="255446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4"/>
          <p:cNvSpPr txBox="1"/>
          <p:nvPr/>
        </p:nvSpPr>
        <p:spPr>
          <a:xfrm>
            <a:off x="1330170" y="2079011"/>
            <a:ext cx="9691421" cy="35271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000"/>
              </a:lnSpc>
            </a:pPr>
            <a:r>
              <a:rPr lang="en-US" altLang="zh-CN" sz="2000" dirty="0"/>
              <a:t>	</a:t>
            </a:r>
            <a:r>
              <a:rPr lang="zh-CN" altLang="zh-CN" sz="2000" dirty="0"/>
              <a:t>弱势大学生利用社交媒体平台在他们转入大学时</a:t>
            </a:r>
            <a:r>
              <a:rPr lang="zh-CN" altLang="en-US" sz="2000" dirty="0"/>
              <a:t>能进行一定的</a:t>
            </a:r>
            <a:r>
              <a:rPr lang="zh-CN" altLang="zh-CN" sz="2000" dirty="0"/>
              <a:t>探索，</a:t>
            </a:r>
            <a:r>
              <a:rPr lang="zh-CN" altLang="en-US" sz="2000" dirty="0"/>
              <a:t>以</a:t>
            </a:r>
            <a:r>
              <a:rPr lang="zh-CN" altLang="zh-CN" sz="2000" dirty="0"/>
              <a:t>制定和确认</a:t>
            </a:r>
            <a:r>
              <a:rPr lang="zh-CN" altLang="en-US" sz="2000" dirty="0"/>
              <a:t>自己未来正确的身份</a:t>
            </a:r>
            <a:r>
              <a:rPr lang="zh-CN" altLang="zh-CN" sz="2000" dirty="0"/>
              <a:t>。首先，处境不利的大学生利用社交媒体观察</a:t>
            </a:r>
            <a:r>
              <a:rPr lang="zh-CN" altLang="en-US" sz="2000" dirty="0"/>
              <a:t>高年级</a:t>
            </a:r>
            <a:r>
              <a:rPr lang="zh-CN" altLang="zh-CN" sz="2000" dirty="0"/>
              <a:t>学生的</a:t>
            </a:r>
            <a:r>
              <a:rPr lang="zh-CN" altLang="en-US" sz="2000" dirty="0"/>
              <a:t>相关工作（</a:t>
            </a:r>
            <a:r>
              <a:rPr lang="zh-CN" altLang="zh-CN" sz="2000" dirty="0"/>
              <a:t>通过社交媒体发布可以看到他们的</a:t>
            </a:r>
            <a:r>
              <a:rPr lang="zh-CN" altLang="en-US" sz="2000" dirty="0"/>
              <a:t>信息）</a:t>
            </a:r>
            <a:r>
              <a:rPr lang="zh-CN" altLang="zh-CN" sz="2000" dirty="0"/>
              <a:t>。此外，他们</a:t>
            </a:r>
            <a:r>
              <a:rPr lang="zh-CN" altLang="en-US" sz="2000" dirty="0"/>
              <a:t>还能</a:t>
            </a:r>
            <a:r>
              <a:rPr lang="zh-CN" altLang="zh-CN" sz="2000" dirty="0"/>
              <a:t>利用社交媒体</a:t>
            </a:r>
            <a:r>
              <a:rPr lang="zh-CN" altLang="en-US" sz="2000" dirty="0"/>
              <a:t>与这些高年级学生取得</a:t>
            </a:r>
            <a:r>
              <a:rPr lang="zh-CN" altLang="zh-CN" sz="2000" dirty="0"/>
              <a:t>联系，</a:t>
            </a:r>
            <a:r>
              <a:rPr lang="zh-CN" altLang="en-US" sz="2000" dirty="0"/>
              <a:t>具体的</a:t>
            </a:r>
            <a:r>
              <a:rPr lang="zh-CN" altLang="zh-CN" sz="2000" dirty="0"/>
              <a:t>提出问题</a:t>
            </a:r>
            <a:r>
              <a:rPr lang="zh-CN" altLang="en-US" sz="2000" dirty="0"/>
              <a:t>，</a:t>
            </a:r>
            <a:r>
              <a:rPr lang="zh-CN" altLang="zh-CN" sz="2000" dirty="0"/>
              <a:t>这有助于</a:t>
            </a:r>
            <a:r>
              <a:rPr lang="zh-CN" altLang="en-US" sz="2000" dirty="0"/>
              <a:t>了解作为一名大学生到底应该做些什么</a:t>
            </a:r>
            <a:r>
              <a:rPr lang="en-US" altLang="zh-CN" sz="2000" dirty="0"/>
              <a:t>,</a:t>
            </a:r>
            <a:r>
              <a:rPr lang="zh-CN" altLang="en-US" sz="2000" dirty="0"/>
              <a:t>或者相关学术信息等</a:t>
            </a:r>
            <a:r>
              <a:rPr lang="zh-CN" altLang="zh-CN" sz="2000" dirty="0"/>
              <a:t>。</a:t>
            </a:r>
            <a:endParaRPr lang="en-US" altLang="zh-CN" sz="2000" dirty="0"/>
          </a:p>
          <a:p>
            <a:pPr>
              <a:lnSpc>
                <a:spcPts val="3000"/>
              </a:lnSpc>
            </a:pPr>
            <a:r>
              <a:rPr lang="en-US" altLang="zh-CN" sz="3200" dirty="0"/>
              <a:t>	</a:t>
            </a:r>
            <a:r>
              <a:rPr lang="zh-CN" altLang="zh-CN" sz="2000" dirty="0"/>
              <a:t>其次，</a:t>
            </a:r>
            <a:r>
              <a:rPr lang="zh-CN" altLang="en-US" sz="2000" dirty="0"/>
              <a:t>这些准大学生们能在了解了足够信息后，对自己的未来大学生生活进行良好的规划，从而更好的实现自己大学以至于将来的人生目标。这也就避免了在大学时浑浑噩噩，不学无术的情况的发生，也就从根本上杜绝了辍学的可能性。因此社交媒体从很大程度上来说促进了学生身份的良好转换。</a:t>
            </a:r>
            <a:endParaRPr lang="en-US" altLang="zh-CN"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442568" y="537027"/>
            <a:ext cx="3505318" cy="646331"/>
          </a:xfrm>
          <a:prstGeom prst="rect">
            <a:avLst/>
          </a:prstGeom>
          <a:noFill/>
        </p:spPr>
        <p:txBody>
          <a:bodyPr wrap="square" rtlCol="0">
            <a:spAutoFit/>
          </a:bodyPr>
          <a:lstStyle/>
          <a:p>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结论</a:t>
            </a:r>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sp>
        <p:nvSpPr>
          <p:cNvPr id="10" name="Freeform 9"/>
          <p:cNvSpPr/>
          <p:nvPr/>
        </p:nvSpPr>
        <p:spPr bwMode="auto">
          <a:xfrm>
            <a:off x="1185485" y="2034724"/>
            <a:ext cx="705866" cy="1336452"/>
          </a:xfrm>
          <a:custGeom>
            <a:avLst/>
            <a:gdLst>
              <a:gd name="T0" fmla="*/ 229 w 297"/>
              <a:gd name="T1" fmla="*/ 313 h 556"/>
              <a:gd name="T2" fmla="*/ 229 w 297"/>
              <a:gd name="T3" fmla="*/ 514 h 556"/>
              <a:gd name="T4" fmla="*/ 198 w 297"/>
              <a:gd name="T5" fmla="*/ 554 h 556"/>
              <a:gd name="T6" fmla="*/ 169 w 297"/>
              <a:gd name="T7" fmla="*/ 515 h 556"/>
              <a:gd name="T8" fmla="*/ 168 w 297"/>
              <a:gd name="T9" fmla="*/ 267 h 556"/>
              <a:gd name="T10" fmla="*/ 152 w 297"/>
              <a:gd name="T11" fmla="*/ 236 h 556"/>
              <a:gd name="T12" fmla="*/ 136 w 297"/>
              <a:gd name="T13" fmla="*/ 266 h 556"/>
              <a:gd name="T14" fmla="*/ 134 w 297"/>
              <a:gd name="T15" fmla="*/ 520 h 556"/>
              <a:gd name="T16" fmla="*/ 107 w 297"/>
              <a:gd name="T17" fmla="*/ 552 h 556"/>
              <a:gd name="T18" fmla="*/ 82 w 297"/>
              <a:gd name="T19" fmla="*/ 519 h 556"/>
              <a:gd name="T20" fmla="*/ 82 w 297"/>
              <a:gd name="T21" fmla="*/ 499 h 556"/>
              <a:gd name="T22" fmla="*/ 82 w 297"/>
              <a:gd name="T23" fmla="*/ 124 h 556"/>
              <a:gd name="T24" fmla="*/ 81 w 297"/>
              <a:gd name="T25" fmla="*/ 107 h 556"/>
              <a:gd name="T26" fmla="*/ 66 w 297"/>
              <a:gd name="T27" fmla="*/ 76 h 556"/>
              <a:gd name="T28" fmla="*/ 49 w 297"/>
              <a:gd name="T29" fmla="*/ 106 h 556"/>
              <a:gd name="T30" fmla="*/ 47 w 297"/>
              <a:gd name="T31" fmla="*/ 213 h 556"/>
              <a:gd name="T32" fmla="*/ 29 w 297"/>
              <a:gd name="T33" fmla="*/ 241 h 556"/>
              <a:gd name="T34" fmla="*/ 3 w 297"/>
              <a:gd name="T35" fmla="*/ 213 h 556"/>
              <a:gd name="T36" fmla="*/ 2 w 297"/>
              <a:gd name="T37" fmla="*/ 76 h 556"/>
              <a:gd name="T38" fmla="*/ 42 w 297"/>
              <a:gd name="T39" fmla="*/ 23 h 556"/>
              <a:gd name="T40" fmla="*/ 264 w 297"/>
              <a:gd name="T41" fmla="*/ 22 h 556"/>
              <a:gd name="T42" fmla="*/ 296 w 297"/>
              <a:gd name="T43" fmla="*/ 70 h 556"/>
              <a:gd name="T44" fmla="*/ 296 w 297"/>
              <a:gd name="T45" fmla="*/ 217 h 556"/>
              <a:gd name="T46" fmla="*/ 283 w 297"/>
              <a:gd name="T47" fmla="*/ 243 h 556"/>
              <a:gd name="T48" fmla="*/ 264 w 297"/>
              <a:gd name="T49" fmla="*/ 218 h 556"/>
              <a:gd name="T50" fmla="*/ 262 w 297"/>
              <a:gd name="T51" fmla="*/ 104 h 556"/>
              <a:gd name="T52" fmla="*/ 247 w 297"/>
              <a:gd name="T53" fmla="*/ 76 h 556"/>
              <a:gd name="T54" fmla="*/ 230 w 297"/>
              <a:gd name="T55" fmla="*/ 105 h 556"/>
              <a:gd name="T56" fmla="*/ 229 w 297"/>
              <a:gd name="T57" fmla="*/ 313 h 556"/>
              <a:gd name="connsiteX0" fmla="*/ 7677 w 9948"/>
              <a:gd name="connsiteY0" fmla="*/ 5611 h 9946"/>
              <a:gd name="connsiteX1" fmla="*/ 7677 w 9948"/>
              <a:gd name="connsiteY1" fmla="*/ 9227 h 9946"/>
              <a:gd name="connsiteX2" fmla="*/ 6634 w 9948"/>
              <a:gd name="connsiteY2" fmla="*/ 9946 h 9946"/>
              <a:gd name="connsiteX3" fmla="*/ 5657 w 9948"/>
              <a:gd name="connsiteY3" fmla="*/ 9245 h 9946"/>
              <a:gd name="connsiteX4" fmla="*/ 5624 w 9948"/>
              <a:gd name="connsiteY4" fmla="*/ 4784 h 9946"/>
              <a:gd name="connsiteX5" fmla="*/ 5085 w 9948"/>
              <a:gd name="connsiteY5" fmla="*/ 4227 h 9946"/>
              <a:gd name="connsiteX6" fmla="*/ 4546 w 9948"/>
              <a:gd name="connsiteY6" fmla="*/ 4766 h 9946"/>
              <a:gd name="connsiteX7" fmla="*/ 4479 w 9948"/>
              <a:gd name="connsiteY7" fmla="*/ 9335 h 9946"/>
              <a:gd name="connsiteX8" fmla="*/ 3570 w 9948"/>
              <a:gd name="connsiteY8" fmla="*/ 9910 h 9946"/>
              <a:gd name="connsiteX9" fmla="*/ 2728 w 9948"/>
              <a:gd name="connsiteY9" fmla="*/ 9317 h 9946"/>
              <a:gd name="connsiteX10" fmla="*/ 2728 w 9948"/>
              <a:gd name="connsiteY10" fmla="*/ 8957 h 9946"/>
              <a:gd name="connsiteX11" fmla="*/ 2728 w 9948"/>
              <a:gd name="connsiteY11" fmla="*/ 2212 h 9946"/>
              <a:gd name="connsiteX12" fmla="*/ 2694 w 9948"/>
              <a:gd name="connsiteY12" fmla="*/ 1906 h 9946"/>
              <a:gd name="connsiteX13" fmla="*/ 2189 w 9948"/>
              <a:gd name="connsiteY13" fmla="*/ 1349 h 9946"/>
              <a:gd name="connsiteX14" fmla="*/ 1617 w 9948"/>
              <a:gd name="connsiteY14" fmla="*/ 1888 h 9946"/>
              <a:gd name="connsiteX15" fmla="*/ 1549 w 9948"/>
              <a:gd name="connsiteY15" fmla="*/ 3813 h 9946"/>
              <a:gd name="connsiteX16" fmla="*/ 943 w 9948"/>
              <a:gd name="connsiteY16" fmla="*/ 4317 h 9946"/>
              <a:gd name="connsiteX17" fmla="*/ 68 w 9948"/>
              <a:gd name="connsiteY17" fmla="*/ 3813 h 9946"/>
              <a:gd name="connsiteX18" fmla="*/ 34 w 9948"/>
              <a:gd name="connsiteY18" fmla="*/ 1349 h 9946"/>
              <a:gd name="connsiteX19" fmla="*/ 1381 w 9948"/>
              <a:gd name="connsiteY19" fmla="*/ 396 h 9946"/>
              <a:gd name="connsiteX20" fmla="*/ 5117 w 9948"/>
              <a:gd name="connsiteY20" fmla="*/ 1 h 9946"/>
              <a:gd name="connsiteX21" fmla="*/ 8856 w 9948"/>
              <a:gd name="connsiteY21" fmla="*/ 378 h 9946"/>
              <a:gd name="connsiteX22" fmla="*/ 9933 w 9948"/>
              <a:gd name="connsiteY22" fmla="*/ 1241 h 9946"/>
              <a:gd name="connsiteX23" fmla="*/ 9933 w 9948"/>
              <a:gd name="connsiteY23" fmla="*/ 3885 h 9946"/>
              <a:gd name="connsiteX24" fmla="*/ 9496 w 9948"/>
              <a:gd name="connsiteY24" fmla="*/ 4353 h 9946"/>
              <a:gd name="connsiteX25" fmla="*/ 8856 w 9948"/>
              <a:gd name="connsiteY25" fmla="*/ 3903 h 9946"/>
              <a:gd name="connsiteX26" fmla="*/ 8789 w 9948"/>
              <a:gd name="connsiteY26" fmla="*/ 1853 h 9946"/>
              <a:gd name="connsiteX27" fmla="*/ 8283 w 9948"/>
              <a:gd name="connsiteY27" fmla="*/ 1349 h 9946"/>
              <a:gd name="connsiteX28" fmla="*/ 7711 w 9948"/>
              <a:gd name="connsiteY28" fmla="*/ 1870 h 9946"/>
              <a:gd name="connsiteX29" fmla="*/ 7677 w 9948"/>
              <a:gd name="connsiteY29" fmla="*/ 5611 h 9946"/>
              <a:gd name="connsiteX0-1" fmla="*/ 7717 w 10000"/>
              <a:gd name="connsiteY0-2" fmla="*/ 5697 h 10056"/>
              <a:gd name="connsiteX1-3" fmla="*/ 7717 w 10000"/>
              <a:gd name="connsiteY1-4" fmla="*/ 9333 h 10056"/>
              <a:gd name="connsiteX2-5" fmla="*/ 6669 w 10000"/>
              <a:gd name="connsiteY2-6" fmla="*/ 10056 h 10056"/>
              <a:gd name="connsiteX3-7" fmla="*/ 5687 w 10000"/>
              <a:gd name="connsiteY3-8" fmla="*/ 9351 h 10056"/>
              <a:gd name="connsiteX4-9" fmla="*/ 5653 w 10000"/>
              <a:gd name="connsiteY4-10" fmla="*/ 4866 h 10056"/>
              <a:gd name="connsiteX5-11" fmla="*/ 5112 w 10000"/>
              <a:gd name="connsiteY5-12" fmla="*/ 4306 h 10056"/>
              <a:gd name="connsiteX6-13" fmla="*/ 4570 w 10000"/>
              <a:gd name="connsiteY6-14" fmla="*/ 4848 h 10056"/>
              <a:gd name="connsiteX7-15" fmla="*/ 4502 w 10000"/>
              <a:gd name="connsiteY7-16" fmla="*/ 9442 h 10056"/>
              <a:gd name="connsiteX8-17" fmla="*/ 3589 w 10000"/>
              <a:gd name="connsiteY8-18" fmla="*/ 10020 h 10056"/>
              <a:gd name="connsiteX9-19" fmla="*/ 2742 w 10000"/>
              <a:gd name="connsiteY9-20" fmla="*/ 9424 h 10056"/>
              <a:gd name="connsiteX10-21" fmla="*/ 2742 w 10000"/>
              <a:gd name="connsiteY10-22" fmla="*/ 9062 h 10056"/>
              <a:gd name="connsiteX11-23" fmla="*/ 2742 w 10000"/>
              <a:gd name="connsiteY11-24" fmla="*/ 2280 h 10056"/>
              <a:gd name="connsiteX12-25" fmla="*/ 2708 w 10000"/>
              <a:gd name="connsiteY12-26" fmla="*/ 1972 h 10056"/>
              <a:gd name="connsiteX13-27" fmla="*/ 2200 w 10000"/>
              <a:gd name="connsiteY13-28" fmla="*/ 1412 h 10056"/>
              <a:gd name="connsiteX14-29" fmla="*/ 1625 w 10000"/>
              <a:gd name="connsiteY14-30" fmla="*/ 1954 h 10056"/>
              <a:gd name="connsiteX15-31" fmla="*/ 1557 w 10000"/>
              <a:gd name="connsiteY15-32" fmla="*/ 3890 h 10056"/>
              <a:gd name="connsiteX16-33" fmla="*/ 948 w 10000"/>
              <a:gd name="connsiteY16-34" fmla="*/ 4396 h 10056"/>
              <a:gd name="connsiteX17-35" fmla="*/ 68 w 10000"/>
              <a:gd name="connsiteY17-36" fmla="*/ 3890 h 10056"/>
              <a:gd name="connsiteX18-37" fmla="*/ 34 w 10000"/>
              <a:gd name="connsiteY18-38" fmla="*/ 1412 h 10056"/>
              <a:gd name="connsiteX19-39" fmla="*/ 1388 w 10000"/>
              <a:gd name="connsiteY19-40" fmla="*/ 454 h 10056"/>
              <a:gd name="connsiteX20-41" fmla="*/ 5144 w 10000"/>
              <a:gd name="connsiteY20-42" fmla="*/ 0 h 10056"/>
              <a:gd name="connsiteX21-43" fmla="*/ 8902 w 10000"/>
              <a:gd name="connsiteY21-44" fmla="*/ 436 h 10056"/>
              <a:gd name="connsiteX22-45" fmla="*/ 9985 w 10000"/>
              <a:gd name="connsiteY22-46" fmla="*/ 1304 h 10056"/>
              <a:gd name="connsiteX23-47" fmla="*/ 9985 w 10000"/>
              <a:gd name="connsiteY23-48" fmla="*/ 3962 h 10056"/>
              <a:gd name="connsiteX24-49" fmla="*/ 9546 w 10000"/>
              <a:gd name="connsiteY24-50" fmla="*/ 4433 h 10056"/>
              <a:gd name="connsiteX25-51" fmla="*/ 8902 w 10000"/>
              <a:gd name="connsiteY25-52" fmla="*/ 3980 h 10056"/>
              <a:gd name="connsiteX26-53" fmla="*/ 8835 w 10000"/>
              <a:gd name="connsiteY26-54" fmla="*/ 1919 h 10056"/>
              <a:gd name="connsiteX27-55" fmla="*/ 8326 w 10000"/>
              <a:gd name="connsiteY27-56" fmla="*/ 1412 h 10056"/>
              <a:gd name="connsiteX28-57" fmla="*/ 7751 w 10000"/>
              <a:gd name="connsiteY28-58" fmla="*/ 1936 h 10056"/>
              <a:gd name="connsiteX29-59" fmla="*/ 7717 w 10000"/>
              <a:gd name="connsiteY29-60" fmla="*/ 5697 h 100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10000" h="10056">
                <a:moveTo>
                  <a:pt x="7717" y="5697"/>
                </a:moveTo>
                <a:lnTo>
                  <a:pt x="7717" y="9333"/>
                </a:lnTo>
                <a:cubicBezTo>
                  <a:pt x="7751" y="9730"/>
                  <a:pt x="7616" y="10074"/>
                  <a:pt x="6669" y="10056"/>
                </a:cubicBezTo>
                <a:cubicBezTo>
                  <a:pt x="5822" y="10038"/>
                  <a:pt x="5687" y="9730"/>
                  <a:pt x="5687" y="9351"/>
                </a:cubicBezTo>
                <a:cubicBezTo>
                  <a:pt x="5687" y="7850"/>
                  <a:pt x="5721" y="6367"/>
                  <a:pt x="5653" y="4866"/>
                </a:cubicBezTo>
                <a:cubicBezTo>
                  <a:pt x="5653" y="4685"/>
                  <a:pt x="5315" y="4486"/>
                  <a:pt x="5112" y="4306"/>
                </a:cubicBezTo>
                <a:cubicBezTo>
                  <a:pt x="4942" y="4486"/>
                  <a:pt x="4570" y="4667"/>
                  <a:pt x="4570" y="4848"/>
                </a:cubicBezTo>
                <a:cubicBezTo>
                  <a:pt x="4536" y="6385"/>
                  <a:pt x="4570" y="7904"/>
                  <a:pt x="4502" y="9442"/>
                </a:cubicBezTo>
                <a:cubicBezTo>
                  <a:pt x="4502" y="9658"/>
                  <a:pt x="3961" y="10002"/>
                  <a:pt x="3589" y="10020"/>
                </a:cubicBezTo>
                <a:cubicBezTo>
                  <a:pt x="2911" y="10092"/>
                  <a:pt x="2708" y="9766"/>
                  <a:pt x="2742" y="9424"/>
                </a:cubicBezTo>
                <a:lnTo>
                  <a:pt x="2742" y="9062"/>
                </a:lnTo>
                <a:lnTo>
                  <a:pt x="2742" y="2280"/>
                </a:lnTo>
                <a:cubicBezTo>
                  <a:pt x="2742" y="2171"/>
                  <a:pt x="2776" y="2063"/>
                  <a:pt x="2708" y="1972"/>
                </a:cubicBezTo>
                <a:cubicBezTo>
                  <a:pt x="2573" y="1774"/>
                  <a:pt x="2370" y="1593"/>
                  <a:pt x="2200" y="1412"/>
                </a:cubicBezTo>
                <a:cubicBezTo>
                  <a:pt x="1997" y="1593"/>
                  <a:pt x="1660" y="1774"/>
                  <a:pt x="1625" y="1954"/>
                </a:cubicBezTo>
                <a:cubicBezTo>
                  <a:pt x="1557" y="2588"/>
                  <a:pt x="1660" y="3238"/>
                  <a:pt x="1557" y="3890"/>
                </a:cubicBezTo>
                <a:cubicBezTo>
                  <a:pt x="1557" y="4053"/>
                  <a:pt x="1151" y="4215"/>
                  <a:pt x="948" y="4396"/>
                </a:cubicBezTo>
                <a:cubicBezTo>
                  <a:pt x="643" y="4215"/>
                  <a:pt x="103" y="4071"/>
                  <a:pt x="68" y="3890"/>
                </a:cubicBezTo>
                <a:cubicBezTo>
                  <a:pt x="-33" y="3058"/>
                  <a:pt x="1" y="2226"/>
                  <a:pt x="34" y="1412"/>
                </a:cubicBezTo>
                <a:cubicBezTo>
                  <a:pt x="68" y="960"/>
                  <a:pt x="536" y="689"/>
                  <a:pt x="1388" y="454"/>
                </a:cubicBezTo>
                <a:cubicBezTo>
                  <a:pt x="2240" y="219"/>
                  <a:pt x="3891" y="3"/>
                  <a:pt x="5144" y="0"/>
                </a:cubicBezTo>
                <a:cubicBezTo>
                  <a:pt x="6396" y="-3"/>
                  <a:pt x="8095" y="219"/>
                  <a:pt x="8902" y="436"/>
                </a:cubicBezTo>
                <a:cubicBezTo>
                  <a:pt x="9709" y="653"/>
                  <a:pt x="9985" y="887"/>
                  <a:pt x="9985" y="1304"/>
                </a:cubicBezTo>
                <a:cubicBezTo>
                  <a:pt x="9985" y="2190"/>
                  <a:pt x="10019" y="3076"/>
                  <a:pt x="9985" y="3962"/>
                </a:cubicBezTo>
                <a:cubicBezTo>
                  <a:pt x="9952" y="4125"/>
                  <a:pt x="9680" y="4288"/>
                  <a:pt x="9546" y="4433"/>
                </a:cubicBezTo>
                <a:cubicBezTo>
                  <a:pt x="9308" y="4288"/>
                  <a:pt x="8902" y="4143"/>
                  <a:pt x="8902" y="3980"/>
                </a:cubicBezTo>
                <a:cubicBezTo>
                  <a:pt x="8835" y="3292"/>
                  <a:pt x="8902" y="2606"/>
                  <a:pt x="8835" y="1919"/>
                </a:cubicBezTo>
                <a:cubicBezTo>
                  <a:pt x="8835" y="1756"/>
                  <a:pt x="8530" y="1593"/>
                  <a:pt x="8326" y="1412"/>
                </a:cubicBezTo>
                <a:cubicBezTo>
                  <a:pt x="8123" y="1593"/>
                  <a:pt x="7751" y="1756"/>
                  <a:pt x="7751" y="1936"/>
                </a:cubicBezTo>
                <a:cubicBezTo>
                  <a:pt x="7717" y="3184"/>
                  <a:pt x="7717" y="4450"/>
                  <a:pt x="7717" y="5697"/>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椭圆 24"/>
          <p:cNvSpPr/>
          <p:nvPr/>
        </p:nvSpPr>
        <p:spPr>
          <a:xfrm>
            <a:off x="1402786" y="1722032"/>
            <a:ext cx="271264" cy="27126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9"/>
          <p:cNvSpPr/>
          <p:nvPr/>
        </p:nvSpPr>
        <p:spPr bwMode="auto">
          <a:xfrm>
            <a:off x="2451110" y="2034724"/>
            <a:ext cx="705866" cy="1336452"/>
          </a:xfrm>
          <a:custGeom>
            <a:avLst/>
            <a:gdLst>
              <a:gd name="T0" fmla="*/ 229 w 297"/>
              <a:gd name="T1" fmla="*/ 313 h 556"/>
              <a:gd name="T2" fmla="*/ 229 w 297"/>
              <a:gd name="T3" fmla="*/ 514 h 556"/>
              <a:gd name="T4" fmla="*/ 198 w 297"/>
              <a:gd name="T5" fmla="*/ 554 h 556"/>
              <a:gd name="T6" fmla="*/ 169 w 297"/>
              <a:gd name="T7" fmla="*/ 515 h 556"/>
              <a:gd name="T8" fmla="*/ 168 w 297"/>
              <a:gd name="T9" fmla="*/ 267 h 556"/>
              <a:gd name="T10" fmla="*/ 152 w 297"/>
              <a:gd name="T11" fmla="*/ 236 h 556"/>
              <a:gd name="T12" fmla="*/ 136 w 297"/>
              <a:gd name="T13" fmla="*/ 266 h 556"/>
              <a:gd name="T14" fmla="*/ 134 w 297"/>
              <a:gd name="T15" fmla="*/ 520 h 556"/>
              <a:gd name="T16" fmla="*/ 107 w 297"/>
              <a:gd name="T17" fmla="*/ 552 h 556"/>
              <a:gd name="T18" fmla="*/ 82 w 297"/>
              <a:gd name="T19" fmla="*/ 519 h 556"/>
              <a:gd name="T20" fmla="*/ 82 w 297"/>
              <a:gd name="T21" fmla="*/ 499 h 556"/>
              <a:gd name="T22" fmla="*/ 82 w 297"/>
              <a:gd name="T23" fmla="*/ 124 h 556"/>
              <a:gd name="T24" fmla="*/ 81 w 297"/>
              <a:gd name="T25" fmla="*/ 107 h 556"/>
              <a:gd name="T26" fmla="*/ 66 w 297"/>
              <a:gd name="T27" fmla="*/ 76 h 556"/>
              <a:gd name="T28" fmla="*/ 49 w 297"/>
              <a:gd name="T29" fmla="*/ 106 h 556"/>
              <a:gd name="T30" fmla="*/ 47 w 297"/>
              <a:gd name="T31" fmla="*/ 213 h 556"/>
              <a:gd name="T32" fmla="*/ 29 w 297"/>
              <a:gd name="T33" fmla="*/ 241 h 556"/>
              <a:gd name="T34" fmla="*/ 3 w 297"/>
              <a:gd name="T35" fmla="*/ 213 h 556"/>
              <a:gd name="T36" fmla="*/ 2 w 297"/>
              <a:gd name="T37" fmla="*/ 76 h 556"/>
              <a:gd name="T38" fmla="*/ 42 w 297"/>
              <a:gd name="T39" fmla="*/ 23 h 556"/>
              <a:gd name="T40" fmla="*/ 264 w 297"/>
              <a:gd name="T41" fmla="*/ 22 h 556"/>
              <a:gd name="T42" fmla="*/ 296 w 297"/>
              <a:gd name="T43" fmla="*/ 70 h 556"/>
              <a:gd name="T44" fmla="*/ 296 w 297"/>
              <a:gd name="T45" fmla="*/ 217 h 556"/>
              <a:gd name="T46" fmla="*/ 283 w 297"/>
              <a:gd name="T47" fmla="*/ 243 h 556"/>
              <a:gd name="T48" fmla="*/ 264 w 297"/>
              <a:gd name="T49" fmla="*/ 218 h 556"/>
              <a:gd name="T50" fmla="*/ 262 w 297"/>
              <a:gd name="T51" fmla="*/ 104 h 556"/>
              <a:gd name="T52" fmla="*/ 247 w 297"/>
              <a:gd name="T53" fmla="*/ 76 h 556"/>
              <a:gd name="T54" fmla="*/ 230 w 297"/>
              <a:gd name="T55" fmla="*/ 105 h 556"/>
              <a:gd name="T56" fmla="*/ 229 w 297"/>
              <a:gd name="T57" fmla="*/ 313 h 556"/>
              <a:gd name="connsiteX0" fmla="*/ 7677 w 9948"/>
              <a:gd name="connsiteY0" fmla="*/ 5611 h 9946"/>
              <a:gd name="connsiteX1" fmla="*/ 7677 w 9948"/>
              <a:gd name="connsiteY1" fmla="*/ 9227 h 9946"/>
              <a:gd name="connsiteX2" fmla="*/ 6634 w 9948"/>
              <a:gd name="connsiteY2" fmla="*/ 9946 h 9946"/>
              <a:gd name="connsiteX3" fmla="*/ 5657 w 9948"/>
              <a:gd name="connsiteY3" fmla="*/ 9245 h 9946"/>
              <a:gd name="connsiteX4" fmla="*/ 5624 w 9948"/>
              <a:gd name="connsiteY4" fmla="*/ 4784 h 9946"/>
              <a:gd name="connsiteX5" fmla="*/ 5085 w 9948"/>
              <a:gd name="connsiteY5" fmla="*/ 4227 h 9946"/>
              <a:gd name="connsiteX6" fmla="*/ 4546 w 9948"/>
              <a:gd name="connsiteY6" fmla="*/ 4766 h 9946"/>
              <a:gd name="connsiteX7" fmla="*/ 4479 w 9948"/>
              <a:gd name="connsiteY7" fmla="*/ 9335 h 9946"/>
              <a:gd name="connsiteX8" fmla="*/ 3570 w 9948"/>
              <a:gd name="connsiteY8" fmla="*/ 9910 h 9946"/>
              <a:gd name="connsiteX9" fmla="*/ 2728 w 9948"/>
              <a:gd name="connsiteY9" fmla="*/ 9317 h 9946"/>
              <a:gd name="connsiteX10" fmla="*/ 2728 w 9948"/>
              <a:gd name="connsiteY10" fmla="*/ 8957 h 9946"/>
              <a:gd name="connsiteX11" fmla="*/ 2728 w 9948"/>
              <a:gd name="connsiteY11" fmla="*/ 2212 h 9946"/>
              <a:gd name="connsiteX12" fmla="*/ 2694 w 9948"/>
              <a:gd name="connsiteY12" fmla="*/ 1906 h 9946"/>
              <a:gd name="connsiteX13" fmla="*/ 2189 w 9948"/>
              <a:gd name="connsiteY13" fmla="*/ 1349 h 9946"/>
              <a:gd name="connsiteX14" fmla="*/ 1617 w 9948"/>
              <a:gd name="connsiteY14" fmla="*/ 1888 h 9946"/>
              <a:gd name="connsiteX15" fmla="*/ 1549 w 9948"/>
              <a:gd name="connsiteY15" fmla="*/ 3813 h 9946"/>
              <a:gd name="connsiteX16" fmla="*/ 943 w 9948"/>
              <a:gd name="connsiteY16" fmla="*/ 4317 h 9946"/>
              <a:gd name="connsiteX17" fmla="*/ 68 w 9948"/>
              <a:gd name="connsiteY17" fmla="*/ 3813 h 9946"/>
              <a:gd name="connsiteX18" fmla="*/ 34 w 9948"/>
              <a:gd name="connsiteY18" fmla="*/ 1349 h 9946"/>
              <a:gd name="connsiteX19" fmla="*/ 1381 w 9948"/>
              <a:gd name="connsiteY19" fmla="*/ 396 h 9946"/>
              <a:gd name="connsiteX20" fmla="*/ 5117 w 9948"/>
              <a:gd name="connsiteY20" fmla="*/ 1 h 9946"/>
              <a:gd name="connsiteX21" fmla="*/ 8856 w 9948"/>
              <a:gd name="connsiteY21" fmla="*/ 378 h 9946"/>
              <a:gd name="connsiteX22" fmla="*/ 9933 w 9948"/>
              <a:gd name="connsiteY22" fmla="*/ 1241 h 9946"/>
              <a:gd name="connsiteX23" fmla="*/ 9933 w 9948"/>
              <a:gd name="connsiteY23" fmla="*/ 3885 h 9946"/>
              <a:gd name="connsiteX24" fmla="*/ 9496 w 9948"/>
              <a:gd name="connsiteY24" fmla="*/ 4353 h 9946"/>
              <a:gd name="connsiteX25" fmla="*/ 8856 w 9948"/>
              <a:gd name="connsiteY25" fmla="*/ 3903 h 9946"/>
              <a:gd name="connsiteX26" fmla="*/ 8789 w 9948"/>
              <a:gd name="connsiteY26" fmla="*/ 1853 h 9946"/>
              <a:gd name="connsiteX27" fmla="*/ 8283 w 9948"/>
              <a:gd name="connsiteY27" fmla="*/ 1349 h 9946"/>
              <a:gd name="connsiteX28" fmla="*/ 7711 w 9948"/>
              <a:gd name="connsiteY28" fmla="*/ 1870 h 9946"/>
              <a:gd name="connsiteX29" fmla="*/ 7677 w 9948"/>
              <a:gd name="connsiteY29" fmla="*/ 5611 h 9946"/>
              <a:gd name="connsiteX0-1" fmla="*/ 7717 w 10000"/>
              <a:gd name="connsiteY0-2" fmla="*/ 5697 h 10056"/>
              <a:gd name="connsiteX1-3" fmla="*/ 7717 w 10000"/>
              <a:gd name="connsiteY1-4" fmla="*/ 9333 h 10056"/>
              <a:gd name="connsiteX2-5" fmla="*/ 6669 w 10000"/>
              <a:gd name="connsiteY2-6" fmla="*/ 10056 h 10056"/>
              <a:gd name="connsiteX3-7" fmla="*/ 5687 w 10000"/>
              <a:gd name="connsiteY3-8" fmla="*/ 9351 h 10056"/>
              <a:gd name="connsiteX4-9" fmla="*/ 5653 w 10000"/>
              <a:gd name="connsiteY4-10" fmla="*/ 4866 h 10056"/>
              <a:gd name="connsiteX5-11" fmla="*/ 5112 w 10000"/>
              <a:gd name="connsiteY5-12" fmla="*/ 4306 h 10056"/>
              <a:gd name="connsiteX6-13" fmla="*/ 4570 w 10000"/>
              <a:gd name="connsiteY6-14" fmla="*/ 4848 h 10056"/>
              <a:gd name="connsiteX7-15" fmla="*/ 4502 w 10000"/>
              <a:gd name="connsiteY7-16" fmla="*/ 9442 h 10056"/>
              <a:gd name="connsiteX8-17" fmla="*/ 3589 w 10000"/>
              <a:gd name="connsiteY8-18" fmla="*/ 10020 h 10056"/>
              <a:gd name="connsiteX9-19" fmla="*/ 2742 w 10000"/>
              <a:gd name="connsiteY9-20" fmla="*/ 9424 h 10056"/>
              <a:gd name="connsiteX10-21" fmla="*/ 2742 w 10000"/>
              <a:gd name="connsiteY10-22" fmla="*/ 9062 h 10056"/>
              <a:gd name="connsiteX11-23" fmla="*/ 2742 w 10000"/>
              <a:gd name="connsiteY11-24" fmla="*/ 2280 h 10056"/>
              <a:gd name="connsiteX12-25" fmla="*/ 2708 w 10000"/>
              <a:gd name="connsiteY12-26" fmla="*/ 1972 h 10056"/>
              <a:gd name="connsiteX13-27" fmla="*/ 2200 w 10000"/>
              <a:gd name="connsiteY13-28" fmla="*/ 1412 h 10056"/>
              <a:gd name="connsiteX14-29" fmla="*/ 1625 w 10000"/>
              <a:gd name="connsiteY14-30" fmla="*/ 1954 h 10056"/>
              <a:gd name="connsiteX15-31" fmla="*/ 1557 w 10000"/>
              <a:gd name="connsiteY15-32" fmla="*/ 3890 h 10056"/>
              <a:gd name="connsiteX16-33" fmla="*/ 948 w 10000"/>
              <a:gd name="connsiteY16-34" fmla="*/ 4396 h 10056"/>
              <a:gd name="connsiteX17-35" fmla="*/ 68 w 10000"/>
              <a:gd name="connsiteY17-36" fmla="*/ 3890 h 10056"/>
              <a:gd name="connsiteX18-37" fmla="*/ 34 w 10000"/>
              <a:gd name="connsiteY18-38" fmla="*/ 1412 h 10056"/>
              <a:gd name="connsiteX19-39" fmla="*/ 1388 w 10000"/>
              <a:gd name="connsiteY19-40" fmla="*/ 454 h 10056"/>
              <a:gd name="connsiteX20-41" fmla="*/ 5144 w 10000"/>
              <a:gd name="connsiteY20-42" fmla="*/ 0 h 10056"/>
              <a:gd name="connsiteX21-43" fmla="*/ 8902 w 10000"/>
              <a:gd name="connsiteY21-44" fmla="*/ 436 h 10056"/>
              <a:gd name="connsiteX22-45" fmla="*/ 9985 w 10000"/>
              <a:gd name="connsiteY22-46" fmla="*/ 1304 h 10056"/>
              <a:gd name="connsiteX23-47" fmla="*/ 9985 w 10000"/>
              <a:gd name="connsiteY23-48" fmla="*/ 3962 h 10056"/>
              <a:gd name="connsiteX24-49" fmla="*/ 9546 w 10000"/>
              <a:gd name="connsiteY24-50" fmla="*/ 4433 h 10056"/>
              <a:gd name="connsiteX25-51" fmla="*/ 8902 w 10000"/>
              <a:gd name="connsiteY25-52" fmla="*/ 3980 h 10056"/>
              <a:gd name="connsiteX26-53" fmla="*/ 8835 w 10000"/>
              <a:gd name="connsiteY26-54" fmla="*/ 1919 h 10056"/>
              <a:gd name="connsiteX27-55" fmla="*/ 8326 w 10000"/>
              <a:gd name="connsiteY27-56" fmla="*/ 1412 h 10056"/>
              <a:gd name="connsiteX28-57" fmla="*/ 7751 w 10000"/>
              <a:gd name="connsiteY28-58" fmla="*/ 1936 h 10056"/>
              <a:gd name="connsiteX29-59" fmla="*/ 7717 w 10000"/>
              <a:gd name="connsiteY29-60" fmla="*/ 5697 h 100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10000" h="10056">
                <a:moveTo>
                  <a:pt x="7717" y="5697"/>
                </a:moveTo>
                <a:lnTo>
                  <a:pt x="7717" y="9333"/>
                </a:lnTo>
                <a:cubicBezTo>
                  <a:pt x="7751" y="9730"/>
                  <a:pt x="7616" y="10074"/>
                  <a:pt x="6669" y="10056"/>
                </a:cubicBezTo>
                <a:cubicBezTo>
                  <a:pt x="5822" y="10038"/>
                  <a:pt x="5687" y="9730"/>
                  <a:pt x="5687" y="9351"/>
                </a:cubicBezTo>
                <a:cubicBezTo>
                  <a:pt x="5687" y="7850"/>
                  <a:pt x="5721" y="6367"/>
                  <a:pt x="5653" y="4866"/>
                </a:cubicBezTo>
                <a:cubicBezTo>
                  <a:pt x="5653" y="4685"/>
                  <a:pt x="5315" y="4486"/>
                  <a:pt x="5112" y="4306"/>
                </a:cubicBezTo>
                <a:cubicBezTo>
                  <a:pt x="4942" y="4486"/>
                  <a:pt x="4570" y="4667"/>
                  <a:pt x="4570" y="4848"/>
                </a:cubicBezTo>
                <a:cubicBezTo>
                  <a:pt x="4536" y="6385"/>
                  <a:pt x="4570" y="7904"/>
                  <a:pt x="4502" y="9442"/>
                </a:cubicBezTo>
                <a:cubicBezTo>
                  <a:pt x="4502" y="9658"/>
                  <a:pt x="3961" y="10002"/>
                  <a:pt x="3589" y="10020"/>
                </a:cubicBezTo>
                <a:cubicBezTo>
                  <a:pt x="2911" y="10092"/>
                  <a:pt x="2708" y="9766"/>
                  <a:pt x="2742" y="9424"/>
                </a:cubicBezTo>
                <a:lnTo>
                  <a:pt x="2742" y="9062"/>
                </a:lnTo>
                <a:lnTo>
                  <a:pt x="2742" y="2280"/>
                </a:lnTo>
                <a:cubicBezTo>
                  <a:pt x="2742" y="2171"/>
                  <a:pt x="2776" y="2063"/>
                  <a:pt x="2708" y="1972"/>
                </a:cubicBezTo>
                <a:cubicBezTo>
                  <a:pt x="2573" y="1774"/>
                  <a:pt x="2370" y="1593"/>
                  <a:pt x="2200" y="1412"/>
                </a:cubicBezTo>
                <a:cubicBezTo>
                  <a:pt x="1997" y="1593"/>
                  <a:pt x="1660" y="1774"/>
                  <a:pt x="1625" y="1954"/>
                </a:cubicBezTo>
                <a:cubicBezTo>
                  <a:pt x="1557" y="2588"/>
                  <a:pt x="1660" y="3238"/>
                  <a:pt x="1557" y="3890"/>
                </a:cubicBezTo>
                <a:cubicBezTo>
                  <a:pt x="1557" y="4053"/>
                  <a:pt x="1151" y="4215"/>
                  <a:pt x="948" y="4396"/>
                </a:cubicBezTo>
                <a:cubicBezTo>
                  <a:pt x="643" y="4215"/>
                  <a:pt x="103" y="4071"/>
                  <a:pt x="68" y="3890"/>
                </a:cubicBezTo>
                <a:cubicBezTo>
                  <a:pt x="-33" y="3058"/>
                  <a:pt x="1" y="2226"/>
                  <a:pt x="34" y="1412"/>
                </a:cubicBezTo>
                <a:cubicBezTo>
                  <a:pt x="68" y="960"/>
                  <a:pt x="536" y="689"/>
                  <a:pt x="1388" y="454"/>
                </a:cubicBezTo>
                <a:cubicBezTo>
                  <a:pt x="2240" y="219"/>
                  <a:pt x="3891" y="3"/>
                  <a:pt x="5144" y="0"/>
                </a:cubicBezTo>
                <a:cubicBezTo>
                  <a:pt x="6396" y="-3"/>
                  <a:pt x="8095" y="219"/>
                  <a:pt x="8902" y="436"/>
                </a:cubicBezTo>
                <a:cubicBezTo>
                  <a:pt x="9709" y="653"/>
                  <a:pt x="9985" y="887"/>
                  <a:pt x="9985" y="1304"/>
                </a:cubicBezTo>
                <a:cubicBezTo>
                  <a:pt x="9985" y="2190"/>
                  <a:pt x="10019" y="3076"/>
                  <a:pt x="9985" y="3962"/>
                </a:cubicBezTo>
                <a:cubicBezTo>
                  <a:pt x="9952" y="4125"/>
                  <a:pt x="9680" y="4288"/>
                  <a:pt x="9546" y="4433"/>
                </a:cubicBezTo>
                <a:cubicBezTo>
                  <a:pt x="9308" y="4288"/>
                  <a:pt x="8902" y="4143"/>
                  <a:pt x="8902" y="3980"/>
                </a:cubicBezTo>
                <a:cubicBezTo>
                  <a:pt x="8835" y="3292"/>
                  <a:pt x="8902" y="2606"/>
                  <a:pt x="8835" y="1919"/>
                </a:cubicBezTo>
                <a:cubicBezTo>
                  <a:pt x="8835" y="1756"/>
                  <a:pt x="8530" y="1593"/>
                  <a:pt x="8326" y="1412"/>
                </a:cubicBezTo>
                <a:cubicBezTo>
                  <a:pt x="8123" y="1593"/>
                  <a:pt x="7751" y="1756"/>
                  <a:pt x="7751" y="1936"/>
                </a:cubicBezTo>
                <a:cubicBezTo>
                  <a:pt x="7717" y="3184"/>
                  <a:pt x="7717" y="4450"/>
                  <a:pt x="7717" y="5697"/>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椭圆 30"/>
          <p:cNvSpPr/>
          <p:nvPr/>
        </p:nvSpPr>
        <p:spPr>
          <a:xfrm>
            <a:off x="2668411" y="1722032"/>
            <a:ext cx="271264" cy="27126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
          <p:cNvSpPr/>
          <p:nvPr/>
        </p:nvSpPr>
        <p:spPr bwMode="auto">
          <a:xfrm>
            <a:off x="3716735" y="2034724"/>
            <a:ext cx="705866" cy="1336452"/>
          </a:xfrm>
          <a:custGeom>
            <a:avLst/>
            <a:gdLst>
              <a:gd name="T0" fmla="*/ 229 w 297"/>
              <a:gd name="T1" fmla="*/ 313 h 556"/>
              <a:gd name="T2" fmla="*/ 229 w 297"/>
              <a:gd name="T3" fmla="*/ 514 h 556"/>
              <a:gd name="T4" fmla="*/ 198 w 297"/>
              <a:gd name="T5" fmla="*/ 554 h 556"/>
              <a:gd name="T6" fmla="*/ 169 w 297"/>
              <a:gd name="T7" fmla="*/ 515 h 556"/>
              <a:gd name="T8" fmla="*/ 168 w 297"/>
              <a:gd name="T9" fmla="*/ 267 h 556"/>
              <a:gd name="T10" fmla="*/ 152 w 297"/>
              <a:gd name="T11" fmla="*/ 236 h 556"/>
              <a:gd name="T12" fmla="*/ 136 w 297"/>
              <a:gd name="T13" fmla="*/ 266 h 556"/>
              <a:gd name="T14" fmla="*/ 134 w 297"/>
              <a:gd name="T15" fmla="*/ 520 h 556"/>
              <a:gd name="T16" fmla="*/ 107 w 297"/>
              <a:gd name="T17" fmla="*/ 552 h 556"/>
              <a:gd name="T18" fmla="*/ 82 w 297"/>
              <a:gd name="T19" fmla="*/ 519 h 556"/>
              <a:gd name="T20" fmla="*/ 82 w 297"/>
              <a:gd name="T21" fmla="*/ 499 h 556"/>
              <a:gd name="T22" fmla="*/ 82 w 297"/>
              <a:gd name="T23" fmla="*/ 124 h 556"/>
              <a:gd name="T24" fmla="*/ 81 w 297"/>
              <a:gd name="T25" fmla="*/ 107 h 556"/>
              <a:gd name="T26" fmla="*/ 66 w 297"/>
              <a:gd name="T27" fmla="*/ 76 h 556"/>
              <a:gd name="T28" fmla="*/ 49 w 297"/>
              <a:gd name="T29" fmla="*/ 106 h 556"/>
              <a:gd name="T30" fmla="*/ 47 w 297"/>
              <a:gd name="T31" fmla="*/ 213 h 556"/>
              <a:gd name="T32" fmla="*/ 29 w 297"/>
              <a:gd name="T33" fmla="*/ 241 h 556"/>
              <a:gd name="T34" fmla="*/ 3 w 297"/>
              <a:gd name="T35" fmla="*/ 213 h 556"/>
              <a:gd name="T36" fmla="*/ 2 w 297"/>
              <a:gd name="T37" fmla="*/ 76 h 556"/>
              <a:gd name="T38" fmla="*/ 42 w 297"/>
              <a:gd name="T39" fmla="*/ 23 h 556"/>
              <a:gd name="T40" fmla="*/ 264 w 297"/>
              <a:gd name="T41" fmla="*/ 22 h 556"/>
              <a:gd name="T42" fmla="*/ 296 w 297"/>
              <a:gd name="T43" fmla="*/ 70 h 556"/>
              <a:gd name="T44" fmla="*/ 296 w 297"/>
              <a:gd name="T45" fmla="*/ 217 h 556"/>
              <a:gd name="T46" fmla="*/ 283 w 297"/>
              <a:gd name="T47" fmla="*/ 243 h 556"/>
              <a:gd name="T48" fmla="*/ 264 w 297"/>
              <a:gd name="T49" fmla="*/ 218 h 556"/>
              <a:gd name="T50" fmla="*/ 262 w 297"/>
              <a:gd name="T51" fmla="*/ 104 h 556"/>
              <a:gd name="T52" fmla="*/ 247 w 297"/>
              <a:gd name="T53" fmla="*/ 76 h 556"/>
              <a:gd name="T54" fmla="*/ 230 w 297"/>
              <a:gd name="T55" fmla="*/ 105 h 556"/>
              <a:gd name="T56" fmla="*/ 229 w 297"/>
              <a:gd name="T57" fmla="*/ 313 h 556"/>
              <a:gd name="connsiteX0" fmla="*/ 7677 w 9948"/>
              <a:gd name="connsiteY0" fmla="*/ 5611 h 9946"/>
              <a:gd name="connsiteX1" fmla="*/ 7677 w 9948"/>
              <a:gd name="connsiteY1" fmla="*/ 9227 h 9946"/>
              <a:gd name="connsiteX2" fmla="*/ 6634 w 9948"/>
              <a:gd name="connsiteY2" fmla="*/ 9946 h 9946"/>
              <a:gd name="connsiteX3" fmla="*/ 5657 w 9948"/>
              <a:gd name="connsiteY3" fmla="*/ 9245 h 9946"/>
              <a:gd name="connsiteX4" fmla="*/ 5624 w 9948"/>
              <a:gd name="connsiteY4" fmla="*/ 4784 h 9946"/>
              <a:gd name="connsiteX5" fmla="*/ 5085 w 9948"/>
              <a:gd name="connsiteY5" fmla="*/ 4227 h 9946"/>
              <a:gd name="connsiteX6" fmla="*/ 4546 w 9948"/>
              <a:gd name="connsiteY6" fmla="*/ 4766 h 9946"/>
              <a:gd name="connsiteX7" fmla="*/ 4479 w 9948"/>
              <a:gd name="connsiteY7" fmla="*/ 9335 h 9946"/>
              <a:gd name="connsiteX8" fmla="*/ 3570 w 9948"/>
              <a:gd name="connsiteY8" fmla="*/ 9910 h 9946"/>
              <a:gd name="connsiteX9" fmla="*/ 2728 w 9948"/>
              <a:gd name="connsiteY9" fmla="*/ 9317 h 9946"/>
              <a:gd name="connsiteX10" fmla="*/ 2728 w 9948"/>
              <a:gd name="connsiteY10" fmla="*/ 8957 h 9946"/>
              <a:gd name="connsiteX11" fmla="*/ 2728 w 9948"/>
              <a:gd name="connsiteY11" fmla="*/ 2212 h 9946"/>
              <a:gd name="connsiteX12" fmla="*/ 2694 w 9948"/>
              <a:gd name="connsiteY12" fmla="*/ 1906 h 9946"/>
              <a:gd name="connsiteX13" fmla="*/ 2189 w 9948"/>
              <a:gd name="connsiteY13" fmla="*/ 1349 h 9946"/>
              <a:gd name="connsiteX14" fmla="*/ 1617 w 9948"/>
              <a:gd name="connsiteY14" fmla="*/ 1888 h 9946"/>
              <a:gd name="connsiteX15" fmla="*/ 1549 w 9948"/>
              <a:gd name="connsiteY15" fmla="*/ 3813 h 9946"/>
              <a:gd name="connsiteX16" fmla="*/ 943 w 9948"/>
              <a:gd name="connsiteY16" fmla="*/ 4317 h 9946"/>
              <a:gd name="connsiteX17" fmla="*/ 68 w 9948"/>
              <a:gd name="connsiteY17" fmla="*/ 3813 h 9946"/>
              <a:gd name="connsiteX18" fmla="*/ 34 w 9948"/>
              <a:gd name="connsiteY18" fmla="*/ 1349 h 9946"/>
              <a:gd name="connsiteX19" fmla="*/ 1381 w 9948"/>
              <a:gd name="connsiteY19" fmla="*/ 396 h 9946"/>
              <a:gd name="connsiteX20" fmla="*/ 5117 w 9948"/>
              <a:gd name="connsiteY20" fmla="*/ 1 h 9946"/>
              <a:gd name="connsiteX21" fmla="*/ 8856 w 9948"/>
              <a:gd name="connsiteY21" fmla="*/ 378 h 9946"/>
              <a:gd name="connsiteX22" fmla="*/ 9933 w 9948"/>
              <a:gd name="connsiteY22" fmla="*/ 1241 h 9946"/>
              <a:gd name="connsiteX23" fmla="*/ 9933 w 9948"/>
              <a:gd name="connsiteY23" fmla="*/ 3885 h 9946"/>
              <a:gd name="connsiteX24" fmla="*/ 9496 w 9948"/>
              <a:gd name="connsiteY24" fmla="*/ 4353 h 9946"/>
              <a:gd name="connsiteX25" fmla="*/ 8856 w 9948"/>
              <a:gd name="connsiteY25" fmla="*/ 3903 h 9946"/>
              <a:gd name="connsiteX26" fmla="*/ 8789 w 9948"/>
              <a:gd name="connsiteY26" fmla="*/ 1853 h 9946"/>
              <a:gd name="connsiteX27" fmla="*/ 8283 w 9948"/>
              <a:gd name="connsiteY27" fmla="*/ 1349 h 9946"/>
              <a:gd name="connsiteX28" fmla="*/ 7711 w 9948"/>
              <a:gd name="connsiteY28" fmla="*/ 1870 h 9946"/>
              <a:gd name="connsiteX29" fmla="*/ 7677 w 9948"/>
              <a:gd name="connsiteY29" fmla="*/ 5611 h 9946"/>
              <a:gd name="connsiteX0-1" fmla="*/ 7717 w 10000"/>
              <a:gd name="connsiteY0-2" fmla="*/ 5697 h 10056"/>
              <a:gd name="connsiteX1-3" fmla="*/ 7717 w 10000"/>
              <a:gd name="connsiteY1-4" fmla="*/ 9333 h 10056"/>
              <a:gd name="connsiteX2-5" fmla="*/ 6669 w 10000"/>
              <a:gd name="connsiteY2-6" fmla="*/ 10056 h 10056"/>
              <a:gd name="connsiteX3-7" fmla="*/ 5687 w 10000"/>
              <a:gd name="connsiteY3-8" fmla="*/ 9351 h 10056"/>
              <a:gd name="connsiteX4-9" fmla="*/ 5653 w 10000"/>
              <a:gd name="connsiteY4-10" fmla="*/ 4866 h 10056"/>
              <a:gd name="connsiteX5-11" fmla="*/ 5112 w 10000"/>
              <a:gd name="connsiteY5-12" fmla="*/ 4306 h 10056"/>
              <a:gd name="connsiteX6-13" fmla="*/ 4570 w 10000"/>
              <a:gd name="connsiteY6-14" fmla="*/ 4848 h 10056"/>
              <a:gd name="connsiteX7-15" fmla="*/ 4502 w 10000"/>
              <a:gd name="connsiteY7-16" fmla="*/ 9442 h 10056"/>
              <a:gd name="connsiteX8-17" fmla="*/ 3589 w 10000"/>
              <a:gd name="connsiteY8-18" fmla="*/ 10020 h 10056"/>
              <a:gd name="connsiteX9-19" fmla="*/ 2742 w 10000"/>
              <a:gd name="connsiteY9-20" fmla="*/ 9424 h 10056"/>
              <a:gd name="connsiteX10-21" fmla="*/ 2742 w 10000"/>
              <a:gd name="connsiteY10-22" fmla="*/ 9062 h 10056"/>
              <a:gd name="connsiteX11-23" fmla="*/ 2742 w 10000"/>
              <a:gd name="connsiteY11-24" fmla="*/ 2280 h 10056"/>
              <a:gd name="connsiteX12-25" fmla="*/ 2708 w 10000"/>
              <a:gd name="connsiteY12-26" fmla="*/ 1972 h 10056"/>
              <a:gd name="connsiteX13-27" fmla="*/ 2200 w 10000"/>
              <a:gd name="connsiteY13-28" fmla="*/ 1412 h 10056"/>
              <a:gd name="connsiteX14-29" fmla="*/ 1625 w 10000"/>
              <a:gd name="connsiteY14-30" fmla="*/ 1954 h 10056"/>
              <a:gd name="connsiteX15-31" fmla="*/ 1557 w 10000"/>
              <a:gd name="connsiteY15-32" fmla="*/ 3890 h 10056"/>
              <a:gd name="connsiteX16-33" fmla="*/ 948 w 10000"/>
              <a:gd name="connsiteY16-34" fmla="*/ 4396 h 10056"/>
              <a:gd name="connsiteX17-35" fmla="*/ 68 w 10000"/>
              <a:gd name="connsiteY17-36" fmla="*/ 3890 h 10056"/>
              <a:gd name="connsiteX18-37" fmla="*/ 34 w 10000"/>
              <a:gd name="connsiteY18-38" fmla="*/ 1412 h 10056"/>
              <a:gd name="connsiteX19-39" fmla="*/ 1388 w 10000"/>
              <a:gd name="connsiteY19-40" fmla="*/ 454 h 10056"/>
              <a:gd name="connsiteX20-41" fmla="*/ 5144 w 10000"/>
              <a:gd name="connsiteY20-42" fmla="*/ 0 h 10056"/>
              <a:gd name="connsiteX21-43" fmla="*/ 8902 w 10000"/>
              <a:gd name="connsiteY21-44" fmla="*/ 436 h 10056"/>
              <a:gd name="connsiteX22-45" fmla="*/ 9985 w 10000"/>
              <a:gd name="connsiteY22-46" fmla="*/ 1304 h 10056"/>
              <a:gd name="connsiteX23-47" fmla="*/ 9985 w 10000"/>
              <a:gd name="connsiteY23-48" fmla="*/ 3962 h 10056"/>
              <a:gd name="connsiteX24-49" fmla="*/ 9546 w 10000"/>
              <a:gd name="connsiteY24-50" fmla="*/ 4433 h 10056"/>
              <a:gd name="connsiteX25-51" fmla="*/ 8902 w 10000"/>
              <a:gd name="connsiteY25-52" fmla="*/ 3980 h 10056"/>
              <a:gd name="connsiteX26-53" fmla="*/ 8835 w 10000"/>
              <a:gd name="connsiteY26-54" fmla="*/ 1919 h 10056"/>
              <a:gd name="connsiteX27-55" fmla="*/ 8326 w 10000"/>
              <a:gd name="connsiteY27-56" fmla="*/ 1412 h 10056"/>
              <a:gd name="connsiteX28-57" fmla="*/ 7751 w 10000"/>
              <a:gd name="connsiteY28-58" fmla="*/ 1936 h 10056"/>
              <a:gd name="connsiteX29-59" fmla="*/ 7717 w 10000"/>
              <a:gd name="connsiteY29-60" fmla="*/ 5697 h 100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10000" h="10056">
                <a:moveTo>
                  <a:pt x="7717" y="5697"/>
                </a:moveTo>
                <a:lnTo>
                  <a:pt x="7717" y="9333"/>
                </a:lnTo>
                <a:cubicBezTo>
                  <a:pt x="7751" y="9730"/>
                  <a:pt x="7616" y="10074"/>
                  <a:pt x="6669" y="10056"/>
                </a:cubicBezTo>
                <a:cubicBezTo>
                  <a:pt x="5822" y="10038"/>
                  <a:pt x="5687" y="9730"/>
                  <a:pt x="5687" y="9351"/>
                </a:cubicBezTo>
                <a:cubicBezTo>
                  <a:pt x="5687" y="7850"/>
                  <a:pt x="5721" y="6367"/>
                  <a:pt x="5653" y="4866"/>
                </a:cubicBezTo>
                <a:cubicBezTo>
                  <a:pt x="5653" y="4685"/>
                  <a:pt x="5315" y="4486"/>
                  <a:pt x="5112" y="4306"/>
                </a:cubicBezTo>
                <a:cubicBezTo>
                  <a:pt x="4942" y="4486"/>
                  <a:pt x="4570" y="4667"/>
                  <a:pt x="4570" y="4848"/>
                </a:cubicBezTo>
                <a:cubicBezTo>
                  <a:pt x="4536" y="6385"/>
                  <a:pt x="4570" y="7904"/>
                  <a:pt x="4502" y="9442"/>
                </a:cubicBezTo>
                <a:cubicBezTo>
                  <a:pt x="4502" y="9658"/>
                  <a:pt x="3961" y="10002"/>
                  <a:pt x="3589" y="10020"/>
                </a:cubicBezTo>
                <a:cubicBezTo>
                  <a:pt x="2911" y="10092"/>
                  <a:pt x="2708" y="9766"/>
                  <a:pt x="2742" y="9424"/>
                </a:cubicBezTo>
                <a:lnTo>
                  <a:pt x="2742" y="9062"/>
                </a:lnTo>
                <a:lnTo>
                  <a:pt x="2742" y="2280"/>
                </a:lnTo>
                <a:cubicBezTo>
                  <a:pt x="2742" y="2171"/>
                  <a:pt x="2776" y="2063"/>
                  <a:pt x="2708" y="1972"/>
                </a:cubicBezTo>
                <a:cubicBezTo>
                  <a:pt x="2573" y="1774"/>
                  <a:pt x="2370" y="1593"/>
                  <a:pt x="2200" y="1412"/>
                </a:cubicBezTo>
                <a:cubicBezTo>
                  <a:pt x="1997" y="1593"/>
                  <a:pt x="1660" y="1774"/>
                  <a:pt x="1625" y="1954"/>
                </a:cubicBezTo>
                <a:cubicBezTo>
                  <a:pt x="1557" y="2588"/>
                  <a:pt x="1660" y="3238"/>
                  <a:pt x="1557" y="3890"/>
                </a:cubicBezTo>
                <a:cubicBezTo>
                  <a:pt x="1557" y="4053"/>
                  <a:pt x="1151" y="4215"/>
                  <a:pt x="948" y="4396"/>
                </a:cubicBezTo>
                <a:cubicBezTo>
                  <a:pt x="643" y="4215"/>
                  <a:pt x="103" y="4071"/>
                  <a:pt x="68" y="3890"/>
                </a:cubicBezTo>
                <a:cubicBezTo>
                  <a:pt x="-33" y="3058"/>
                  <a:pt x="1" y="2226"/>
                  <a:pt x="34" y="1412"/>
                </a:cubicBezTo>
                <a:cubicBezTo>
                  <a:pt x="68" y="960"/>
                  <a:pt x="536" y="689"/>
                  <a:pt x="1388" y="454"/>
                </a:cubicBezTo>
                <a:cubicBezTo>
                  <a:pt x="2240" y="219"/>
                  <a:pt x="3891" y="3"/>
                  <a:pt x="5144" y="0"/>
                </a:cubicBezTo>
                <a:cubicBezTo>
                  <a:pt x="6396" y="-3"/>
                  <a:pt x="8095" y="219"/>
                  <a:pt x="8902" y="436"/>
                </a:cubicBezTo>
                <a:cubicBezTo>
                  <a:pt x="9709" y="653"/>
                  <a:pt x="9985" y="887"/>
                  <a:pt x="9985" y="1304"/>
                </a:cubicBezTo>
                <a:cubicBezTo>
                  <a:pt x="9985" y="2190"/>
                  <a:pt x="10019" y="3076"/>
                  <a:pt x="9985" y="3962"/>
                </a:cubicBezTo>
                <a:cubicBezTo>
                  <a:pt x="9952" y="4125"/>
                  <a:pt x="9680" y="4288"/>
                  <a:pt x="9546" y="4433"/>
                </a:cubicBezTo>
                <a:cubicBezTo>
                  <a:pt x="9308" y="4288"/>
                  <a:pt x="8902" y="4143"/>
                  <a:pt x="8902" y="3980"/>
                </a:cubicBezTo>
                <a:cubicBezTo>
                  <a:pt x="8835" y="3292"/>
                  <a:pt x="8902" y="2606"/>
                  <a:pt x="8835" y="1919"/>
                </a:cubicBezTo>
                <a:cubicBezTo>
                  <a:pt x="8835" y="1756"/>
                  <a:pt x="8530" y="1593"/>
                  <a:pt x="8326" y="1412"/>
                </a:cubicBezTo>
                <a:cubicBezTo>
                  <a:pt x="8123" y="1593"/>
                  <a:pt x="7751" y="1756"/>
                  <a:pt x="7751" y="1936"/>
                </a:cubicBezTo>
                <a:cubicBezTo>
                  <a:pt x="7717" y="3184"/>
                  <a:pt x="7717" y="4450"/>
                  <a:pt x="7717" y="5697"/>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椭圆 33"/>
          <p:cNvSpPr/>
          <p:nvPr/>
        </p:nvSpPr>
        <p:spPr>
          <a:xfrm>
            <a:off x="3934036" y="1722032"/>
            <a:ext cx="271264" cy="27126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9"/>
          <p:cNvSpPr/>
          <p:nvPr/>
        </p:nvSpPr>
        <p:spPr bwMode="auto">
          <a:xfrm>
            <a:off x="4982360" y="2034724"/>
            <a:ext cx="705866" cy="1336452"/>
          </a:xfrm>
          <a:custGeom>
            <a:avLst/>
            <a:gdLst>
              <a:gd name="T0" fmla="*/ 229 w 297"/>
              <a:gd name="T1" fmla="*/ 313 h 556"/>
              <a:gd name="T2" fmla="*/ 229 w 297"/>
              <a:gd name="T3" fmla="*/ 514 h 556"/>
              <a:gd name="T4" fmla="*/ 198 w 297"/>
              <a:gd name="T5" fmla="*/ 554 h 556"/>
              <a:gd name="T6" fmla="*/ 169 w 297"/>
              <a:gd name="T7" fmla="*/ 515 h 556"/>
              <a:gd name="T8" fmla="*/ 168 w 297"/>
              <a:gd name="T9" fmla="*/ 267 h 556"/>
              <a:gd name="T10" fmla="*/ 152 w 297"/>
              <a:gd name="T11" fmla="*/ 236 h 556"/>
              <a:gd name="T12" fmla="*/ 136 w 297"/>
              <a:gd name="T13" fmla="*/ 266 h 556"/>
              <a:gd name="T14" fmla="*/ 134 w 297"/>
              <a:gd name="T15" fmla="*/ 520 h 556"/>
              <a:gd name="T16" fmla="*/ 107 w 297"/>
              <a:gd name="T17" fmla="*/ 552 h 556"/>
              <a:gd name="T18" fmla="*/ 82 w 297"/>
              <a:gd name="T19" fmla="*/ 519 h 556"/>
              <a:gd name="T20" fmla="*/ 82 w 297"/>
              <a:gd name="T21" fmla="*/ 499 h 556"/>
              <a:gd name="T22" fmla="*/ 82 w 297"/>
              <a:gd name="T23" fmla="*/ 124 h 556"/>
              <a:gd name="T24" fmla="*/ 81 w 297"/>
              <a:gd name="T25" fmla="*/ 107 h 556"/>
              <a:gd name="T26" fmla="*/ 66 w 297"/>
              <a:gd name="T27" fmla="*/ 76 h 556"/>
              <a:gd name="T28" fmla="*/ 49 w 297"/>
              <a:gd name="T29" fmla="*/ 106 h 556"/>
              <a:gd name="T30" fmla="*/ 47 w 297"/>
              <a:gd name="T31" fmla="*/ 213 h 556"/>
              <a:gd name="T32" fmla="*/ 29 w 297"/>
              <a:gd name="T33" fmla="*/ 241 h 556"/>
              <a:gd name="T34" fmla="*/ 3 w 297"/>
              <a:gd name="T35" fmla="*/ 213 h 556"/>
              <a:gd name="T36" fmla="*/ 2 w 297"/>
              <a:gd name="T37" fmla="*/ 76 h 556"/>
              <a:gd name="T38" fmla="*/ 42 w 297"/>
              <a:gd name="T39" fmla="*/ 23 h 556"/>
              <a:gd name="T40" fmla="*/ 264 w 297"/>
              <a:gd name="T41" fmla="*/ 22 h 556"/>
              <a:gd name="T42" fmla="*/ 296 w 297"/>
              <a:gd name="T43" fmla="*/ 70 h 556"/>
              <a:gd name="T44" fmla="*/ 296 w 297"/>
              <a:gd name="T45" fmla="*/ 217 h 556"/>
              <a:gd name="T46" fmla="*/ 283 w 297"/>
              <a:gd name="T47" fmla="*/ 243 h 556"/>
              <a:gd name="T48" fmla="*/ 264 w 297"/>
              <a:gd name="T49" fmla="*/ 218 h 556"/>
              <a:gd name="T50" fmla="*/ 262 w 297"/>
              <a:gd name="T51" fmla="*/ 104 h 556"/>
              <a:gd name="T52" fmla="*/ 247 w 297"/>
              <a:gd name="T53" fmla="*/ 76 h 556"/>
              <a:gd name="T54" fmla="*/ 230 w 297"/>
              <a:gd name="T55" fmla="*/ 105 h 556"/>
              <a:gd name="T56" fmla="*/ 229 w 297"/>
              <a:gd name="T57" fmla="*/ 313 h 556"/>
              <a:gd name="connsiteX0" fmla="*/ 7677 w 9948"/>
              <a:gd name="connsiteY0" fmla="*/ 5611 h 9946"/>
              <a:gd name="connsiteX1" fmla="*/ 7677 w 9948"/>
              <a:gd name="connsiteY1" fmla="*/ 9227 h 9946"/>
              <a:gd name="connsiteX2" fmla="*/ 6634 w 9948"/>
              <a:gd name="connsiteY2" fmla="*/ 9946 h 9946"/>
              <a:gd name="connsiteX3" fmla="*/ 5657 w 9948"/>
              <a:gd name="connsiteY3" fmla="*/ 9245 h 9946"/>
              <a:gd name="connsiteX4" fmla="*/ 5624 w 9948"/>
              <a:gd name="connsiteY4" fmla="*/ 4784 h 9946"/>
              <a:gd name="connsiteX5" fmla="*/ 5085 w 9948"/>
              <a:gd name="connsiteY5" fmla="*/ 4227 h 9946"/>
              <a:gd name="connsiteX6" fmla="*/ 4546 w 9948"/>
              <a:gd name="connsiteY6" fmla="*/ 4766 h 9946"/>
              <a:gd name="connsiteX7" fmla="*/ 4479 w 9948"/>
              <a:gd name="connsiteY7" fmla="*/ 9335 h 9946"/>
              <a:gd name="connsiteX8" fmla="*/ 3570 w 9948"/>
              <a:gd name="connsiteY8" fmla="*/ 9910 h 9946"/>
              <a:gd name="connsiteX9" fmla="*/ 2728 w 9948"/>
              <a:gd name="connsiteY9" fmla="*/ 9317 h 9946"/>
              <a:gd name="connsiteX10" fmla="*/ 2728 w 9948"/>
              <a:gd name="connsiteY10" fmla="*/ 8957 h 9946"/>
              <a:gd name="connsiteX11" fmla="*/ 2728 w 9948"/>
              <a:gd name="connsiteY11" fmla="*/ 2212 h 9946"/>
              <a:gd name="connsiteX12" fmla="*/ 2694 w 9948"/>
              <a:gd name="connsiteY12" fmla="*/ 1906 h 9946"/>
              <a:gd name="connsiteX13" fmla="*/ 2189 w 9948"/>
              <a:gd name="connsiteY13" fmla="*/ 1349 h 9946"/>
              <a:gd name="connsiteX14" fmla="*/ 1617 w 9948"/>
              <a:gd name="connsiteY14" fmla="*/ 1888 h 9946"/>
              <a:gd name="connsiteX15" fmla="*/ 1549 w 9948"/>
              <a:gd name="connsiteY15" fmla="*/ 3813 h 9946"/>
              <a:gd name="connsiteX16" fmla="*/ 943 w 9948"/>
              <a:gd name="connsiteY16" fmla="*/ 4317 h 9946"/>
              <a:gd name="connsiteX17" fmla="*/ 68 w 9948"/>
              <a:gd name="connsiteY17" fmla="*/ 3813 h 9946"/>
              <a:gd name="connsiteX18" fmla="*/ 34 w 9948"/>
              <a:gd name="connsiteY18" fmla="*/ 1349 h 9946"/>
              <a:gd name="connsiteX19" fmla="*/ 1381 w 9948"/>
              <a:gd name="connsiteY19" fmla="*/ 396 h 9946"/>
              <a:gd name="connsiteX20" fmla="*/ 5117 w 9948"/>
              <a:gd name="connsiteY20" fmla="*/ 1 h 9946"/>
              <a:gd name="connsiteX21" fmla="*/ 8856 w 9948"/>
              <a:gd name="connsiteY21" fmla="*/ 378 h 9946"/>
              <a:gd name="connsiteX22" fmla="*/ 9933 w 9948"/>
              <a:gd name="connsiteY22" fmla="*/ 1241 h 9946"/>
              <a:gd name="connsiteX23" fmla="*/ 9933 w 9948"/>
              <a:gd name="connsiteY23" fmla="*/ 3885 h 9946"/>
              <a:gd name="connsiteX24" fmla="*/ 9496 w 9948"/>
              <a:gd name="connsiteY24" fmla="*/ 4353 h 9946"/>
              <a:gd name="connsiteX25" fmla="*/ 8856 w 9948"/>
              <a:gd name="connsiteY25" fmla="*/ 3903 h 9946"/>
              <a:gd name="connsiteX26" fmla="*/ 8789 w 9948"/>
              <a:gd name="connsiteY26" fmla="*/ 1853 h 9946"/>
              <a:gd name="connsiteX27" fmla="*/ 8283 w 9948"/>
              <a:gd name="connsiteY27" fmla="*/ 1349 h 9946"/>
              <a:gd name="connsiteX28" fmla="*/ 7711 w 9948"/>
              <a:gd name="connsiteY28" fmla="*/ 1870 h 9946"/>
              <a:gd name="connsiteX29" fmla="*/ 7677 w 9948"/>
              <a:gd name="connsiteY29" fmla="*/ 5611 h 9946"/>
              <a:gd name="connsiteX0-1" fmla="*/ 7717 w 10000"/>
              <a:gd name="connsiteY0-2" fmla="*/ 5697 h 10056"/>
              <a:gd name="connsiteX1-3" fmla="*/ 7717 w 10000"/>
              <a:gd name="connsiteY1-4" fmla="*/ 9333 h 10056"/>
              <a:gd name="connsiteX2-5" fmla="*/ 6669 w 10000"/>
              <a:gd name="connsiteY2-6" fmla="*/ 10056 h 10056"/>
              <a:gd name="connsiteX3-7" fmla="*/ 5687 w 10000"/>
              <a:gd name="connsiteY3-8" fmla="*/ 9351 h 10056"/>
              <a:gd name="connsiteX4-9" fmla="*/ 5653 w 10000"/>
              <a:gd name="connsiteY4-10" fmla="*/ 4866 h 10056"/>
              <a:gd name="connsiteX5-11" fmla="*/ 5112 w 10000"/>
              <a:gd name="connsiteY5-12" fmla="*/ 4306 h 10056"/>
              <a:gd name="connsiteX6-13" fmla="*/ 4570 w 10000"/>
              <a:gd name="connsiteY6-14" fmla="*/ 4848 h 10056"/>
              <a:gd name="connsiteX7-15" fmla="*/ 4502 w 10000"/>
              <a:gd name="connsiteY7-16" fmla="*/ 9442 h 10056"/>
              <a:gd name="connsiteX8-17" fmla="*/ 3589 w 10000"/>
              <a:gd name="connsiteY8-18" fmla="*/ 10020 h 10056"/>
              <a:gd name="connsiteX9-19" fmla="*/ 2742 w 10000"/>
              <a:gd name="connsiteY9-20" fmla="*/ 9424 h 10056"/>
              <a:gd name="connsiteX10-21" fmla="*/ 2742 w 10000"/>
              <a:gd name="connsiteY10-22" fmla="*/ 9062 h 10056"/>
              <a:gd name="connsiteX11-23" fmla="*/ 2742 w 10000"/>
              <a:gd name="connsiteY11-24" fmla="*/ 2280 h 10056"/>
              <a:gd name="connsiteX12-25" fmla="*/ 2708 w 10000"/>
              <a:gd name="connsiteY12-26" fmla="*/ 1972 h 10056"/>
              <a:gd name="connsiteX13-27" fmla="*/ 2200 w 10000"/>
              <a:gd name="connsiteY13-28" fmla="*/ 1412 h 10056"/>
              <a:gd name="connsiteX14-29" fmla="*/ 1625 w 10000"/>
              <a:gd name="connsiteY14-30" fmla="*/ 1954 h 10056"/>
              <a:gd name="connsiteX15-31" fmla="*/ 1557 w 10000"/>
              <a:gd name="connsiteY15-32" fmla="*/ 3890 h 10056"/>
              <a:gd name="connsiteX16-33" fmla="*/ 948 w 10000"/>
              <a:gd name="connsiteY16-34" fmla="*/ 4396 h 10056"/>
              <a:gd name="connsiteX17-35" fmla="*/ 68 w 10000"/>
              <a:gd name="connsiteY17-36" fmla="*/ 3890 h 10056"/>
              <a:gd name="connsiteX18-37" fmla="*/ 34 w 10000"/>
              <a:gd name="connsiteY18-38" fmla="*/ 1412 h 10056"/>
              <a:gd name="connsiteX19-39" fmla="*/ 1388 w 10000"/>
              <a:gd name="connsiteY19-40" fmla="*/ 454 h 10056"/>
              <a:gd name="connsiteX20-41" fmla="*/ 5144 w 10000"/>
              <a:gd name="connsiteY20-42" fmla="*/ 0 h 10056"/>
              <a:gd name="connsiteX21-43" fmla="*/ 8902 w 10000"/>
              <a:gd name="connsiteY21-44" fmla="*/ 436 h 10056"/>
              <a:gd name="connsiteX22-45" fmla="*/ 9985 w 10000"/>
              <a:gd name="connsiteY22-46" fmla="*/ 1304 h 10056"/>
              <a:gd name="connsiteX23-47" fmla="*/ 9985 w 10000"/>
              <a:gd name="connsiteY23-48" fmla="*/ 3962 h 10056"/>
              <a:gd name="connsiteX24-49" fmla="*/ 9546 w 10000"/>
              <a:gd name="connsiteY24-50" fmla="*/ 4433 h 10056"/>
              <a:gd name="connsiteX25-51" fmla="*/ 8902 w 10000"/>
              <a:gd name="connsiteY25-52" fmla="*/ 3980 h 10056"/>
              <a:gd name="connsiteX26-53" fmla="*/ 8835 w 10000"/>
              <a:gd name="connsiteY26-54" fmla="*/ 1919 h 10056"/>
              <a:gd name="connsiteX27-55" fmla="*/ 8326 w 10000"/>
              <a:gd name="connsiteY27-56" fmla="*/ 1412 h 10056"/>
              <a:gd name="connsiteX28-57" fmla="*/ 7751 w 10000"/>
              <a:gd name="connsiteY28-58" fmla="*/ 1936 h 10056"/>
              <a:gd name="connsiteX29-59" fmla="*/ 7717 w 10000"/>
              <a:gd name="connsiteY29-60" fmla="*/ 5697 h 100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10000" h="10056">
                <a:moveTo>
                  <a:pt x="7717" y="5697"/>
                </a:moveTo>
                <a:lnTo>
                  <a:pt x="7717" y="9333"/>
                </a:lnTo>
                <a:cubicBezTo>
                  <a:pt x="7751" y="9730"/>
                  <a:pt x="7616" y="10074"/>
                  <a:pt x="6669" y="10056"/>
                </a:cubicBezTo>
                <a:cubicBezTo>
                  <a:pt x="5822" y="10038"/>
                  <a:pt x="5687" y="9730"/>
                  <a:pt x="5687" y="9351"/>
                </a:cubicBezTo>
                <a:cubicBezTo>
                  <a:pt x="5687" y="7850"/>
                  <a:pt x="5721" y="6367"/>
                  <a:pt x="5653" y="4866"/>
                </a:cubicBezTo>
                <a:cubicBezTo>
                  <a:pt x="5653" y="4685"/>
                  <a:pt x="5315" y="4486"/>
                  <a:pt x="5112" y="4306"/>
                </a:cubicBezTo>
                <a:cubicBezTo>
                  <a:pt x="4942" y="4486"/>
                  <a:pt x="4570" y="4667"/>
                  <a:pt x="4570" y="4848"/>
                </a:cubicBezTo>
                <a:cubicBezTo>
                  <a:pt x="4536" y="6385"/>
                  <a:pt x="4570" y="7904"/>
                  <a:pt x="4502" y="9442"/>
                </a:cubicBezTo>
                <a:cubicBezTo>
                  <a:pt x="4502" y="9658"/>
                  <a:pt x="3961" y="10002"/>
                  <a:pt x="3589" y="10020"/>
                </a:cubicBezTo>
                <a:cubicBezTo>
                  <a:pt x="2911" y="10092"/>
                  <a:pt x="2708" y="9766"/>
                  <a:pt x="2742" y="9424"/>
                </a:cubicBezTo>
                <a:lnTo>
                  <a:pt x="2742" y="9062"/>
                </a:lnTo>
                <a:lnTo>
                  <a:pt x="2742" y="2280"/>
                </a:lnTo>
                <a:cubicBezTo>
                  <a:pt x="2742" y="2171"/>
                  <a:pt x="2776" y="2063"/>
                  <a:pt x="2708" y="1972"/>
                </a:cubicBezTo>
                <a:cubicBezTo>
                  <a:pt x="2573" y="1774"/>
                  <a:pt x="2370" y="1593"/>
                  <a:pt x="2200" y="1412"/>
                </a:cubicBezTo>
                <a:cubicBezTo>
                  <a:pt x="1997" y="1593"/>
                  <a:pt x="1660" y="1774"/>
                  <a:pt x="1625" y="1954"/>
                </a:cubicBezTo>
                <a:cubicBezTo>
                  <a:pt x="1557" y="2588"/>
                  <a:pt x="1660" y="3238"/>
                  <a:pt x="1557" y="3890"/>
                </a:cubicBezTo>
                <a:cubicBezTo>
                  <a:pt x="1557" y="4053"/>
                  <a:pt x="1151" y="4215"/>
                  <a:pt x="948" y="4396"/>
                </a:cubicBezTo>
                <a:cubicBezTo>
                  <a:pt x="643" y="4215"/>
                  <a:pt x="103" y="4071"/>
                  <a:pt x="68" y="3890"/>
                </a:cubicBezTo>
                <a:cubicBezTo>
                  <a:pt x="-33" y="3058"/>
                  <a:pt x="1" y="2226"/>
                  <a:pt x="34" y="1412"/>
                </a:cubicBezTo>
                <a:cubicBezTo>
                  <a:pt x="68" y="960"/>
                  <a:pt x="536" y="689"/>
                  <a:pt x="1388" y="454"/>
                </a:cubicBezTo>
                <a:cubicBezTo>
                  <a:pt x="2240" y="219"/>
                  <a:pt x="3891" y="3"/>
                  <a:pt x="5144" y="0"/>
                </a:cubicBezTo>
                <a:cubicBezTo>
                  <a:pt x="6396" y="-3"/>
                  <a:pt x="8095" y="219"/>
                  <a:pt x="8902" y="436"/>
                </a:cubicBezTo>
                <a:cubicBezTo>
                  <a:pt x="9709" y="653"/>
                  <a:pt x="9985" y="887"/>
                  <a:pt x="9985" y="1304"/>
                </a:cubicBezTo>
                <a:cubicBezTo>
                  <a:pt x="9985" y="2190"/>
                  <a:pt x="10019" y="3076"/>
                  <a:pt x="9985" y="3962"/>
                </a:cubicBezTo>
                <a:cubicBezTo>
                  <a:pt x="9952" y="4125"/>
                  <a:pt x="9680" y="4288"/>
                  <a:pt x="9546" y="4433"/>
                </a:cubicBezTo>
                <a:cubicBezTo>
                  <a:pt x="9308" y="4288"/>
                  <a:pt x="8902" y="4143"/>
                  <a:pt x="8902" y="3980"/>
                </a:cubicBezTo>
                <a:cubicBezTo>
                  <a:pt x="8835" y="3292"/>
                  <a:pt x="8902" y="2606"/>
                  <a:pt x="8835" y="1919"/>
                </a:cubicBezTo>
                <a:cubicBezTo>
                  <a:pt x="8835" y="1756"/>
                  <a:pt x="8530" y="1593"/>
                  <a:pt x="8326" y="1412"/>
                </a:cubicBezTo>
                <a:cubicBezTo>
                  <a:pt x="8123" y="1593"/>
                  <a:pt x="7751" y="1756"/>
                  <a:pt x="7751" y="1936"/>
                </a:cubicBezTo>
                <a:cubicBezTo>
                  <a:pt x="7717" y="3184"/>
                  <a:pt x="7717" y="4450"/>
                  <a:pt x="7717" y="5697"/>
                </a:cubicBez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椭圆 36"/>
          <p:cNvSpPr/>
          <p:nvPr/>
        </p:nvSpPr>
        <p:spPr>
          <a:xfrm>
            <a:off x="5199661" y="1722032"/>
            <a:ext cx="271264" cy="27126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9"/>
          <p:cNvSpPr/>
          <p:nvPr/>
        </p:nvSpPr>
        <p:spPr bwMode="auto">
          <a:xfrm>
            <a:off x="6247985" y="2034724"/>
            <a:ext cx="705866" cy="1336452"/>
          </a:xfrm>
          <a:custGeom>
            <a:avLst/>
            <a:gdLst>
              <a:gd name="T0" fmla="*/ 229 w 297"/>
              <a:gd name="T1" fmla="*/ 313 h 556"/>
              <a:gd name="T2" fmla="*/ 229 w 297"/>
              <a:gd name="T3" fmla="*/ 514 h 556"/>
              <a:gd name="T4" fmla="*/ 198 w 297"/>
              <a:gd name="T5" fmla="*/ 554 h 556"/>
              <a:gd name="T6" fmla="*/ 169 w 297"/>
              <a:gd name="T7" fmla="*/ 515 h 556"/>
              <a:gd name="T8" fmla="*/ 168 w 297"/>
              <a:gd name="T9" fmla="*/ 267 h 556"/>
              <a:gd name="T10" fmla="*/ 152 w 297"/>
              <a:gd name="T11" fmla="*/ 236 h 556"/>
              <a:gd name="T12" fmla="*/ 136 w 297"/>
              <a:gd name="T13" fmla="*/ 266 h 556"/>
              <a:gd name="T14" fmla="*/ 134 w 297"/>
              <a:gd name="T15" fmla="*/ 520 h 556"/>
              <a:gd name="T16" fmla="*/ 107 w 297"/>
              <a:gd name="T17" fmla="*/ 552 h 556"/>
              <a:gd name="T18" fmla="*/ 82 w 297"/>
              <a:gd name="T19" fmla="*/ 519 h 556"/>
              <a:gd name="T20" fmla="*/ 82 w 297"/>
              <a:gd name="T21" fmla="*/ 499 h 556"/>
              <a:gd name="T22" fmla="*/ 82 w 297"/>
              <a:gd name="T23" fmla="*/ 124 h 556"/>
              <a:gd name="T24" fmla="*/ 81 w 297"/>
              <a:gd name="T25" fmla="*/ 107 h 556"/>
              <a:gd name="T26" fmla="*/ 66 w 297"/>
              <a:gd name="T27" fmla="*/ 76 h 556"/>
              <a:gd name="T28" fmla="*/ 49 w 297"/>
              <a:gd name="T29" fmla="*/ 106 h 556"/>
              <a:gd name="T30" fmla="*/ 47 w 297"/>
              <a:gd name="T31" fmla="*/ 213 h 556"/>
              <a:gd name="T32" fmla="*/ 29 w 297"/>
              <a:gd name="T33" fmla="*/ 241 h 556"/>
              <a:gd name="T34" fmla="*/ 3 w 297"/>
              <a:gd name="T35" fmla="*/ 213 h 556"/>
              <a:gd name="T36" fmla="*/ 2 w 297"/>
              <a:gd name="T37" fmla="*/ 76 h 556"/>
              <a:gd name="T38" fmla="*/ 42 w 297"/>
              <a:gd name="T39" fmla="*/ 23 h 556"/>
              <a:gd name="T40" fmla="*/ 264 w 297"/>
              <a:gd name="T41" fmla="*/ 22 h 556"/>
              <a:gd name="T42" fmla="*/ 296 w 297"/>
              <a:gd name="T43" fmla="*/ 70 h 556"/>
              <a:gd name="T44" fmla="*/ 296 w 297"/>
              <a:gd name="T45" fmla="*/ 217 h 556"/>
              <a:gd name="T46" fmla="*/ 283 w 297"/>
              <a:gd name="T47" fmla="*/ 243 h 556"/>
              <a:gd name="T48" fmla="*/ 264 w 297"/>
              <a:gd name="T49" fmla="*/ 218 h 556"/>
              <a:gd name="T50" fmla="*/ 262 w 297"/>
              <a:gd name="T51" fmla="*/ 104 h 556"/>
              <a:gd name="T52" fmla="*/ 247 w 297"/>
              <a:gd name="T53" fmla="*/ 76 h 556"/>
              <a:gd name="T54" fmla="*/ 230 w 297"/>
              <a:gd name="T55" fmla="*/ 105 h 556"/>
              <a:gd name="T56" fmla="*/ 229 w 297"/>
              <a:gd name="T57" fmla="*/ 313 h 556"/>
              <a:gd name="connsiteX0" fmla="*/ 7677 w 9948"/>
              <a:gd name="connsiteY0" fmla="*/ 5611 h 9946"/>
              <a:gd name="connsiteX1" fmla="*/ 7677 w 9948"/>
              <a:gd name="connsiteY1" fmla="*/ 9227 h 9946"/>
              <a:gd name="connsiteX2" fmla="*/ 6634 w 9948"/>
              <a:gd name="connsiteY2" fmla="*/ 9946 h 9946"/>
              <a:gd name="connsiteX3" fmla="*/ 5657 w 9948"/>
              <a:gd name="connsiteY3" fmla="*/ 9245 h 9946"/>
              <a:gd name="connsiteX4" fmla="*/ 5624 w 9948"/>
              <a:gd name="connsiteY4" fmla="*/ 4784 h 9946"/>
              <a:gd name="connsiteX5" fmla="*/ 5085 w 9948"/>
              <a:gd name="connsiteY5" fmla="*/ 4227 h 9946"/>
              <a:gd name="connsiteX6" fmla="*/ 4546 w 9948"/>
              <a:gd name="connsiteY6" fmla="*/ 4766 h 9946"/>
              <a:gd name="connsiteX7" fmla="*/ 4479 w 9948"/>
              <a:gd name="connsiteY7" fmla="*/ 9335 h 9946"/>
              <a:gd name="connsiteX8" fmla="*/ 3570 w 9948"/>
              <a:gd name="connsiteY8" fmla="*/ 9910 h 9946"/>
              <a:gd name="connsiteX9" fmla="*/ 2728 w 9948"/>
              <a:gd name="connsiteY9" fmla="*/ 9317 h 9946"/>
              <a:gd name="connsiteX10" fmla="*/ 2728 w 9948"/>
              <a:gd name="connsiteY10" fmla="*/ 8957 h 9946"/>
              <a:gd name="connsiteX11" fmla="*/ 2728 w 9948"/>
              <a:gd name="connsiteY11" fmla="*/ 2212 h 9946"/>
              <a:gd name="connsiteX12" fmla="*/ 2694 w 9948"/>
              <a:gd name="connsiteY12" fmla="*/ 1906 h 9946"/>
              <a:gd name="connsiteX13" fmla="*/ 2189 w 9948"/>
              <a:gd name="connsiteY13" fmla="*/ 1349 h 9946"/>
              <a:gd name="connsiteX14" fmla="*/ 1617 w 9948"/>
              <a:gd name="connsiteY14" fmla="*/ 1888 h 9946"/>
              <a:gd name="connsiteX15" fmla="*/ 1549 w 9948"/>
              <a:gd name="connsiteY15" fmla="*/ 3813 h 9946"/>
              <a:gd name="connsiteX16" fmla="*/ 943 w 9948"/>
              <a:gd name="connsiteY16" fmla="*/ 4317 h 9946"/>
              <a:gd name="connsiteX17" fmla="*/ 68 w 9948"/>
              <a:gd name="connsiteY17" fmla="*/ 3813 h 9946"/>
              <a:gd name="connsiteX18" fmla="*/ 34 w 9948"/>
              <a:gd name="connsiteY18" fmla="*/ 1349 h 9946"/>
              <a:gd name="connsiteX19" fmla="*/ 1381 w 9948"/>
              <a:gd name="connsiteY19" fmla="*/ 396 h 9946"/>
              <a:gd name="connsiteX20" fmla="*/ 5117 w 9948"/>
              <a:gd name="connsiteY20" fmla="*/ 1 h 9946"/>
              <a:gd name="connsiteX21" fmla="*/ 8856 w 9948"/>
              <a:gd name="connsiteY21" fmla="*/ 378 h 9946"/>
              <a:gd name="connsiteX22" fmla="*/ 9933 w 9948"/>
              <a:gd name="connsiteY22" fmla="*/ 1241 h 9946"/>
              <a:gd name="connsiteX23" fmla="*/ 9933 w 9948"/>
              <a:gd name="connsiteY23" fmla="*/ 3885 h 9946"/>
              <a:gd name="connsiteX24" fmla="*/ 9496 w 9948"/>
              <a:gd name="connsiteY24" fmla="*/ 4353 h 9946"/>
              <a:gd name="connsiteX25" fmla="*/ 8856 w 9948"/>
              <a:gd name="connsiteY25" fmla="*/ 3903 h 9946"/>
              <a:gd name="connsiteX26" fmla="*/ 8789 w 9948"/>
              <a:gd name="connsiteY26" fmla="*/ 1853 h 9946"/>
              <a:gd name="connsiteX27" fmla="*/ 8283 w 9948"/>
              <a:gd name="connsiteY27" fmla="*/ 1349 h 9946"/>
              <a:gd name="connsiteX28" fmla="*/ 7711 w 9948"/>
              <a:gd name="connsiteY28" fmla="*/ 1870 h 9946"/>
              <a:gd name="connsiteX29" fmla="*/ 7677 w 9948"/>
              <a:gd name="connsiteY29" fmla="*/ 5611 h 9946"/>
              <a:gd name="connsiteX0-1" fmla="*/ 7717 w 10000"/>
              <a:gd name="connsiteY0-2" fmla="*/ 5697 h 10056"/>
              <a:gd name="connsiteX1-3" fmla="*/ 7717 w 10000"/>
              <a:gd name="connsiteY1-4" fmla="*/ 9333 h 10056"/>
              <a:gd name="connsiteX2-5" fmla="*/ 6669 w 10000"/>
              <a:gd name="connsiteY2-6" fmla="*/ 10056 h 10056"/>
              <a:gd name="connsiteX3-7" fmla="*/ 5687 w 10000"/>
              <a:gd name="connsiteY3-8" fmla="*/ 9351 h 10056"/>
              <a:gd name="connsiteX4-9" fmla="*/ 5653 w 10000"/>
              <a:gd name="connsiteY4-10" fmla="*/ 4866 h 10056"/>
              <a:gd name="connsiteX5-11" fmla="*/ 5112 w 10000"/>
              <a:gd name="connsiteY5-12" fmla="*/ 4306 h 10056"/>
              <a:gd name="connsiteX6-13" fmla="*/ 4570 w 10000"/>
              <a:gd name="connsiteY6-14" fmla="*/ 4848 h 10056"/>
              <a:gd name="connsiteX7-15" fmla="*/ 4502 w 10000"/>
              <a:gd name="connsiteY7-16" fmla="*/ 9442 h 10056"/>
              <a:gd name="connsiteX8-17" fmla="*/ 3589 w 10000"/>
              <a:gd name="connsiteY8-18" fmla="*/ 10020 h 10056"/>
              <a:gd name="connsiteX9-19" fmla="*/ 2742 w 10000"/>
              <a:gd name="connsiteY9-20" fmla="*/ 9424 h 10056"/>
              <a:gd name="connsiteX10-21" fmla="*/ 2742 w 10000"/>
              <a:gd name="connsiteY10-22" fmla="*/ 9062 h 10056"/>
              <a:gd name="connsiteX11-23" fmla="*/ 2742 w 10000"/>
              <a:gd name="connsiteY11-24" fmla="*/ 2280 h 10056"/>
              <a:gd name="connsiteX12-25" fmla="*/ 2708 w 10000"/>
              <a:gd name="connsiteY12-26" fmla="*/ 1972 h 10056"/>
              <a:gd name="connsiteX13-27" fmla="*/ 2200 w 10000"/>
              <a:gd name="connsiteY13-28" fmla="*/ 1412 h 10056"/>
              <a:gd name="connsiteX14-29" fmla="*/ 1625 w 10000"/>
              <a:gd name="connsiteY14-30" fmla="*/ 1954 h 10056"/>
              <a:gd name="connsiteX15-31" fmla="*/ 1557 w 10000"/>
              <a:gd name="connsiteY15-32" fmla="*/ 3890 h 10056"/>
              <a:gd name="connsiteX16-33" fmla="*/ 948 w 10000"/>
              <a:gd name="connsiteY16-34" fmla="*/ 4396 h 10056"/>
              <a:gd name="connsiteX17-35" fmla="*/ 68 w 10000"/>
              <a:gd name="connsiteY17-36" fmla="*/ 3890 h 10056"/>
              <a:gd name="connsiteX18-37" fmla="*/ 34 w 10000"/>
              <a:gd name="connsiteY18-38" fmla="*/ 1412 h 10056"/>
              <a:gd name="connsiteX19-39" fmla="*/ 1388 w 10000"/>
              <a:gd name="connsiteY19-40" fmla="*/ 454 h 10056"/>
              <a:gd name="connsiteX20-41" fmla="*/ 5144 w 10000"/>
              <a:gd name="connsiteY20-42" fmla="*/ 0 h 10056"/>
              <a:gd name="connsiteX21-43" fmla="*/ 8902 w 10000"/>
              <a:gd name="connsiteY21-44" fmla="*/ 436 h 10056"/>
              <a:gd name="connsiteX22-45" fmla="*/ 9985 w 10000"/>
              <a:gd name="connsiteY22-46" fmla="*/ 1304 h 10056"/>
              <a:gd name="connsiteX23-47" fmla="*/ 9985 w 10000"/>
              <a:gd name="connsiteY23-48" fmla="*/ 3962 h 10056"/>
              <a:gd name="connsiteX24-49" fmla="*/ 9546 w 10000"/>
              <a:gd name="connsiteY24-50" fmla="*/ 4433 h 10056"/>
              <a:gd name="connsiteX25-51" fmla="*/ 8902 w 10000"/>
              <a:gd name="connsiteY25-52" fmla="*/ 3980 h 10056"/>
              <a:gd name="connsiteX26-53" fmla="*/ 8835 w 10000"/>
              <a:gd name="connsiteY26-54" fmla="*/ 1919 h 10056"/>
              <a:gd name="connsiteX27-55" fmla="*/ 8326 w 10000"/>
              <a:gd name="connsiteY27-56" fmla="*/ 1412 h 10056"/>
              <a:gd name="connsiteX28-57" fmla="*/ 7751 w 10000"/>
              <a:gd name="connsiteY28-58" fmla="*/ 1936 h 10056"/>
              <a:gd name="connsiteX29-59" fmla="*/ 7717 w 10000"/>
              <a:gd name="connsiteY29-60" fmla="*/ 5697 h 100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10000" h="10056">
                <a:moveTo>
                  <a:pt x="7717" y="5697"/>
                </a:moveTo>
                <a:lnTo>
                  <a:pt x="7717" y="9333"/>
                </a:lnTo>
                <a:cubicBezTo>
                  <a:pt x="7751" y="9730"/>
                  <a:pt x="7616" y="10074"/>
                  <a:pt x="6669" y="10056"/>
                </a:cubicBezTo>
                <a:cubicBezTo>
                  <a:pt x="5822" y="10038"/>
                  <a:pt x="5687" y="9730"/>
                  <a:pt x="5687" y="9351"/>
                </a:cubicBezTo>
                <a:cubicBezTo>
                  <a:pt x="5687" y="7850"/>
                  <a:pt x="5721" y="6367"/>
                  <a:pt x="5653" y="4866"/>
                </a:cubicBezTo>
                <a:cubicBezTo>
                  <a:pt x="5653" y="4685"/>
                  <a:pt x="5315" y="4486"/>
                  <a:pt x="5112" y="4306"/>
                </a:cubicBezTo>
                <a:cubicBezTo>
                  <a:pt x="4942" y="4486"/>
                  <a:pt x="4570" y="4667"/>
                  <a:pt x="4570" y="4848"/>
                </a:cubicBezTo>
                <a:cubicBezTo>
                  <a:pt x="4536" y="6385"/>
                  <a:pt x="4570" y="7904"/>
                  <a:pt x="4502" y="9442"/>
                </a:cubicBezTo>
                <a:cubicBezTo>
                  <a:pt x="4502" y="9658"/>
                  <a:pt x="3961" y="10002"/>
                  <a:pt x="3589" y="10020"/>
                </a:cubicBezTo>
                <a:cubicBezTo>
                  <a:pt x="2911" y="10092"/>
                  <a:pt x="2708" y="9766"/>
                  <a:pt x="2742" y="9424"/>
                </a:cubicBezTo>
                <a:lnTo>
                  <a:pt x="2742" y="9062"/>
                </a:lnTo>
                <a:lnTo>
                  <a:pt x="2742" y="2280"/>
                </a:lnTo>
                <a:cubicBezTo>
                  <a:pt x="2742" y="2171"/>
                  <a:pt x="2776" y="2063"/>
                  <a:pt x="2708" y="1972"/>
                </a:cubicBezTo>
                <a:cubicBezTo>
                  <a:pt x="2573" y="1774"/>
                  <a:pt x="2370" y="1593"/>
                  <a:pt x="2200" y="1412"/>
                </a:cubicBezTo>
                <a:cubicBezTo>
                  <a:pt x="1997" y="1593"/>
                  <a:pt x="1660" y="1774"/>
                  <a:pt x="1625" y="1954"/>
                </a:cubicBezTo>
                <a:cubicBezTo>
                  <a:pt x="1557" y="2588"/>
                  <a:pt x="1660" y="3238"/>
                  <a:pt x="1557" y="3890"/>
                </a:cubicBezTo>
                <a:cubicBezTo>
                  <a:pt x="1557" y="4053"/>
                  <a:pt x="1151" y="4215"/>
                  <a:pt x="948" y="4396"/>
                </a:cubicBezTo>
                <a:cubicBezTo>
                  <a:pt x="643" y="4215"/>
                  <a:pt x="103" y="4071"/>
                  <a:pt x="68" y="3890"/>
                </a:cubicBezTo>
                <a:cubicBezTo>
                  <a:pt x="-33" y="3058"/>
                  <a:pt x="1" y="2226"/>
                  <a:pt x="34" y="1412"/>
                </a:cubicBezTo>
                <a:cubicBezTo>
                  <a:pt x="68" y="960"/>
                  <a:pt x="536" y="689"/>
                  <a:pt x="1388" y="454"/>
                </a:cubicBezTo>
                <a:cubicBezTo>
                  <a:pt x="2240" y="219"/>
                  <a:pt x="3891" y="3"/>
                  <a:pt x="5144" y="0"/>
                </a:cubicBezTo>
                <a:cubicBezTo>
                  <a:pt x="6396" y="-3"/>
                  <a:pt x="8095" y="219"/>
                  <a:pt x="8902" y="436"/>
                </a:cubicBezTo>
                <a:cubicBezTo>
                  <a:pt x="9709" y="653"/>
                  <a:pt x="9985" y="887"/>
                  <a:pt x="9985" y="1304"/>
                </a:cubicBezTo>
                <a:cubicBezTo>
                  <a:pt x="9985" y="2190"/>
                  <a:pt x="10019" y="3076"/>
                  <a:pt x="9985" y="3962"/>
                </a:cubicBezTo>
                <a:cubicBezTo>
                  <a:pt x="9952" y="4125"/>
                  <a:pt x="9680" y="4288"/>
                  <a:pt x="9546" y="4433"/>
                </a:cubicBezTo>
                <a:cubicBezTo>
                  <a:pt x="9308" y="4288"/>
                  <a:pt x="8902" y="4143"/>
                  <a:pt x="8902" y="3980"/>
                </a:cubicBezTo>
                <a:cubicBezTo>
                  <a:pt x="8835" y="3292"/>
                  <a:pt x="8902" y="2606"/>
                  <a:pt x="8835" y="1919"/>
                </a:cubicBezTo>
                <a:cubicBezTo>
                  <a:pt x="8835" y="1756"/>
                  <a:pt x="8530" y="1593"/>
                  <a:pt x="8326" y="1412"/>
                </a:cubicBezTo>
                <a:cubicBezTo>
                  <a:pt x="8123" y="1593"/>
                  <a:pt x="7751" y="1756"/>
                  <a:pt x="7751" y="1936"/>
                </a:cubicBezTo>
                <a:cubicBezTo>
                  <a:pt x="7717" y="3184"/>
                  <a:pt x="7717" y="4450"/>
                  <a:pt x="7717" y="5697"/>
                </a:cubicBezTo>
                <a:close/>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椭圆 39"/>
          <p:cNvSpPr/>
          <p:nvPr/>
        </p:nvSpPr>
        <p:spPr>
          <a:xfrm>
            <a:off x="6465286" y="1722032"/>
            <a:ext cx="271264" cy="27126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9"/>
          <p:cNvSpPr/>
          <p:nvPr/>
        </p:nvSpPr>
        <p:spPr bwMode="auto">
          <a:xfrm>
            <a:off x="7513610" y="2034724"/>
            <a:ext cx="705866" cy="1336452"/>
          </a:xfrm>
          <a:custGeom>
            <a:avLst/>
            <a:gdLst>
              <a:gd name="T0" fmla="*/ 229 w 297"/>
              <a:gd name="T1" fmla="*/ 313 h 556"/>
              <a:gd name="T2" fmla="*/ 229 w 297"/>
              <a:gd name="T3" fmla="*/ 514 h 556"/>
              <a:gd name="T4" fmla="*/ 198 w 297"/>
              <a:gd name="T5" fmla="*/ 554 h 556"/>
              <a:gd name="T6" fmla="*/ 169 w 297"/>
              <a:gd name="T7" fmla="*/ 515 h 556"/>
              <a:gd name="T8" fmla="*/ 168 w 297"/>
              <a:gd name="T9" fmla="*/ 267 h 556"/>
              <a:gd name="T10" fmla="*/ 152 w 297"/>
              <a:gd name="T11" fmla="*/ 236 h 556"/>
              <a:gd name="T12" fmla="*/ 136 w 297"/>
              <a:gd name="T13" fmla="*/ 266 h 556"/>
              <a:gd name="T14" fmla="*/ 134 w 297"/>
              <a:gd name="T15" fmla="*/ 520 h 556"/>
              <a:gd name="T16" fmla="*/ 107 w 297"/>
              <a:gd name="T17" fmla="*/ 552 h 556"/>
              <a:gd name="T18" fmla="*/ 82 w 297"/>
              <a:gd name="T19" fmla="*/ 519 h 556"/>
              <a:gd name="T20" fmla="*/ 82 w 297"/>
              <a:gd name="T21" fmla="*/ 499 h 556"/>
              <a:gd name="T22" fmla="*/ 82 w 297"/>
              <a:gd name="T23" fmla="*/ 124 h 556"/>
              <a:gd name="T24" fmla="*/ 81 w 297"/>
              <a:gd name="T25" fmla="*/ 107 h 556"/>
              <a:gd name="T26" fmla="*/ 66 w 297"/>
              <a:gd name="T27" fmla="*/ 76 h 556"/>
              <a:gd name="T28" fmla="*/ 49 w 297"/>
              <a:gd name="T29" fmla="*/ 106 h 556"/>
              <a:gd name="T30" fmla="*/ 47 w 297"/>
              <a:gd name="T31" fmla="*/ 213 h 556"/>
              <a:gd name="T32" fmla="*/ 29 w 297"/>
              <a:gd name="T33" fmla="*/ 241 h 556"/>
              <a:gd name="T34" fmla="*/ 3 w 297"/>
              <a:gd name="T35" fmla="*/ 213 h 556"/>
              <a:gd name="T36" fmla="*/ 2 w 297"/>
              <a:gd name="T37" fmla="*/ 76 h 556"/>
              <a:gd name="T38" fmla="*/ 42 w 297"/>
              <a:gd name="T39" fmla="*/ 23 h 556"/>
              <a:gd name="T40" fmla="*/ 264 w 297"/>
              <a:gd name="T41" fmla="*/ 22 h 556"/>
              <a:gd name="T42" fmla="*/ 296 w 297"/>
              <a:gd name="T43" fmla="*/ 70 h 556"/>
              <a:gd name="T44" fmla="*/ 296 w 297"/>
              <a:gd name="T45" fmla="*/ 217 h 556"/>
              <a:gd name="T46" fmla="*/ 283 w 297"/>
              <a:gd name="T47" fmla="*/ 243 h 556"/>
              <a:gd name="T48" fmla="*/ 264 w 297"/>
              <a:gd name="T49" fmla="*/ 218 h 556"/>
              <a:gd name="T50" fmla="*/ 262 w 297"/>
              <a:gd name="T51" fmla="*/ 104 h 556"/>
              <a:gd name="T52" fmla="*/ 247 w 297"/>
              <a:gd name="T53" fmla="*/ 76 h 556"/>
              <a:gd name="T54" fmla="*/ 230 w 297"/>
              <a:gd name="T55" fmla="*/ 105 h 556"/>
              <a:gd name="T56" fmla="*/ 229 w 297"/>
              <a:gd name="T57" fmla="*/ 313 h 556"/>
              <a:gd name="connsiteX0" fmla="*/ 7677 w 9948"/>
              <a:gd name="connsiteY0" fmla="*/ 5611 h 9946"/>
              <a:gd name="connsiteX1" fmla="*/ 7677 w 9948"/>
              <a:gd name="connsiteY1" fmla="*/ 9227 h 9946"/>
              <a:gd name="connsiteX2" fmla="*/ 6634 w 9948"/>
              <a:gd name="connsiteY2" fmla="*/ 9946 h 9946"/>
              <a:gd name="connsiteX3" fmla="*/ 5657 w 9948"/>
              <a:gd name="connsiteY3" fmla="*/ 9245 h 9946"/>
              <a:gd name="connsiteX4" fmla="*/ 5624 w 9948"/>
              <a:gd name="connsiteY4" fmla="*/ 4784 h 9946"/>
              <a:gd name="connsiteX5" fmla="*/ 5085 w 9948"/>
              <a:gd name="connsiteY5" fmla="*/ 4227 h 9946"/>
              <a:gd name="connsiteX6" fmla="*/ 4546 w 9948"/>
              <a:gd name="connsiteY6" fmla="*/ 4766 h 9946"/>
              <a:gd name="connsiteX7" fmla="*/ 4479 w 9948"/>
              <a:gd name="connsiteY7" fmla="*/ 9335 h 9946"/>
              <a:gd name="connsiteX8" fmla="*/ 3570 w 9948"/>
              <a:gd name="connsiteY8" fmla="*/ 9910 h 9946"/>
              <a:gd name="connsiteX9" fmla="*/ 2728 w 9948"/>
              <a:gd name="connsiteY9" fmla="*/ 9317 h 9946"/>
              <a:gd name="connsiteX10" fmla="*/ 2728 w 9948"/>
              <a:gd name="connsiteY10" fmla="*/ 8957 h 9946"/>
              <a:gd name="connsiteX11" fmla="*/ 2728 w 9948"/>
              <a:gd name="connsiteY11" fmla="*/ 2212 h 9946"/>
              <a:gd name="connsiteX12" fmla="*/ 2694 w 9948"/>
              <a:gd name="connsiteY12" fmla="*/ 1906 h 9946"/>
              <a:gd name="connsiteX13" fmla="*/ 2189 w 9948"/>
              <a:gd name="connsiteY13" fmla="*/ 1349 h 9946"/>
              <a:gd name="connsiteX14" fmla="*/ 1617 w 9948"/>
              <a:gd name="connsiteY14" fmla="*/ 1888 h 9946"/>
              <a:gd name="connsiteX15" fmla="*/ 1549 w 9948"/>
              <a:gd name="connsiteY15" fmla="*/ 3813 h 9946"/>
              <a:gd name="connsiteX16" fmla="*/ 943 w 9948"/>
              <a:gd name="connsiteY16" fmla="*/ 4317 h 9946"/>
              <a:gd name="connsiteX17" fmla="*/ 68 w 9948"/>
              <a:gd name="connsiteY17" fmla="*/ 3813 h 9946"/>
              <a:gd name="connsiteX18" fmla="*/ 34 w 9948"/>
              <a:gd name="connsiteY18" fmla="*/ 1349 h 9946"/>
              <a:gd name="connsiteX19" fmla="*/ 1381 w 9948"/>
              <a:gd name="connsiteY19" fmla="*/ 396 h 9946"/>
              <a:gd name="connsiteX20" fmla="*/ 5117 w 9948"/>
              <a:gd name="connsiteY20" fmla="*/ 1 h 9946"/>
              <a:gd name="connsiteX21" fmla="*/ 8856 w 9948"/>
              <a:gd name="connsiteY21" fmla="*/ 378 h 9946"/>
              <a:gd name="connsiteX22" fmla="*/ 9933 w 9948"/>
              <a:gd name="connsiteY22" fmla="*/ 1241 h 9946"/>
              <a:gd name="connsiteX23" fmla="*/ 9933 w 9948"/>
              <a:gd name="connsiteY23" fmla="*/ 3885 h 9946"/>
              <a:gd name="connsiteX24" fmla="*/ 9496 w 9948"/>
              <a:gd name="connsiteY24" fmla="*/ 4353 h 9946"/>
              <a:gd name="connsiteX25" fmla="*/ 8856 w 9948"/>
              <a:gd name="connsiteY25" fmla="*/ 3903 h 9946"/>
              <a:gd name="connsiteX26" fmla="*/ 8789 w 9948"/>
              <a:gd name="connsiteY26" fmla="*/ 1853 h 9946"/>
              <a:gd name="connsiteX27" fmla="*/ 8283 w 9948"/>
              <a:gd name="connsiteY27" fmla="*/ 1349 h 9946"/>
              <a:gd name="connsiteX28" fmla="*/ 7711 w 9948"/>
              <a:gd name="connsiteY28" fmla="*/ 1870 h 9946"/>
              <a:gd name="connsiteX29" fmla="*/ 7677 w 9948"/>
              <a:gd name="connsiteY29" fmla="*/ 5611 h 9946"/>
              <a:gd name="connsiteX0-1" fmla="*/ 7717 w 10000"/>
              <a:gd name="connsiteY0-2" fmla="*/ 5697 h 10056"/>
              <a:gd name="connsiteX1-3" fmla="*/ 7717 w 10000"/>
              <a:gd name="connsiteY1-4" fmla="*/ 9333 h 10056"/>
              <a:gd name="connsiteX2-5" fmla="*/ 6669 w 10000"/>
              <a:gd name="connsiteY2-6" fmla="*/ 10056 h 10056"/>
              <a:gd name="connsiteX3-7" fmla="*/ 5687 w 10000"/>
              <a:gd name="connsiteY3-8" fmla="*/ 9351 h 10056"/>
              <a:gd name="connsiteX4-9" fmla="*/ 5653 w 10000"/>
              <a:gd name="connsiteY4-10" fmla="*/ 4866 h 10056"/>
              <a:gd name="connsiteX5-11" fmla="*/ 5112 w 10000"/>
              <a:gd name="connsiteY5-12" fmla="*/ 4306 h 10056"/>
              <a:gd name="connsiteX6-13" fmla="*/ 4570 w 10000"/>
              <a:gd name="connsiteY6-14" fmla="*/ 4848 h 10056"/>
              <a:gd name="connsiteX7-15" fmla="*/ 4502 w 10000"/>
              <a:gd name="connsiteY7-16" fmla="*/ 9442 h 10056"/>
              <a:gd name="connsiteX8-17" fmla="*/ 3589 w 10000"/>
              <a:gd name="connsiteY8-18" fmla="*/ 10020 h 10056"/>
              <a:gd name="connsiteX9-19" fmla="*/ 2742 w 10000"/>
              <a:gd name="connsiteY9-20" fmla="*/ 9424 h 10056"/>
              <a:gd name="connsiteX10-21" fmla="*/ 2742 w 10000"/>
              <a:gd name="connsiteY10-22" fmla="*/ 9062 h 10056"/>
              <a:gd name="connsiteX11-23" fmla="*/ 2742 w 10000"/>
              <a:gd name="connsiteY11-24" fmla="*/ 2280 h 10056"/>
              <a:gd name="connsiteX12-25" fmla="*/ 2708 w 10000"/>
              <a:gd name="connsiteY12-26" fmla="*/ 1972 h 10056"/>
              <a:gd name="connsiteX13-27" fmla="*/ 2200 w 10000"/>
              <a:gd name="connsiteY13-28" fmla="*/ 1412 h 10056"/>
              <a:gd name="connsiteX14-29" fmla="*/ 1625 w 10000"/>
              <a:gd name="connsiteY14-30" fmla="*/ 1954 h 10056"/>
              <a:gd name="connsiteX15-31" fmla="*/ 1557 w 10000"/>
              <a:gd name="connsiteY15-32" fmla="*/ 3890 h 10056"/>
              <a:gd name="connsiteX16-33" fmla="*/ 948 w 10000"/>
              <a:gd name="connsiteY16-34" fmla="*/ 4396 h 10056"/>
              <a:gd name="connsiteX17-35" fmla="*/ 68 w 10000"/>
              <a:gd name="connsiteY17-36" fmla="*/ 3890 h 10056"/>
              <a:gd name="connsiteX18-37" fmla="*/ 34 w 10000"/>
              <a:gd name="connsiteY18-38" fmla="*/ 1412 h 10056"/>
              <a:gd name="connsiteX19-39" fmla="*/ 1388 w 10000"/>
              <a:gd name="connsiteY19-40" fmla="*/ 454 h 10056"/>
              <a:gd name="connsiteX20-41" fmla="*/ 5144 w 10000"/>
              <a:gd name="connsiteY20-42" fmla="*/ 0 h 10056"/>
              <a:gd name="connsiteX21-43" fmla="*/ 8902 w 10000"/>
              <a:gd name="connsiteY21-44" fmla="*/ 436 h 10056"/>
              <a:gd name="connsiteX22-45" fmla="*/ 9985 w 10000"/>
              <a:gd name="connsiteY22-46" fmla="*/ 1304 h 10056"/>
              <a:gd name="connsiteX23-47" fmla="*/ 9985 w 10000"/>
              <a:gd name="connsiteY23-48" fmla="*/ 3962 h 10056"/>
              <a:gd name="connsiteX24-49" fmla="*/ 9546 w 10000"/>
              <a:gd name="connsiteY24-50" fmla="*/ 4433 h 10056"/>
              <a:gd name="connsiteX25-51" fmla="*/ 8902 w 10000"/>
              <a:gd name="connsiteY25-52" fmla="*/ 3980 h 10056"/>
              <a:gd name="connsiteX26-53" fmla="*/ 8835 w 10000"/>
              <a:gd name="connsiteY26-54" fmla="*/ 1919 h 10056"/>
              <a:gd name="connsiteX27-55" fmla="*/ 8326 w 10000"/>
              <a:gd name="connsiteY27-56" fmla="*/ 1412 h 10056"/>
              <a:gd name="connsiteX28-57" fmla="*/ 7751 w 10000"/>
              <a:gd name="connsiteY28-58" fmla="*/ 1936 h 10056"/>
              <a:gd name="connsiteX29-59" fmla="*/ 7717 w 10000"/>
              <a:gd name="connsiteY29-60" fmla="*/ 5697 h 100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10000" h="10056">
                <a:moveTo>
                  <a:pt x="7717" y="5697"/>
                </a:moveTo>
                <a:lnTo>
                  <a:pt x="7717" y="9333"/>
                </a:lnTo>
                <a:cubicBezTo>
                  <a:pt x="7751" y="9730"/>
                  <a:pt x="7616" y="10074"/>
                  <a:pt x="6669" y="10056"/>
                </a:cubicBezTo>
                <a:cubicBezTo>
                  <a:pt x="5822" y="10038"/>
                  <a:pt x="5687" y="9730"/>
                  <a:pt x="5687" y="9351"/>
                </a:cubicBezTo>
                <a:cubicBezTo>
                  <a:pt x="5687" y="7850"/>
                  <a:pt x="5721" y="6367"/>
                  <a:pt x="5653" y="4866"/>
                </a:cubicBezTo>
                <a:cubicBezTo>
                  <a:pt x="5653" y="4685"/>
                  <a:pt x="5315" y="4486"/>
                  <a:pt x="5112" y="4306"/>
                </a:cubicBezTo>
                <a:cubicBezTo>
                  <a:pt x="4942" y="4486"/>
                  <a:pt x="4570" y="4667"/>
                  <a:pt x="4570" y="4848"/>
                </a:cubicBezTo>
                <a:cubicBezTo>
                  <a:pt x="4536" y="6385"/>
                  <a:pt x="4570" y="7904"/>
                  <a:pt x="4502" y="9442"/>
                </a:cubicBezTo>
                <a:cubicBezTo>
                  <a:pt x="4502" y="9658"/>
                  <a:pt x="3961" y="10002"/>
                  <a:pt x="3589" y="10020"/>
                </a:cubicBezTo>
                <a:cubicBezTo>
                  <a:pt x="2911" y="10092"/>
                  <a:pt x="2708" y="9766"/>
                  <a:pt x="2742" y="9424"/>
                </a:cubicBezTo>
                <a:lnTo>
                  <a:pt x="2742" y="9062"/>
                </a:lnTo>
                <a:lnTo>
                  <a:pt x="2742" y="2280"/>
                </a:lnTo>
                <a:cubicBezTo>
                  <a:pt x="2742" y="2171"/>
                  <a:pt x="2776" y="2063"/>
                  <a:pt x="2708" y="1972"/>
                </a:cubicBezTo>
                <a:cubicBezTo>
                  <a:pt x="2573" y="1774"/>
                  <a:pt x="2370" y="1593"/>
                  <a:pt x="2200" y="1412"/>
                </a:cubicBezTo>
                <a:cubicBezTo>
                  <a:pt x="1997" y="1593"/>
                  <a:pt x="1660" y="1774"/>
                  <a:pt x="1625" y="1954"/>
                </a:cubicBezTo>
                <a:cubicBezTo>
                  <a:pt x="1557" y="2588"/>
                  <a:pt x="1660" y="3238"/>
                  <a:pt x="1557" y="3890"/>
                </a:cubicBezTo>
                <a:cubicBezTo>
                  <a:pt x="1557" y="4053"/>
                  <a:pt x="1151" y="4215"/>
                  <a:pt x="948" y="4396"/>
                </a:cubicBezTo>
                <a:cubicBezTo>
                  <a:pt x="643" y="4215"/>
                  <a:pt x="103" y="4071"/>
                  <a:pt x="68" y="3890"/>
                </a:cubicBezTo>
                <a:cubicBezTo>
                  <a:pt x="-33" y="3058"/>
                  <a:pt x="1" y="2226"/>
                  <a:pt x="34" y="1412"/>
                </a:cubicBezTo>
                <a:cubicBezTo>
                  <a:pt x="68" y="960"/>
                  <a:pt x="536" y="689"/>
                  <a:pt x="1388" y="454"/>
                </a:cubicBezTo>
                <a:cubicBezTo>
                  <a:pt x="2240" y="219"/>
                  <a:pt x="3891" y="3"/>
                  <a:pt x="5144" y="0"/>
                </a:cubicBezTo>
                <a:cubicBezTo>
                  <a:pt x="6396" y="-3"/>
                  <a:pt x="8095" y="219"/>
                  <a:pt x="8902" y="436"/>
                </a:cubicBezTo>
                <a:cubicBezTo>
                  <a:pt x="9709" y="653"/>
                  <a:pt x="9985" y="887"/>
                  <a:pt x="9985" y="1304"/>
                </a:cubicBezTo>
                <a:cubicBezTo>
                  <a:pt x="9985" y="2190"/>
                  <a:pt x="10019" y="3076"/>
                  <a:pt x="9985" y="3962"/>
                </a:cubicBezTo>
                <a:cubicBezTo>
                  <a:pt x="9952" y="4125"/>
                  <a:pt x="9680" y="4288"/>
                  <a:pt x="9546" y="4433"/>
                </a:cubicBezTo>
                <a:cubicBezTo>
                  <a:pt x="9308" y="4288"/>
                  <a:pt x="8902" y="4143"/>
                  <a:pt x="8902" y="3980"/>
                </a:cubicBezTo>
                <a:cubicBezTo>
                  <a:pt x="8835" y="3292"/>
                  <a:pt x="8902" y="2606"/>
                  <a:pt x="8835" y="1919"/>
                </a:cubicBezTo>
                <a:cubicBezTo>
                  <a:pt x="8835" y="1756"/>
                  <a:pt x="8530" y="1593"/>
                  <a:pt x="8326" y="1412"/>
                </a:cubicBezTo>
                <a:cubicBezTo>
                  <a:pt x="8123" y="1593"/>
                  <a:pt x="7751" y="1756"/>
                  <a:pt x="7751" y="1936"/>
                </a:cubicBezTo>
                <a:cubicBezTo>
                  <a:pt x="7717" y="3184"/>
                  <a:pt x="7717" y="4450"/>
                  <a:pt x="7717" y="5697"/>
                </a:cubicBez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椭圆 42"/>
          <p:cNvSpPr/>
          <p:nvPr/>
        </p:nvSpPr>
        <p:spPr>
          <a:xfrm>
            <a:off x="7730911" y="1722032"/>
            <a:ext cx="271264" cy="27126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9"/>
          <p:cNvSpPr/>
          <p:nvPr/>
        </p:nvSpPr>
        <p:spPr bwMode="auto">
          <a:xfrm>
            <a:off x="8779235" y="2034724"/>
            <a:ext cx="705866" cy="1336452"/>
          </a:xfrm>
          <a:custGeom>
            <a:avLst/>
            <a:gdLst>
              <a:gd name="T0" fmla="*/ 229 w 297"/>
              <a:gd name="T1" fmla="*/ 313 h 556"/>
              <a:gd name="T2" fmla="*/ 229 w 297"/>
              <a:gd name="T3" fmla="*/ 514 h 556"/>
              <a:gd name="T4" fmla="*/ 198 w 297"/>
              <a:gd name="T5" fmla="*/ 554 h 556"/>
              <a:gd name="T6" fmla="*/ 169 w 297"/>
              <a:gd name="T7" fmla="*/ 515 h 556"/>
              <a:gd name="T8" fmla="*/ 168 w 297"/>
              <a:gd name="T9" fmla="*/ 267 h 556"/>
              <a:gd name="T10" fmla="*/ 152 w 297"/>
              <a:gd name="T11" fmla="*/ 236 h 556"/>
              <a:gd name="T12" fmla="*/ 136 w 297"/>
              <a:gd name="T13" fmla="*/ 266 h 556"/>
              <a:gd name="T14" fmla="*/ 134 w 297"/>
              <a:gd name="T15" fmla="*/ 520 h 556"/>
              <a:gd name="T16" fmla="*/ 107 w 297"/>
              <a:gd name="T17" fmla="*/ 552 h 556"/>
              <a:gd name="T18" fmla="*/ 82 w 297"/>
              <a:gd name="T19" fmla="*/ 519 h 556"/>
              <a:gd name="T20" fmla="*/ 82 w 297"/>
              <a:gd name="T21" fmla="*/ 499 h 556"/>
              <a:gd name="T22" fmla="*/ 82 w 297"/>
              <a:gd name="T23" fmla="*/ 124 h 556"/>
              <a:gd name="T24" fmla="*/ 81 w 297"/>
              <a:gd name="T25" fmla="*/ 107 h 556"/>
              <a:gd name="T26" fmla="*/ 66 w 297"/>
              <a:gd name="T27" fmla="*/ 76 h 556"/>
              <a:gd name="T28" fmla="*/ 49 w 297"/>
              <a:gd name="T29" fmla="*/ 106 h 556"/>
              <a:gd name="T30" fmla="*/ 47 w 297"/>
              <a:gd name="T31" fmla="*/ 213 h 556"/>
              <a:gd name="T32" fmla="*/ 29 w 297"/>
              <a:gd name="T33" fmla="*/ 241 h 556"/>
              <a:gd name="T34" fmla="*/ 3 w 297"/>
              <a:gd name="T35" fmla="*/ 213 h 556"/>
              <a:gd name="T36" fmla="*/ 2 w 297"/>
              <a:gd name="T37" fmla="*/ 76 h 556"/>
              <a:gd name="T38" fmla="*/ 42 w 297"/>
              <a:gd name="T39" fmla="*/ 23 h 556"/>
              <a:gd name="T40" fmla="*/ 264 w 297"/>
              <a:gd name="T41" fmla="*/ 22 h 556"/>
              <a:gd name="T42" fmla="*/ 296 w 297"/>
              <a:gd name="T43" fmla="*/ 70 h 556"/>
              <a:gd name="T44" fmla="*/ 296 w 297"/>
              <a:gd name="T45" fmla="*/ 217 h 556"/>
              <a:gd name="T46" fmla="*/ 283 w 297"/>
              <a:gd name="T47" fmla="*/ 243 h 556"/>
              <a:gd name="T48" fmla="*/ 264 w 297"/>
              <a:gd name="T49" fmla="*/ 218 h 556"/>
              <a:gd name="T50" fmla="*/ 262 w 297"/>
              <a:gd name="T51" fmla="*/ 104 h 556"/>
              <a:gd name="T52" fmla="*/ 247 w 297"/>
              <a:gd name="T53" fmla="*/ 76 h 556"/>
              <a:gd name="T54" fmla="*/ 230 w 297"/>
              <a:gd name="T55" fmla="*/ 105 h 556"/>
              <a:gd name="T56" fmla="*/ 229 w 297"/>
              <a:gd name="T57" fmla="*/ 313 h 556"/>
              <a:gd name="connsiteX0" fmla="*/ 7677 w 9948"/>
              <a:gd name="connsiteY0" fmla="*/ 5611 h 9946"/>
              <a:gd name="connsiteX1" fmla="*/ 7677 w 9948"/>
              <a:gd name="connsiteY1" fmla="*/ 9227 h 9946"/>
              <a:gd name="connsiteX2" fmla="*/ 6634 w 9948"/>
              <a:gd name="connsiteY2" fmla="*/ 9946 h 9946"/>
              <a:gd name="connsiteX3" fmla="*/ 5657 w 9948"/>
              <a:gd name="connsiteY3" fmla="*/ 9245 h 9946"/>
              <a:gd name="connsiteX4" fmla="*/ 5624 w 9948"/>
              <a:gd name="connsiteY4" fmla="*/ 4784 h 9946"/>
              <a:gd name="connsiteX5" fmla="*/ 5085 w 9948"/>
              <a:gd name="connsiteY5" fmla="*/ 4227 h 9946"/>
              <a:gd name="connsiteX6" fmla="*/ 4546 w 9948"/>
              <a:gd name="connsiteY6" fmla="*/ 4766 h 9946"/>
              <a:gd name="connsiteX7" fmla="*/ 4479 w 9948"/>
              <a:gd name="connsiteY7" fmla="*/ 9335 h 9946"/>
              <a:gd name="connsiteX8" fmla="*/ 3570 w 9948"/>
              <a:gd name="connsiteY8" fmla="*/ 9910 h 9946"/>
              <a:gd name="connsiteX9" fmla="*/ 2728 w 9948"/>
              <a:gd name="connsiteY9" fmla="*/ 9317 h 9946"/>
              <a:gd name="connsiteX10" fmla="*/ 2728 w 9948"/>
              <a:gd name="connsiteY10" fmla="*/ 8957 h 9946"/>
              <a:gd name="connsiteX11" fmla="*/ 2728 w 9948"/>
              <a:gd name="connsiteY11" fmla="*/ 2212 h 9946"/>
              <a:gd name="connsiteX12" fmla="*/ 2694 w 9948"/>
              <a:gd name="connsiteY12" fmla="*/ 1906 h 9946"/>
              <a:gd name="connsiteX13" fmla="*/ 2189 w 9948"/>
              <a:gd name="connsiteY13" fmla="*/ 1349 h 9946"/>
              <a:gd name="connsiteX14" fmla="*/ 1617 w 9948"/>
              <a:gd name="connsiteY14" fmla="*/ 1888 h 9946"/>
              <a:gd name="connsiteX15" fmla="*/ 1549 w 9948"/>
              <a:gd name="connsiteY15" fmla="*/ 3813 h 9946"/>
              <a:gd name="connsiteX16" fmla="*/ 943 w 9948"/>
              <a:gd name="connsiteY16" fmla="*/ 4317 h 9946"/>
              <a:gd name="connsiteX17" fmla="*/ 68 w 9948"/>
              <a:gd name="connsiteY17" fmla="*/ 3813 h 9946"/>
              <a:gd name="connsiteX18" fmla="*/ 34 w 9948"/>
              <a:gd name="connsiteY18" fmla="*/ 1349 h 9946"/>
              <a:gd name="connsiteX19" fmla="*/ 1381 w 9948"/>
              <a:gd name="connsiteY19" fmla="*/ 396 h 9946"/>
              <a:gd name="connsiteX20" fmla="*/ 5117 w 9948"/>
              <a:gd name="connsiteY20" fmla="*/ 1 h 9946"/>
              <a:gd name="connsiteX21" fmla="*/ 8856 w 9948"/>
              <a:gd name="connsiteY21" fmla="*/ 378 h 9946"/>
              <a:gd name="connsiteX22" fmla="*/ 9933 w 9948"/>
              <a:gd name="connsiteY22" fmla="*/ 1241 h 9946"/>
              <a:gd name="connsiteX23" fmla="*/ 9933 w 9948"/>
              <a:gd name="connsiteY23" fmla="*/ 3885 h 9946"/>
              <a:gd name="connsiteX24" fmla="*/ 9496 w 9948"/>
              <a:gd name="connsiteY24" fmla="*/ 4353 h 9946"/>
              <a:gd name="connsiteX25" fmla="*/ 8856 w 9948"/>
              <a:gd name="connsiteY25" fmla="*/ 3903 h 9946"/>
              <a:gd name="connsiteX26" fmla="*/ 8789 w 9948"/>
              <a:gd name="connsiteY26" fmla="*/ 1853 h 9946"/>
              <a:gd name="connsiteX27" fmla="*/ 8283 w 9948"/>
              <a:gd name="connsiteY27" fmla="*/ 1349 h 9946"/>
              <a:gd name="connsiteX28" fmla="*/ 7711 w 9948"/>
              <a:gd name="connsiteY28" fmla="*/ 1870 h 9946"/>
              <a:gd name="connsiteX29" fmla="*/ 7677 w 9948"/>
              <a:gd name="connsiteY29" fmla="*/ 5611 h 9946"/>
              <a:gd name="connsiteX0-1" fmla="*/ 7717 w 10000"/>
              <a:gd name="connsiteY0-2" fmla="*/ 5697 h 10056"/>
              <a:gd name="connsiteX1-3" fmla="*/ 7717 w 10000"/>
              <a:gd name="connsiteY1-4" fmla="*/ 9333 h 10056"/>
              <a:gd name="connsiteX2-5" fmla="*/ 6669 w 10000"/>
              <a:gd name="connsiteY2-6" fmla="*/ 10056 h 10056"/>
              <a:gd name="connsiteX3-7" fmla="*/ 5687 w 10000"/>
              <a:gd name="connsiteY3-8" fmla="*/ 9351 h 10056"/>
              <a:gd name="connsiteX4-9" fmla="*/ 5653 w 10000"/>
              <a:gd name="connsiteY4-10" fmla="*/ 4866 h 10056"/>
              <a:gd name="connsiteX5-11" fmla="*/ 5112 w 10000"/>
              <a:gd name="connsiteY5-12" fmla="*/ 4306 h 10056"/>
              <a:gd name="connsiteX6-13" fmla="*/ 4570 w 10000"/>
              <a:gd name="connsiteY6-14" fmla="*/ 4848 h 10056"/>
              <a:gd name="connsiteX7-15" fmla="*/ 4502 w 10000"/>
              <a:gd name="connsiteY7-16" fmla="*/ 9442 h 10056"/>
              <a:gd name="connsiteX8-17" fmla="*/ 3589 w 10000"/>
              <a:gd name="connsiteY8-18" fmla="*/ 10020 h 10056"/>
              <a:gd name="connsiteX9-19" fmla="*/ 2742 w 10000"/>
              <a:gd name="connsiteY9-20" fmla="*/ 9424 h 10056"/>
              <a:gd name="connsiteX10-21" fmla="*/ 2742 w 10000"/>
              <a:gd name="connsiteY10-22" fmla="*/ 9062 h 10056"/>
              <a:gd name="connsiteX11-23" fmla="*/ 2742 w 10000"/>
              <a:gd name="connsiteY11-24" fmla="*/ 2280 h 10056"/>
              <a:gd name="connsiteX12-25" fmla="*/ 2708 w 10000"/>
              <a:gd name="connsiteY12-26" fmla="*/ 1972 h 10056"/>
              <a:gd name="connsiteX13-27" fmla="*/ 2200 w 10000"/>
              <a:gd name="connsiteY13-28" fmla="*/ 1412 h 10056"/>
              <a:gd name="connsiteX14-29" fmla="*/ 1625 w 10000"/>
              <a:gd name="connsiteY14-30" fmla="*/ 1954 h 10056"/>
              <a:gd name="connsiteX15-31" fmla="*/ 1557 w 10000"/>
              <a:gd name="connsiteY15-32" fmla="*/ 3890 h 10056"/>
              <a:gd name="connsiteX16-33" fmla="*/ 948 w 10000"/>
              <a:gd name="connsiteY16-34" fmla="*/ 4396 h 10056"/>
              <a:gd name="connsiteX17-35" fmla="*/ 68 w 10000"/>
              <a:gd name="connsiteY17-36" fmla="*/ 3890 h 10056"/>
              <a:gd name="connsiteX18-37" fmla="*/ 34 w 10000"/>
              <a:gd name="connsiteY18-38" fmla="*/ 1412 h 10056"/>
              <a:gd name="connsiteX19-39" fmla="*/ 1388 w 10000"/>
              <a:gd name="connsiteY19-40" fmla="*/ 454 h 10056"/>
              <a:gd name="connsiteX20-41" fmla="*/ 5144 w 10000"/>
              <a:gd name="connsiteY20-42" fmla="*/ 0 h 10056"/>
              <a:gd name="connsiteX21-43" fmla="*/ 8902 w 10000"/>
              <a:gd name="connsiteY21-44" fmla="*/ 436 h 10056"/>
              <a:gd name="connsiteX22-45" fmla="*/ 9985 w 10000"/>
              <a:gd name="connsiteY22-46" fmla="*/ 1304 h 10056"/>
              <a:gd name="connsiteX23-47" fmla="*/ 9985 w 10000"/>
              <a:gd name="connsiteY23-48" fmla="*/ 3962 h 10056"/>
              <a:gd name="connsiteX24-49" fmla="*/ 9546 w 10000"/>
              <a:gd name="connsiteY24-50" fmla="*/ 4433 h 10056"/>
              <a:gd name="connsiteX25-51" fmla="*/ 8902 w 10000"/>
              <a:gd name="connsiteY25-52" fmla="*/ 3980 h 10056"/>
              <a:gd name="connsiteX26-53" fmla="*/ 8835 w 10000"/>
              <a:gd name="connsiteY26-54" fmla="*/ 1919 h 10056"/>
              <a:gd name="connsiteX27-55" fmla="*/ 8326 w 10000"/>
              <a:gd name="connsiteY27-56" fmla="*/ 1412 h 10056"/>
              <a:gd name="connsiteX28-57" fmla="*/ 7751 w 10000"/>
              <a:gd name="connsiteY28-58" fmla="*/ 1936 h 10056"/>
              <a:gd name="connsiteX29-59" fmla="*/ 7717 w 10000"/>
              <a:gd name="connsiteY29-60" fmla="*/ 5697 h 100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10000" h="10056">
                <a:moveTo>
                  <a:pt x="7717" y="5697"/>
                </a:moveTo>
                <a:lnTo>
                  <a:pt x="7717" y="9333"/>
                </a:lnTo>
                <a:cubicBezTo>
                  <a:pt x="7751" y="9730"/>
                  <a:pt x="7616" y="10074"/>
                  <a:pt x="6669" y="10056"/>
                </a:cubicBezTo>
                <a:cubicBezTo>
                  <a:pt x="5822" y="10038"/>
                  <a:pt x="5687" y="9730"/>
                  <a:pt x="5687" y="9351"/>
                </a:cubicBezTo>
                <a:cubicBezTo>
                  <a:pt x="5687" y="7850"/>
                  <a:pt x="5721" y="6367"/>
                  <a:pt x="5653" y="4866"/>
                </a:cubicBezTo>
                <a:cubicBezTo>
                  <a:pt x="5653" y="4685"/>
                  <a:pt x="5315" y="4486"/>
                  <a:pt x="5112" y="4306"/>
                </a:cubicBezTo>
                <a:cubicBezTo>
                  <a:pt x="4942" y="4486"/>
                  <a:pt x="4570" y="4667"/>
                  <a:pt x="4570" y="4848"/>
                </a:cubicBezTo>
                <a:cubicBezTo>
                  <a:pt x="4536" y="6385"/>
                  <a:pt x="4570" y="7904"/>
                  <a:pt x="4502" y="9442"/>
                </a:cubicBezTo>
                <a:cubicBezTo>
                  <a:pt x="4502" y="9658"/>
                  <a:pt x="3961" y="10002"/>
                  <a:pt x="3589" y="10020"/>
                </a:cubicBezTo>
                <a:cubicBezTo>
                  <a:pt x="2911" y="10092"/>
                  <a:pt x="2708" y="9766"/>
                  <a:pt x="2742" y="9424"/>
                </a:cubicBezTo>
                <a:lnTo>
                  <a:pt x="2742" y="9062"/>
                </a:lnTo>
                <a:lnTo>
                  <a:pt x="2742" y="2280"/>
                </a:lnTo>
                <a:cubicBezTo>
                  <a:pt x="2742" y="2171"/>
                  <a:pt x="2776" y="2063"/>
                  <a:pt x="2708" y="1972"/>
                </a:cubicBezTo>
                <a:cubicBezTo>
                  <a:pt x="2573" y="1774"/>
                  <a:pt x="2370" y="1593"/>
                  <a:pt x="2200" y="1412"/>
                </a:cubicBezTo>
                <a:cubicBezTo>
                  <a:pt x="1997" y="1593"/>
                  <a:pt x="1660" y="1774"/>
                  <a:pt x="1625" y="1954"/>
                </a:cubicBezTo>
                <a:cubicBezTo>
                  <a:pt x="1557" y="2588"/>
                  <a:pt x="1660" y="3238"/>
                  <a:pt x="1557" y="3890"/>
                </a:cubicBezTo>
                <a:cubicBezTo>
                  <a:pt x="1557" y="4053"/>
                  <a:pt x="1151" y="4215"/>
                  <a:pt x="948" y="4396"/>
                </a:cubicBezTo>
                <a:cubicBezTo>
                  <a:pt x="643" y="4215"/>
                  <a:pt x="103" y="4071"/>
                  <a:pt x="68" y="3890"/>
                </a:cubicBezTo>
                <a:cubicBezTo>
                  <a:pt x="-33" y="3058"/>
                  <a:pt x="1" y="2226"/>
                  <a:pt x="34" y="1412"/>
                </a:cubicBezTo>
                <a:cubicBezTo>
                  <a:pt x="68" y="960"/>
                  <a:pt x="536" y="689"/>
                  <a:pt x="1388" y="454"/>
                </a:cubicBezTo>
                <a:cubicBezTo>
                  <a:pt x="2240" y="219"/>
                  <a:pt x="3891" y="3"/>
                  <a:pt x="5144" y="0"/>
                </a:cubicBezTo>
                <a:cubicBezTo>
                  <a:pt x="6396" y="-3"/>
                  <a:pt x="8095" y="219"/>
                  <a:pt x="8902" y="436"/>
                </a:cubicBezTo>
                <a:cubicBezTo>
                  <a:pt x="9709" y="653"/>
                  <a:pt x="9985" y="887"/>
                  <a:pt x="9985" y="1304"/>
                </a:cubicBezTo>
                <a:cubicBezTo>
                  <a:pt x="9985" y="2190"/>
                  <a:pt x="10019" y="3076"/>
                  <a:pt x="9985" y="3962"/>
                </a:cubicBezTo>
                <a:cubicBezTo>
                  <a:pt x="9952" y="4125"/>
                  <a:pt x="9680" y="4288"/>
                  <a:pt x="9546" y="4433"/>
                </a:cubicBezTo>
                <a:cubicBezTo>
                  <a:pt x="9308" y="4288"/>
                  <a:pt x="8902" y="4143"/>
                  <a:pt x="8902" y="3980"/>
                </a:cubicBezTo>
                <a:cubicBezTo>
                  <a:pt x="8835" y="3292"/>
                  <a:pt x="8902" y="2606"/>
                  <a:pt x="8835" y="1919"/>
                </a:cubicBezTo>
                <a:cubicBezTo>
                  <a:pt x="8835" y="1756"/>
                  <a:pt x="8530" y="1593"/>
                  <a:pt x="8326" y="1412"/>
                </a:cubicBezTo>
                <a:cubicBezTo>
                  <a:pt x="8123" y="1593"/>
                  <a:pt x="7751" y="1756"/>
                  <a:pt x="7751" y="1936"/>
                </a:cubicBezTo>
                <a:cubicBezTo>
                  <a:pt x="7717" y="3184"/>
                  <a:pt x="7717" y="4450"/>
                  <a:pt x="7717" y="5697"/>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椭圆 45"/>
          <p:cNvSpPr/>
          <p:nvPr/>
        </p:nvSpPr>
        <p:spPr>
          <a:xfrm>
            <a:off x="8996536" y="1722032"/>
            <a:ext cx="271264" cy="27126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9"/>
          <p:cNvSpPr/>
          <p:nvPr/>
        </p:nvSpPr>
        <p:spPr bwMode="auto">
          <a:xfrm>
            <a:off x="10044860" y="2034724"/>
            <a:ext cx="705866" cy="1336452"/>
          </a:xfrm>
          <a:custGeom>
            <a:avLst/>
            <a:gdLst>
              <a:gd name="T0" fmla="*/ 229 w 297"/>
              <a:gd name="T1" fmla="*/ 313 h 556"/>
              <a:gd name="T2" fmla="*/ 229 w 297"/>
              <a:gd name="T3" fmla="*/ 514 h 556"/>
              <a:gd name="T4" fmla="*/ 198 w 297"/>
              <a:gd name="T5" fmla="*/ 554 h 556"/>
              <a:gd name="T6" fmla="*/ 169 w 297"/>
              <a:gd name="T7" fmla="*/ 515 h 556"/>
              <a:gd name="T8" fmla="*/ 168 w 297"/>
              <a:gd name="T9" fmla="*/ 267 h 556"/>
              <a:gd name="T10" fmla="*/ 152 w 297"/>
              <a:gd name="T11" fmla="*/ 236 h 556"/>
              <a:gd name="T12" fmla="*/ 136 w 297"/>
              <a:gd name="T13" fmla="*/ 266 h 556"/>
              <a:gd name="T14" fmla="*/ 134 w 297"/>
              <a:gd name="T15" fmla="*/ 520 h 556"/>
              <a:gd name="T16" fmla="*/ 107 w 297"/>
              <a:gd name="T17" fmla="*/ 552 h 556"/>
              <a:gd name="T18" fmla="*/ 82 w 297"/>
              <a:gd name="T19" fmla="*/ 519 h 556"/>
              <a:gd name="T20" fmla="*/ 82 w 297"/>
              <a:gd name="T21" fmla="*/ 499 h 556"/>
              <a:gd name="T22" fmla="*/ 82 w 297"/>
              <a:gd name="T23" fmla="*/ 124 h 556"/>
              <a:gd name="T24" fmla="*/ 81 w 297"/>
              <a:gd name="T25" fmla="*/ 107 h 556"/>
              <a:gd name="T26" fmla="*/ 66 w 297"/>
              <a:gd name="T27" fmla="*/ 76 h 556"/>
              <a:gd name="T28" fmla="*/ 49 w 297"/>
              <a:gd name="T29" fmla="*/ 106 h 556"/>
              <a:gd name="T30" fmla="*/ 47 w 297"/>
              <a:gd name="T31" fmla="*/ 213 h 556"/>
              <a:gd name="T32" fmla="*/ 29 w 297"/>
              <a:gd name="T33" fmla="*/ 241 h 556"/>
              <a:gd name="T34" fmla="*/ 3 w 297"/>
              <a:gd name="T35" fmla="*/ 213 h 556"/>
              <a:gd name="T36" fmla="*/ 2 w 297"/>
              <a:gd name="T37" fmla="*/ 76 h 556"/>
              <a:gd name="T38" fmla="*/ 42 w 297"/>
              <a:gd name="T39" fmla="*/ 23 h 556"/>
              <a:gd name="T40" fmla="*/ 264 w 297"/>
              <a:gd name="T41" fmla="*/ 22 h 556"/>
              <a:gd name="T42" fmla="*/ 296 w 297"/>
              <a:gd name="T43" fmla="*/ 70 h 556"/>
              <a:gd name="T44" fmla="*/ 296 w 297"/>
              <a:gd name="T45" fmla="*/ 217 h 556"/>
              <a:gd name="T46" fmla="*/ 283 w 297"/>
              <a:gd name="T47" fmla="*/ 243 h 556"/>
              <a:gd name="T48" fmla="*/ 264 w 297"/>
              <a:gd name="T49" fmla="*/ 218 h 556"/>
              <a:gd name="T50" fmla="*/ 262 w 297"/>
              <a:gd name="T51" fmla="*/ 104 h 556"/>
              <a:gd name="T52" fmla="*/ 247 w 297"/>
              <a:gd name="T53" fmla="*/ 76 h 556"/>
              <a:gd name="T54" fmla="*/ 230 w 297"/>
              <a:gd name="T55" fmla="*/ 105 h 556"/>
              <a:gd name="T56" fmla="*/ 229 w 297"/>
              <a:gd name="T57" fmla="*/ 313 h 556"/>
              <a:gd name="connsiteX0" fmla="*/ 7677 w 9948"/>
              <a:gd name="connsiteY0" fmla="*/ 5611 h 9946"/>
              <a:gd name="connsiteX1" fmla="*/ 7677 w 9948"/>
              <a:gd name="connsiteY1" fmla="*/ 9227 h 9946"/>
              <a:gd name="connsiteX2" fmla="*/ 6634 w 9948"/>
              <a:gd name="connsiteY2" fmla="*/ 9946 h 9946"/>
              <a:gd name="connsiteX3" fmla="*/ 5657 w 9948"/>
              <a:gd name="connsiteY3" fmla="*/ 9245 h 9946"/>
              <a:gd name="connsiteX4" fmla="*/ 5624 w 9948"/>
              <a:gd name="connsiteY4" fmla="*/ 4784 h 9946"/>
              <a:gd name="connsiteX5" fmla="*/ 5085 w 9948"/>
              <a:gd name="connsiteY5" fmla="*/ 4227 h 9946"/>
              <a:gd name="connsiteX6" fmla="*/ 4546 w 9948"/>
              <a:gd name="connsiteY6" fmla="*/ 4766 h 9946"/>
              <a:gd name="connsiteX7" fmla="*/ 4479 w 9948"/>
              <a:gd name="connsiteY7" fmla="*/ 9335 h 9946"/>
              <a:gd name="connsiteX8" fmla="*/ 3570 w 9948"/>
              <a:gd name="connsiteY8" fmla="*/ 9910 h 9946"/>
              <a:gd name="connsiteX9" fmla="*/ 2728 w 9948"/>
              <a:gd name="connsiteY9" fmla="*/ 9317 h 9946"/>
              <a:gd name="connsiteX10" fmla="*/ 2728 w 9948"/>
              <a:gd name="connsiteY10" fmla="*/ 8957 h 9946"/>
              <a:gd name="connsiteX11" fmla="*/ 2728 w 9948"/>
              <a:gd name="connsiteY11" fmla="*/ 2212 h 9946"/>
              <a:gd name="connsiteX12" fmla="*/ 2694 w 9948"/>
              <a:gd name="connsiteY12" fmla="*/ 1906 h 9946"/>
              <a:gd name="connsiteX13" fmla="*/ 2189 w 9948"/>
              <a:gd name="connsiteY13" fmla="*/ 1349 h 9946"/>
              <a:gd name="connsiteX14" fmla="*/ 1617 w 9948"/>
              <a:gd name="connsiteY14" fmla="*/ 1888 h 9946"/>
              <a:gd name="connsiteX15" fmla="*/ 1549 w 9948"/>
              <a:gd name="connsiteY15" fmla="*/ 3813 h 9946"/>
              <a:gd name="connsiteX16" fmla="*/ 943 w 9948"/>
              <a:gd name="connsiteY16" fmla="*/ 4317 h 9946"/>
              <a:gd name="connsiteX17" fmla="*/ 68 w 9948"/>
              <a:gd name="connsiteY17" fmla="*/ 3813 h 9946"/>
              <a:gd name="connsiteX18" fmla="*/ 34 w 9948"/>
              <a:gd name="connsiteY18" fmla="*/ 1349 h 9946"/>
              <a:gd name="connsiteX19" fmla="*/ 1381 w 9948"/>
              <a:gd name="connsiteY19" fmla="*/ 396 h 9946"/>
              <a:gd name="connsiteX20" fmla="*/ 5117 w 9948"/>
              <a:gd name="connsiteY20" fmla="*/ 1 h 9946"/>
              <a:gd name="connsiteX21" fmla="*/ 8856 w 9948"/>
              <a:gd name="connsiteY21" fmla="*/ 378 h 9946"/>
              <a:gd name="connsiteX22" fmla="*/ 9933 w 9948"/>
              <a:gd name="connsiteY22" fmla="*/ 1241 h 9946"/>
              <a:gd name="connsiteX23" fmla="*/ 9933 w 9948"/>
              <a:gd name="connsiteY23" fmla="*/ 3885 h 9946"/>
              <a:gd name="connsiteX24" fmla="*/ 9496 w 9948"/>
              <a:gd name="connsiteY24" fmla="*/ 4353 h 9946"/>
              <a:gd name="connsiteX25" fmla="*/ 8856 w 9948"/>
              <a:gd name="connsiteY25" fmla="*/ 3903 h 9946"/>
              <a:gd name="connsiteX26" fmla="*/ 8789 w 9948"/>
              <a:gd name="connsiteY26" fmla="*/ 1853 h 9946"/>
              <a:gd name="connsiteX27" fmla="*/ 8283 w 9948"/>
              <a:gd name="connsiteY27" fmla="*/ 1349 h 9946"/>
              <a:gd name="connsiteX28" fmla="*/ 7711 w 9948"/>
              <a:gd name="connsiteY28" fmla="*/ 1870 h 9946"/>
              <a:gd name="connsiteX29" fmla="*/ 7677 w 9948"/>
              <a:gd name="connsiteY29" fmla="*/ 5611 h 9946"/>
              <a:gd name="connsiteX0-1" fmla="*/ 7717 w 10000"/>
              <a:gd name="connsiteY0-2" fmla="*/ 5697 h 10056"/>
              <a:gd name="connsiteX1-3" fmla="*/ 7717 w 10000"/>
              <a:gd name="connsiteY1-4" fmla="*/ 9333 h 10056"/>
              <a:gd name="connsiteX2-5" fmla="*/ 6669 w 10000"/>
              <a:gd name="connsiteY2-6" fmla="*/ 10056 h 10056"/>
              <a:gd name="connsiteX3-7" fmla="*/ 5687 w 10000"/>
              <a:gd name="connsiteY3-8" fmla="*/ 9351 h 10056"/>
              <a:gd name="connsiteX4-9" fmla="*/ 5653 w 10000"/>
              <a:gd name="connsiteY4-10" fmla="*/ 4866 h 10056"/>
              <a:gd name="connsiteX5-11" fmla="*/ 5112 w 10000"/>
              <a:gd name="connsiteY5-12" fmla="*/ 4306 h 10056"/>
              <a:gd name="connsiteX6-13" fmla="*/ 4570 w 10000"/>
              <a:gd name="connsiteY6-14" fmla="*/ 4848 h 10056"/>
              <a:gd name="connsiteX7-15" fmla="*/ 4502 w 10000"/>
              <a:gd name="connsiteY7-16" fmla="*/ 9442 h 10056"/>
              <a:gd name="connsiteX8-17" fmla="*/ 3589 w 10000"/>
              <a:gd name="connsiteY8-18" fmla="*/ 10020 h 10056"/>
              <a:gd name="connsiteX9-19" fmla="*/ 2742 w 10000"/>
              <a:gd name="connsiteY9-20" fmla="*/ 9424 h 10056"/>
              <a:gd name="connsiteX10-21" fmla="*/ 2742 w 10000"/>
              <a:gd name="connsiteY10-22" fmla="*/ 9062 h 10056"/>
              <a:gd name="connsiteX11-23" fmla="*/ 2742 w 10000"/>
              <a:gd name="connsiteY11-24" fmla="*/ 2280 h 10056"/>
              <a:gd name="connsiteX12-25" fmla="*/ 2708 w 10000"/>
              <a:gd name="connsiteY12-26" fmla="*/ 1972 h 10056"/>
              <a:gd name="connsiteX13-27" fmla="*/ 2200 w 10000"/>
              <a:gd name="connsiteY13-28" fmla="*/ 1412 h 10056"/>
              <a:gd name="connsiteX14-29" fmla="*/ 1625 w 10000"/>
              <a:gd name="connsiteY14-30" fmla="*/ 1954 h 10056"/>
              <a:gd name="connsiteX15-31" fmla="*/ 1557 w 10000"/>
              <a:gd name="connsiteY15-32" fmla="*/ 3890 h 10056"/>
              <a:gd name="connsiteX16-33" fmla="*/ 948 w 10000"/>
              <a:gd name="connsiteY16-34" fmla="*/ 4396 h 10056"/>
              <a:gd name="connsiteX17-35" fmla="*/ 68 w 10000"/>
              <a:gd name="connsiteY17-36" fmla="*/ 3890 h 10056"/>
              <a:gd name="connsiteX18-37" fmla="*/ 34 w 10000"/>
              <a:gd name="connsiteY18-38" fmla="*/ 1412 h 10056"/>
              <a:gd name="connsiteX19-39" fmla="*/ 1388 w 10000"/>
              <a:gd name="connsiteY19-40" fmla="*/ 454 h 10056"/>
              <a:gd name="connsiteX20-41" fmla="*/ 5144 w 10000"/>
              <a:gd name="connsiteY20-42" fmla="*/ 0 h 10056"/>
              <a:gd name="connsiteX21-43" fmla="*/ 8902 w 10000"/>
              <a:gd name="connsiteY21-44" fmla="*/ 436 h 10056"/>
              <a:gd name="connsiteX22-45" fmla="*/ 9985 w 10000"/>
              <a:gd name="connsiteY22-46" fmla="*/ 1304 h 10056"/>
              <a:gd name="connsiteX23-47" fmla="*/ 9985 w 10000"/>
              <a:gd name="connsiteY23-48" fmla="*/ 3962 h 10056"/>
              <a:gd name="connsiteX24-49" fmla="*/ 9546 w 10000"/>
              <a:gd name="connsiteY24-50" fmla="*/ 4433 h 10056"/>
              <a:gd name="connsiteX25-51" fmla="*/ 8902 w 10000"/>
              <a:gd name="connsiteY25-52" fmla="*/ 3980 h 10056"/>
              <a:gd name="connsiteX26-53" fmla="*/ 8835 w 10000"/>
              <a:gd name="connsiteY26-54" fmla="*/ 1919 h 10056"/>
              <a:gd name="connsiteX27-55" fmla="*/ 8326 w 10000"/>
              <a:gd name="connsiteY27-56" fmla="*/ 1412 h 10056"/>
              <a:gd name="connsiteX28-57" fmla="*/ 7751 w 10000"/>
              <a:gd name="connsiteY28-58" fmla="*/ 1936 h 10056"/>
              <a:gd name="connsiteX29-59" fmla="*/ 7717 w 10000"/>
              <a:gd name="connsiteY29-60" fmla="*/ 5697 h 100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10000" h="10056">
                <a:moveTo>
                  <a:pt x="7717" y="5697"/>
                </a:moveTo>
                <a:lnTo>
                  <a:pt x="7717" y="9333"/>
                </a:lnTo>
                <a:cubicBezTo>
                  <a:pt x="7751" y="9730"/>
                  <a:pt x="7616" y="10074"/>
                  <a:pt x="6669" y="10056"/>
                </a:cubicBezTo>
                <a:cubicBezTo>
                  <a:pt x="5822" y="10038"/>
                  <a:pt x="5687" y="9730"/>
                  <a:pt x="5687" y="9351"/>
                </a:cubicBezTo>
                <a:cubicBezTo>
                  <a:pt x="5687" y="7850"/>
                  <a:pt x="5721" y="6367"/>
                  <a:pt x="5653" y="4866"/>
                </a:cubicBezTo>
                <a:cubicBezTo>
                  <a:pt x="5653" y="4685"/>
                  <a:pt x="5315" y="4486"/>
                  <a:pt x="5112" y="4306"/>
                </a:cubicBezTo>
                <a:cubicBezTo>
                  <a:pt x="4942" y="4486"/>
                  <a:pt x="4570" y="4667"/>
                  <a:pt x="4570" y="4848"/>
                </a:cubicBezTo>
                <a:cubicBezTo>
                  <a:pt x="4536" y="6385"/>
                  <a:pt x="4570" y="7904"/>
                  <a:pt x="4502" y="9442"/>
                </a:cubicBezTo>
                <a:cubicBezTo>
                  <a:pt x="4502" y="9658"/>
                  <a:pt x="3961" y="10002"/>
                  <a:pt x="3589" y="10020"/>
                </a:cubicBezTo>
                <a:cubicBezTo>
                  <a:pt x="2911" y="10092"/>
                  <a:pt x="2708" y="9766"/>
                  <a:pt x="2742" y="9424"/>
                </a:cubicBezTo>
                <a:lnTo>
                  <a:pt x="2742" y="9062"/>
                </a:lnTo>
                <a:lnTo>
                  <a:pt x="2742" y="2280"/>
                </a:lnTo>
                <a:cubicBezTo>
                  <a:pt x="2742" y="2171"/>
                  <a:pt x="2776" y="2063"/>
                  <a:pt x="2708" y="1972"/>
                </a:cubicBezTo>
                <a:cubicBezTo>
                  <a:pt x="2573" y="1774"/>
                  <a:pt x="2370" y="1593"/>
                  <a:pt x="2200" y="1412"/>
                </a:cubicBezTo>
                <a:cubicBezTo>
                  <a:pt x="1997" y="1593"/>
                  <a:pt x="1660" y="1774"/>
                  <a:pt x="1625" y="1954"/>
                </a:cubicBezTo>
                <a:cubicBezTo>
                  <a:pt x="1557" y="2588"/>
                  <a:pt x="1660" y="3238"/>
                  <a:pt x="1557" y="3890"/>
                </a:cubicBezTo>
                <a:cubicBezTo>
                  <a:pt x="1557" y="4053"/>
                  <a:pt x="1151" y="4215"/>
                  <a:pt x="948" y="4396"/>
                </a:cubicBezTo>
                <a:cubicBezTo>
                  <a:pt x="643" y="4215"/>
                  <a:pt x="103" y="4071"/>
                  <a:pt x="68" y="3890"/>
                </a:cubicBezTo>
                <a:cubicBezTo>
                  <a:pt x="-33" y="3058"/>
                  <a:pt x="1" y="2226"/>
                  <a:pt x="34" y="1412"/>
                </a:cubicBezTo>
                <a:cubicBezTo>
                  <a:pt x="68" y="960"/>
                  <a:pt x="536" y="689"/>
                  <a:pt x="1388" y="454"/>
                </a:cubicBezTo>
                <a:cubicBezTo>
                  <a:pt x="2240" y="219"/>
                  <a:pt x="3891" y="3"/>
                  <a:pt x="5144" y="0"/>
                </a:cubicBezTo>
                <a:cubicBezTo>
                  <a:pt x="6396" y="-3"/>
                  <a:pt x="8095" y="219"/>
                  <a:pt x="8902" y="436"/>
                </a:cubicBezTo>
                <a:cubicBezTo>
                  <a:pt x="9709" y="653"/>
                  <a:pt x="9985" y="887"/>
                  <a:pt x="9985" y="1304"/>
                </a:cubicBezTo>
                <a:cubicBezTo>
                  <a:pt x="9985" y="2190"/>
                  <a:pt x="10019" y="3076"/>
                  <a:pt x="9985" y="3962"/>
                </a:cubicBezTo>
                <a:cubicBezTo>
                  <a:pt x="9952" y="4125"/>
                  <a:pt x="9680" y="4288"/>
                  <a:pt x="9546" y="4433"/>
                </a:cubicBezTo>
                <a:cubicBezTo>
                  <a:pt x="9308" y="4288"/>
                  <a:pt x="8902" y="4143"/>
                  <a:pt x="8902" y="3980"/>
                </a:cubicBezTo>
                <a:cubicBezTo>
                  <a:pt x="8835" y="3292"/>
                  <a:pt x="8902" y="2606"/>
                  <a:pt x="8835" y="1919"/>
                </a:cubicBezTo>
                <a:cubicBezTo>
                  <a:pt x="8835" y="1756"/>
                  <a:pt x="8530" y="1593"/>
                  <a:pt x="8326" y="1412"/>
                </a:cubicBezTo>
                <a:cubicBezTo>
                  <a:pt x="8123" y="1593"/>
                  <a:pt x="7751" y="1756"/>
                  <a:pt x="7751" y="1936"/>
                </a:cubicBezTo>
                <a:cubicBezTo>
                  <a:pt x="7717" y="3184"/>
                  <a:pt x="7717" y="4450"/>
                  <a:pt x="7717" y="5697"/>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椭圆 48"/>
          <p:cNvSpPr/>
          <p:nvPr/>
        </p:nvSpPr>
        <p:spPr>
          <a:xfrm>
            <a:off x="10262161" y="1722032"/>
            <a:ext cx="271264" cy="27126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9"/>
          <p:cNvSpPr/>
          <p:nvPr/>
        </p:nvSpPr>
        <p:spPr bwMode="auto">
          <a:xfrm>
            <a:off x="11310485" y="2034724"/>
            <a:ext cx="705866" cy="1336452"/>
          </a:xfrm>
          <a:custGeom>
            <a:avLst/>
            <a:gdLst>
              <a:gd name="T0" fmla="*/ 229 w 297"/>
              <a:gd name="T1" fmla="*/ 313 h 556"/>
              <a:gd name="T2" fmla="*/ 229 w 297"/>
              <a:gd name="T3" fmla="*/ 514 h 556"/>
              <a:gd name="T4" fmla="*/ 198 w 297"/>
              <a:gd name="T5" fmla="*/ 554 h 556"/>
              <a:gd name="T6" fmla="*/ 169 w 297"/>
              <a:gd name="T7" fmla="*/ 515 h 556"/>
              <a:gd name="T8" fmla="*/ 168 w 297"/>
              <a:gd name="T9" fmla="*/ 267 h 556"/>
              <a:gd name="T10" fmla="*/ 152 w 297"/>
              <a:gd name="T11" fmla="*/ 236 h 556"/>
              <a:gd name="T12" fmla="*/ 136 w 297"/>
              <a:gd name="T13" fmla="*/ 266 h 556"/>
              <a:gd name="T14" fmla="*/ 134 w 297"/>
              <a:gd name="T15" fmla="*/ 520 h 556"/>
              <a:gd name="T16" fmla="*/ 107 w 297"/>
              <a:gd name="T17" fmla="*/ 552 h 556"/>
              <a:gd name="T18" fmla="*/ 82 w 297"/>
              <a:gd name="T19" fmla="*/ 519 h 556"/>
              <a:gd name="T20" fmla="*/ 82 w 297"/>
              <a:gd name="T21" fmla="*/ 499 h 556"/>
              <a:gd name="T22" fmla="*/ 82 w 297"/>
              <a:gd name="T23" fmla="*/ 124 h 556"/>
              <a:gd name="T24" fmla="*/ 81 w 297"/>
              <a:gd name="T25" fmla="*/ 107 h 556"/>
              <a:gd name="T26" fmla="*/ 66 w 297"/>
              <a:gd name="T27" fmla="*/ 76 h 556"/>
              <a:gd name="T28" fmla="*/ 49 w 297"/>
              <a:gd name="T29" fmla="*/ 106 h 556"/>
              <a:gd name="T30" fmla="*/ 47 w 297"/>
              <a:gd name="T31" fmla="*/ 213 h 556"/>
              <a:gd name="T32" fmla="*/ 29 w 297"/>
              <a:gd name="T33" fmla="*/ 241 h 556"/>
              <a:gd name="T34" fmla="*/ 3 w 297"/>
              <a:gd name="T35" fmla="*/ 213 h 556"/>
              <a:gd name="T36" fmla="*/ 2 w 297"/>
              <a:gd name="T37" fmla="*/ 76 h 556"/>
              <a:gd name="T38" fmla="*/ 42 w 297"/>
              <a:gd name="T39" fmla="*/ 23 h 556"/>
              <a:gd name="T40" fmla="*/ 264 w 297"/>
              <a:gd name="T41" fmla="*/ 22 h 556"/>
              <a:gd name="T42" fmla="*/ 296 w 297"/>
              <a:gd name="T43" fmla="*/ 70 h 556"/>
              <a:gd name="T44" fmla="*/ 296 w 297"/>
              <a:gd name="T45" fmla="*/ 217 h 556"/>
              <a:gd name="T46" fmla="*/ 283 w 297"/>
              <a:gd name="T47" fmla="*/ 243 h 556"/>
              <a:gd name="T48" fmla="*/ 264 w 297"/>
              <a:gd name="T49" fmla="*/ 218 h 556"/>
              <a:gd name="T50" fmla="*/ 262 w 297"/>
              <a:gd name="T51" fmla="*/ 104 h 556"/>
              <a:gd name="T52" fmla="*/ 247 w 297"/>
              <a:gd name="T53" fmla="*/ 76 h 556"/>
              <a:gd name="T54" fmla="*/ 230 w 297"/>
              <a:gd name="T55" fmla="*/ 105 h 556"/>
              <a:gd name="T56" fmla="*/ 229 w 297"/>
              <a:gd name="T57" fmla="*/ 313 h 556"/>
              <a:gd name="connsiteX0" fmla="*/ 7677 w 9948"/>
              <a:gd name="connsiteY0" fmla="*/ 5611 h 9946"/>
              <a:gd name="connsiteX1" fmla="*/ 7677 w 9948"/>
              <a:gd name="connsiteY1" fmla="*/ 9227 h 9946"/>
              <a:gd name="connsiteX2" fmla="*/ 6634 w 9948"/>
              <a:gd name="connsiteY2" fmla="*/ 9946 h 9946"/>
              <a:gd name="connsiteX3" fmla="*/ 5657 w 9948"/>
              <a:gd name="connsiteY3" fmla="*/ 9245 h 9946"/>
              <a:gd name="connsiteX4" fmla="*/ 5624 w 9948"/>
              <a:gd name="connsiteY4" fmla="*/ 4784 h 9946"/>
              <a:gd name="connsiteX5" fmla="*/ 5085 w 9948"/>
              <a:gd name="connsiteY5" fmla="*/ 4227 h 9946"/>
              <a:gd name="connsiteX6" fmla="*/ 4546 w 9948"/>
              <a:gd name="connsiteY6" fmla="*/ 4766 h 9946"/>
              <a:gd name="connsiteX7" fmla="*/ 4479 w 9948"/>
              <a:gd name="connsiteY7" fmla="*/ 9335 h 9946"/>
              <a:gd name="connsiteX8" fmla="*/ 3570 w 9948"/>
              <a:gd name="connsiteY8" fmla="*/ 9910 h 9946"/>
              <a:gd name="connsiteX9" fmla="*/ 2728 w 9948"/>
              <a:gd name="connsiteY9" fmla="*/ 9317 h 9946"/>
              <a:gd name="connsiteX10" fmla="*/ 2728 w 9948"/>
              <a:gd name="connsiteY10" fmla="*/ 8957 h 9946"/>
              <a:gd name="connsiteX11" fmla="*/ 2728 w 9948"/>
              <a:gd name="connsiteY11" fmla="*/ 2212 h 9946"/>
              <a:gd name="connsiteX12" fmla="*/ 2694 w 9948"/>
              <a:gd name="connsiteY12" fmla="*/ 1906 h 9946"/>
              <a:gd name="connsiteX13" fmla="*/ 2189 w 9948"/>
              <a:gd name="connsiteY13" fmla="*/ 1349 h 9946"/>
              <a:gd name="connsiteX14" fmla="*/ 1617 w 9948"/>
              <a:gd name="connsiteY14" fmla="*/ 1888 h 9946"/>
              <a:gd name="connsiteX15" fmla="*/ 1549 w 9948"/>
              <a:gd name="connsiteY15" fmla="*/ 3813 h 9946"/>
              <a:gd name="connsiteX16" fmla="*/ 943 w 9948"/>
              <a:gd name="connsiteY16" fmla="*/ 4317 h 9946"/>
              <a:gd name="connsiteX17" fmla="*/ 68 w 9948"/>
              <a:gd name="connsiteY17" fmla="*/ 3813 h 9946"/>
              <a:gd name="connsiteX18" fmla="*/ 34 w 9948"/>
              <a:gd name="connsiteY18" fmla="*/ 1349 h 9946"/>
              <a:gd name="connsiteX19" fmla="*/ 1381 w 9948"/>
              <a:gd name="connsiteY19" fmla="*/ 396 h 9946"/>
              <a:gd name="connsiteX20" fmla="*/ 5117 w 9948"/>
              <a:gd name="connsiteY20" fmla="*/ 1 h 9946"/>
              <a:gd name="connsiteX21" fmla="*/ 8856 w 9948"/>
              <a:gd name="connsiteY21" fmla="*/ 378 h 9946"/>
              <a:gd name="connsiteX22" fmla="*/ 9933 w 9948"/>
              <a:gd name="connsiteY22" fmla="*/ 1241 h 9946"/>
              <a:gd name="connsiteX23" fmla="*/ 9933 w 9948"/>
              <a:gd name="connsiteY23" fmla="*/ 3885 h 9946"/>
              <a:gd name="connsiteX24" fmla="*/ 9496 w 9948"/>
              <a:gd name="connsiteY24" fmla="*/ 4353 h 9946"/>
              <a:gd name="connsiteX25" fmla="*/ 8856 w 9948"/>
              <a:gd name="connsiteY25" fmla="*/ 3903 h 9946"/>
              <a:gd name="connsiteX26" fmla="*/ 8789 w 9948"/>
              <a:gd name="connsiteY26" fmla="*/ 1853 h 9946"/>
              <a:gd name="connsiteX27" fmla="*/ 8283 w 9948"/>
              <a:gd name="connsiteY27" fmla="*/ 1349 h 9946"/>
              <a:gd name="connsiteX28" fmla="*/ 7711 w 9948"/>
              <a:gd name="connsiteY28" fmla="*/ 1870 h 9946"/>
              <a:gd name="connsiteX29" fmla="*/ 7677 w 9948"/>
              <a:gd name="connsiteY29" fmla="*/ 5611 h 9946"/>
              <a:gd name="connsiteX0-1" fmla="*/ 7717 w 10000"/>
              <a:gd name="connsiteY0-2" fmla="*/ 5697 h 10056"/>
              <a:gd name="connsiteX1-3" fmla="*/ 7717 w 10000"/>
              <a:gd name="connsiteY1-4" fmla="*/ 9333 h 10056"/>
              <a:gd name="connsiteX2-5" fmla="*/ 6669 w 10000"/>
              <a:gd name="connsiteY2-6" fmla="*/ 10056 h 10056"/>
              <a:gd name="connsiteX3-7" fmla="*/ 5687 w 10000"/>
              <a:gd name="connsiteY3-8" fmla="*/ 9351 h 10056"/>
              <a:gd name="connsiteX4-9" fmla="*/ 5653 w 10000"/>
              <a:gd name="connsiteY4-10" fmla="*/ 4866 h 10056"/>
              <a:gd name="connsiteX5-11" fmla="*/ 5112 w 10000"/>
              <a:gd name="connsiteY5-12" fmla="*/ 4306 h 10056"/>
              <a:gd name="connsiteX6-13" fmla="*/ 4570 w 10000"/>
              <a:gd name="connsiteY6-14" fmla="*/ 4848 h 10056"/>
              <a:gd name="connsiteX7-15" fmla="*/ 4502 w 10000"/>
              <a:gd name="connsiteY7-16" fmla="*/ 9442 h 10056"/>
              <a:gd name="connsiteX8-17" fmla="*/ 3589 w 10000"/>
              <a:gd name="connsiteY8-18" fmla="*/ 10020 h 10056"/>
              <a:gd name="connsiteX9-19" fmla="*/ 2742 w 10000"/>
              <a:gd name="connsiteY9-20" fmla="*/ 9424 h 10056"/>
              <a:gd name="connsiteX10-21" fmla="*/ 2742 w 10000"/>
              <a:gd name="connsiteY10-22" fmla="*/ 9062 h 10056"/>
              <a:gd name="connsiteX11-23" fmla="*/ 2742 w 10000"/>
              <a:gd name="connsiteY11-24" fmla="*/ 2280 h 10056"/>
              <a:gd name="connsiteX12-25" fmla="*/ 2708 w 10000"/>
              <a:gd name="connsiteY12-26" fmla="*/ 1972 h 10056"/>
              <a:gd name="connsiteX13-27" fmla="*/ 2200 w 10000"/>
              <a:gd name="connsiteY13-28" fmla="*/ 1412 h 10056"/>
              <a:gd name="connsiteX14-29" fmla="*/ 1625 w 10000"/>
              <a:gd name="connsiteY14-30" fmla="*/ 1954 h 10056"/>
              <a:gd name="connsiteX15-31" fmla="*/ 1557 w 10000"/>
              <a:gd name="connsiteY15-32" fmla="*/ 3890 h 10056"/>
              <a:gd name="connsiteX16-33" fmla="*/ 948 w 10000"/>
              <a:gd name="connsiteY16-34" fmla="*/ 4396 h 10056"/>
              <a:gd name="connsiteX17-35" fmla="*/ 68 w 10000"/>
              <a:gd name="connsiteY17-36" fmla="*/ 3890 h 10056"/>
              <a:gd name="connsiteX18-37" fmla="*/ 34 w 10000"/>
              <a:gd name="connsiteY18-38" fmla="*/ 1412 h 10056"/>
              <a:gd name="connsiteX19-39" fmla="*/ 1388 w 10000"/>
              <a:gd name="connsiteY19-40" fmla="*/ 454 h 10056"/>
              <a:gd name="connsiteX20-41" fmla="*/ 5144 w 10000"/>
              <a:gd name="connsiteY20-42" fmla="*/ 0 h 10056"/>
              <a:gd name="connsiteX21-43" fmla="*/ 8902 w 10000"/>
              <a:gd name="connsiteY21-44" fmla="*/ 436 h 10056"/>
              <a:gd name="connsiteX22-45" fmla="*/ 9985 w 10000"/>
              <a:gd name="connsiteY22-46" fmla="*/ 1304 h 10056"/>
              <a:gd name="connsiteX23-47" fmla="*/ 9985 w 10000"/>
              <a:gd name="connsiteY23-48" fmla="*/ 3962 h 10056"/>
              <a:gd name="connsiteX24-49" fmla="*/ 9546 w 10000"/>
              <a:gd name="connsiteY24-50" fmla="*/ 4433 h 10056"/>
              <a:gd name="connsiteX25-51" fmla="*/ 8902 w 10000"/>
              <a:gd name="connsiteY25-52" fmla="*/ 3980 h 10056"/>
              <a:gd name="connsiteX26-53" fmla="*/ 8835 w 10000"/>
              <a:gd name="connsiteY26-54" fmla="*/ 1919 h 10056"/>
              <a:gd name="connsiteX27-55" fmla="*/ 8326 w 10000"/>
              <a:gd name="connsiteY27-56" fmla="*/ 1412 h 10056"/>
              <a:gd name="connsiteX28-57" fmla="*/ 7751 w 10000"/>
              <a:gd name="connsiteY28-58" fmla="*/ 1936 h 10056"/>
              <a:gd name="connsiteX29-59" fmla="*/ 7717 w 10000"/>
              <a:gd name="connsiteY29-60" fmla="*/ 5697 h 100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10000" h="10056">
                <a:moveTo>
                  <a:pt x="7717" y="5697"/>
                </a:moveTo>
                <a:lnTo>
                  <a:pt x="7717" y="9333"/>
                </a:lnTo>
                <a:cubicBezTo>
                  <a:pt x="7751" y="9730"/>
                  <a:pt x="7616" y="10074"/>
                  <a:pt x="6669" y="10056"/>
                </a:cubicBezTo>
                <a:cubicBezTo>
                  <a:pt x="5822" y="10038"/>
                  <a:pt x="5687" y="9730"/>
                  <a:pt x="5687" y="9351"/>
                </a:cubicBezTo>
                <a:cubicBezTo>
                  <a:pt x="5687" y="7850"/>
                  <a:pt x="5721" y="6367"/>
                  <a:pt x="5653" y="4866"/>
                </a:cubicBezTo>
                <a:cubicBezTo>
                  <a:pt x="5653" y="4685"/>
                  <a:pt x="5315" y="4486"/>
                  <a:pt x="5112" y="4306"/>
                </a:cubicBezTo>
                <a:cubicBezTo>
                  <a:pt x="4942" y="4486"/>
                  <a:pt x="4570" y="4667"/>
                  <a:pt x="4570" y="4848"/>
                </a:cubicBezTo>
                <a:cubicBezTo>
                  <a:pt x="4536" y="6385"/>
                  <a:pt x="4570" y="7904"/>
                  <a:pt x="4502" y="9442"/>
                </a:cubicBezTo>
                <a:cubicBezTo>
                  <a:pt x="4502" y="9658"/>
                  <a:pt x="3961" y="10002"/>
                  <a:pt x="3589" y="10020"/>
                </a:cubicBezTo>
                <a:cubicBezTo>
                  <a:pt x="2911" y="10092"/>
                  <a:pt x="2708" y="9766"/>
                  <a:pt x="2742" y="9424"/>
                </a:cubicBezTo>
                <a:lnTo>
                  <a:pt x="2742" y="9062"/>
                </a:lnTo>
                <a:lnTo>
                  <a:pt x="2742" y="2280"/>
                </a:lnTo>
                <a:cubicBezTo>
                  <a:pt x="2742" y="2171"/>
                  <a:pt x="2776" y="2063"/>
                  <a:pt x="2708" y="1972"/>
                </a:cubicBezTo>
                <a:cubicBezTo>
                  <a:pt x="2573" y="1774"/>
                  <a:pt x="2370" y="1593"/>
                  <a:pt x="2200" y="1412"/>
                </a:cubicBezTo>
                <a:cubicBezTo>
                  <a:pt x="1997" y="1593"/>
                  <a:pt x="1660" y="1774"/>
                  <a:pt x="1625" y="1954"/>
                </a:cubicBezTo>
                <a:cubicBezTo>
                  <a:pt x="1557" y="2588"/>
                  <a:pt x="1660" y="3238"/>
                  <a:pt x="1557" y="3890"/>
                </a:cubicBezTo>
                <a:cubicBezTo>
                  <a:pt x="1557" y="4053"/>
                  <a:pt x="1151" y="4215"/>
                  <a:pt x="948" y="4396"/>
                </a:cubicBezTo>
                <a:cubicBezTo>
                  <a:pt x="643" y="4215"/>
                  <a:pt x="103" y="4071"/>
                  <a:pt x="68" y="3890"/>
                </a:cubicBezTo>
                <a:cubicBezTo>
                  <a:pt x="-33" y="3058"/>
                  <a:pt x="1" y="2226"/>
                  <a:pt x="34" y="1412"/>
                </a:cubicBezTo>
                <a:cubicBezTo>
                  <a:pt x="68" y="960"/>
                  <a:pt x="536" y="689"/>
                  <a:pt x="1388" y="454"/>
                </a:cubicBezTo>
                <a:cubicBezTo>
                  <a:pt x="2240" y="219"/>
                  <a:pt x="3891" y="3"/>
                  <a:pt x="5144" y="0"/>
                </a:cubicBezTo>
                <a:cubicBezTo>
                  <a:pt x="6396" y="-3"/>
                  <a:pt x="8095" y="219"/>
                  <a:pt x="8902" y="436"/>
                </a:cubicBezTo>
                <a:cubicBezTo>
                  <a:pt x="9709" y="653"/>
                  <a:pt x="9985" y="887"/>
                  <a:pt x="9985" y="1304"/>
                </a:cubicBezTo>
                <a:cubicBezTo>
                  <a:pt x="9985" y="2190"/>
                  <a:pt x="10019" y="3076"/>
                  <a:pt x="9985" y="3962"/>
                </a:cubicBezTo>
                <a:cubicBezTo>
                  <a:pt x="9952" y="4125"/>
                  <a:pt x="9680" y="4288"/>
                  <a:pt x="9546" y="4433"/>
                </a:cubicBezTo>
                <a:cubicBezTo>
                  <a:pt x="9308" y="4288"/>
                  <a:pt x="8902" y="4143"/>
                  <a:pt x="8902" y="3980"/>
                </a:cubicBezTo>
                <a:cubicBezTo>
                  <a:pt x="8835" y="3292"/>
                  <a:pt x="8902" y="2606"/>
                  <a:pt x="8835" y="1919"/>
                </a:cubicBezTo>
                <a:cubicBezTo>
                  <a:pt x="8835" y="1756"/>
                  <a:pt x="8530" y="1593"/>
                  <a:pt x="8326" y="1412"/>
                </a:cubicBezTo>
                <a:cubicBezTo>
                  <a:pt x="8123" y="1593"/>
                  <a:pt x="7751" y="1756"/>
                  <a:pt x="7751" y="1936"/>
                </a:cubicBezTo>
                <a:cubicBezTo>
                  <a:pt x="7717" y="3184"/>
                  <a:pt x="7717" y="4450"/>
                  <a:pt x="7717" y="5697"/>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椭圆 51"/>
          <p:cNvSpPr/>
          <p:nvPr/>
        </p:nvSpPr>
        <p:spPr>
          <a:xfrm>
            <a:off x="11527786" y="1722032"/>
            <a:ext cx="271264" cy="27126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9"/>
          <p:cNvSpPr/>
          <p:nvPr/>
        </p:nvSpPr>
        <p:spPr bwMode="auto">
          <a:xfrm>
            <a:off x="1799964" y="1210152"/>
            <a:ext cx="705866" cy="1336452"/>
          </a:xfrm>
          <a:custGeom>
            <a:avLst/>
            <a:gdLst>
              <a:gd name="T0" fmla="*/ 229 w 297"/>
              <a:gd name="T1" fmla="*/ 313 h 556"/>
              <a:gd name="T2" fmla="*/ 229 w 297"/>
              <a:gd name="T3" fmla="*/ 514 h 556"/>
              <a:gd name="T4" fmla="*/ 198 w 297"/>
              <a:gd name="T5" fmla="*/ 554 h 556"/>
              <a:gd name="T6" fmla="*/ 169 w 297"/>
              <a:gd name="T7" fmla="*/ 515 h 556"/>
              <a:gd name="T8" fmla="*/ 168 w 297"/>
              <a:gd name="T9" fmla="*/ 267 h 556"/>
              <a:gd name="T10" fmla="*/ 152 w 297"/>
              <a:gd name="T11" fmla="*/ 236 h 556"/>
              <a:gd name="T12" fmla="*/ 136 w 297"/>
              <a:gd name="T13" fmla="*/ 266 h 556"/>
              <a:gd name="T14" fmla="*/ 134 w 297"/>
              <a:gd name="T15" fmla="*/ 520 h 556"/>
              <a:gd name="T16" fmla="*/ 107 w 297"/>
              <a:gd name="T17" fmla="*/ 552 h 556"/>
              <a:gd name="T18" fmla="*/ 82 w 297"/>
              <a:gd name="T19" fmla="*/ 519 h 556"/>
              <a:gd name="T20" fmla="*/ 82 w 297"/>
              <a:gd name="T21" fmla="*/ 499 h 556"/>
              <a:gd name="T22" fmla="*/ 82 w 297"/>
              <a:gd name="T23" fmla="*/ 124 h 556"/>
              <a:gd name="T24" fmla="*/ 81 w 297"/>
              <a:gd name="T25" fmla="*/ 107 h 556"/>
              <a:gd name="T26" fmla="*/ 66 w 297"/>
              <a:gd name="T27" fmla="*/ 76 h 556"/>
              <a:gd name="T28" fmla="*/ 49 w 297"/>
              <a:gd name="T29" fmla="*/ 106 h 556"/>
              <a:gd name="T30" fmla="*/ 47 w 297"/>
              <a:gd name="T31" fmla="*/ 213 h 556"/>
              <a:gd name="T32" fmla="*/ 29 w 297"/>
              <a:gd name="T33" fmla="*/ 241 h 556"/>
              <a:gd name="T34" fmla="*/ 3 w 297"/>
              <a:gd name="T35" fmla="*/ 213 h 556"/>
              <a:gd name="T36" fmla="*/ 2 w 297"/>
              <a:gd name="T37" fmla="*/ 76 h 556"/>
              <a:gd name="T38" fmla="*/ 42 w 297"/>
              <a:gd name="T39" fmla="*/ 23 h 556"/>
              <a:gd name="T40" fmla="*/ 264 w 297"/>
              <a:gd name="T41" fmla="*/ 22 h 556"/>
              <a:gd name="T42" fmla="*/ 296 w 297"/>
              <a:gd name="T43" fmla="*/ 70 h 556"/>
              <a:gd name="T44" fmla="*/ 296 w 297"/>
              <a:gd name="T45" fmla="*/ 217 h 556"/>
              <a:gd name="T46" fmla="*/ 283 w 297"/>
              <a:gd name="T47" fmla="*/ 243 h 556"/>
              <a:gd name="T48" fmla="*/ 264 w 297"/>
              <a:gd name="T49" fmla="*/ 218 h 556"/>
              <a:gd name="T50" fmla="*/ 262 w 297"/>
              <a:gd name="T51" fmla="*/ 104 h 556"/>
              <a:gd name="T52" fmla="*/ 247 w 297"/>
              <a:gd name="T53" fmla="*/ 76 h 556"/>
              <a:gd name="T54" fmla="*/ 230 w 297"/>
              <a:gd name="T55" fmla="*/ 105 h 556"/>
              <a:gd name="T56" fmla="*/ 229 w 297"/>
              <a:gd name="T57" fmla="*/ 313 h 556"/>
              <a:gd name="connsiteX0" fmla="*/ 7677 w 9948"/>
              <a:gd name="connsiteY0" fmla="*/ 5611 h 9946"/>
              <a:gd name="connsiteX1" fmla="*/ 7677 w 9948"/>
              <a:gd name="connsiteY1" fmla="*/ 9227 h 9946"/>
              <a:gd name="connsiteX2" fmla="*/ 6634 w 9948"/>
              <a:gd name="connsiteY2" fmla="*/ 9946 h 9946"/>
              <a:gd name="connsiteX3" fmla="*/ 5657 w 9948"/>
              <a:gd name="connsiteY3" fmla="*/ 9245 h 9946"/>
              <a:gd name="connsiteX4" fmla="*/ 5624 w 9948"/>
              <a:gd name="connsiteY4" fmla="*/ 4784 h 9946"/>
              <a:gd name="connsiteX5" fmla="*/ 5085 w 9948"/>
              <a:gd name="connsiteY5" fmla="*/ 4227 h 9946"/>
              <a:gd name="connsiteX6" fmla="*/ 4546 w 9948"/>
              <a:gd name="connsiteY6" fmla="*/ 4766 h 9946"/>
              <a:gd name="connsiteX7" fmla="*/ 4479 w 9948"/>
              <a:gd name="connsiteY7" fmla="*/ 9335 h 9946"/>
              <a:gd name="connsiteX8" fmla="*/ 3570 w 9948"/>
              <a:gd name="connsiteY8" fmla="*/ 9910 h 9946"/>
              <a:gd name="connsiteX9" fmla="*/ 2728 w 9948"/>
              <a:gd name="connsiteY9" fmla="*/ 9317 h 9946"/>
              <a:gd name="connsiteX10" fmla="*/ 2728 w 9948"/>
              <a:gd name="connsiteY10" fmla="*/ 8957 h 9946"/>
              <a:gd name="connsiteX11" fmla="*/ 2728 w 9948"/>
              <a:gd name="connsiteY11" fmla="*/ 2212 h 9946"/>
              <a:gd name="connsiteX12" fmla="*/ 2694 w 9948"/>
              <a:gd name="connsiteY12" fmla="*/ 1906 h 9946"/>
              <a:gd name="connsiteX13" fmla="*/ 2189 w 9948"/>
              <a:gd name="connsiteY13" fmla="*/ 1349 h 9946"/>
              <a:gd name="connsiteX14" fmla="*/ 1617 w 9948"/>
              <a:gd name="connsiteY14" fmla="*/ 1888 h 9946"/>
              <a:gd name="connsiteX15" fmla="*/ 1549 w 9948"/>
              <a:gd name="connsiteY15" fmla="*/ 3813 h 9946"/>
              <a:gd name="connsiteX16" fmla="*/ 943 w 9948"/>
              <a:gd name="connsiteY16" fmla="*/ 4317 h 9946"/>
              <a:gd name="connsiteX17" fmla="*/ 68 w 9948"/>
              <a:gd name="connsiteY17" fmla="*/ 3813 h 9946"/>
              <a:gd name="connsiteX18" fmla="*/ 34 w 9948"/>
              <a:gd name="connsiteY18" fmla="*/ 1349 h 9946"/>
              <a:gd name="connsiteX19" fmla="*/ 1381 w 9948"/>
              <a:gd name="connsiteY19" fmla="*/ 396 h 9946"/>
              <a:gd name="connsiteX20" fmla="*/ 5117 w 9948"/>
              <a:gd name="connsiteY20" fmla="*/ 1 h 9946"/>
              <a:gd name="connsiteX21" fmla="*/ 8856 w 9948"/>
              <a:gd name="connsiteY21" fmla="*/ 378 h 9946"/>
              <a:gd name="connsiteX22" fmla="*/ 9933 w 9948"/>
              <a:gd name="connsiteY22" fmla="*/ 1241 h 9946"/>
              <a:gd name="connsiteX23" fmla="*/ 9933 w 9948"/>
              <a:gd name="connsiteY23" fmla="*/ 3885 h 9946"/>
              <a:gd name="connsiteX24" fmla="*/ 9496 w 9948"/>
              <a:gd name="connsiteY24" fmla="*/ 4353 h 9946"/>
              <a:gd name="connsiteX25" fmla="*/ 8856 w 9948"/>
              <a:gd name="connsiteY25" fmla="*/ 3903 h 9946"/>
              <a:gd name="connsiteX26" fmla="*/ 8789 w 9948"/>
              <a:gd name="connsiteY26" fmla="*/ 1853 h 9946"/>
              <a:gd name="connsiteX27" fmla="*/ 8283 w 9948"/>
              <a:gd name="connsiteY27" fmla="*/ 1349 h 9946"/>
              <a:gd name="connsiteX28" fmla="*/ 7711 w 9948"/>
              <a:gd name="connsiteY28" fmla="*/ 1870 h 9946"/>
              <a:gd name="connsiteX29" fmla="*/ 7677 w 9948"/>
              <a:gd name="connsiteY29" fmla="*/ 5611 h 9946"/>
              <a:gd name="connsiteX0-1" fmla="*/ 7717 w 10000"/>
              <a:gd name="connsiteY0-2" fmla="*/ 5697 h 10056"/>
              <a:gd name="connsiteX1-3" fmla="*/ 7717 w 10000"/>
              <a:gd name="connsiteY1-4" fmla="*/ 9333 h 10056"/>
              <a:gd name="connsiteX2-5" fmla="*/ 6669 w 10000"/>
              <a:gd name="connsiteY2-6" fmla="*/ 10056 h 10056"/>
              <a:gd name="connsiteX3-7" fmla="*/ 5687 w 10000"/>
              <a:gd name="connsiteY3-8" fmla="*/ 9351 h 10056"/>
              <a:gd name="connsiteX4-9" fmla="*/ 5653 w 10000"/>
              <a:gd name="connsiteY4-10" fmla="*/ 4866 h 10056"/>
              <a:gd name="connsiteX5-11" fmla="*/ 5112 w 10000"/>
              <a:gd name="connsiteY5-12" fmla="*/ 4306 h 10056"/>
              <a:gd name="connsiteX6-13" fmla="*/ 4570 w 10000"/>
              <a:gd name="connsiteY6-14" fmla="*/ 4848 h 10056"/>
              <a:gd name="connsiteX7-15" fmla="*/ 4502 w 10000"/>
              <a:gd name="connsiteY7-16" fmla="*/ 9442 h 10056"/>
              <a:gd name="connsiteX8-17" fmla="*/ 3589 w 10000"/>
              <a:gd name="connsiteY8-18" fmla="*/ 10020 h 10056"/>
              <a:gd name="connsiteX9-19" fmla="*/ 2742 w 10000"/>
              <a:gd name="connsiteY9-20" fmla="*/ 9424 h 10056"/>
              <a:gd name="connsiteX10-21" fmla="*/ 2742 w 10000"/>
              <a:gd name="connsiteY10-22" fmla="*/ 9062 h 10056"/>
              <a:gd name="connsiteX11-23" fmla="*/ 2742 w 10000"/>
              <a:gd name="connsiteY11-24" fmla="*/ 2280 h 10056"/>
              <a:gd name="connsiteX12-25" fmla="*/ 2708 w 10000"/>
              <a:gd name="connsiteY12-26" fmla="*/ 1972 h 10056"/>
              <a:gd name="connsiteX13-27" fmla="*/ 2200 w 10000"/>
              <a:gd name="connsiteY13-28" fmla="*/ 1412 h 10056"/>
              <a:gd name="connsiteX14-29" fmla="*/ 1625 w 10000"/>
              <a:gd name="connsiteY14-30" fmla="*/ 1954 h 10056"/>
              <a:gd name="connsiteX15-31" fmla="*/ 1557 w 10000"/>
              <a:gd name="connsiteY15-32" fmla="*/ 3890 h 10056"/>
              <a:gd name="connsiteX16-33" fmla="*/ 948 w 10000"/>
              <a:gd name="connsiteY16-34" fmla="*/ 4396 h 10056"/>
              <a:gd name="connsiteX17-35" fmla="*/ 68 w 10000"/>
              <a:gd name="connsiteY17-36" fmla="*/ 3890 h 10056"/>
              <a:gd name="connsiteX18-37" fmla="*/ 34 w 10000"/>
              <a:gd name="connsiteY18-38" fmla="*/ 1412 h 10056"/>
              <a:gd name="connsiteX19-39" fmla="*/ 1388 w 10000"/>
              <a:gd name="connsiteY19-40" fmla="*/ 454 h 10056"/>
              <a:gd name="connsiteX20-41" fmla="*/ 5144 w 10000"/>
              <a:gd name="connsiteY20-42" fmla="*/ 0 h 10056"/>
              <a:gd name="connsiteX21-43" fmla="*/ 8902 w 10000"/>
              <a:gd name="connsiteY21-44" fmla="*/ 436 h 10056"/>
              <a:gd name="connsiteX22-45" fmla="*/ 9985 w 10000"/>
              <a:gd name="connsiteY22-46" fmla="*/ 1304 h 10056"/>
              <a:gd name="connsiteX23-47" fmla="*/ 9985 w 10000"/>
              <a:gd name="connsiteY23-48" fmla="*/ 3962 h 10056"/>
              <a:gd name="connsiteX24-49" fmla="*/ 9546 w 10000"/>
              <a:gd name="connsiteY24-50" fmla="*/ 4433 h 10056"/>
              <a:gd name="connsiteX25-51" fmla="*/ 8902 w 10000"/>
              <a:gd name="connsiteY25-52" fmla="*/ 3980 h 10056"/>
              <a:gd name="connsiteX26-53" fmla="*/ 8835 w 10000"/>
              <a:gd name="connsiteY26-54" fmla="*/ 1919 h 10056"/>
              <a:gd name="connsiteX27-55" fmla="*/ 8326 w 10000"/>
              <a:gd name="connsiteY27-56" fmla="*/ 1412 h 10056"/>
              <a:gd name="connsiteX28-57" fmla="*/ 7751 w 10000"/>
              <a:gd name="connsiteY28-58" fmla="*/ 1936 h 10056"/>
              <a:gd name="connsiteX29-59" fmla="*/ 7717 w 10000"/>
              <a:gd name="connsiteY29-60" fmla="*/ 5697 h 100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10000" h="10056">
                <a:moveTo>
                  <a:pt x="7717" y="5697"/>
                </a:moveTo>
                <a:lnTo>
                  <a:pt x="7717" y="9333"/>
                </a:lnTo>
                <a:cubicBezTo>
                  <a:pt x="7751" y="9730"/>
                  <a:pt x="7616" y="10074"/>
                  <a:pt x="6669" y="10056"/>
                </a:cubicBezTo>
                <a:cubicBezTo>
                  <a:pt x="5822" y="10038"/>
                  <a:pt x="5687" y="9730"/>
                  <a:pt x="5687" y="9351"/>
                </a:cubicBezTo>
                <a:cubicBezTo>
                  <a:pt x="5687" y="7850"/>
                  <a:pt x="5721" y="6367"/>
                  <a:pt x="5653" y="4866"/>
                </a:cubicBezTo>
                <a:cubicBezTo>
                  <a:pt x="5653" y="4685"/>
                  <a:pt x="5315" y="4486"/>
                  <a:pt x="5112" y="4306"/>
                </a:cubicBezTo>
                <a:cubicBezTo>
                  <a:pt x="4942" y="4486"/>
                  <a:pt x="4570" y="4667"/>
                  <a:pt x="4570" y="4848"/>
                </a:cubicBezTo>
                <a:cubicBezTo>
                  <a:pt x="4536" y="6385"/>
                  <a:pt x="4570" y="7904"/>
                  <a:pt x="4502" y="9442"/>
                </a:cubicBezTo>
                <a:cubicBezTo>
                  <a:pt x="4502" y="9658"/>
                  <a:pt x="3961" y="10002"/>
                  <a:pt x="3589" y="10020"/>
                </a:cubicBezTo>
                <a:cubicBezTo>
                  <a:pt x="2911" y="10092"/>
                  <a:pt x="2708" y="9766"/>
                  <a:pt x="2742" y="9424"/>
                </a:cubicBezTo>
                <a:lnTo>
                  <a:pt x="2742" y="9062"/>
                </a:lnTo>
                <a:lnTo>
                  <a:pt x="2742" y="2280"/>
                </a:lnTo>
                <a:cubicBezTo>
                  <a:pt x="2742" y="2171"/>
                  <a:pt x="2776" y="2063"/>
                  <a:pt x="2708" y="1972"/>
                </a:cubicBezTo>
                <a:cubicBezTo>
                  <a:pt x="2573" y="1774"/>
                  <a:pt x="2370" y="1593"/>
                  <a:pt x="2200" y="1412"/>
                </a:cubicBezTo>
                <a:cubicBezTo>
                  <a:pt x="1997" y="1593"/>
                  <a:pt x="1660" y="1774"/>
                  <a:pt x="1625" y="1954"/>
                </a:cubicBezTo>
                <a:cubicBezTo>
                  <a:pt x="1557" y="2588"/>
                  <a:pt x="1660" y="3238"/>
                  <a:pt x="1557" y="3890"/>
                </a:cubicBezTo>
                <a:cubicBezTo>
                  <a:pt x="1557" y="4053"/>
                  <a:pt x="1151" y="4215"/>
                  <a:pt x="948" y="4396"/>
                </a:cubicBezTo>
                <a:cubicBezTo>
                  <a:pt x="643" y="4215"/>
                  <a:pt x="103" y="4071"/>
                  <a:pt x="68" y="3890"/>
                </a:cubicBezTo>
                <a:cubicBezTo>
                  <a:pt x="-33" y="3058"/>
                  <a:pt x="1" y="2226"/>
                  <a:pt x="34" y="1412"/>
                </a:cubicBezTo>
                <a:cubicBezTo>
                  <a:pt x="68" y="960"/>
                  <a:pt x="536" y="689"/>
                  <a:pt x="1388" y="454"/>
                </a:cubicBezTo>
                <a:cubicBezTo>
                  <a:pt x="2240" y="219"/>
                  <a:pt x="3891" y="3"/>
                  <a:pt x="5144" y="0"/>
                </a:cubicBezTo>
                <a:cubicBezTo>
                  <a:pt x="6396" y="-3"/>
                  <a:pt x="8095" y="219"/>
                  <a:pt x="8902" y="436"/>
                </a:cubicBezTo>
                <a:cubicBezTo>
                  <a:pt x="9709" y="653"/>
                  <a:pt x="9985" y="887"/>
                  <a:pt x="9985" y="1304"/>
                </a:cubicBezTo>
                <a:cubicBezTo>
                  <a:pt x="9985" y="2190"/>
                  <a:pt x="10019" y="3076"/>
                  <a:pt x="9985" y="3962"/>
                </a:cubicBezTo>
                <a:cubicBezTo>
                  <a:pt x="9952" y="4125"/>
                  <a:pt x="9680" y="4288"/>
                  <a:pt x="9546" y="4433"/>
                </a:cubicBezTo>
                <a:cubicBezTo>
                  <a:pt x="9308" y="4288"/>
                  <a:pt x="8902" y="4143"/>
                  <a:pt x="8902" y="3980"/>
                </a:cubicBezTo>
                <a:cubicBezTo>
                  <a:pt x="8835" y="3292"/>
                  <a:pt x="8902" y="2606"/>
                  <a:pt x="8835" y="1919"/>
                </a:cubicBezTo>
                <a:cubicBezTo>
                  <a:pt x="8835" y="1756"/>
                  <a:pt x="8530" y="1593"/>
                  <a:pt x="8326" y="1412"/>
                </a:cubicBezTo>
                <a:cubicBezTo>
                  <a:pt x="8123" y="1593"/>
                  <a:pt x="7751" y="1756"/>
                  <a:pt x="7751" y="1936"/>
                </a:cubicBezTo>
                <a:cubicBezTo>
                  <a:pt x="7717" y="3184"/>
                  <a:pt x="7717" y="4450"/>
                  <a:pt x="7717" y="569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椭圆 54"/>
          <p:cNvSpPr/>
          <p:nvPr/>
        </p:nvSpPr>
        <p:spPr>
          <a:xfrm>
            <a:off x="2017265" y="897460"/>
            <a:ext cx="271264" cy="27126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9"/>
          <p:cNvSpPr/>
          <p:nvPr/>
        </p:nvSpPr>
        <p:spPr bwMode="auto">
          <a:xfrm>
            <a:off x="3083922" y="1210152"/>
            <a:ext cx="705866" cy="1336452"/>
          </a:xfrm>
          <a:custGeom>
            <a:avLst/>
            <a:gdLst>
              <a:gd name="T0" fmla="*/ 229 w 297"/>
              <a:gd name="T1" fmla="*/ 313 h 556"/>
              <a:gd name="T2" fmla="*/ 229 w 297"/>
              <a:gd name="T3" fmla="*/ 514 h 556"/>
              <a:gd name="T4" fmla="*/ 198 w 297"/>
              <a:gd name="T5" fmla="*/ 554 h 556"/>
              <a:gd name="T6" fmla="*/ 169 w 297"/>
              <a:gd name="T7" fmla="*/ 515 h 556"/>
              <a:gd name="T8" fmla="*/ 168 w 297"/>
              <a:gd name="T9" fmla="*/ 267 h 556"/>
              <a:gd name="T10" fmla="*/ 152 w 297"/>
              <a:gd name="T11" fmla="*/ 236 h 556"/>
              <a:gd name="T12" fmla="*/ 136 w 297"/>
              <a:gd name="T13" fmla="*/ 266 h 556"/>
              <a:gd name="T14" fmla="*/ 134 w 297"/>
              <a:gd name="T15" fmla="*/ 520 h 556"/>
              <a:gd name="T16" fmla="*/ 107 w 297"/>
              <a:gd name="T17" fmla="*/ 552 h 556"/>
              <a:gd name="T18" fmla="*/ 82 w 297"/>
              <a:gd name="T19" fmla="*/ 519 h 556"/>
              <a:gd name="T20" fmla="*/ 82 w 297"/>
              <a:gd name="T21" fmla="*/ 499 h 556"/>
              <a:gd name="T22" fmla="*/ 82 w 297"/>
              <a:gd name="T23" fmla="*/ 124 h 556"/>
              <a:gd name="T24" fmla="*/ 81 w 297"/>
              <a:gd name="T25" fmla="*/ 107 h 556"/>
              <a:gd name="T26" fmla="*/ 66 w 297"/>
              <a:gd name="T27" fmla="*/ 76 h 556"/>
              <a:gd name="T28" fmla="*/ 49 w 297"/>
              <a:gd name="T29" fmla="*/ 106 h 556"/>
              <a:gd name="T30" fmla="*/ 47 w 297"/>
              <a:gd name="T31" fmla="*/ 213 h 556"/>
              <a:gd name="T32" fmla="*/ 29 w 297"/>
              <a:gd name="T33" fmla="*/ 241 h 556"/>
              <a:gd name="T34" fmla="*/ 3 w 297"/>
              <a:gd name="T35" fmla="*/ 213 h 556"/>
              <a:gd name="T36" fmla="*/ 2 w 297"/>
              <a:gd name="T37" fmla="*/ 76 h 556"/>
              <a:gd name="T38" fmla="*/ 42 w 297"/>
              <a:gd name="T39" fmla="*/ 23 h 556"/>
              <a:gd name="T40" fmla="*/ 264 w 297"/>
              <a:gd name="T41" fmla="*/ 22 h 556"/>
              <a:gd name="T42" fmla="*/ 296 w 297"/>
              <a:gd name="T43" fmla="*/ 70 h 556"/>
              <a:gd name="T44" fmla="*/ 296 w 297"/>
              <a:gd name="T45" fmla="*/ 217 h 556"/>
              <a:gd name="T46" fmla="*/ 283 w 297"/>
              <a:gd name="T47" fmla="*/ 243 h 556"/>
              <a:gd name="T48" fmla="*/ 264 w 297"/>
              <a:gd name="T49" fmla="*/ 218 h 556"/>
              <a:gd name="T50" fmla="*/ 262 w 297"/>
              <a:gd name="T51" fmla="*/ 104 h 556"/>
              <a:gd name="T52" fmla="*/ 247 w 297"/>
              <a:gd name="T53" fmla="*/ 76 h 556"/>
              <a:gd name="T54" fmla="*/ 230 w 297"/>
              <a:gd name="T55" fmla="*/ 105 h 556"/>
              <a:gd name="T56" fmla="*/ 229 w 297"/>
              <a:gd name="T57" fmla="*/ 313 h 556"/>
              <a:gd name="connsiteX0" fmla="*/ 7677 w 9948"/>
              <a:gd name="connsiteY0" fmla="*/ 5611 h 9946"/>
              <a:gd name="connsiteX1" fmla="*/ 7677 w 9948"/>
              <a:gd name="connsiteY1" fmla="*/ 9227 h 9946"/>
              <a:gd name="connsiteX2" fmla="*/ 6634 w 9948"/>
              <a:gd name="connsiteY2" fmla="*/ 9946 h 9946"/>
              <a:gd name="connsiteX3" fmla="*/ 5657 w 9948"/>
              <a:gd name="connsiteY3" fmla="*/ 9245 h 9946"/>
              <a:gd name="connsiteX4" fmla="*/ 5624 w 9948"/>
              <a:gd name="connsiteY4" fmla="*/ 4784 h 9946"/>
              <a:gd name="connsiteX5" fmla="*/ 5085 w 9948"/>
              <a:gd name="connsiteY5" fmla="*/ 4227 h 9946"/>
              <a:gd name="connsiteX6" fmla="*/ 4546 w 9948"/>
              <a:gd name="connsiteY6" fmla="*/ 4766 h 9946"/>
              <a:gd name="connsiteX7" fmla="*/ 4479 w 9948"/>
              <a:gd name="connsiteY7" fmla="*/ 9335 h 9946"/>
              <a:gd name="connsiteX8" fmla="*/ 3570 w 9948"/>
              <a:gd name="connsiteY8" fmla="*/ 9910 h 9946"/>
              <a:gd name="connsiteX9" fmla="*/ 2728 w 9948"/>
              <a:gd name="connsiteY9" fmla="*/ 9317 h 9946"/>
              <a:gd name="connsiteX10" fmla="*/ 2728 w 9948"/>
              <a:gd name="connsiteY10" fmla="*/ 8957 h 9946"/>
              <a:gd name="connsiteX11" fmla="*/ 2728 w 9948"/>
              <a:gd name="connsiteY11" fmla="*/ 2212 h 9946"/>
              <a:gd name="connsiteX12" fmla="*/ 2694 w 9948"/>
              <a:gd name="connsiteY12" fmla="*/ 1906 h 9946"/>
              <a:gd name="connsiteX13" fmla="*/ 2189 w 9948"/>
              <a:gd name="connsiteY13" fmla="*/ 1349 h 9946"/>
              <a:gd name="connsiteX14" fmla="*/ 1617 w 9948"/>
              <a:gd name="connsiteY14" fmla="*/ 1888 h 9946"/>
              <a:gd name="connsiteX15" fmla="*/ 1549 w 9948"/>
              <a:gd name="connsiteY15" fmla="*/ 3813 h 9946"/>
              <a:gd name="connsiteX16" fmla="*/ 943 w 9948"/>
              <a:gd name="connsiteY16" fmla="*/ 4317 h 9946"/>
              <a:gd name="connsiteX17" fmla="*/ 68 w 9948"/>
              <a:gd name="connsiteY17" fmla="*/ 3813 h 9946"/>
              <a:gd name="connsiteX18" fmla="*/ 34 w 9948"/>
              <a:gd name="connsiteY18" fmla="*/ 1349 h 9946"/>
              <a:gd name="connsiteX19" fmla="*/ 1381 w 9948"/>
              <a:gd name="connsiteY19" fmla="*/ 396 h 9946"/>
              <a:gd name="connsiteX20" fmla="*/ 5117 w 9948"/>
              <a:gd name="connsiteY20" fmla="*/ 1 h 9946"/>
              <a:gd name="connsiteX21" fmla="*/ 8856 w 9948"/>
              <a:gd name="connsiteY21" fmla="*/ 378 h 9946"/>
              <a:gd name="connsiteX22" fmla="*/ 9933 w 9948"/>
              <a:gd name="connsiteY22" fmla="*/ 1241 h 9946"/>
              <a:gd name="connsiteX23" fmla="*/ 9933 w 9948"/>
              <a:gd name="connsiteY23" fmla="*/ 3885 h 9946"/>
              <a:gd name="connsiteX24" fmla="*/ 9496 w 9948"/>
              <a:gd name="connsiteY24" fmla="*/ 4353 h 9946"/>
              <a:gd name="connsiteX25" fmla="*/ 8856 w 9948"/>
              <a:gd name="connsiteY25" fmla="*/ 3903 h 9946"/>
              <a:gd name="connsiteX26" fmla="*/ 8789 w 9948"/>
              <a:gd name="connsiteY26" fmla="*/ 1853 h 9946"/>
              <a:gd name="connsiteX27" fmla="*/ 8283 w 9948"/>
              <a:gd name="connsiteY27" fmla="*/ 1349 h 9946"/>
              <a:gd name="connsiteX28" fmla="*/ 7711 w 9948"/>
              <a:gd name="connsiteY28" fmla="*/ 1870 h 9946"/>
              <a:gd name="connsiteX29" fmla="*/ 7677 w 9948"/>
              <a:gd name="connsiteY29" fmla="*/ 5611 h 9946"/>
              <a:gd name="connsiteX0-1" fmla="*/ 7717 w 10000"/>
              <a:gd name="connsiteY0-2" fmla="*/ 5697 h 10056"/>
              <a:gd name="connsiteX1-3" fmla="*/ 7717 w 10000"/>
              <a:gd name="connsiteY1-4" fmla="*/ 9333 h 10056"/>
              <a:gd name="connsiteX2-5" fmla="*/ 6669 w 10000"/>
              <a:gd name="connsiteY2-6" fmla="*/ 10056 h 10056"/>
              <a:gd name="connsiteX3-7" fmla="*/ 5687 w 10000"/>
              <a:gd name="connsiteY3-8" fmla="*/ 9351 h 10056"/>
              <a:gd name="connsiteX4-9" fmla="*/ 5653 w 10000"/>
              <a:gd name="connsiteY4-10" fmla="*/ 4866 h 10056"/>
              <a:gd name="connsiteX5-11" fmla="*/ 5112 w 10000"/>
              <a:gd name="connsiteY5-12" fmla="*/ 4306 h 10056"/>
              <a:gd name="connsiteX6-13" fmla="*/ 4570 w 10000"/>
              <a:gd name="connsiteY6-14" fmla="*/ 4848 h 10056"/>
              <a:gd name="connsiteX7-15" fmla="*/ 4502 w 10000"/>
              <a:gd name="connsiteY7-16" fmla="*/ 9442 h 10056"/>
              <a:gd name="connsiteX8-17" fmla="*/ 3589 w 10000"/>
              <a:gd name="connsiteY8-18" fmla="*/ 10020 h 10056"/>
              <a:gd name="connsiteX9-19" fmla="*/ 2742 w 10000"/>
              <a:gd name="connsiteY9-20" fmla="*/ 9424 h 10056"/>
              <a:gd name="connsiteX10-21" fmla="*/ 2742 w 10000"/>
              <a:gd name="connsiteY10-22" fmla="*/ 9062 h 10056"/>
              <a:gd name="connsiteX11-23" fmla="*/ 2742 w 10000"/>
              <a:gd name="connsiteY11-24" fmla="*/ 2280 h 10056"/>
              <a:gd name="connsiteX12-25" fmla="*/ 2708 w 10000"/>
              <a:gd name="connsiteY12-26" fmla="*/ 1972 h 10056"/>
              <a:gd name="connsiteX13-27" fmla="*/ 2200 w 10000"/>
              <a:gd name="connsiteY13-28" fmla="*/ 1412 h 10056"/>
              <a:gd name="connsiteX14-29" fmla="*/ 1625 w 10000"/>
              <a:gd name="connsiteY14-30" fmla="*/ 1954 h 10056"/>
              <a:gd name="connsiteX15-31" fmla="*/ 1557 w 10000"/>
              <a:gd name="connsiteY15-32" fmla="*/ 3890 h 10056"/>
              <a:gd name="connsiteX16-33" fmla="*/ 948 w 10000"/>
              <a:gd name="connsiteY16-34" fmla="*/ 4396 h 10056"/>
              <a:gd name="connsiteX17-35" fmla="*/ 68 w 10000"/>
              <a:gd name="connsiteY17-36" fmla="*/ 3890 h 10056"/>
              <a:gd name="connsiteX18-37" fmla="*/ 34 w 10000"/>
              <a:gd name="connsiteY18-38" fmla="*/ 1412 h 10056"/>
              <a:gd name="connsiteX19-39" fmla="*/ 1388 w 10000"/>
              <a:gd name="connsiteY19-40" fmla="*/ 454 h 10056"/>
              <a:gd name="connsiteX20-41" fmla="*/ 5144 w 10000"/>
              <a:gd name="connsiteY20-42" fmla="*/ 0 h 10056"/>
              <a:gd name="connsiteX21-43" fmla="*/ 8902 w 10000"/>
              <a:gd name="connsiteY21-44" fmla="*/ 436 h 10056"/>
              <a:gd name="connsiteX22-45" fmla="*/ 9985 w 10000"/>
              <a:gd name="connsiteY22-46" fmla="*/ 1304 h 10056"/>
              <a:gd name="connsiteX23-47" fmla="*/ 9985 w 10000"/>
              <a:gd name="connsiteY23-48" fmla="*/ 3962 h 10056"/>
              <a:gd name="connsiteX24-49" fmla="*/ 9546 w 10000"/>
              <a:gd name="connsiteY24-50" fmla="*/ 4433 h 10056"/>
              <a:gd name="connsiteX25-51" fmla="*/ 8902 w 10000"/>
              <a:gd name="connsiteY25-52" fmla="*/ 3980 h 10056"/>
              <a:gd name="connsiteX26-53" fmla="*/ 8835 w 10000"/>
              <a:gd name="connsiteY26-54" fmla="*/ 1919 h 10056"/>
              <a:gd name="connsiteX27-55" fmla="*/ 8326 w 10000"/>
              <a:gd name="connsiteY27-56" fmla="*/ 1412 h 10056"/>
              <a:gd name="connsiteX28-57" fmla="*/ 7751 w 10000"/>
              <a:gd name="connsiteY28-58" fmla="*/ 1936 h 10056"/>
              <a:gd name="connsiteX29-59" fmla="*/ 7717 w 10000"/>
              <a:gd name="connsiteY29-60" fmla="*/ 5697 h 100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10000" h="10056">
                <a:moveTo>
                  <a:pt x="7717" y="5697"/>
                </a:moveTo>
                <a:lnTo>
                  <a:pt x="7717" y="9333"/>
                </a:lnTo>
                <a:cubicBezTo>
                  <a:pt x="7751" y="9730"/>
                  <a:pt x="7616" y="10074"/>
                  <a:pt x="6669" y="10056"/>
                </a:cubicBezTo>
                <a:cubicBezTo>
                  <a:pt x="5822" y="10038"/>
                  <a:pt x="5687" y="9730"/>
                  <a:pt x="5687" y="9351"/>
                </a:cubicBezTo>
                <a:cubicBezTo>
                  <a:pt x="5687" y="7850"/>
                  <a:pt x="5721" y="6367"/>
                  <a:pt x="5653" y="4866"/>
                </a:cubicBezTo>
                <a:cubicBezTo>
                  <a:pt x="5653" y="4685"/>
                  <a:pt x="5315" y="4486"/>
                  <a:pt x="5112" y="4306"/>
                </a:cubicBezTo>
                <a:cubicBezTo>
                  <a:pt x="4942" y="4486"/>
                  <a:pt x="4570" y="4667"/>
                  <a:pt x="4570" y="4848"/>
                </a:cubicBezTo>
                <a:cubicBezTo>
                  <a:pt x="4536" y="6385"/>
                  <a:pt x="4570" y="7904"/>
                  <a:pt x="4502" y="9442"/>
                </a:cubicBezTo>
                <a:cubicBezTo>
                  <a:pt x="4502" y="9658"/>
                  <a:pt x="3961" y="10002"/>
                  <a:pt x="3589" y="10020"/>
                </a:cubicBezTo>
                <a:cubicBezTo>
                  <a:pt x="2911" y="10092"/>
                  <a:pt x="2708" y="9766"/>
                  <a:pt x="2742" y="9424"/>
                </a:cubicBezTo>
                <a:lnTo>
                  <a:pt x="2742" y="9062"/>
                </a:lnTo>
                <a:lnTo>
                  <a:pt x="2742" y="2280"/>
                </a:lnTo>
                <a:cubicBezTo>
                  <a:pt x="2742" y="2171"/>
                  <a:pt x="2776" y="2063"/>
                  <a:pt x="2708" y="1972"/>
                </a:cubicBezTo>
                <a:cubicBezTo>
                  <a:pt x="2573" y="1774"/>
                  <a:pt x="2370" y="1593"/>
                  <a:pt x="2200" y="1412"/>
                </a:cubicBezTo>
                <a:cubicBezTo>
                  <a:pt x="1997" y="1593"/>
                  <a:pt x="1660" y="1774"/>
                  <a:pt x="1625" y="1954"/>
                </a:cubicBezTo>
                <a:cubicBezTo>
                  <a:pt x="1557" y="2588"/>
                  <a:pt x="1660" y="3238"/>
                  <a:pt x="1557" y="3890"/>
                </a:cubicBezTo>
                <a:cubicBezTo>
                  <a:pt x="1557" y="4053"/>
                  <a:pt x="1151" y="4215"/>
                  <a:pt x="948" y="4396"/>
                </a:cubicBezTo>
                <a:cubicBezTo>
                  <a:pt x="643" y="4215"/>
                  <a:pt x="103" y="4071"/>
                  <a:pt x="68" y="3890"/>
                </a:cubicBezTo>
                <a:cubicBezTo>
                  <a:pt x="-33" y="3058"/>
                  <a:pt x="1" y="2226"/>
                  <a:pt x="34" y="1412"/>
                </a:cubicBezTo>
                <a:cubicBezTo>
                  <a:pt x="68" y="960"/>
                  <a:pt x="536" y="689"/>
                  <a:pt x="1388" y="454"/>
                </a:cubicBezTo>
                <a:cubicBezTo>
                  <a:pt x="2240" y="219"/>
                  <a:pt x="3891" y="3"/>
                  <a:pt x="5144" y="0"/>
                </a:cubicBezTo>
                <a:cubicBezTo>
                  <a:pt x="6396" y="-3"/>
                  <a:pt x="8095" y="219"/>
                  <a:pt x="8902" y="436"/>
                </a:cubicBezTo>
                <a:cubicBezTo>
                  <a:pt x="9709" y="653"/>
                  <a:pt x="9985" y="887"/>
                  <a:pt x="9985" y="1304"/>
                </a:cubicBezTo>
                <a:cubicBezTo>
                  <a:pt x="9985" y="2190"/>
                  <a:pt x="10019" y="3076"/>
                  <a:pt x="9985" y="3962"/>
                </a:cubicBezTo>
                <a:cubicBezTo>
                  <a:pt x="9952" y="4125"/>
                  <a:pt x="9680" y="4288"/>
                  <a:pt x="9546" y="4433"/>
                </a:cubicBezTo>
                <a:cubicBezTo>
                  <a:pt x="9308" y="4288"/>
                  <a:pt x="8902" y="4143"/>
                  <a:pt x="8902" y="3980"/>
                </a:cubicBezTo>
                <a:cubicBezTo>
                  <a:pt x="8835" y="3292"/>
                  <a:pt x="8902" y="2606"/>
                  <a:pt x="8835" y="1919"/>
                </a:cubicBezTo>
                <a:cubicBezTo>
                  <a:pt x="8835" y="1756"/>
                  <a:pt x="8530" y="1593"/>
                  <a:pt x="8326" y="1412"/>
                </a:cubicBezTo>
                <a:cubicBezTo>
                  <a:pt x="8123" y="1593"/>
                  <a:pt x="7751" y="1756"/>
                  <a:pt x="7751" y="1936"/>
                </a:cubicBezTo>
                <a:cubicBezTo>
                  <a:pt x="7717" y="3184"/>
                  <a:pt x="7717" y="4450"/>
                  <a:pt x="7717" y="569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椭圆 57"/>
          <p:cNvSpPr/>
          <p:nvPr/>
        </p:nvSpPr>
        <p:spPr>
          <a:xfrm>
            <a:off x="3301223" y="897460"/>
            <a:ext cx="271264" cy="27126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Freeform 9"/>
          <p:cNvSpPr/>
          <p:nvPr/>
        </p:nvSpPr>
        <p:spPr bwMode="auto">
          <a:xfrm>
            <a:off x="4329780" y="1210152"/>
            <a:ext cx="705866" cy="1336452"/>
          </a:xfrm>
          <a:custGeom>
            <a:avLst/>
            <a:gdLst>
              <a:gd name="T0" fmla="*/ 229 w 297"/>
              <a:gd name="T1" fmla="*/ 313 h 556"/>
              <a:gd name="T2" fmla="*/ 229 w 297"/>
              <a:gd name="T3" fmla="*/ 514 h 556"/>
              <a:gd name="T4" fmla="*/ 198 w 297"/>
              <a:gd name="T5" fmla="*/ 554 h 556"/>
              <a:gd name="T6" fmla="*/ 169 w 297"/>
              <a:gd name="T7" fmla="*/ 515 h 556"/>
              <a:gd name="T8" fmla="*/ 168 w 297"/>
              <a:gd name="T9" fmla="*/ 267 h 556"/>
              <a:gd name="T10" fmla="*/ 152 w 297"/>
              <a:gd name="T11" fmla="*/ 236 h 556"/>
              <a:gd name="T12" fmla="*/ 136 w 297"/>
              <a:gd name="T13" fmla="*/ 266 h 556"/>
              <a:gd name="T14" fmla="*/ 134 w 297"/>
              <a:gd name="T15" fmla="*/ 520 h 556"/>
              <a:gd name="T16" fmla="*/ 107 w 297"/>
              <a:gd name="T17" fmla="*/ 552 h 556"/>
              <a:gd name="T18" fmla="*/ 82 w 297"/>
              <a:gd name="T19" fmla="*/ 519 h 556"/>
              <a:gd name="T20" fmla="*/ 82 w 297"/>
              <a:gd name="T21" fmla="*/ 499 h 556"/>
              <a:gd name="T22" fmla="*/ 82 w 297"/>
              <a:gd name="T23" fmla="*/ 124 h 556"/>
              <a:gd name="T24" fmla="*/ 81 w 297"/>
              <a:gd name="T25" fmla="*/ 107 h 556"/>
              <a:gd name="T26" fmla="*/ 66 w 297"/>
              <a:gd name="T27" fmla="*/ 76 h 556"/>
              <a:gd name="T28" fmla="*/ 49 w 297"/>
              <a:gd name="T29" fmla="*/ 106 h 556"/>
              <a:gd name="T30" fmla="*/ 47 w 297"/>
              <a:gd name="T31" fmla="*/ 213 h 556"/>
              <a:gd name="T32" fmla="*/ 29 w 297"/>
              <a:gd name="T33" fmla="*/ 241 h 556"/>
              <a:gd name="T34" fmla="*/ 3 w 297"/>
              <a:gd name="T35" fmla="*/ 213 h 556"/>
              <a:gd name="T36" fmla="*/ 2 w 297"/>
              <a:gd name="T37" fmla="*/ 76 h 556"/>
              <a:gd name="T38" fmla="*/ 42 w 297"/>
              <a:gd name="T39" fmla="*/ 23 h 556"/>
              <a:gd name="T40" fmla="*/ 264 w 297"/>
              <a:gd name="T41" fmla="*/ 22 h 556"/>
              <a:gd name="T42" fmla="*/ 296 w 297"/>
              <a:gd name="T43" fmla="*/ 70 h 556"/>
              <a:gd name="T44" fmla="*/ 296 w 297"/>
              <a:gd name="T45" fmla="*/ 217 h 556"/>
              <a:gd name="T46" fmla="*/ 283 w 297"/>
              <a:gd name="T47" fmla="*/ 243 h 556"/>
              <a:gd name="T48" fmla="*/ 264 w 297"/>
              <a:gd name="T49" fmla="*/ 218 h 556"/>
              <a:gd name="T50" fmla="*/ 262 w 297"/>
              <a:gd name="T51" fmla="*/ 104 h 556"/>
              <a:gd name="T52" fmla="*/ 247 w 297"/>
              <a:gd name="T53" fmla="*/ 76 h 556"/>
              <a:gd name="T54" fmla="*/ 230 w 297"/>
              <a:gd name="T55" fmla="*/ 105 h 556"/>
              <a:gd name="T56" fmla="*/ 229 w 297"/>
              <a:gd name="T57" fmla="*/ 313 h 556"/>
              <a:gd name="connsiteX0" fmla="*/ 7677 w 9948"/>
              <a:gd name="connsiteY0" fmla="*/ 5611 h 9946"/>
              <a:gd name="connsiteX1" fmla="*/ 7677 w 9948"/>
              <a:gd name="connsiteY1" fmla="*/ 9227 h 9946"/>
              <a:gd name="connsiteX2" fmla="*/ 6634 w 9948"/>
              <a:gd name="connsiteY2" fmla="*/ 9946 h 9946"/>
              <a:gd name="connsiteX3" fmla="*/ 5657 w 9948"/>
              <a:gd name="connsiteY3" fmla="*/ 9245 h 9946"/>
              <a:gd name="connsiteX4" fmla="*/ 5624 w 9948"/>
              <a:gd name="connsiteY4" fmla="*/ 4784 h 9946"/>
              <a:gd name="connsiteX5" fmla="*/ 5085 w 9948"/>
              <a:gd name="connsiteY5" fmla="*/ 4227 h 9946"/>
              <a:gd name="connsiteX6" fmla="*/ 4546 w 9948"/>
              <a:gd name="connsiteY6" fmla="*/ 4766 h 9946"/>
              <a:gd name="connsiteX7" fmla="*/ 4479 w 9948"/>
              <a:gd name="connsiteY7" fmla="*/ 9335 h 9946"/>
              <a:gd name="connsiteX8" fmla="*/ 3570 w 9948"/>
              <a:gd name="connsiteY8" fmla="*/ 9910 h 9946"/>
              <a:gd name="connsiteX9" fmla="*/ 2728 w 9948"/>
              <a:gd name="connsiteY9" fmla="*/ 9317 h 9946"/>
              <a:gd name="connsiteX10" fmla="*/ 2728 w 9948"/>
              <a:gd name="connsiteY10" fmla="*/ 8957 h 9946"/>
              <a:gd name="connsiteX11" fmla="*/ 2728 w 9948"/>
              <a:gd name="connsiteY11" fmla="*/ 2212 h 9946"/>
              <a:gd name="connsiteX12" fmla="*/ 2694 w 9948"/>
              <a:gd name="connsiteY12" fmla="*/ 1906 h 9946"/>
              <a:gd name="connsiteX13" fmla="*/ 2189 w 9948"/>
              <a:gd name="connsiteY13" fmla="*/ 1349 h 9946"/>
              <a:gd name="connsiteX14" fmla="*/ 1617 w 9948"/>
              <a:gd name="connsiteY14" fmla="*/ 1888 h 9946"/>
              <a:gd name="connsiteX15" fmla="*/ 1549 w 9948"/>
              <a:gd name="connsiteY15" fmla="*/ 3813 h 9946"/>
              <a:gd name="connsiteX16" fmla="*/ 943 w 9948"/>
              <a:gd name="connsiteY16" fmla="*/ 4317 h 9946"/>
              <a:gd name="connsiteX17" fmla="*/ 68 w 9948"/>
              <a:gd name="connsiteY17" fmla="*/ 3813 h 9946"/>
              <a:gd name="connsiteX18" fmla="*/ 34 w 9948"/>
              <a:gd name="connsiteY18" fmla="*/ 1349 h 9946"/>
              <a:gd name="connsiteX19" fmla="*/ 1381 w 9948"/>
              <a:gd name="connsiteY19" fmla="*/ 396 h 9946"/>
              <a:gd name="connsiteX20" fmla="*/ 5117 w 9948"/>
              <a:gd name="connsiteY20" fmla="*/ 1 h 9946"/>
              <a:gd name="connsiteX21" fmla="*/ 8856 w 9948"/>
              <a:gd name="connsiteY21" fmla="*/ 378 h 9946"/>
              <a:gd name="connsiteX22" fmla="*/ 9933 w 9948"/>
              <a:gd name="connsiteY22" fmla="*/ 1241 h 9946"/>
              <a:gd name="connsiteX23" fmla="*/ 9933 w 9948"/>
              <a:gd name="connsiteY23" fmla="*/ 3885 h 9946"/>
              <a:gd name="connsiteX24" fmla="*/ 9496 w 9948"/>
              <a:gd name="connsiteY24" fmla="*/ 4353 h 9946"/>
              <a:gd name="connsiteX25" fmla="*/ 8856 w 9948"/>
              <a:gd name="connsiteY25" fmla="*/ 3903 h 9946"/>
              <a:gd name="connsiteX26" fmla="*/ 8789 w 9948"/>
              <a:gd name="connsiteY26" fmla="*/ 1853 h 9946"/>
              <a:gd name="connsiteX27" fmla="*/ 8283 w 9948"/>
              <a:gd name="connsiteY27" fmla="*/ 1349 h 9946"/>
              <a:gd name="connsiteX28" fmla="*/ 7711 w 9948"/>
              <a:gd name="connsiteY28" fmla="*/ 1870 h 9946"/>
              <a:gd name="connsiteX29" fmla="*/ 7677 w 9948"/>
              <a:gd name="connsiteY29" fmla="*/ 5611 h 9946"/>
              <a:gd name="connsiteX0-1" fmla="*/ 7717 w 10000"/>
              <a:gd name="connsiteY0-2" fmla="*/ 5697 h 10056"/>
              <a:gd name="connsiteX1-3" fmla="*/ 7717 w 10000"/>
              <a:gd name="connsiteY1-4" fmla="*/ 9333 h 10056"/>
              <a:gd name="connsiteX2-5" fmla="*/ 6669 w 10000"/>
              <a:gd name="connsiteY2-6" fmla="*/ 10056 h 10056"/>
              <a:gd name="connsiteX3-7" fmla="*/ 5687 w 10000"/>
              <a:gd name="connsiteY3-8" fmla="*/ 9351 h 10056"/>
              <a:gd name="connsiteX4-9" fmla="*/ 5653 w 10000"/>
              <a:gd name="connsiteY4-10" fmla="*/ 4866 h 10056"/>
              <a:gd name="connsiteX5-11" fmla="*/ 5112 w 10000"/>
              <a:gd name="connsiteY5-12" fmla="*/ 4306 h 10056"/>
              <a:gd name="connsiteX6-13" fmla="*/ 4570 w 10000"/>
              <a:gd name="connsiteY6-14" fmla="*/ 4848 h 10056"/>
              <a:gd name="connsiteX7-15" fmla="*/ 4502 w 10000"/>
              <a:gd name="connsiteY7-16" fmla="*/ 9442 h 10056"/>
              <a:gd name="connsiteX8-17" fmla="*/ 3589 w 10000"/>
              <a:gd name="connsiteY8-18" fmla="*/ 10020 h 10056"/>
              <a:gd name="connsiteX9-19" fmla="*/ 2742 w 10000"/>
              <a:gd name="connsiteY9-20" fmla="*/ 9424 h 10056"/>
              <a:gd name="connsiteX10-21" fmla="*/ 2742 w 10000"/>
              <a:gd name="connsiteY10-22" fmla="*/ 9062 h 10056"/>
              <a:gd name="connsiteX11-23" fmla="*/ 2742 w 10000"/>
              <a:gd name="connsiteY11-24" fmla="*/ 2280 h 10056"/>
              <a:gd name="connsiteX12-25" fmla="*/ 2708 w 10000"/>
              <a:gd name="connsiteY12-26" fmla="*/ 1972 h 10056"/>
              <a:gd name="connsiteX13-27" fmla="*/ 2200 w 10000"/>
              <a:gd name="connsiteY13-28" fmla="*/ 1412 h 10056"/>
              <a:gd name="connsiteX14-29" fmla="*/ 1625 w 10000"/>
              <a:gd name="connsiteY14-30" fmla="*/ 1954 h 10056"/>
              <a:gd name="connsiteX15-31" fmla="*/ 1557 w 10000"/>
              <a:gd name="connsiteY15-32" fmla="*/ 3890 h 10056"/>
              <a:gd name="connsiteX16-33" fmla="*/ 948 w 10000"/>
              <a:gd name="connsiteY16-34" fmla="*/ 4396 h 10056"/>
              <a:gd name="connsiteX17-35" fmla="*/ 68 w 10000"/>
              <a:gd name="connsiteY17-36" fmla="*/ 3890 h 10056"/>
              <a:gd name="connsiteX18-37" fmla="*/ 34 w 10000"/>
              <a:gd name="connsiteY18-38" fmla="*/ 1412 h 10056"/>
              <a:gd name="connsiteX19-39" fmla="*/ 1388 w 10000"/>
              <a:gd name="connsiteY19-40" fmla="*/ 454 h 10056"/>
              <a:gd name="connsiteX20-41" fmla="*/ 5144 w 10000"/>
              <a:gd name="connsiteY20-42" fmla="*/ 0 h 10056"/>
              <a:gd name="connsiteX21-43" fmla="*/ 8902 w 10000"/>
              <a:gd name="connsiteY21-44" fmla="*/ 436 h 10056"/>
              <a:gd name="connsiteX22-45" fmla="*/ 9985 w 10000"/>
              <a:gd name="connsiteY22-46" fmla="*/ 1304 h 10056"/>
              <a:gd name="connsiteX23-47" fmla="*/ 9985 w 10000"/>
              <a:gd name="connsiteY23-48" fmla="*/ 3962 h 10056"/>
              <a:gd name="connsiteX24-49" fmla="*/ 9546 w 10000"/>
              <a:gd name="connsiteY24-50" fmla="*/ 4433 h 10056"/>
              <a:gd name="connsiteX25-51" fmla="*/ 8902 w 10000"/>
              <a:gd name="connsiteY25-52" fmla="*/ 3980 h 10056"/>
              <a:gd name="connsiteX26-53" fmla="*/ 8835 w 10000"/>
              <a:gd name="connsiteY26-54" fmla="*/ 1919 h 10056"/>
              <a:gd name="connsiteX27-55" fmla="*/ 8326 w 10000"/>
              <a:gd name="connsiteY27-56" fmla="*/ 1412 h 10056"/>
              <a:gd name="connsiteX28-57" fmla="*/ 7751 w 10000"/>
              <a:gd name="connsiteY28-58" fmla="*/ 1936 h 10056"/>
              <a:gd name="connsiteX29-59" fmla="*/ 7717 w 10000"/>
              <a:gd name="connsiteY29-60" fmla="*/ 5697 h 100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10000" h="10056">
                <a:moveTo>
                  <a:pt x="7717" y="5697"/>
                </a:moveTo>
                <a:lnTo>
                  <a:pt x="7717" y="9333"/>
                </a:lnTo>
                <a:cubicBezTo>
                  <a:pt x="7751" y="9730"/>
                  <a:pt x="7616" y="10074"/>
                  <a:pt x="6669" y="10056"/>
                </a:cubicBezTo>
                <a:cubicBezTo>
                  <a:pt x="5822" y="10038"/>
                  <a:pt x="5687" y="9730"/>
                  <a:pt x="5687" y="9351"/>
                </a:cubicBezTo>
                <a:cubicBezTo>
                  <a:pt x="5687" y="7850"/>
                  <a:pt x="5721" y="6367"/>
                  <a:pt x="5653" y="4866"/>
                </a:cubicBezTo>
                <a:cubicBezTo>
                  <a:pt x="5653" y="4685"/>
                  <a:pt x="5315" y="4486"/>
                  <a:pt x="5112" y="4306"/>
                </a:cubicBezTo>
                <a:cubicBezTo>
                  <a:pt x="4942" y="4486"/>
                  <a:pt x="4570" y="4667"/>
                  <a:pt x="4570" y="4848"/>
                </a:cubicBezTo>
                <a:cubicBezTo>
                  <a:pt x="4536" y="6385"/>
                  <a:pt x="4570" y="7904"/>
                  <a:pt x="4502" y="9442"/>
                </a:cubicBezTo>
                <a:cubicBezTo>
                  <a:pt x="4502" y="9658"/>
                  <a:pt x="3961" y="10002"/>
                  <a:pt x="3589" y="10020"/>
                </a:cubicBezTo>
                <a:cubicBezTo>
                  <a:pt x="2911" y="10092"/>
                  <a:pt x="2708" y="9766"/>
                  <a:pt x="2742" y="9424"/>
                </a:cubicBezTo>
                <a:lnTo>
                  <a:pt x="2742" y="9062"/>
                </a:lnTo>
                <a:lnTo>
                  <a:pt x="2742" y="2280"/>
                </a:lnTo>
                <a:cubicBezTo>
                  <a:pt x="2742" y="2171"/>
                  <a:pt x="2776" y="2063"/>
                  <a:pt x="2708" y="1972"/>
                </a:cubicBezTo>
                <a:cubicBezTo>
                  <a:pt x="2573" y="1774"/>
                  <a:pt x="2370" y="1593"/>
                  <a:pt x="2200" y="1412"/>
                </a:cubicBezTo>
                <a:cubicBezTo>
                  <a:pt x="1997" y="1593"/>
                  <a:pt x="1660" y="1774"/>
                  <a:pt x="1625" y="1954"/>
                </a:cubicBezTo>
                <a:cubicBezTo>
                  <a:pt x="1557" y="2588"/>
                  <a:pt x="1660" y="3238"/>
                  <a:pt x="1557" y="3890"/>
                </a:cubicBezTo>
                <a:cubicBezTo>
                  <a:pt x="1557" y="4053"/>
                  <a:pt x="1151" y="4215"/>
                  <a:pt x="948" y="4396"/>
                </a:cubicBezTo>
                <a:cubicBezTo>
                  <a:pt x="643" y="4215"/>
                  <a:pt x="103" y="4071"/>
                  <a:pt x="68" y="3890"/>
                </a:cubicBezTo>
                <a:cubicBezTo>
                  <a:pt x="-33" y="3058"/>
                  <a:pt x="1" y="2226"/>
                  <a:pt x="34" y="1412"/>
                </a:cubicBezTo>
                <a:cubicBezTo>
                  <a:pt x="68" y="960"/>
                  <a:pt x="536" y="689"/>
                  <a:pt x="1388" y="454"/>
                </a:cubicBezTo>
                <a:cubicBezTo>
                  <a:pt x="2240" y="219"/>
                  <a:pt x="3891" y="3"/>
                  <a:pt x="5144" y="0"/>
                </a:cubicBezTo>
                <a:cubicBezTo>
                  <a:pt x="6396" y="-3"/>
                  <a:pt x="8095" y="219"/>
                  <a:pt x="8902" y="436"/>
                </a:cubicBezTo>
                <a:cubicBezTo>
                  <a:pt x="9709" y="653"/>
                  <a:pt x="9985" y="887"/>
                  <a:pt x="9985" y="1304"/>
                </a:cubicBezTo>
                <a:cubicBezTo>
                  <a:pt x="9985" y="2190"/>
                  <a:pt x="10019" y="3076"/>
                  <a:pt x="9985" y="3962"/>
                </a:cubicBezTo>
                <a:cubicBezTo>
                  <a:pt x="9952" y="4125"/>
                  <a:pt x="9680" y="4288"/>
                  <a:pt x="9546" y="4433"/>
                </a:cubicBezTo>
                <a:cubicBezTo>
                  <a:pt x="9308" y="4288"/>
                  <a:pt x="8902" y="4143"/>
                  <a:pt x="8902" y="3980"/>
                </a:cubicBezTo>
                <a:cubicBezTo>
                  <a:pt x="8835" y="3292"/>
                  <a:pt x="8902" y="2606"/>
                  <a:pt x="8835" y="1919"/>
                </a:cubicBezTo>
                <a:cubicBezTo>
                  <a:pt x="8835" y="1756"/>
                  <a:pt x="8530" y="1593"/>
                  <a:pt x="8326" y="1412"/>
                </a:cubicBezTo>
                <a:cubicBezTo>
                  <a:pt x="8123" y="1593"/>
                  <a:pt x="7751" y="1756"/>
                  <a:pt x="7751" y="1936"/>
                </a:cubicBezTo>
                <a:cubicBezTo>
                  <a:pt x="7717" y="3184"/>
                  <a:pt x="7717" y="4450"/>
                  <a:pt x="7717" y="569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椭圆 60"/>
          <p:cNvSpPr/>
          <p:nvPr/>
        </p:nvSpPr>
        <p:spPr>
          <a:xfrm>
            <a:off x="4547081" y="897460"/>
            <a:ext cx="271264" cy="27126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9"/>
          <p:cNvSpPr/>
          <p:nvPr/>
        </p:nvSpPr>
        <p:spPr bwMode="auto">
          <a:xfrm>
            <a:off x="5613738" y="1210152"/>
            <a:ext cx="705866" cy="1336452"/>
          </a:xfrm>
          <a:custGeom>
            <a:avLst/>
            <a:gdLst>
              <a:gd name="T0" fmla="*/ 229 w 297"/>
              <a:gd name="T1" fmla="*/ 313 h 556"/>
              <a:gd name="T2" fmla="*/ 229 w 297"/>
              <a:gd name="T3" fmla="*/ 514 h 556"/>
              <a:gd name="T4" fmla="*/ 198 w 297"/>
              <a:gd name="T5" fmla="*/ 554 h 556"/>
              <a:gd name="T6" fmla="*/ 169 w 297"/>
              <a:gd name="T7" fmla="*/ 515 h 556"/>
              <a:gd name="T8" fmla="*/ 168 w 297"/>
              <a:gd name="T9" fmla="*/ 267 h 556"/>
              <a:gd name="T10" fmla="*/ 152 w 297"/>
              <a:gd name="T11" fmla="*/ 236 h 556"/>
              <a:gd name="T12" fmla="*/ 136 w 297"/>
              <a:gd name="T13" fmla="*/ 266 h 556"/>
              <a:gd name="T14" fmla="*/ 134 w 297"/>
              <a:gd name="T15" fmla="*/ 520 h 556"/>
              <a:gd name="T16" fmla="*/ 107 w 297"/>
              <a:gd name="T17" fmla="*/ 552 h 556"/>
              <a:gd name="T18" fmla="*/ 82 w 297"/>
              <a:gd name="T19" fmla="*/ 519 h 556"/>
              <a:gd name="T20" fmla="*/ 82 w 297"/>
              <a:gd name="T21" fmla="*/ 499 h 556"/>
              <a:gd name="T22" fmla="*/ 82 w 297"/>
              <a:gd name="T23" fmla="*/ 124 h 556"/>
              <a:gd name="T24" fmla="*/ 81 w 297"/>
              <a:gd name="T25" fmla="*/ 107 h 556"/>
              <a:gd name="T26" fmla="*/ 66 w 297"/>
              <a:gd name="T27" fmla="*/ 76 h 556"/>
              <a:gd name="T28" fmla="*/ 49 w 297"/>
              <a:gd name="T29" fmla="*/ 106 h 556"/>
              <a:gd name="T30" fmla="*/ 47 w 297"/>
              <a:gd name="T31" fmla="*/ 213 h 556"/>
              <a:gd name="T32" fmla="*/ 29 w 297"/>
              <a:gd name="T33" fmla="*/ 241 h 556"/>
              <a:gd name="T34" fmla="*/ 3 w 297"/>
              <a:gd name="T35" fmla="*/ 213 h 556"/>
              <a:gd name="T36" fmla="*/ 2 w 297"/>
              <a:gd name="T37" fmla="*/ 76 h 556"/>
              <a:gd name="T38" fmla="*/ 42 w 297"/>
              <a:gd name="T39" fmla="*/ 23 h 556"/>
              <a:gd name="T40" fmla="*/ 264 w 297"/>
              <a:gd name="T41" fmla="*/ 22 h 556"/>
              <a:gd name="T42" fmla="*/ 296 w 297"/>
              <a:gd name="T43" fmla="*/ 70 h 556"/>
              <a:gd name="T44" fmla="*/ 296 w 297"/>
              <a:gd name="T45" fmla="*/ 217 h 556"/>
              <a:gd name="T46" fmla="*/ 283 w 297"/>
              <a:gd name="T47" fmla="*/ 243 h 556"/>
              <a:gd name="T48" fmla="*/ 264 w 297"/>
              <a:gd name="T49" fmla="*/ 218 h 556"/>
              <a:gd name="T50" fmla="*/ 262 w 297"/>
              <a:gd name="T51" fmla="*/ 104 h 556"/>
              <a:gd name="T52" fmla="*/ 247 w 297"/>
              <a:gd name="T53" fmla="*/ 76 h 556"/>
              <a:gd name="T54" fmla="*/ 230 w 297"/>
              <a:gd name="T55" fmla="*/ 105 h 556"/>
              <a:gd name="T56" fmla="*/ 229 w 297"/>
              <a:gd name="T57" fmla="*/ 313 h 556"/>
              <a:gd name="connsiteX0" fmla="*/ 7677 w 9948"/>
              <a:gd name="connsiteY0" fmla="*/ 5611 h 9946"/>
              <a:gd name="connsiteX1" fmla="*/ 7677 w 9948"/>
              <a:gd name="connsiteY1" fmla="*/ 9227 h 9946"/>
              <a:gd name="connsiteX2" fmla="*/ 6634 w 9948"/>
              <a:gd name="connsiteY2" fmla="*/ 9946 h 9946"/>
              <a:gd name="connsiteX3" fmla="*/ 5657 w 9948"/>
              <a:gd name="connsiteY3" fmla="*/ 9245 h 9946"/>
              <a:gd name="connsiteX4" fmla="*/ 5624 w 9948"/>
              <a:gd name="connsiteY4" fmla="*/ 4784 h 9946"/>
              <a:gd name="connsiteX5" fmla="*/ 5085 w 9948"/>
              <a:gd name="connsiteY5" fmla="*/ 4227 h 9946"/>
              <a:gd name="connsiteX6" fmla="*/ 4546 w 9948"/>
              <a:gd name="connsiteY6" fmla="*/ 4766 h 9946"/>
              <a:gd name="connsiteX7" fmla="*/ 4479 w 9948"/>
              <a:gd name="connsiteY7" fmla="*/ 9335 h 9946"/>
              <a:gd name="connsiteX8" fmla="*/ 3570 w 9948"/>
              <a:gd name="connsiteY8" fmla="*/ 9910 h 9946"/>
              <a:gd name="connsiteX9" fmla="*/ 2728 w 9948"/>
              <a:gd name="connsiteY9" fmla="*/ 9317 h 9946"/>
              <a:gd name="connsiteX10" fmla="*/ 2728 w 9948"/>
              <a:gd name="connsiteY10" fmla="*/ 8957 h 9946"/>
              <a:gd name="connsiteX11" fmla="*/ 2728 w 9948"/>
              <a:gd name="connsiteY11" fmla="*/ 2212 h 9946"/>
              <a:gd name="connsiteX12" fmla="*/ 2694 w 9948"/>
              <a:gd name="connsiteY12" fmla="*/ 1906 h 9946"/>
              <a:gd name="connsiteX13" fmla="*/ 2189 w 9948"/>
              <a:gd name="connsiteY13" fmla="*/ 1349 h 9946"/>
              <a:gd name="connsiteX14" fmla="*/ 1617 w 9948"/>
              <a:gd name="connsiteY14" fmla="*/ 1888 h 9946"/>
              <a:gd name="connsiteX15" fmla="*/ 1549 w 9948"/>
              <a:gd name="connsiteY15" fmla="*/ 3813 h 9946"/>
              <a:gd name="connsiteX16" fmla="*/ 943 w 9948"/>
              <a:gd name="connsiteY16" fmla="*/ 4317 h 9946"/>
              <a:gd name="connsiteX17" fmla="*/ 68 w 9948"/>
              <a:gd name="connsiteY17" fmla="*/ 3813 h 9946"/>
              <a:gd name="connsiteX18" fmla="*/ 34 w 9948"/>
              <a:gd name="connsiteY18" fmla="*/ 1349 h 9946"/>
              <a:gd name="connsiteX19" fmla="*/ 1381 w 9948"/>
              <a:gd name="connsiteY19" fmla="*/ 396 h 9946"/>
              <a:gd name="connsiteX20" fmla="*/ 5117 w 9948"/>
              <a:gd name="connsiteY20" fmla="*/ 1 h 9946"/>
              <a:gd name="connsiteX21" fmla="*/ 8856 w 9948"/>
              <a:gd name="connsiteY21" fmla="*/ 378 h 9946"/>
              <a:gd name="connsiteX22" fmla="*/ 9933 w 9948"/>
              <a:gd name="connsiteY22" fmla="*/ 1241 h 9946"/>
              <a:gd name="connsiteX23" fmla="*/ 9933 w 9948"/>
              <a:gd name="connsiteY23" fmla="*/ 3885 h 9946"/>
              <a:gd name="connsiteX24" fmla="*/ 9496 w 9948"/>
              <a:gd name="connsiteY24" fmla="*/ 4353 h 9946"/>
              <a:gd name="connsiteX25" fmla="*/ 8856 w 9948"/>
              <a:gd name="connsiteY25" fmla="*/ 3903 h 9946"/>
              <a:gd name="connsiteX26" fmla="*/ 8789 w 9948"/>
              <a:gd name="connsiteY26" fmla="*/ 1853 h 9946"/>
              <a:gd name="connsiteX27" fmla="*/ 8283 w 9948"/>
              <a:gd name="connsiteY27" fmla="*/ 1349 h 9946"/>
              <a:gd name="connsiteX28" fmla="*/ 7711 w 9948"/>
              <a:gd name="connsiteY28" fmla="*/ 1870 h 9946"/>
              <a:gd name="connsiteX29" fmla="*/ 7677 w 9948"/>
              <a:gd name="connsiteY29" fmla="*/ 5611 h 9946"/>
              <a:gd name="connsiteX0-1" fmla="*/ 7717 w 10000"/>
              <a:gd name="connsiteY0-2" fmla="*/ 5697 h 10056"/>
              <a:gd name="connsiteX1-3" fmla="*/ 7717 w 10000"/>
              <a:gd name="connsiteY1-4" fmla="*/ 9333 h 10056"/>
              <a:gd name="connsiteX2-5" fmla="*/ 6669 w 10000"/>
              <a:gd name="connsiteY2-6" fmla="*/ 10056 h 10056"/>
              <a:gd name="connsiteX3-7" fmla="*/ 5687 w 10000"/>
              <a:gd name="connsiteY3-8" fmla="*/ 9351 h 10056"/>
              <a:gd name="connsiteX4-9" fmla="*/ 5653 w 10000"/>
              <a:gd name="connsiteY4-10" fmla="*/ 4866 h 10056"/>
              <a:gd name="connsiteX5-11" fmla="*/ 5112 w 10000"/>
              <a:gd name="connsiteY5-12" fmla="*/ 4306 h 10056"/>
              <a:gd name="connsiteX6-13" fmla="*/ 4570 w 10000"/>
              <a:gd name="connsiteY6-14" fmla="*/ 4848 h 10056"/>
              <a:gd name="connsiteX7-15" fmla="*/ 4502 w 10000"/>
              <a:gd name="connsiteY7-16" fmla="*/ 9442 h 10056"/>
              <a:gd name="connsiteX8-17" fmla="*/ 3589 w 10000"/>
              <a:gd name="connsiteY8-18" fmla="*/ 10020 h 10056"/>
              <a:gd name="connsiteX9-19" fmla="*/ 2742 w 10000"/>
              <a:gd name="connsiteY9-20" fmla="*/ 9424 h 10056"/>
              <a:gd name="connsiteX10-21" fmla="*/ 2742 w 10000"/>
              <a:gd name="connsiteY10-22" fmla="*/ 9062 h 10056"/>
              <a:gd name="connsiteX11-23" fmla="*/ 2742 w 10000"/>
              <a:gd name="connsiteY11-24" fmla="*/ 2280 h 10056"/>
              <a:gd name="connsiteX12-25" fmla="*/ 2708 w 10000"/>
              <a:gd name="connsiteY12-26" fmla="*/ 1972 h 10056"/>
              <a:gd name="connsiteX13-27" fmla="*/ 2200 w 10000"/>
              <a:gd name="connsiteY13-28" fmla="*/ 1412 h 10056"/>
              <a:gd name="connsiteX14-29" fmla="*/ 1625 w 10000"/>
              <a:gd name="connsiteY14-30" fmla="*/ 1954 h 10056"/>
              <a:gd name="connsiteX15-31" fmla="*/ 1557 w 10000"/>
              <a:gd name="connsiteY15-32" fmla="*/ 3890 h 10056"/>
              <a:gd name="connsiteX16-33" fmla="*/ 948 w 10000"/>
              <a:gd name="connsiteY16-34" fmla="*/ 4396 h 10056"/>
              <a:gd name="connsiteX17-35" fmla="*/ 68 w 10000"/>
              <a:gd name="connsiteY17-36" fmla="*/ 3890 h 10056"/>
              <a:gd name="connsiteX18-37" fmla="*/ 34 w 10000"/>
              <a:gd name="connsiteY18-38" fmla="*/ 1412 h 10056"/>
              <a:gd name="connsiteX19-39" fmla="*/ 1388 w 10000"/>
              <a:gd name="connsiteY19-40" fmla="*/ 454 h 10056"/>
              <a:gd name="connsiteX20-41" fmla="*/ 5144 w 10000"/>
              <a:gd name="connsiteY20-42" fmla="*/ 0 h 10056"/>
              <a:gd name="connsiteX21-43" fmla="*/ 8902 w 10000"/>
              <a:gd name="connsiteY21-44" fmla="*/ 436 h 10056"/>
              <a:gd name="connsiteX22-45" fmla="*/ 9985 w 10000"/>
              <a:gd name="connsiteY22-46" fmla="*/ 1304 h 10056"/>
              <a:gd name="connsiteX23-47" fmla="*/ 9985 w 10000"/>
              <a:gd name="connsiteY23-48" fmla="*/ 3962 h 10056"/>
              <a:gd name="connsiteX24-49" fmla="*/ 9546 w 10000"/>
              <a:gd name="connsiteY24-50" fmla="*/ 4433 h 10056"/>
              <a:gd name="connsiteX25-51" fmla="*/ 8902 w 10000"/>
              <a:gd name="connsiteY25-52" fmla="*/ 3980 h 10056"/>
              <a:gd name="connsiteX26-53" fmla="*/ 8835 w 10000"/>
              <a:gd name="connsiteY26-54" fmla="*/ 1919 h 10056"/>
              <a:gd name="connsiteX27-55" fmla="*/ 8326 w 10000"/>
              <a:gd name="connsiteY27-56" fmla="*/ 1412 h 10056"/>
              <a:gd name="connsiteX28-57" fmla="*/ 7751 w 10000"/>
              <a:gd name="connsiteY28-58" fmla="*/ 1936 h 10056"/>
              <a:gd name="connsiteX29-59" fmla="*/ 7717 w 10000"/>
              <a:gd name="connsiteY29-60" fmla="*/ 5697 h 100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10000" h="10056">
                <a:moveTo>
                  <a:pt x="7717" y="5697"/>
                </a:moveTo>
                <a:lnTo>
                  <a:pt x="7717" y="9333"/>
                </a:lnTo>
                <a:cubicBezTo>
                  <a:pt x="7751" y="9730"/>
                  <a:pt x="7616" y="10074"/>
                  <a:pt x="6669" y="10056"/>
                </a:cubicBezTo>
                <a:cubicBezTo>
                  <a:pt x="5822" y="10038"/>
                  <a:pt x="5687" y="9730"/>
                  <a:pt x="5687" y="9351"/>
                </a:cubicBezTo>
                <a:cubicBezTo>
                  <a:pt x="5687" y="7850"/>
                  <a:pt x="5721" y="6367"/>
                  <a:pt x="5653" y="4866"/>
                </a:cubicBezTo>
                <a:cubicBezTo>
                  <a:pt x="5653" y="4685"/>
                  <a:pt x="5315" y="4486"/>
                  <a:pt x="5112" y="4306"/>
                </a:cubicBezTo>
                <a:cubicBezTo>
                  <a:pt x="4942" y="4486"/>
                  <a:pt x="4570" y="4667"/>
                  <a:pt x="4570" y="4848"/>
                </a:cubicBezTo>
                <a:cubicBezTo>
                  <a:pt x="4536" y="6385"/>
                  <a:pt x="4570" y="7904"/>
                  <a:pt x="4502" y="9442"/>
                </a:cubicBezTo>
                <a:cubicBezTo>
                  <a:pt x="4502" y="9658"/>
                  <a:pt x="3961" y="10002"/>
                  <a:pt x="3589" y="10020"/>
                </a:cubicBezTo>
                <a:cubicBezTo>
                  <a:pt x="2911" y="10092"/>
                  <a:pt x="2708" y="9766"/>
                  <a:pt x="2742" y="9424"/>
                </a:cubicBezTo>
                <a:lnTo>
                  <a:pt x="2742" y="9062"/>
                </a:lnTo>
                <a:lnTo>
                  <a:pt x="2742" y="2280"/>
                </a:lnTo>
                <a:cubicBezTo>
                  <a:pt x="2742" y="2171"/>
                  <a:pt x="2776" y="2063"/>
                  <a:pt x="2708" y="1972"/>
                </a:cubicBezTo>
                <a:cubicBezTo>
                  <a:pt x="2573" y="1774"/>
                  <a:pt x="2370" y="1593"/>
                  <a:pt x="2200" y="1412"/>
                </a:cubicBezTo>
                <a:cubicBezTo>
                  <a:pt x="1997" y="1593"/>
                  <a:pt x="1660" y="1774"/>
                  <a:pt x="1625" y="1954"/>
                </a:cubicBezTo>
                <a:cubicBezTo>
                  <a:pt x="1557" y="2588"/>
                  <a:pt x="1660" y="3238"/>
                  <a:pt x="1557" y="3890"/>
                </a:cubicBezTo>
                <a:cubicBezTo>
                  <a:pt x="1557" y="4053"/>
                  <a:pt x="1151" y="4215"/>
                  <a:pt x="948" y="4396"/>
                </a:cubicBezTo>
                <a:cubicBezTo>
                  <a:pt x="643" y="4215"/>
                  <a:pt x="103" y="4071"/>
                  <a:pt x="68" y="3890"/>
                </a:cubicBezTo>
                <a:cubicBezTo>
                  <a:pt x="-33" y="3058"/>
                  <a:pt x="1" y="2226"/>
                  <a:pt x="34" y="1412"/>
                </a:cubicBezTo>
                <a:cubicBezTo>
                  <a:pt x="68" y="960"/>
                  <a:pt x="536" y="689"/>
                  <a:pt x="1388" y="454"/>
                </a:cubicBezTo>
                <a:cubicBezTo>
                  <a:pt x="2240" y="219"/>
                  <a:pt x="3891" y="3"/>
                  <a:pt x="5144" y="0"/>
                </a:cubicBezTo>
                <a:cubicBezTo>
                  <a:pt x="6396" y="-3"/>
                  <a:pt x="8095" y="219"/>
                  <a:pt x="8902" y="436"/>
                </a:cubicBezTo>
                <a:cubicBezTo>
                  <a:pt x="9709" y="653"/>
                  <a:pt x="9985" y="887"/>
                  <a:pt x="9985" y="1304"/>
                </a:cubicBezTo>
                <a:cubicBezTo>
                  <a:pt x="9985" y="2190"/>
                  <a:pt x="10019" y="3076"/>
                  <a:pt x="9985" y="3962"/>
                </a:cubicBezTo>
                <a:cubicBezTo>
                  <a:pt x="9952" y="4125"/>
                  <a:pt x="9680" y="4288"/>
                  <a:pt x="9546" y="4433"/>
                </a:cubicBezTo>
                <a:cubicBezTo>
                  <a:pt x="9308" y="4288"/>
                  <a:pt x="8902" y="4143"/>
                  <a:pt x="8902" y="3980"/>
                </a:cubicBezTo>
                <a:cubicBezTo>
                  <a:pt x="8835" y="3292"/>
                  <a:pt x="8902" y="2606"/>
                  <a:pt x="8835" y="1919"/>
                </a:cubicBezTo>
                <a:cubicBezTo>
                  <a:pt x="8835" y="1756"/>
                  <a:pt x="8530" y="1593"/>
                  <a:pt x="8326" y="1412"/>
                </a:cubicBezTo>
                <a:cubicBezTo>
                  <a:pt x="8123" y="1593"/>
                  <a:pt x="7751" y="1756"/>
                  <a:pt x="7751" y="1936"/>
                </a:cubicBezTo>
                <a:cubicBezTo>
                  <a:pt x="7717" y="3184"/>
                  <a:pt x="7717" y="4450"/>
                  <a:pt x="7717" y="569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椭圆 63"/>
          <p:cNvSpPr/>
          <p:nvPr/>
        </p:nvSpPr>
        <p:spPr>
          <a:xfrm>
            <a:off x="5831039" y="897460"/>
            <a:ext cx="271264" cy="27126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
          <p:cNvSpPr/>
          <p:nvPr/>
        </p:nvSpPr>
        <p:spPr bwMode="auto">
          <a:xfrm>
            <a:off x="6878646" y="1210152"/>
            <a:ext cx="705866" cy="1336452"/>
          </a:xfrm>
          <a:custGeom>
            <a:avLst/>
            <a:gdLst>
              <a:gd name="T0" fmla="*/ 229 w 297"/>
              <a:gd name="T1" fmla="*/ 313 h 556"/>
              <a:gd name="T2" fmla="*/ 229 w 297"/>
              <a:gd name="T3" fmla="*/ 514 h 556"/>
              <a:gd name="T4" fmla="*/ 198 w 297"/>
              <a:gd name="T5" fmla="*/ 554 h 556"/>
              <a:gd name="T6" fmla="*/ 169 w 297"/>
              <a:gd name="T7" fmla="*/ 515 h 556"/>
              <a:gd name="T8" fmla="*/ 168 w 297"/>
              <a:gd name="T9" fmla="*/ 267 h 556"/>
              <a:gd name="T10" fmla="*/ 152 w 297"/>
              <a:gd name="T11" fmla="*/ 236 h 556"/>
              <a:gd name="T12" fmla="*/ 136 w 297"/>
              <a:gd name="T13" fmla="*/ 266 h 556"/>
              <a:gd name="T14" fmla="*/ 134 w 297"/>
              <a:gd name="T15" fmla="*/ 520 h 556"/>
              <a:gd name="T16" fmla="*/ 107 w 297"/>
              <a:gd name="T17" fmla="*/ 552 h 556"/>
              <a:gd name="T18" fmla="*/ 82 w 297"/>
              <a:gd name="T19" fmla="*/ 519 h 556"/>
              <a:gd name="T20" fmla="*/ 82 w 297"/>
              <a:gd name="T21" fmla="*/ 499 h 556"/>
              <a:gd name="T22" fmla="*/ 82 w 297"/>
              <a:gd name="T23" fmla="*/ 124 h 556"/>
              <a:gd name="T24" fmla="*/ 81 w 297"/>
              <a:gd name="T25" fmla="*/ 107 h 556"/>
              <a:gd name="T26" fmla="*/ 66 w 297"/>
              <a:gd name="T27" fmla="*/ 76 h 556"/>
              <a:gd name="T28" fmla="*/ 49 w 297"/>
              <a:gd name="T29" fmla="*/ 106 h 556"/>
              <a:gd name="T30" fmla="*/ 47 w 297"/>
              <a:gd name="T31" fmla="*/ 213 h 556"/>
              <a:gd name="T32" fmla="*/ 29 w 297"/>
              <a:gd name="T33" fmla="*/ 241 h 556"/>
              <a:gd name="T34" fmla="*/ 3 w 297"/>
              <a:gd name="T35" fmla="*/ 213 h 556"/>
              <a:gd name="T36" fmla="*/ 2 w 297"/>
              <a:gd name="T37" fmla="*/ 76 h 556"/>
              <a:gd name="T38" fmla="*/ 42 w 297"/>
              <a:gd name="T39" fmla="*/ 23 h 556"/>
              <a:gd name="T40" fmla="*/ 264 w 297"/>
              <a:gd name="T41" fmla="*/ 22 h 556"/>
              <a:gd name="T42" fmla="*/ 296 w 297"/>
              <a:gd name="T43" fmla="*/ 70 h 556"/>
              <a:gd name="T44" fmla="*/ 296 w 297"/>
              <a:gd name="T45" fmla="*/ 217 h 556"/>
              <a:gd name="T46" fmla="*/ 283 w 297"/>
              <a:gd name="T47" fmla="*/ 243 h 556"/>
              <a:gd name="T48" fmla="*/ 264 w 297"/>
              <a:gd name="T49" fmla="*/ 218 h 556"/>
              <a:gd name="T50" fmla="*/ 262 w 297"/>
              <a:gd name="T51" fmla="*/ 104 h 556"/>
              <a:gd name="T52" fmla="*/ 247 w 297"/>
              <a:gd name="T53" fmla="*/ 76 h 556"/>
              <a:gd name="T54" fmla="*/ 230 w 297"/>
              <a:gd name="T55" fmla="*/ 105 h 556"/>
              <a:gd name="T56" fmla="*/ 229 w 297"/>
              <a:gd name="T57" fmla="*/ 313 h 556"/>
              <a:gd name="connsiteX0" fmla="*/ 7677 w 9948"/>
              <a:gd name="connsiteY0" fmla="*/ 5611 h 9946"/>
              <a:gd name="connsiteX1" fmla="*/ 7677 w 9948"/>
              <a:gd name="connsiteY1" fmla="*/ 9227 h 9946"/>
              <a:gd name="connsiteX2" fmla="*/ 6634 w 9948"/>
              <a:gd name="connsiteY2" fmla="*/ 9946 h 9946"/>
              <a:gd name="connsiteX3" fmla="*/ 5657 w 9948"/>
              <a:gd name="connsiteY3" fmla="*/ 9245 h 9946"/>
              <a:gd name="connsiteX4" fmla="*/ 5624 w 9948"/>
              <a:gd name="connsiteY4" fmla="*/ 4784 h 9946"/>
              <a:gd name="connsiteX5" fmla="*/ 5085 w 9948"/>
              <a:gd name="connsiteY5" fmla="*/ 4227 h 9946"/>
              <a:gd name="connsiteX6" fmla="*/ 4546 w 9948"/>
              <a:gd name="connsiteY6" fmla="*/ 4766 h 9946"/>
              <a:gd name="connsiteX7" fmla="*/ 4479 w 9948"/>
              <a:gd name="connsiteY7" fmla="*/ 9335 h 9946"/>
              <a:gd name="connsiteX8" fmla="*/ 3570 w 9948"/>
              <a:gd name="connsiteY8" fmla="*/ 9910 h 9946"/>
              <a:gd name="connsiteX9" fmla="*/ 2728 w 9948"/>
              <a:gd name="connsiteY9" fmla="*/ 9317 h 9946"/>
              <a:gd name="connsiteX10" fmla="*/ 2728 w 9948"/>
              <a:gd name="connsiteY10" fmla="*/ 8957 h 9946"/>
              <a:gd name="connsiteX11" fmla="*/ 2728 w 9948"/>
              <a:gd name="connsiteY11" fmla="*/ 2212 h 9946"/>
              <a:gd name="connsiteX12" fmla="*/ 2694 w 9948"/>
              <a:gd name="connsiteY12" fmla="*/ 1906 h 9946"/>
              <a:gd name="connsiteX13" fmla="*/ 2189 w 9948"/>
              <a:gd name="connsiteY13" fmla="*/ 1349 h 9946"/>
              <a:gd name="connsiteX14" fmla="*/ 1617 w 9948"/>
              <a:gd name="connsiteY14" fmla="*/ 1888 h 9946"/>
              <a:gd name="connsiteX15" fmla="*/ 1549 w 9948"/>
              <a:gd name="connsiteY15" fmla="*/ 3813 h 9946"/>
              <a:gd name="connsiteX16" fmla="*/ 943 w 9948"/>
              <a:gd name="connsiteY16" fmla="*/ 4317 h 9946"/>
              <a:gd name="connsiteX17" fmla="*/ 68 w 9948"/>
              <a:gd name="connsiteY17" fmla="*/ 3813 h 9946"/>
              <a:gd name="connsiteX18" fmla="*/ 34 w 9948"/>
              <a:gd name="connsiteY18" fmla="*/ 1349 h 9946"/>
              <a:gd name="connsiteX19" fmla="*/ 1381 w 9948"/>
              <a:gd name="connsiteY19" fmla="*/ 396 h 9946"/>
              <a:gd name="connsiteX20" fmla="*/ 5117 w 9948"/>
              <a:gd name="connsiteY20" fmla="*/ 1 h 9946"/>
              <a:gd name="connsiteX21" fmla="*/ 8856 w 9948"/>
              <a:gd name="connsiteY21" fmla="*/ 378 h 9946"/>
              <a:gd name="connsiteX22" fmla="*/ 9933 w 9948"/>
              <a:gd name="connsiteY22" fmla="*/ 1241 h 9946"/>
              <a:gd name="connsiteX23" fmla="*/ 9933 w 9948"/>
              <a:gd name="connsiteY23" fmla="*/ 3885 h 9946"/>
              <a:gd name="connsiteX24" fmla="*/ 9496 w 9948"/>
              <a:gd name="connsiteY24" fmla="*/ 4353 h 9946"/>
              <a:gd name="connsiteX25" fmla="*/ 8856 w 9948"/>
              <a:gd name="connsiteY25" fmla="*/ 3903 h 9946"/>
              <a:gd name="connsiteX26" fmla="*/ 8789 w 9948"/>
              <a:gd name="connsiteY26" fmla="*/ 1853 h 9946"/>
              <a:gd name="connsiteX27" fmla="*/ 8283 w 9948"/>
              <a:gd name="connsiteY27" fmla="*/ 1349 h 9946"/>
              <a:gd name="connsiteX28" fmla="*/ 7711 w 9948"/>
              <a:gd name="connsiteY28" fmla="*/ 1870 h 9946"/>
              <a:gd name="connsiteX29" fmla="*/ 7677 w 9948"/>
              <a:gd name="connsiteY29" fmla="*/ 5611 h 9946"/>
              <a:gd name="connsiteX0-1" fmla="*/ 7717 w 10000"/>
              <a:gd name="connsiteY0-2" fmla="*/ 5697 h 10056"/>
              <a:gd name="connsiteX1-3" fmla="*/ 7717 w 10000"/>
              <a:gd name="connsiteY1-4" fmla="*/ 9333 h 10056"/>
              <a:gd name="connsiteX2-5" fmla="*/ 6669 w 10000"/>
              <a:gd name="connsiteY2-6" fmla="*/ 10056 h 10056"/>
              <a:gd name="connsiteX3-7" fmla="*/ 5687 w 10000"/>
              <a:gd name="connsiteY3-8" fmla="*/ 9351 h 10056"/>
              <a:gd name="connsiteX4-9" fmla="*/ 5653 w 10000"/>
              <a:gd name="connsiteY4-10" fmla="*/ 4866 h 10056"/>
              <a:gd name="connsiteX5-11" fmla="*/ 5112 w 10000"/>
              <a:gd name="connsiteY5-12" fmla="*/ 4306 h 10056"/>
              <a:gd name="connsiteX6-13" fmla="*/ 4570 w 10000"/>
              <a:gd name="connsiteY6-14" fmla="*/ 4848 h 10056"/>
              <a:gd name="connsiteX7-15" fmla="*/ 4502 w 10000"/>
              <a:gd name="connsiteY7-16" fmla="*/ 9442 h 10056"/>
              <a:gd name="connsiteX8-17" fmla="*/ 3589 w 10000"/>
              <a:gd name="connsiteY8-18" fmla="*/ 10020 h 10056"/>
              <a:gd name="connsiteX9-19" fmla="*/ 2742 w 10000"/>
              <a:gd name="connsiteY9-20" fmla="*/ 9424 h 10056"/>
              <a:gd name="connsiteX10-21" fmla="*/ 2742 w 10000"/>
              <a:gd name="connsiteY10-22" fmla="*/ 9062 h 10056"/>
              <a:gd name="connsiteX11-23" fmla="*/ 2742 w 10000"/>
              <a:gd name="connsiteY11-24" fmla="*/ 2280 h 10056"/>
              <a:gd name="connsiteX12-25" fmla="*/ 2708 w 10000"/>
              <a:gd name="connsiteY12-26" fmla="*/ 1972 h 10056"/>
              <a:gd name="connsiteX13-27" fmla="*/ 2200 w 10000"/>
              <a:gd name="connsiteY13-28" fmla="*/ 1412 h 10056"/>
              <a:gd name="connsiteX14-29" fmla="*/ 1625 w 10000"/>
              <a:gd name="connsiteY14-30" fmla="*/ 1954 h 10056"/>
              <a:gd name="connsiteX15-31" fmla="*/ 1557 w 10000"/>
              <a:gd name="connsiteY15-32" fmla="*/ 3890 h 10056"/>
              <a:gd name="connsiteX16-33" fmla="*/ 948 w 10000"/>
              <a:gd name="connsiteY16-34" fmla="*/ 4396 h 10056"/>
              <a:gd name="connsiteX17-35" fmla="*/ 68 w 10000"/>
              <a:gd name="connsiteY17-36" fmla="*/ 3890 h 10056"/>
              <a:gd name="connsiteX18-37" fmla="*/ 34 w 10000"/>
              <a:gd name="connsiteY18-38" fmla="*/ 1412 h 10056"/>
              <a:gd name="connsiteX19-39" fmla="*/ 1388 w 10000"/>
              <a:gd name="connsiteY19-40" fmla="*/ 454 h 10056"/>
              <a:gd name="connsiteX20-41" fmla="*/ 5144 w 10000"/>
              <a:gd name="connsiteY20-42" fmla="*/ 0 h 10056"/>
              <a:gd name="connsiteX21-43" fmla="*/ 8902 w 10000"/>
              <a:gd name="connsiteY21-44" fmla="*/ 436 h 10056"/>
              <a:gd name="connsiteX22-45" fmla="*/ 9985 w 10000"/>
              <a:gd name="connsiteY22-46" fmla="*/ 1304 h 10056"/>
              <a:gd name="connsiteX23-47" fmla="*/ 9985 w 10000"/>
              <a:gd name="connsiteY23-48" fmla="*/ 3962 h 10056"/>
              <a:gd name="connsiteX24-49" fmla="*/ 9546 w 10000"/>
              <a:gd name="connsiteY24-50" fmla="*/ 4433 h 10056"/>
              <a:gd name="connsiteX25-51" fmla="*/ 8902 w 10000"/>
              <a:gd name="connsiteY25-52" fmla="*/ 3980 h 10056"/>
              <a:gd name="connsiteX26-53" fmla="*/ 8835 w 10000"/>
              <a:gd name="connsiteY26-54" fmla="*/ 1919 h 10056"/>
              <a:gd name="connsiteX27-55" fmla="*/ 8326 w 10000"/>
              <a:gd name="connsiteY27-56" fmla="*/ 1412 h 10056"/>
              <a:gd name="connsiteX28-57" fmla="*/ 7751 w 10000"/>
              <a:gd name="connsiteY28-58" fmla="*/ 1936 h 10056"/>
              <a:gd name="connsiteX29-59" fmla="*/ 7717 w 10000"/>
              <a:gd name="connsiteY29-60" fmla="*/ 5697 h 100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10000" h="10056">
                <a:moveTo>
                  <a:pt x="7717" y="5697"/>
                </a:moveTo>
                <a:lnTo>
                  <a:pt x="7717" y="9333"/>
                </a:lnTo>
                <a:cubicBezTo>
                  <a:pt x="7751" y="9730"/>
                  <a:pt x="7616" y="10074"/>
                  <a:pt x="6669" y="10056"/>
                </a:cubicBezTo>
                <a:cubicBezTo>
                  <a:pt x="5822" y="10038"/>
                  <a:pt x="5687" y="9730"/>
                  <a:pt x="5687" y="9351"/>
                </a:cubicBezTo>
                <a:cubicBezTo>
                  <a:pt x="5687" y="7850"/>
                  <a:pt x="5721" y="6367"/>
                  <a:pt x="5653" y="4866"/>
                </a:cubicBezTo>
                <a:cubicBezTo>
                  <a:pt x="5653" y="4685"/>
                  <a:pt x="5315" y="4486"/>
                  <a:pt x="5112" y="4306"/>
                </a:cubicBezTo>
                <a:cubicBezTo>
                  <a:pt x="4942" y="4486"/>
                  <a:pt x="4570" y="4667"/>
                  <a:pt x="4570" y="4848"/>
                </a:cubicBezTo>
                <a:cubicBezTo>
                  <a:pt x="4536" y="6385"/>
                  <a:pt x="4570" y="7904"/>
                  <a:pt x="4502" y="9442"/>
                </a:cubicBezTo>
                <a:cubicBezTo>
                  <a:pt x="4502" y="9658"/>
                  <a:pt x="3961" y="10002"/>
                  <a:pt x="3589" y="10020"/>
                </a:cubicBezTo>
                <a:cubicBezTo>
                  <a:pt x="2911" y="10092"/>
                  <a:pt x="2708" y="9766"/>
                  <a:pt x="2742" y="9424"/>
                </a:cubicBezTo>
                <a:lnTo>
                  <a:pt x="2742" y="9062"/>
                </a:lnTo>
                <a:lnTo>
                  <a:pt x="2742" y="2280"/>
                </a:lnTo>
                <a:cubicBezTo>
                  <a:pt x="2742" y="2171"/>
                  <a:pt x="2776" y="2063"/>
                  <a:pt x="2708" y="1972"/>
                </a:cubicBezTo>
                <a:cubicBezTo>
                  <a:pt x="2573" y="1774"/>
                  <a:pt x="2370" y="1593"/>
                  <a:pt x="2200" y="1412"/>
                </a:cubicBezTo>
                <a:cubicBezTo>
                  <a:pt x="1997" y="1593"/>
                  <a:pt x="1660" y="1774"/>
                  <a:pt x="1625" y="1954"/>
                </a:cubicBezTo>
                <a:cubicBezTo>
                  <a:pt x="1557" y="2588"/>
                  <a:pt x="1660" y="3238"/>
                  <a:pt x="1557" y="3890"/>
                </a:cubicBezTo>
                <a:cubicBezTo>
                  <a:pt x="1557" y="4053"/>
                  <a:pt x="1151" y="4215"/>
                  <a:pt x="948" y="4396"/>
                </a:cubicBezTo>
                <a:cubicBezTo>
                  <a:pt x="643" y="4215"/>
                  <a:pt x="103" y="4071"/>
                  <a:pt x="68" y="3890"/>
                </a:cubicBezTo>
                <a:cubicBezTo>
                  <a:pt x="-33" y="3058"/>
                  <a:pt x="1" y="2226"/>
                  <a:pt x="34" y="1412"/>
                </a:cubicBezTo>
                <a:cubicBezTo>
                  <a:pt x="68" y="960"/>
                  <a:pt x="536" y="689"/>
                  <a:pt x="1388" y="454"/>
                </a:cubicBezTo>
                <a:cubicBezTo>
                  <a:pt x="2240" y="219"/>
                  <a:pt x="3891" y="3"/>
                  <a:pt x="5144" y="0"/>
                </a:cubicBezTo>
                <a:cubicBezTo>
                  <a:pt x="6396" y="-3"/>
                  <a:pt x="8095" y="219"/>
                  <a:pt x="8902" y="436"/>
                </a:cubicBezTo>
                <a:cubicBezTo>
                  <a:pt x="9709" y="653"/>
                  <a:pt x="9985" y="887"/>
                  <a:pt x="9985" y="1304"/>
                </a:cubicBezTo>
                <a:cubicBezTo>
                  <a:pt x="9985" y="2190"/>
                  <a:pt x="10019" y="3076"/>
                  <a:pt x="9985" y="3962"/>
                </a:cubicBezTo>
                <a:cubicBezTo>
                  <a:pt x="9952" y="4125"/>
                  <a:pt x="9680" y="4288"/>
                  <a:pt x="9546" y="4433"/>
                </a:cubicBezTo>
                <a:cubicBezTo>
                  <a:pt x="9308" y="4288"/>
                  <a:pt x="8902" y="4143"/>
                  <a:pt x="8902" y="3980"/>
                </a:cubicBezTo>
                <a:cubicBezTo>
                  <a:pt x="8835" y="3292"/>
                  <a:pt x="8902" y="2606"/>
                  <a:pt x="8835" y="1919"/>
                </a:cubicBezTo>
                <a:cubicBezTo>
                  <a:pt x="8835" y="1756"/>
                  <a:pt x="8530" y="1593"/>
                  <a:pt x="8326" y="1412"/>
                </a:cubicBezTo>
                <a:cubicBezTo>
                  <a:pt x="8123" y="1593"/>
                  <a:pt x="7751" y="1756"/>
                  <a:pt x="7751" y="1936"/>
                </a:cubicBezTo>
                <a:cubicBezTo>
                  <a:pt x="7717" y="3184"/>
                  <a:pt x="7717" y="4450"/>
                  <a:pt x="7717" y="569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椭圆 66"/>
          <p:cNvSpPr/>
          <p:nvPr/>
        </p:nvSpPr>
        <p:spPr>
          <a:xfrm>
            <a:off x="7095947" y="897460"/>
            <a:ext cx="271264" cy="27126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Freeform 9"/>
          <p:cNvSpPr/>
          <p:nvPr/>
        </p:nvSpPr>
        <p:spPr bwMode="auto">
          <a:xfrm>
            <a:off x="8143554" y="1210152"/>
            <a:ext cx="705866" cy="1336452"/>
          </a:xfrm>
          <a:custGeom>
            <a:avLst/>
            <a:gdLst>
              <a:gd name="T0" fmla="*/ 229 w 297"/>
              <a:gd name="T1" fmla="*/ 313 h 556"/>
              <a:gd name="T2" fmla="*/ 229 w 297"/>
              <a:gd name="T3" fmla="*/ 514 h 556"/>
              <a:gd name="T4" fmla="*/ 198 w 297"/>
              <a:gd name="T5" fmla="*/ 554 h 556"/>
              <a:gd name="T6" fmla="*/ 169 w 297"/>
              <a:gd name="T7" fmla="*/ 515 h 556"/>
              <a:gd name="T8" fmla="*/ 168 w 297"/>
              <a:gd name="T9" fmla="*/ 267 h 556"/>
              <a:gd name="T10" fmla="*/ 152 w 297"/>
              <a:gd name="T11" fmla="*/ 236 h 556"/>
              <a:gd name="T12" fmla="*/ 136 w 297"/>
              <a:gd name="T13" fmla="*/ 266 h 556"/>
              <a:gd name="T14" fmla="*/ 134 w 297"/>
              <a:gd name="T15" fmla="*/ 520 h 556"/>
              <a:gd name="T16" fmla="*/ 107 w 297"/>
              <a:gd name="T17" fmla="*/ 552 h 556"/>
              <a:gd name="T18" fmla="*/ 82 w 297"/>
              <a:gd name="T19" fmla="*/ 519 h 556"/>
              <a:gd name="T20" fmla="*/ 82 w 297"/>
              <a:gd name="T21" fmla="*/ 499 h 556"/>
              <a:gd name="T22" fmla="*/ 82 w 297"/>
              <a:gd name="T23" fmla="*/ 124 h 556"/>
              <a:gd name="T24" fmla="*/ 81 w 297"/>
              <a:gd name="T25" fmla="*/ 107 h 556"/>
              <a:gd name="T26" fmla="*/ 66 w 297"/>
              <a:gd name="T27" fmla="*/ 76 h 556"/>
              <a:gd name="T28" fmla="*/ 49 w 297"/>
              <a:gd name="T29" fmla="*/ 106 h 556"/>
              <a:gd name="T30" fmla="*/ 47 w 297"/>
              <a:gd name="T31" fmla="*/ 213 h 556"/>
              <a:gd name="T32" fmla="*/ 29 w 297"/>
              <a:gd name="T33" fmla="*/ 241 h 556"/>
              <a:gd name="T34" fmla="*/ 3 w 297"/>
              <a:gd name="T35" fmla="*/ 213 h 556"/>
              <a:gd name="T36" fmla="*/ 2 w 297"/>
              <a:gd name="T37" fmla="*/ 76 h 556"/>
              <a:gd name="T38" fmla="*/ 42 w 297"/>
              <a:gd name="T39" fmla="*/ 23 h 556"/>
              <a:gd name="T40" fmla="*/ 264 w 297"/>
              <a:gd name="T41" fmla="*/ 22 h 556"/>
              <a:gd name="T42" fmla="*/ 296 w 297"/>
              <a:gd name="T43" fmla="*/ 70 h 556"/>
              <a:gd name="T44" fmla="*/ 296 w 297"/>
              <a:gd name="T45" fmla="*/ 217 h 556"/>
              <a:gd name="T46" fmla="*/ 283 w 297"/>
              <a:gd name="T47" fmla="*/ 243 h 556"/>
              <a:gd name="T48" fmla="*/ 264 w 297"/>
              <a:gd name="T49" fmla="*/ 218 h 556"/>
              <a:gd name="T50" fmla="*/ 262 w 297"/>
              <a:gd name="T51" fmla="*/ 104 h 556"/>
              <a:gd name="T52" fmla="*/ 247 w 297"/>
              <a:gd name="T53" fmla="*/ 76 h 556"/>
              <a:gd name="T54" fmla="*/ 230 w 297"/>
              <a:gd name="T55" fmla="*/ 105 h 556"/>
              <a:gd name="T56" fmla="*/ 229 w 297"/>
              <a:gd name="T57" fmla="*/ 313 h 556"/>
              <a:gd name="connsiteX0" fmla="*/ 7677 w 9948"/>
              <a:gd name="connsiteY0" fmla="*/ 5611 h 9946"/>
              <a:gd name="connsiteX1" fmla="*/ 7677 w 9948"/>
              <a:gd name="connsiteY1" fmla="*/ 9227 h 9946"/>
              <a:gd name="connsiteX2" fmla="*/ 6634 w 9948"/>
              <a:gd name="connsiteY2" fmla="*/ 9946 h 9946"/>
              <a:gd name="connsiteX3" fmla="*/ 5657 w 9948"/>
              <a:gd name="connsiteY3" fmla="*/ 9245 h 9946"/>
              <a:gd name="connsiteX4" fmla="*/ 5624 w 9948"/>
              <a:gd name="connsiteY4" fmla="*/ 4784 h 9946"/>
              <a:gd name="connsiteX5" fmla="*/ 5085 w 9948"/>
              <a:gd name="connsiteY5" fmla="*/ 4227 h 9946"/>
              <a:gd name="connsiteX6" fmla="*/ 4546 w 9948"/>
              <a:gd name="connsiteY6" fmla="*/ 4766 h 9946"/>
              <a:gd name="connsiteX7" fmla="*/ 4479 w 9948"/>
              <a:gd name="connsiteY7" fmla="*/ 9335 h 9946"/>
              <a:gd name="connsiteX8" fmla="*/ 3570 w 9948"/>
              <a:gd name="connsiteY8" fmla="*/ 9910 h 9946"/>
              <a:gd name="connsiteX9" fmla="*/ 2728 w 9948"/>
              <a:gd name="connsiteY9" fmla="*/ 9317 h 9946"/>
              <a:gd name="connsiteX10" fmla="*/ 2728 w 9948"/>
              <a:gd name="connsiteY10" fmla="*/ 8957 h 9946"/>
              <a:gd name="connsiteX11" fmla="*/ 2728 w 9948"/>
              <a:gd name="connsiteY11" fmla="*/ 2212 h 9946"/>
              <a:gd name="connsiteX12" fmla="*/ 2694 w 9948"/>
              <a:gd name="connsiteY12" fmla="*/ 1906 h 9946"/>
              <a:gd name="connsiteX13" fmla="*/ 2189 w 9948"/>
              <a:gd name="connsiteY13" fmla="*/ 1349 h 9946"/>
              <a:gd name="connsiteX14" fmla="*/ 1617 w 9948"/>
              <a:gd name="connsiteY14" fmla="*/ 1888 h 9946"/>
              <a:gd name="connsiteX15" fmla="*/ 1549 w 9948"/>
              <a:gd name="connsiteY15" fmla="*/ 3813 h 9946"/>
              <a:gd name="connsiteX16" fmla="*/ 943 w 9948"/>
              <a:gd name="connsiteY16" fmla="*/ 4317 h 9946"/>
              <a:gd name="connsiteX17" fmla="*/ 68 w 9948"/>
              <a:gd name="connsiteY17" fmla="*/ 3813 h 9946"/>
              <a:gd name="connsiteX18" fmla="*/ 34 w 9948"/>
              <a:gd name="connsiteY18" fmla="*/ 1349 h 9946"/>
              <a:gd name="connsiteX19" fmla="*/ 1381 w 9948"/>
              <a:gd name="connsiteY19" fmla="*/ 396 h 9946"/>
              <a:gd name="connsiteX20" fmla="*/ 5117 w 9948"/>
              <a:gd name="connsiteY20" fmla="*/ 1 h 9946"/>
              <a:gd name="connsiteX21" fmla="*/ 8856 w 9948"/>
              <a:gd name="connsiteY21" fmla="*/ 378 h 9946"/>
              <a:gd name="connsiteX22" fmla="*/ 9933 w 9948"/>
              <a:gd name="connsiteY22" fmla="*/ 1241 h 9946"/>
              <a:gd name="connsiteX23" fmla="*/ 9933 w 9948"/>
              <a:gd name="connsiteY23" fmla="*/ 3885 h 9946"/>
              <a:gd name="connsiteX24" fmla="*/ 9496 w 9948"/>
              <a:gd name="connsiteY24" fmla="*/ 4353 h 9946"/>
              <a:gd name="connsiteX25" fmla="*/ 8856 w 9948"/>
              <a:gd name="connsiteY25" fmla="*/ 3903 h 9946"/>
              <a:gd name="connsiteX26" fmla="*/ 8789 w 9948"/>
              <a:gd name="connsiteY26" fmla="*/ 1853 h 9946"/>
              <a:gd name="connsiteX27" fmla="*/ 8283 w 9948"/>
              <a:gd name="connsiteY27" fmla="*/ 1349 h 9946"/>
              <a:gd name="connsiteX28" fmla="*/ 7711 w 9948"/>
              <a:gd name="connsiteY28" fmla="*/ 1870 h 9946"/>
              <a:gd name="connsiteX29" fmla="*/ 7677 w 9948"/>
              <a:gd name="connsiteY29" fmla="*/ 5611 h 9946"/>
              <a:gd name="connsiteX0-1" fmla="*/ 7717 w 10000"/>
              <a:gd name="connsiteY0-2" fmla="*/ 5697 h 10056"/>
              <a:gd name="connsiteX1-3" fmla="*/ 7717 w 10000"/>
              <a:gd name="connsiteY1-4" fmla="*/ 9333 h 10056"/>
              <a:gd name="connsiteX2-5" fmla="*/ 6669 w 10000"/>
              <a:gd name="connsiteY2-6" fmla="*/ 10056 h 10056"/>
              <a:gd name="connsiteX3-7" fmla="*/ 5687 w 10000"/>
              <a:gd name="connsiteY3-8" fmla="*/ 9351 h 10056"/>
              <a:gd name="connsiteX4-9" fmla="*/ 5653 w 10000"/>
              <a:gd name="connsiteY4-10" fmla="*/ 4866 h 10056"/>
              <a:gd name="connsiteX5-11" fmla="*/ 5112 w 10000"/>
              <a:gd name="connsiteY5-12" fmla="*/ 4306 h 10056"/>
              <a:gd name="connsiteX6-13" fmla="*/ 4570 w 10000"/>
              <a:gd name="connsiteY6-14" fmla="*/ 4848 h 10056"/>
              <a:gd name="connsiteX7-15" fmla="*/ 4502 w 10000"/>
              <a:gd name="connsiteY7-16" fmla="*/ 9442 h 10056"/>
              <a:gd name="connsiteX8-17" fmla="*/ 3589 w 10000"/>
              <a:gd name="connsiteY8-18" fmla="*/ 10020 h 10056"/>
              <a:gd name="connsiteX9-19" fmla="*/ 2742 w 10000"/>
              <a:gd name="connsiteY9-20" fmla="*/ 9424 h 10056"/>
              <a:gd name="connsiteX10-21" fmla="*/ 2742 w 10000"/>
              <a:gd name="connsiteY10-22" fmla="*/ 9062 h 10056"/>
              <a:gd name="connsiteX11-23" fmla="*/ 2742 w 10000"/>
              <a:gd name="connsiteY11-24" fmla="*/ 2280 h 10056"/>
              <a:gd name="connsiteX12-25" fmla="*/ 2708 w 10000"/>
              <a:gd name="connsiteY12-26" fmla="*/ 1972 h 10056"/>
              <a:gd name="connsiteX13-27" fmla="*/ 2200 w 10000"/>
              <a:gd name="connsiteY13-28" fmla="*/ 1412 h 10056"/>
              <a:gd name="connsiteX14-29" fmla="*/ 1625 w 10000"/>
              <a:gd name="connsiteY14-30" fmla="*/ 1954 h 10056"/>
              <a:gd name="connsiteX15-31" fmla="*/ 1557 w 10000"/>
              <a:gd name="connsiteY15-32" fmla="*/ 3890 h 10056"/>
              <a:gd name="connsiteX16-33" fmla="*/ 948 w 10000"/>
              <a:gd name="connsiteY16-34" fmla="*/ 4396 h 10056"/>
              <a:gd name="connsiteX17-35" fmla="*/ 68 w 10000"/>
              <a:gd name="connsiteY17-36" fmla="*/ 3890 h 10056"/>
              <a:gd name="connsiteX18-37" fmla="*/ 34 w 10000"/>
              <a:gd name="connsiteY18-38" fmla="*/ 1412 h 10056"/>
              <a:gd name="connsiteX19-39" fmla="*/ 1388 w 10000"/>
              <a:gd name="connsiteY19-40" fmla="*/ 454 h 10056"/>
              <a:gd name="connsiteX20-41" fmla="*/ 5144 w 10000"/>
              <a:gd name="connsiteY20-42" fmla="*/ 0 h 10056"/>
              <a:gd name="connsiteX21-43" fmla="*/ 8902 w 10000"/>
              <a:gd name="connsiteY21-44" fmla="*/ 436 h 10056"/>
              <a:gd name="connsiteX22-45" fmla="*/ 9985 w 10000"/>
              <a:gd name="connsiteY22-46" fmla="*/ 1304 h 10056"/>
              <a:gd name="connsiteX23-47" fmla="*/ 9985 w 10000"/>
              <a:gd name="connsiteY23-48" fmla="*/ 3962 h 10056"/>
              <a:gd name="connsiteX24-49" fmla="*/ 9546 w 10000"/>
              <a:gd name="connsiteY24-50" fmla="*/ 4433 h 10056"/>
              <a:gd name="connsiteX25-51" fmla="*/ 8902 w 10000"/>
              <a:gd name="connsiteY25-52" fmla="*/ 3980 h 10056"/>
              <a:gd name="connsiteX26-53" fmla="*/ 8835 w 10000"/>
              <a:gd name="connsiteY26-54" fmla="*/ 1919 h 10056"/>
              <a:gd name="connsiteX27-55" fmla="*/ 8326 w 10000"/>
              <a:gd name="connsiteY27-56" fmla="*/ 1412 h 10056"/>
              <a:gd name="connsiteX28-57" fmla="*/ 7751 w 10000"/>
              <a:gd name="connsiteY28-58" fmla="*/ 1936 h 10056"/>
              <a:gd name="connsiteX29-59" fmla="*/ 7717 w 10000"/>
              <a:gd name="connsiteY29-60" fmla="*/ 5697 h 100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10000" h="10056">
                <a:moveTo>
                  <a:pt x="7717" y="5697"/>
                </a:moveTo>
                <a:lnTo>
                  <a:pt x="7717" y="9333"/>
                </a:lnTo>
                <a:cubicBezTo>
                  <a:pt x="7751" y="9730"/>
                  <a:pt x="7616" y="10074"/>
                  <a:pt x="6669" y="10056"/>
                </a:cubicBezTo>
                <a:cubicBezTo>
                  <a:pt x="5822" y="10038"/>
                  <a:pt x="5687" y="9730"/>
                  <a:pt x="5687" y="9351"/>
                </a:cubicBezTo>
                <a:cubicBezTo>
                  <a:pt x="5687" y="7850"/>
                  <a:pt x="5721" y="6367"/>
                  <a:pt x="5653" y="4866"/>
                </a:cubicBezTo>
                <a:cubicBezTo>
                  <a:pt x="5653" y="4685"/>
                  <a:pt x="5315" y="4486"/>
                  <a:pt x="5112" y="4306"/>
                </a:cubicBezTo>
                <a:cubicBezTo>
                  <a:pt x="4942" y="4486"/>
                  <a:pt x="4570" y="4667"/>
                  <a:pt x="4570" y="4848"/>
                </a:cubicBezTo>
                <a:cubicBezTo>
                  <a:pt x="4536" y="6385"/>
                  <a:pt x="4570" y="7904"/>
                  <a:pt x="4502" y="9442"/>
                </a:cubicBezTo>
                <a:cubicBezTo>
                  <a:pt x="4502" y="9658"/>
                  <a:pt x="3961" y="10002"/>
                  <a:pt x="3589" y="10020"/>
                </a:cubicBezTo>
                <a:cubicBezTo>
                  <a:pt x="2911" y="10092"/>
                  <a:pt x="2708" y="9766"/>
                  <a:pt x="2742" y="9424"/>
                </a:cubicBezTo>
                <a:lnTo>
                  <a:pt x="2742" y="9062"/>
                </a:lnTo>
                <a:lnTo>
                  <a:pt x="2742" y="2280"/>
                </a:lnTo>
                <a:cubicBezTo>
                  <a:pt x="2742" y="2171"/>
                  <a:pt x="2776" y="2063"/>
                  <a:pt x="2708" y="1972"/>
                </a:cubicBezTo>
                <a:cubicBezTo>
                  <a:pt x="2573" y="1774"/>
                  <a:pt x="2370" y="1593"/>
                  <a:pt x="2200" y="1412"/>
                </a:cubicBezTo>
                <a:cubicBezTo>
                  <a:pt x="1997" y="1593"/>
                  <a:pt x="1660" y="1774"/>
                  <a:pt x="1625" y="1954"/>
                </a:cubicBezTo>
                <a:cubicBezTo>
                  <a:pt x="1557" y="2588"/>
                  <a:pt x="1660" y="3238"/>
                  <a:pt x="1557" y="3890"/>
                </a:cubicBezTo>
                <a:cubicBezTo>
                  <a:pt x="1557" y="4053"/>
                  <a:pt x="1151" y="4215"/>
                  <a:pt x="948" y="4396"/>
                </a:cubicBezTo>
                <a:cubicBezTo>
                  <a:pt x="643" y="4215"/>
                  <a:pt x="103" y="4071"/>
                  <a:pt x="68" y="3890"/>
                </a:cubicBezTo>
                <a:cubicBezTo>
                  <a:pt x="-33" y="3058"/>
                  <a:pt x="1" y="2226"/>
                  <a:pt x="34" y="1412"/>
                </a:cubicBezTo>
                <a:cubicBezTo>
                  <a:pt x="68" y="960"/>
                  <a:pt x="536" y="689"/>
                  <a:pt x="1388" y="454"/>
                </a:cubicBezTo>
                <a:cubicBezTo>
                  <a:pt x="2240" y="219"/>
                  <a:pt x="3891" y="3"/>
                  <a:pt x="5144" y="0"/>
                </a:cubicBezTo>
                <a:cubicBezTo>
                  <a:pt x="6396" y="-3"/>
                  <a:pt x="8095" y="219"/>
                  <a:pt x="8902" y="436"/>
                </a:cubicBezTo>
                <a:cubicBezTo>
                  <a:pt x="9709" y="653"/>
                  <a:pt x="9985" y="887"/>
                  <a:pt x="9985" y="1304"/>
                </a:cubicBezTo>
                <a:cubicBezTo>
                  <a:pt x="9985" y="2190"/>
                  <a:pt x="10019" y="3076"/>
                  <a:pt x="9985" y="3962"/>
                </a:cubicBezTo>
                <a:cubicBezTo>
                  <a:pt x="9952" y="4125"/>
                  <a:pt x="9680" y="4288"/>
                  <a:pt x="9546" y="4433"/>
                </a:cubicBezTo>
                <a:cubicBezTo>
                  <a:pt x="9308" y="4288"/>
                  <a:pt x="8902" y="4143"/>
                  <a:pt x="8902" y="3980"/>
                </a:cubicBezTo>
                <a:cubicBezTo>
                  <a:pt x="8835" y="3292"/>
                  <a:pt x="8902" y="2606"/>
                  <a:pt x="8835" y="1919"/>
                </a:cubicBezTo>
                <a:cubicBezTo>
                  <a:pt x="8835" y="1756"/>
                  <a:pt x="8530" y="1593"/>
                  <a:pt x="8326" y="1412"/>
                </a:cubicBezTo>
                <a:cubicBezTo>
                  <a:pt x="8123" y="1593"/>
                  <a:pt x="7751" y="1756"/>
                  <a:pt x="7751" y="1936"/>
                </a:cubicBezTo>
                <a:cubicBezTo>
                  <a:pt x="7717" y="3184"/>
                  <a:pt x="7717" y="4450"/>
                  <a:pt x="7717" y="569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椭圆 69"/>
          <p:cNvSpPr/>
          <p:nvPr/>
        </p:nvSpPr>
        <p:spPr>
          <a:xfrm>
            <a:off x="8360855" y="897460"/>
            <a:ext cx="271264" cy="27126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9"/>
          <p:cNvSpPr/>
          <p:nvPr/>
        </p:nvSpPr>
        <p:spPr bwMode="auto">
          <a:xfrm>
            <a:off x="9408462" y="1210152"/>
            <a:ext cx="705866" cy="1336452"/>
          </a:xfrm>
          <a:custGeom>
            <a:avLst/>
            <a:gdLst>
              <a:gd name="T0" fmla="*/ 229 w 297"/>
              <a:gd name="T1" fmla="*/ 313 h 556"/>
              <a:gd name="T2" fmla="*/ 229 w 297"/>
              <a:gd name="T3" fmla="*/ 514 h 556"/>
              <a:gd name="T4" fmla="*/ 198 w 297"/>
              <a:gd name="T5" fmla="*/ 554 h 556"/>
              <a:gd name="T6" fmla="*/ 169 w 297"/>
              <a:gd name="T7" fmla="*/ 515 h 556"/>
              <a:gd name="T8" fmla="*/ 168 w 297"/>
              <a:gd name="T9" fmla="*/ 267 h 556"/>
              <a:gd name="T10" fmla="*/ 152 w 297"/>
              <a:gd name="T11" fmla="*/ 236 h 556"/>
              <a:gd name="T12" fmla="*/ 136 w 297"/>
              <a:gd name="T13" fmla="*/ 266 h 556"/>
              <a:gd name="T14" fmla="*/ 134 w 297"/>
              <a:gd name="T15" fmla="*/ 520 h 556"/>
              <a:gd name="T16" fmla="*/ 107 w 297"/>
              <a:gd name="T17" fmla="*/ 552 h 556"/>
              <a:gd name="T18" fmla="*/ 82 w 297"/>
              <a:gd name="T19" fmla="*/ 519 h 556"/>
              <a:gd name="T20" fmla="*/ 82 w 297"/>
              <a:gd name="T21" fmla="*/ 499 h 556"/>
              <a:gd name="T22" fmla="*/ 82 w 297"/>
              <a:gd name="T23" fmla="*/ 124 h 556"/>
              <a:gd name="T24" fmla="*/ 81 w 297"/>
              <a:gd name="T25" fmla="*/ 107 h 556"/>
              <a:gd name="T26" fmla="*/ 66 w 297"/>
              <a:gd name="T27" fmla="*/ 76 h 556"/>
              <a:gd name="T28" fmla="*/ 49 w 297"/>
              <a:gd name="T29" fmla="*/ 106 h 556"/>
              <a:gd name="T30" fmla="*/ 47 w 297"/>
              <a:gd name="T31" fmla="*/ 213 h 556"/>
              <a:gd name="T32" fmla="*/ 29 w 297"/>
              <a:gd name="T33" fmla="*/ 241 h 556"/>
              <a:gd name="T34" fmla="*/ 3 w 297"/>
              <a:gd name="T35" fmla="*/ 213 h 556"/>
              <a:gd name="T36" fmla="*/ 2 w 297"/>
              <a:gd name="T37" fmla="*/ 76 h 556"/>
              <a:gd name="T38" fmla="*/ 42 w 297"/>
              <a:gd name="T39" fmla="*/ 23 h 556"/>
              <a:gd name="T40" fmla="*/ 264 w 297"/>
              <a:gd name="T41" fmla="*/ 22 h 556"/>
              <a:gd name="T42" fmla="*/ 296 w 297"/>
              <a:gd name="T43" fmla="*/ 70 h 556"/>
              <a:gd name="T44" fmla="*/ 296 w 297"/>
              <a:gd name="T45" fmla="*/ 217 h 556"/>
              <a:gd name="T46" fmla="*/ 283 w 297"/>
              <a:gd name="T47" fmla="*/ 243 h 556"/>
              <a:gd name="T48" fmla="*/ 264 w 297"/>
              <a:gd name="T49" fmla="*/ 218 h 556"/>
              <a:gd name="T50" fmla="*/ 262 w 297"/>
              <a:gd name="T51" fmla="*/ 104 h 556"/>
              <a:gd name="T52" fmla="*/ 247 w 297"/>
              <a:gd name="T53" fmla="*/ 76 h 556"/>
              <a:gd name="T54" fmla="*/ 230 w 297"/>
              <a:gd name="T55" fmla="*/ 105 h 556"/>
              <a:gd name="T56" fmla="*/ 229 w 297"/>
              <a:gd name="T57" fmla="*/ 313 h 556"/>
              <a:gd name="connsiteX0" fmla="*/ 7677 w 9948"/>
              <a:gd name="connsiteY0" fmla="*/ 5611 h 9946"/>
              <a:gd name="connsiteX1" fmla="*/ 7677 w 9948"/>
              <a:gd name="connsiteY1" fmla="*/ 9227 h 9946"/>
              <a:gd name="connsiteX2" fmla="*/ 6634 w 9948"/>
              <a:gd name="connsiteY2" fmla="*/ 9946 h 9946"/>
              <a:gd name="connsiteX3" fmla="*/ 5657 w 9948"/>
              <a:gd name="connsiteY3" fmla="*/ 9245 h 9946"/>
              <a:gd name="connsiteX4" fmla="*/ 5624 w 9948"/>
              <a:gd name="connsiteY4" fmla="*/ 4784 h 9946"/>
              <a:gd name="connsiteX5" fmla="*/ 5085 w 9948"/>
              <a:gd name="connsiteY5" fmla="*/ 4227 h 9946"/>
              <a:gd name="connsiteX6" fmla="*/ 4546 w 9948"/>
              <a:gd name="connsiteY6" fmla="*/ 4766 h 9946"/>
              <a:gd name="connsiteX7" fmla="*/ 4479 w 9948"/>
              <a:gd name="connsiteY7" fmla="*/ 9335 h 9946"/>
              <a:gd name="connsiteX8" fmla="*/ 3570 w 9948"/>
              <a:gd name="connsiteY8" fmla="*/ 9910 h 9946"/>
              <a:gd name="connsiteX9" fmla="*/ 2728 w 9948"/>
              <a:gd name="connsiteY9" fmla="*/ 9317 h 9946"/>
              <a:gd name="connsiteX10" fmla="*/ 2728 w 9948"/>
              <a:gd name="connsiteY10" fmla="*/ 8957 h 9946"/>
              <a:gd name="connsiteX11" fmla="*/ 2728 w 9948"/>
              <a:gd name="connsiteY11" fmla="*/ 2212 h 9946"/>
              <a:gd name="connsiteX12" fmla="*/ 2694 w 9948"/>
              <a:gd name="connsiteY12" fmla="*/ 1906 h 9946"/>
              <a:gd name="connsiteX13" fmla="*/ 2189 w 9948"/>
              <a:gd name="connsiteY13" fmla="*/ 1349 h 9946"/>
              <a:gd name="connsiteX14" fmla="*/ 1617 w 9948"/>
              <a:gd name="connsiteY14" fmla="*/ 1888 h 9946"/>
              <a:gd name="connsiteX15" fmla="*/ 1549 w 9948"/>
              <a:gd name="connsiteY15" fmla="*/ 3813 h 9946"/>
              <a:gd name="connsiteX16" fmla="*/ 943 w 9948"/>
              <a:gd name="connsiteY16" fmla="*/ 4317 h 9946"/>
              <a:gd name="connsiteX17" fmla="*/ 68 w 9948"/>
              <a:gd name="connsiteY17" fmla="*/ 3813 h 9946"/>
              <a:gd name="connsiteX18" fmla="*/ 34 w 9948"/>
              <a:gd name="connsiteY18" fmla="*/ 1349 h 9946"/>
              <a:gd name="connsiteX19" fmla="*/ 1381 w 9948"/>
              <a:gd name="connsiteY19" fmla="*/ 396 h 9946"/>
              <a:gd name="connsiteX20" fmla="*/ 5117 w 9948"/>
              <a:gd name="connsiteY20" fmla="*/ 1 h 9946"/>
              <a:gd name="connsiteX21" fmla="*/ 8856 w 9948"/>
              <a:gd name="connsiteY21" fmla="*/ 378 h 9946"/>
              <a:gd name="connsiteX22" fmla="*/ 9933 w 9948"/>
              <a:gd name="connsiteY22" fmla="*/ 1241 h 9946"/>
              <a:gd name="connsiteX23" fmla="*/ 9933 w 9948"/>
              <a:gd name="connsiteY23" fmla="*/ 3885 h 9946"/>
              <a:gd name="connsiteX24" fmla="*/ 9496 w 9948"/>
              <a:gd name="connsiteY24" fmla="*/ 4353 h 9946"/>
              <a:gd name="connsiteX25" fmla="*/ 8856 w 9948"/>
              <a:gd name="connsiteY25" fmla="*/ 3903 h 9946"/>
              <a:gd name="connsiteX26" fmla="*/ 8789 w 9948"/>
              <a:gd name="connsiteY26" fmla="*/ 1853 h 9946"/>
              <a:gd name="connsiteX27" fmla="*/ 8283 w 9948"/>
              <a:gd name="connsiteY27" fmla="*/ 1349 h 9946"/>
              <a:gd name="connsiteX28" fmla="*/ 7711 w 9948"/>
              <a:gd name="connsiteY28" fmla="*/ 1870 h 9946"/>
              <a:gd name="connsiteX29" fmla="*/ 7677 w 9948"/>
              <a:gd name="connsiteY29" fmla="*/ 5611 h 9946"/>
              <a:gd name="connsiteX0-1" fmla="*/ 7717 w 10000"/>
              <a:gd name="connsiteY0-2" fmla="*/ 5697 h 10056"/>
              <a:gd name="connsiteX1-3" fmla="*/ 7717 w 10000"/>
              <a:gd name="connsiteY1-4" fmla="*/ 9333 h 10056"/>
              <a:gd name="connsiteX2-5" fmla="*/ 6669 w 10000"/>
              <a:gd name="connsiteY2-6" fmla="*/ 10056 h 10056"/>
              <a:gd name="connsiteX3-7" fmla="*/ 5687 w 10000"/>
              <a:gd name="connsiteY3-8" fmla="*/ 9351 h 10056"/>
              <a:gd name="connsiteX4-9" fmla="*/ 5653 w 10000"/>
              <a:gd name="connsiteY4-10" fmla="*/ 4866 h 10056"/>
              <a:gd name="connsiteX5-11" fmla="*/ 5112 w 10000"/>
              <a:gd name="connsiteY5-12" fmla="*/ 4306 h 10056"/>
              <a:gd name="connsiteX6-13" fmla="*/ 4570 w 10000"/>
              <a:gd name="connsiteY6-14" fmla="*/ 4848 h 10056"/>
              <a:gd name="connsiteX7-15" fmla="*/ 4502 w 10000"/>
              <a:gd name="connsiteY7-16" fmla="*/ 9442 h 10056"/>
              <a:gd name="connsiteX8-17" fmla="*/ 3589 w 10000"/>
              <a:gd name="connsiteY8-18" fmla="*/ 10020 h 10056"/>
              <a:gd name="connsiteX9-19" fmla="*/ 2742 w 10000"/>
              <a:gd name="connsiteY9-20" fmla="*/ 9424 h 10056"/>
              <a:gd name="connsiteX10-21" fmla="*/ 2742 w 10000"/>
              <a:gd name="connsiteY10-22" fmla="*/ 9062 h 10056"/>
              <a:gd name="connsiteX11-23" fmla="*/ 2742 w 10000"/>
              <a:gd name="connsiteY11-24" fmla="*/ 2280 h 10056"/>
              <a:gd name="connsiteX12-25" fmla="*/ 2708 w 10000"/>
              <a:gd name="connsiteY12-26" fmla="*/ 1972 h 10056"/>
              <a:gd name="connsiteX13-27" fmla="*/ 2200 w 10000"/>
              <a:gd name="connsiteY13-28" fmla="*/ 1412 h 10056"/>
              <a:gd name="connsiteX14-29" fmla="*/ 1625 w 10000"/>
              <a:gd name="connsiteY14-30" fmla="*/ 1954 h 10056"/>
              <a:gd name="connsiteX15-31" fmla="*/ 1557 w 10000"/>
              <a:gd name="connsiteY15-32" fmla="*/ 3890 h 10056"/>
              <a:gd name="connsiteX16-33" fmla="*/ 948 w 10000"/>
              <a:gd name="connsiteY16-34" fmla="*/ 4396 h 10056"/>
              <a:gd name="connsiteX17-35" fmla="*/ 68 w 10000"/>
              <a:gd name="connsiteY17-36" fmla="*/ 3890 h 10056"/>
              <a:gd name="connsiteX18-37" fmla="*/ 34 w 10000"/>
              <a:gd name="connsiteY18-38" fmla="*/ 1412 h 10056"/>
              <a:gd name="connsiteX19-39" fmla="*/ 1388 w 10000"/>
              <a:gd name="connsiteY19-40" fmla="*/ 454 h 10056"/>
              <a:gd name="connsiteX20-41" fmla="*/ 5144 w 10000"/>
              <a:gd name="connsiteY20-42" fmla="*/ 0 h 10056"/>
              <a:gd name="connsiteX21-43" fmla="*/ 8902 w 10000"/>
              <a:gd name="connsiteY21-44" fmla="*/ 436 h 10056"/>
              <a:gd name="connsiteX22-45" fmla="*/ 9985 w 10000"/>
              <a:gd name="connsiteY22-46" fmla="*/ 1304 h 10056"/>
              <a:gd name="connsiteX23-47" fmla="*/ 9985 w 10000"/>
              <a:gd name="connsiteY23-48" fmla="*/ 3962 h 10056"/>
              <a:gd name="connsiteX24-49" fmla="*/ 9546 w 10000"/>
              <a:gd name="connsiteY24-50" fmla="*/ 4433 h 10056"/>
              <a:gd name="connsiteX25-51" fmla="*/ 8902 w 10000"/>
              <a:gd name="connsiteY25-52" fmla="*/ 3980 h 10056"/>
              <a:gd name="connsiteX26-53" fmla="*/ 8835 w 10000"/>
              <a:gd name="connsiteY26-54" fmla="*/ 1919 h 10056"/>
              <a:gd name="connsiteX27-55" fmla="*/ 8326 w 10000"/>
              <a:gd name="connsiteY27-56" fmla="*/ 1412 h 10056"/>
              <a:gd name="connsiteX28-57" fmla="*/ 7751 w 10000"/>
              <a:gd name="connsiteY28-58" fmla="*/ 1936 h 10056"/>
              <a:gd name="connsiteX29-59" fmla="*/ 7717 w 10000"/>
              <a:gd name="connsiteY29-60" fmla="*/ 5697 h 100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10000" h="10056">
                <a:moveTo>
                  <a:pt x="7717" y="5697"/>
                </a:moveTo>
                <a:lnTo>
                  <a:pt x="7717" y="9333"/>
                </a:lnTo>
                <a:cubicBezTo>
                  <a:pt x="7751" y="9730"/>
                  <a:pt x="7616" y="10074"/>
                  <a:pt x="6669" y="10056"/>
                </a:cubicBezTo>
                <a:cubicBezTo>
                  <a:pt x="5822" y="10038"/>
                  <a:pt x="5687" y="9730"/>
                  <a:pt x="5687" y="9351"/>
                </a:cubicBezTo>
                <a:cubicBezTo>
                  <a:pt x="5687" y="7850"/>
                  <a:pt x="5721" y="6367"/>
                  <a:pt x="5653" y="4866"/>
                </a:cubicBezTo>
                <a:cubicBezTo>
                  <a:pt x="5653" y="4685"/>
                  <a:pt x="5315" y="4486"/>
                  <a:pt x="5112" y="4306"/>
                </a:cubicBezTo>
                <a:cubicBezTo>
                  <a:pt x="4942" y="4486"/>
                  <a:pt x="4570" y="4667"/>
                  <a:pt x="4570" y="4848"/>
                </a:cubicBezTo>
                <a:cubicBezTo>
                  <a:pt x="4536" y="6385"/>
                  <a:pt x="4570" y="7904"/>
                  <a:pt x="4502" y="9442"/>
                </a:cubicBezTo>
                <a:cubicBezTo>
                  <a:pt x="4502" y="9658"/>
                  <a:pt x="3961" y="10002"/>
                  <a:pt x="3589" y="10020"/>
                </a:cubicBezTo>
                <a:cubicBezTo>
                  <a:pt x="2911" y="10092"/>
                  <a:pt x="2708" y="9766"/>
                  <a:pt x="2742" y="9424"/>
                </a:cubicBezTo>
                <a:lnTo>
                  <a:pt x="2742" y="9062"/>
                </a:lnTo>
                <a:lnTo>
                  <a:pt x="2742" y="2280"/>
                </a:lnTo>
                <a:cubicBezTo>
                  <a:pt x="2742" y="2171"/>
                  <a:pt x="2776" y="2063"/>
                  <a:pt x="2708" y="1972"/>
                </a:cubicBezTo>
                <a:cubicBezTo>
                  <a:pt x="2573" y="1774"/>
                  <a:pt x="2370" y="1593"/>
                  <a:pt x="2200" y="1412"/>
                </a:cubicBezTo>
                <a:cubicBezTo>
                  <a:pt x="1997" y="1593"/>
                  <a:pt x="1660" y="1774"/>
                  <a:pt x="1625" y="1954"/>
                </a:cubicBezTo>
                <a:cubicBezTo>
                  <a:pt x="1557" y="2588"/>
                  <a:pt x="1660" y="3238"/>
                  <a:pt x="1557" y="3890"/>
                </a:cubicBezTo>
                <a:cubicBezTo>
                  <a:pt x="1557" y="4053"/>
                  <a:pt x="1151" y="4215"/>
                  <a:pt x="948" y="4396"/>
                </a:cubicBezTo>
                <a:cubicBezTo>
                  <a:pt x="643" y="4215"/>
                  <a:pt x="103" y="4071"/>
                  <a:pt x="68" y="3890"/>
                </a:cubicBezTo>
                <a:cubicBezTo>
                  <a:pt x="-33" y="3058"/>
                  <a:pt x="1" y="2226"/>
                  <a:pt x="34" y="1412"/>
                </a:cubicBezTo>
                <a:cubicBezTo>
                  <a:pt x="68" y="960"/>
                  <a:pt x="536" y="689"/>
                  <a:pt x="1388" y="454"/>
                </a:cubicBezTo>
                <a:cubicBezTo>
                  <a:pt x="2240" y="219"/>
                  <a:pt x="3891" y="3"/>
                  <a:pt x="5144" y="0"/>
                </a:cubicBezTo>
                <a:cubicBezTo>
                  <a:pt x="6396" y="-3"/>
                  <a:pt x="8095" y="219"/>
                  <a:pt x="8902" y="436"/>
                </a:cubicBezTo>
                <a:cubicBezTo>
                  <a:pt x="9709" y="653"/>
                  <a:pt x="9985" y="887"/>
                  <a:pt x="9985" y="1304"/>
                </a:cubicBezTo>
                <a:cubicBezTo>
                  <a:pt x="9985" y="2190"/>
                  <a:pt x="10019" y="3076"/>
                  <a:pt x="9985" y="3962"/>
                </a:cubicBezTo>
                <a:cubicBezTo>
                  <a:pt x="9952" y="4125"/>
                  <a:pt x="9680" y="4288"/>
                  <a:pt x="9546" y="4433"/>
                </a:cubicBezTo>
                <a:cubicBezTo>
                  <a:pt x="9308" y="4288"/>
                  <a:pt x="8902" y="4143"/>
                  <a:pt x="8902" y="3980"/>
                </a:cubicBezTo>
                <a:cubicBezTo>
                  <a:pt x="8835" y="3292"/>
                  <a:pt x="8902" y="2606"/>
                  <a:pt x="8835" y="1919"/>
                </a:cubicBezTo>
                <a:cubicBezTo>
                  <a:pt x="8835" y="1756"/>
                  <a:pt x="8530" y="1593"/>
                  <a:pt x="8326" y="1412"/>
                </a:cubicBezTo>
                <a:cubicBezTo>
                  <a:pt x="8123" y="1593"/>
                  <a:pt x="7751" y="1756"/>
                  <a:pt x="7751" y="1936"/>
                </a:cubicBezTo>
                <a:cubicBezTo>
                  <a:pt x="7717" y="3184"/>
                  <a:pt x="7717" y="4450"/>
                  <a:pt x="7717" y="569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椭圆 72"/>
          <p:cNvSpPr/>
          <p:nvPr/>
        </p:nvSpPr>
        <p:spPr>
          <a:xfrm>
            <a:off x="9625763" y="897460"/>
            <a:ext cx="271264" cy="27126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Freeform 9"/>
          <p:cNvSpPr/>
          <p:nvPr/>
        </p:nvSpPr>
        <p:spPr bwMode="auto">
          <a:xfrm>
            <a:off x="10673370" y="1210152"/>
            <a:ext cx="705866" cy="1336452"/>
          </a:xfrm>
          <a:custGeom>
            <a:avLst/>
            <a:gdLst>
              <a:gd name="T0" fmla="*/ 229 w 297"/>
              <a:gd name="T1" fmla="*/ 313 h 556"/>
              <a:gd name="T2" fmla="*/ 229 w 297"/>
              <a:gd name="T3" fmla="*/ 514 h 556"/>
              <a:gd name="T4" fmla="*/ 198 w 297"/>
              <a:gd name="T5" fmla="*/ 554 h 556"/>
              <a:gd name="T6" fmla="*/ 169 w 297"/>
              <a:gd name="T7" fmla="*/ 515 h 556"/>
              <a:gd name="T8" fmla="*/ 168 w 297"/>
              <a:gd name="T9" fmla="*/ 267 h 556"/>
              <a:gd name="T10" fmla="*/ 152 w 297"/>
              <a:gd name="T11" fmla="*/ 236 h 556"/>
              <a:gd name="T12" fmla="*/ 136 w 297"/>
              <a:gd name="T13" fmla="*/ 266 h 556"/>
              <a:gd name="T14" fmla="*/ 134 w 297"/>
              <a:gd name="T15" fmla="*/ 520 h 556"/>
              <a:gd name="T16" fmla="*/ 107 w 297"/>
              <a:gd name="T17" fmla="*/ 552 h 556"/>
              <a:gd name="T18" fmla="*/ 82 w 297"/>
              <a:gd name="T19" fmla="*/ 519 h 556"/>
              <a:gd name="T20" fmla="*/ 82 w 297"/>
              <a:gd name="T21" fmla="*/ 499 h 556"/>
              <a:gd name="T22" fmla="*/ 82 w 297"/>
              <a:gd name="T23" fmla="*/ 124 h 556"/>
              <a:gd name="T24" fmla="*/ 81 w 297"/>
              <a:gd name="T25" fmla="*/ 107 h 556"/>
              <a:gd name="T26" fmla="*/ 66 w 297"/>
              <a:gd name="T27" fmla="*/ 76 h 556"/>
              <a:gd name="T28" fmla="*/ 49 w 297"/>
              <a:gd name="T29" fmla="*/ 106 h 556"/>
              <a:gd name="T30" fmla="*/ 47 w 297"/>
              <a:gd name="T31" fmla="*/ 213 h 556"/>
              <a:gd name="T32" fmla="*/ 29 w 297"/>
              <a:gd name="T33" fmla="*/ 241 h 556"/>
              <a:gd name="T34" fmla="*/ 3 w 297"/>
              <a:gd name="T35" fmla="*/ 213 h 556"/>
              <a:gd name="T36" fmla="*/ 2 w 297"/>
              <a:gd name="T37" fmla="*/ 76 h 556"/>
              <a:gd name="T38" fmla="*/ 42 w 297"/>
              <a:gd name="T39" fmla="*/ 23 h 556"/>
              <a:gd name="T40" fmla="*/ 264 w 297"/>
              <a:gd name="T41" fmla="*/ 22 h 556"/>
              <a:gd name="T42" fmla="*/ 296 w 297"/>
              <a:gd name="T43" fmla="*/ 70 h 556"/>
              <a:gd name="T44" fmla="*/ 296 w 297"/>
              <a:gd name="T45" fmla="*/ 217 h 556"/>
              <a:gd name="T46" fmla="*/ 283 w 297"/>
              <a:gd name="T47" fmla="*/ 243 h 556"/>
              <a:gd name="T48" fmla="*/ 264 w 297"/>
              <a:gd name="T49" fmla="*/ 218 h 556"/>
              <a:gd name="T50" fmla="*/ 262 w 297"/>
              <a:gd name="T51" fmla="*/ 104 h 556"/>
              <a:gd name="T52" fmla="*/ 247 w 297"/>
              <a:gd name="T53" fmla="*/ 76 h 556"/>
              <a:gd name="T54" fmla="*/ 230 w 297"/>
              <a:gd name="T55" fmla="*/ 105 h 556"/>
              <a:gd name="T56" fmla="*/ 229 w 297"/>
              <a:gd name="T57" fmla="*/ 313 h 556"/>
              <a:gd name="connsiteX0" fmla="*/ 7677 w 9948"/>
              <a:gd name="connsiteY0" fmla="*/ 5611 h 9946"/>
              <a:gd name="connsiteX1" fmla="*/ 7677 w 9948"/>
              <a:gd name="connsiteY1" fmla="*/ 9227 h 9946"/>
              <a:gd name="connsiteX2" fmla="*/ 6634 w 9948"/>
              <a:gd name="connsiteY2" fmla="*/ 9946 h 9946"/>
              <a:gd name="connsiteX3" fmla="*/ 5657 w 9948"/>
              <a:gd name="connsiteY3" fmla="*/ 9245 h 9946"/>
              <a:gd name="connsiteX4" fmla="*/ 5624 w 9948"/>
              <a:gd name="connsiteY4" fmla="*/ 4784 h 9946"/>
              <a:gd name="connsiteX5" fmla="*/ 5085 w 9948"/>
              <a:gd name="connsiteY5" fmla="*/ 4227 h 9946"/>
              <a:gd name="connsiteX6" fmla="*/ 4546 w 9948"/>
              <a:gd name="connsiteY6" fmla="*/ 4766 h 9946"/>
              <a:gd name="connsiteX7" fmla="*/ 4479 w 9948"/>
              <a:gd name="connsiteY7" fmla="*/ 9335 h 9946"/>
              <a:gd name="connsiteX8" fmla="*/ 3570 w 9948"/>
              <a:gd name="connsiteY8" fmla="*/ 9910 h 9946"/>
              <a:gd name="connsiteX9" fmla="*/ 2728 w 9948"/>
              <a:gd name="connsiteY9" fmla="*/ 9317 h 9946"/>
              <a:gd name="connsiteX10" fmla="*/ 2728 w 9948"/>
              <a:gd name="connsiteY10" fmla="*/ 8957 h 9946"/>
              <a:gd name="connsiteX11" fmla="*/ 2728 w 9948"/>
              <a:gd name="connsiteY11" fmla="*/ 2212 h 9946"/>
              <a:gd name="connsiteX12" fmla="*/ 2694 w 9948"/>
              <a:gd name="connsiteY12" fmla="*/ 1906 h 9946"/>
              <a:gd name="connsiteX13" fmla="*/ 2189 w 9948"/>
              <a:gd name="connsiteY13" fmla="*/ 1349 h 9946"/>
              <a:gd name="connsiteX14" fmla="*/ 1617 w 9948"/>
              <a:gd name="connsiteY14" fmla="*/ 1888 h 9946"/>
              <a:gd name="connsiteX15" fmla="*/ 1549 w 9948"/>
              <a:gd name="connsiteY15" fmla="*/ 3813 h 9946"/>
              <a:gd name="connsiteX16" fmla="*/ 943 w 9948"/>
              <a:gd name="connsiteY16" fmla="*/ 4317 h 9946"/>
              <a:gd name="connsiteX17" fmla="*/ 68 w 9948"/>
              <a:gd name="connsiteY17" fmla="*/ 3813 h 9946"/>
              <a:gd name="connsiteX18" fmla="*/ 34 w 9948"/>
              <a:gd name="connsiteY18" fmla="*/ 1349 h 9946"/>
              <a:gd name="connsiteX19" fmla="*/ 1381 w 9948"/>
              <a:gd name="connsiteY19" fmla="*/ 396 h 9946"/>
              <a:gd name="connsiteX20" fmla="*/ 5117 w 9948"/>
              <a:gd name="connsiteY20" fmla="*/ 1 h 9946"/>
              <a:gd name="connsiteX21" fmla="*/ 8856 w 9948"/>
              <a:gd name="connsiteY21" fmla="*/ 378 h 9946"/>
              <a:gd name="connsiteX22" fmla="*/ 9933 w 9948"/>
              <a:gd name="connsiteY22" fmla="*/ 1241 h 9946"/>
              <a:gd name="connsiteX23" fmla="*/ 9933 w 9948"/>
              <a:gd name="connsiteY23" fmla="*/ 3885 h 9946"/>
              <a:gd name="connsiteX24" fmla="*/ 9496 w 9948"/>
              <a:gd name="connsiteY24" fmla="*/ 4353 h 9946"/>
              <a:gd name="connsiteX25" fmla="*/ 8856 w 9948"/>
              <a:gd name="connsiteY25" fmla="*/ 3903 h 9946"/>
              <a:gd name="connsiteX26" fmla="*/ 8789 w 9948"/>
              <a:gd name="connsiteY26" fmla="*/ 1853 h 9946"/>
              <a:gd name="connsiteX27" fmla="*/ 8283 w 9948"/>
              <a:gd name="connsiteY27" fmla="*/ 1349 h 9946"/>
              <a:gd name="connsiteX28" fmla="*/ 7711 w 9948"/>
              <a:gd name="connsiteY28" fmla="*/ 1870 h 9946"/>
              <a:gd name="connsiteX29" fmla="*/ 7677 w 9948"/>
              <a:gd name="connsiteY29" fmla="*/ 5611 h 9946"/>
              <a:gd name="connsiteX0-1" fmla="*/ 7717 w 10000"/>
              <a:gd name="connsiteY0-2" fmla="*/ 5697 h 10056"/>
              <a:gd name="connsiteX1-3" fmla="*/ 7717 w 10000"/>
              <a:gd name="connsiteY1-4" fmla="*/ 9333 h 10056"/>
              <a:gd name="connsiteX2-5" fmla="*/ 6669 w 10000"/>
              <a:gd name="connsiteY2-6" fmla="*/ 10056 h 10056"/>
              <a:gd name="connsiteX3-7" fmla="*/ 5687 w 10000"/>
              <a:gd name="connsiteY3-8" fmla="*/ 9351 h 10056"/>
              <a:gd name="connsiteX4-9" fmla="*/ 5653 w 10000"/>
              <a:gd name="connsiteY4-10" fmla="*/ 4866 h 10056"/>
              <a:gd name="connsiteX5-11" fmla="*/ 5112 w 10000"/>
              <a:gd name="connsiteY5-12" fmla="*/ 4306 h 10056"/>
              <a:gd name="connsiteX6-13" fmla="*/ 4570 w 10000"/>
              <a:gd name="connsiteY6-14" fmla="*/ 4848 h 10056"/>
              <a:gd name="connsiteX7-15" fmla="*/ 4502 w 10000"/>
              <a:gd name="connsiteY7-16" fmla="*/ 9442 h 10056"/>
              <a:gd name="connsiteX8-17" fmla="*/ 3589 w 10000"/>
              <a:gd name="connsiteY8-18" fmla="*/ 10020 h 10056"/>
              <a:gd name="connsiteX9-19" fmla="*/ 2742 w 10000"/>
              <a:gd name="connsiteY9-20" fmla="*/ 9424 h 10056"/>
              <a:gd name="connsiteX10-21" fmla="*/ 2742 w 10000"/>
              <a:gd name="connsiteY10-22" fmla="*/ 9062 h 10056"/>
              <a:gd name="connsiteX11-23" fmla="*/ 2742 w 10000"/>
              <a:gd name="connsiteY11-24" fmla="*/ 2280 h 10056"/>
              <a:gd name="connsiteX12-25" fmla="*/ 2708 w 10000"/>
              <a:gd name="connsiteY12-26" fmla="*/ 1972 h 10056"/>
              <a:gd name="connsiteX13-27" fmla="*/ 2200 w 10000"/>
              <a:gd name="connsiteY13-28" fmla="*/ 1412 h 10056"/>
              <a:gd name="connsiteX14-29" fmla="*/ 1625 w 10000"/>
              <a:gd name="connsiteY14-30" fmla="*/ 1954 h 10056"/>
              <a:gd name="connsiteX15-31" fmla="*/ 1557 w 10000"/>
              <a:gd name="connsiteY15-32" fmla="*/ 3890 h 10056"/>
              <a:gd name="connsiteX16-33" fmla="*/ 948 w 10000"/>
              <a:gd name="connsiteY16-34" fmla="*/ 4396 h 10056"/>
              <a:gd name="connsiteX17-35" fmla="*/ 68 w 10000"/>
              <a:gd name="connsiteY17-36" fmla="*/ 3890 h 10056"/>
              <a:gd name="connsiteX18-37" fmla="*/ 34 w 10000"/>
              <a:gd name="connsiteY18-38" fmla="*/ 1412 h 10056"/>
              <a:gd name="connsiteX19-39" fmla="*/ 1388 w 10000"/>
              <a:gd name="connsiteY19-40" fmla="*/ 454 h 10056"/>
              <a:gd name="connsiteX20-41" fmla="*/ 5144 w 10000"/>
              <a:gd name="connsiteY20-42" fmla="*/ 0 h 10056"/>
              <a:gd name="connsiteX21-43" fmla="*/ 8902 w 10000"/>
              <a:gd name="connsiteY21-44" fmla="*/ 436 h 10056"/>
              <a:gd name="connsiteX22-45" fmla="*/ 9985 w 10000"/>
              <a:gd name="connsiteY22-46" fmla="*/ 1304 h 10056"/>
              <a:gd name="connsiteX23-47" fmla="*/ 9985 w 10000"/>
              <a:gd name="connsiteY23-48" fmla="*/ 3962 h 10056"/>
              <a:gd name="connsiteX24-49" fmla="*/ 9546 w 10000"/>
              <a:gd name="connsiteY24-50" fmla="*/ 4433 h 10056"/>
              <a:gd name="connsiteX25-51" fmla="*/ 8902 w 10000"/>
              <a:gd name="connsiteY25-52" fmla="*/ 3980 h 10056"/>
              <a:gd name="connsiteX26-53" fmla="*/ 8835 w 10000"/>
              <a:gd name="connsiteY26-54" fmla="*/ 1919 h 10056"/>
              <a:gd name="connsiteX27-55" fmla="*/ 8326 w 10000"/>
              <a:gd name="connsiteY27-56" fmla="*/ 1412 h 10056"/>
              <a:gd name="connsiteX28-57" fmla="*/ 7751 w 10000"/>
              <a:gd name="connsiteY28-58" fmla="*/ 1936 h 10056"/>
              <a:gd name="connsiteX29-59" fmla="*/ 7717 w 10000"/>
              <a:gd name="connsiteY29-60" fmla="*/ 5697 h 100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10000" h="10056">
                <a:moveTo>
                  <a:pt x="7717" y="5697"/>
                </a:moveTo>
                <a:lnTo>
                  <a:pt x="7717" y="9333"/>
                </a:lnTo>
                <a:cubicBezTo>
                  <a:pt x="7751" y="9730"/>
                  <a:pt x="7616" y="10074"/>
                  <a:pt x="6669" y="10056"/>
                </a:cubicBezTo>
                <a:cubicBezTo>
                  <a:pt x="5822" y="10038"/>
                  <a:pt x="5687" y="9730"/>
                  <a:pt x="5687" y="9351"/>
                </a:cubicBezTo>
                <a:cubicBezTo>
                  <a:pt x="5687" y="7850"/>
                  <a:pt x="5721" y="6367"/>
                  <a:pt x="5653" y="4866"/>
                </a:cubicBezTo>
                <a:cubicBezTo>
                  <a:pt x="5653" y="4685"/>
                  <a:pt x="5315" y="4486"/>
                  <a:pt x="5112" y="4306"/>
                </a:cubicBezTo>
                <a:cubicBezTo>
                  <a:pt x="4942" y="4486"/>
                  <a:pt x="4570" y="4667"/>
                  <a:pt x="4570" y="4848"/>
                </a:cubicBezTo>
                <a:cubicBezTo>
                  <a:pt x="4536" y="6385"/>
                  <a:pt x="4570" y="7904"/>
                  <a:pt x="4502" y="9442"/>
                </a:cubicBezTo>
                <a:cubicBezTo>
                  <a:pt x="4502" y="9658"/>
                  <a:pt x="3961" y="10002"/>
                  <a:pt x="3589" y="10020"/>
                </a:cubicBezTo>
                <a:cubicBezTo>
                  <a:pt x="2911" y="10092"/>
                  <a:pt x="2708" y="9766"/>
                  <a:pt x="2742" y="9424"/>
                </a:cubicBezTo>
                <a:lnTo>
                  <a:pt x="2742" y="9062"/>
                </a:lnTo>
                <a:lnTo>
                  <a:pt x="2742" y="2280"/>
                </a:lnTo>
                <a:cubicBezTo>
                  <a:pt x="2742" y="2171"/>
                  <a:pt x="2776" y="2063"/>
                  <a:pt x="2708" y="1972"/>
                </a:cubicBezTo>
                <a:cubicBezTo>
                  <a:pt x="2573" y="1774"/>
                  <a:pt x="2370" y="1593"/>
                  <a:pt x="2200" y="1412"/>
                </a:cubicBezTo>
                <a:cubicBezTo>
                  <a:pt x="1997" y="1593"/>
                  <a:pt x="1660" y="1774"/>
                  <a:pt x="1625" y="1954"/>
                </a:cubicBezTo>
                <a:cubicBezTo>
                  <a:pt x="1557" y="2588"/>
                  <a:pt x="1660" y="3238"/>
                  <a:pt x="1557" y="3890"/>
                </a:cubicBezTo>
                <a:cubicBezTo>
                  <a:pt x="1557" y="4053"/>
                  <a:pt x="1151" y="4215"/>
                  <a:pt x="948" y="4396"/>
                </a:cubicBezTo>
                <a:cubicBezTo>
                  <a:pt x="643" y="4215"/>
                  <a:pt x="103" y="4071"/>
                  <a:pt x="68" y="3890"/>
                </a:cubicBezTo>
                <a:cubicBezTo>
                  <a:pt x="-33" y="3058"/>
                  <a:pt x="1" y="2226"/>
                  <a:pt x="34" y="1412"/>
                </a:cubicBezTo>
                <a:cubicBezTo>
                  <a:pt x="68" y="960"/>
                  <a:pt x="536" y="689"/>
                  <a:pt x="1388" y="454"/>
                </a:cubicBezTo>
                <a:cubicBezTo>
                  <a:pt x="2240" y="219"/>
                  <a:pt x="3891" y="3"/>
                  <a:pt x="5144" y="0"/>
                </a:cubicBezTo>
                <a:cubicBezTo>
                  <a:pt x="6396" y="-3"/>
                  <a:pt x="8095" y="219"/>
                  <a:pt x="8902" y="436"/>
                </a:cubicBezTo>
                <a:cubicBezTo>
                  <a:pt x="9709" y="653"/>
                  <a:pt x="9985" y="887"/>
                  <a:pt x="9985" y="1304"/>
                </a:cubicBezTo>
                <a:cubicBezTo>
                  <a:pt x="9985" y="2190"/>
                  <a:pt x="10019" y="3076"/>
                  <a:pt x="9985" y="3962"/>
                </a:cubicBezTo>
                <a:cubicBezTo>
                  <a:pt x="9952" y="4125"/>
                  <a:pt x="9680" y="4288"/>
                  <a:pt x="9546" y="4433"/>
                </a:cubicBezTo>
                <a:cubicBezTo>
                  <a:pt x="9308" y="4288"/>
                  <a:pt x="8902" y="4143"/>
                  <a:pt x="8902" y="3980"/>
                </a:cubicBezTo>
                <a:cubicBezTo>
                  <a:pt x="8835" y="3292"/>
                  <a:pt x="8902" y="2606"/>
                  <a:pt x="8835" y="1919"/>
                </a:cubicBezTo>
                <a:cubicBezTo>
                  <a:pt x="8835" y="1756"/>
                  <a:pt x="8530" y="1593"/>
                  <a:pt x="8326" y="1412"/>
                </a:cubicBezTo>
                <a:cubicBezTo>
                  <a:pt x="8123" y="1593"/>
                  <a:pt x="7751" y="1756"/>
                  <a:pt x="7751" y="1936"/>
                </a:cubicBezTo>
                <a:cubicBezTo>
                  <a:pt x="7717" y="3184"/>
                  <a:pt x="7717" y="4450"/>
                  <a:pt x="7717" y="5697"/>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椭圆 75"/>
          <p:cNvSpPr/>
          <p:nvPr/>
        </p:nvSpPr>
        <p:spPr>
          <a:xfrm>
            <a:off x="10890671" y="897460"/>
            <a:ext cx="271264" cy="27126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p:nvPr/>
        </p:nvCxnSpPr>
        <p:spPr>
          <a:xfrm>
            <a:off x="1185485" y="3706336"/>
            <a:ext cx="292100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753255" y="4311397"/>
            <a:ext cx="10910163" cy="1938992"/>
          </a:xfrm>
          <a:prstGeom prst="rect">
            <a:avLst/>
          </a:prstGeom>
          <a:noFill/>
        </p:spPr>
        <p:txBody>
          <a:bodyPr wrap="square" rtlCol="0">
            <a:spAutoFit/>
          </a:bodyPr>
          <a:lstStyle/>
          <a:p>
            <a:r>
              <a:rPr lang="en-US" altLang="zh-CN" dirty="0"/>
              <a:t>	</a:t>
            </a:r>
            <a:r>
              <a:rPr lang="zh-CN" altLang="zh-CN" sz="2000" dirty="0"/>
              <a:t>我们的</a:t>
            </a:r>
            <a:r>
              <a:rPr lang="zh-CN" altLang="en-US" sz="2000" dirty="0"/>
              <a:t>通过良好的</a:t>
            </a:r>
            <a:r>
              <a:rPr lang="zh-CN" altLang="zh-CN" sz="2000" dirty="0"/>
              <a:t>分析</a:t>
            </a:r>
            <a:r>
              <a:rPr lang="zh-CN" altLang="en-US" sz="2000" dirty="0"/>
              <a:t>，</a:t>
            </a:r>
            <a:r>
              <a:rPr lang="zh-CN" altLang="zh-CN" sz="2000" dirty="0"/>
              <a:t>探讨了</a:t>
            </a:r>
            <a:r>
              <a:rPr lang="zh-CN" altLang="en-US" sz="2000" dirty="0"/>
              <a:t>大学生身份转换问题</a:t>
            </a:r>
            <a:r>
              <a:rPr lang="zh-CN" altLang="zh-CN" sz="2000" dirty="0"/>
              <a:t>，以及</a:t>
            </a:r>
            <a:r>
              <a:rPr lang="zh-CN" altLang="en-US" sz="2000" dirty="0"/>
              <a:t>社交媒体与其的关系。本文还</a:t>
            </a:r>
            <a:r>
              <a:rPr lang="zh-CN" altLang="zh-CN" sz="2000" dirty="0"/>
              <a:t>从</a:t>
            </a:r>
            <a:r>
              <a:rPr lang="en-US" altLang="zh-CN" sz="2000" dirty="0"/>
              <a:t>31</a:t>
            </a:r>
            <a:r>
              <a:rPr lang="zh-CN" altLang="zh-CN" sz="2000" dirty="0"/>
              <a:t>位大学生</a:t>
            </a:r>
            <a:r>
              <a:rPr lang="zh-CN" altLang="en-US" sz="2000" dirty="0"/>
              <a:t>访谈的</a:t>
            </a:r>
            <a:r>
              <a:rPr lang="zh-CN" altLang="zh-CN" sz="2000" dirty="0"/>
              <a:t>数据</a:t>
            </a:r>
            <a:r>
              <a:rPr lang="zh-CN" altLang="en-US" sz="2000" dirty="0"/>
              <a:t>数据得出结论</a:t>
            </a:r>
            <a:r>
              <a:rPr lang="zh-CN" altLang="zh-CN" sz="2000" dirty="0"/>
              <a:t>，社交媒体</a:t>
            </a:r>
            <a:r>
              <a:rPr lang="zh-CN" altLang="en-US" sz="2000" dirty="0"/>
              <a:t>可以从以下三个方面促进身份的转换</a:t>
            </a:r>
            <a:r>
              <a:rPr lang="zh-CN" altLang="zh-CN" sz="2000" dirty="0"/>
              <a:t>：</a:t>
            </a:r>
            <a:endParaRPr lang="en-US" altLang="zh-CN" sz="2000" dirty="0"/>
          </a:p>
          <a:p>
            <a:r>
              <a:rPr lang="en-US" altLang="zh-CN" sz="2000" dirty="0"/>
              <a:t>1</a:t>
            </a:r>
            <a:r>
              <a:rPr lang="zh-CN" altLang="zh-CN" sz="2000" dirty="0"/>
              <a:t>）</a:t>
            </a:r>
            <a:r>
              <a:rPr lang="zh-CN" altLang="en-US" sz="2000" dirty="0"/>
              <a:t>通过学生自己的探索与发现</a:t>
            </a:r>
            <a:r>
              <a:rPr lang="zh-CN" altLang="zh-CN" sz="2000" dirty="0"/>
              <a:t>，</a:t>
            </a:r>
            <a:r>
              <a:rPr lang="zh-CN" altLang="en-US" sz="2000" dirty="0"/>
              <a:t>在网上实时了解，</a:t>
            </a:r>
            <a:r>
              <a:rPr lang="zh-CN" altLang="zh-CN" sz="2000" dirty="0"/>
              <a:t>学习如何成为</a:t>
            </a:r>
            <a:r>
              <a:rPr lang="zh-CN" altLang="en-US" sz="2000" dirty="0"/>
              <a:t>一名</a:t>
            </a:r>
            <a:r>
              <a:rPr lang="zh-CN" altLang="zh-CN" sz="2000" dirty="0"/>
              <a:t>大学生</a:t>
            </a:r>
            <a:r>
              <a:rPr lang="zh-CN" altLang="en-US" sz="2000" dirty="0"/>
              <a:t>。</a:t>
            </a:r>
            <a:endParaRPr lang="en-US" altLang="zh-CN" sz="2000" dirty="0"/>
          </a:p>
          <a:p>
            <a:r>
              <a:rPr lang="en-US" altLang="zh-CN" sz="2000" dirty="0"/>
              <a:t>2</a:t>
            </a:r>
            <a:r>
              <a:rPr lang="zh-CN" altLang="zh-CN" sz="2000" dirty="0"/>
              <a:t>）</a:t>
            </a:r>
            <a:r>
              <a:rPr lang="zh-CN" altLang="en-US" sz="2000" dirty="0"/>
              <a:t>通过对大学的足够的了解确立自己正确的目标，然后在将来付诸行动。</a:t>
            </a:r>
            <a:endParaRPr lang="en-US" altLang="zh-CN" sz="2000" dirty="0"/>
          </a:p>
          <a:p>
            <a:r>
              <a:rPr lang="en-US" altLang="zh-CN" sz="2000" dirty="0"/>
              <a:t>3</a:t>
            </a:r>
            <a:r>
              <a:rPr lang="zh-CN" altLang="zh-CN" sz="2000" dirty="0"/>
              <a:t>）</a:t>
            </a:r>
            <a:r>
              <a:rPr lang="zh-CN" altLang="en-US" sz="2000" dirty="0"/>
              <a:t>尽管存在各种</a:t>
            </a:r>
            <a:r>
              <a:rPr lang="zh-CN" altLang="zh-CN" sz="2000" dirty="0"/>
              <a:t>社会和技术障碍，第一代</a:t>
            </a:r>
            <a:r>
              <a:rPr lang="en-US" altLang="zh-CN" sz="2000" dirty="0"/>
              <a:t>/</a:t>
            </a:r>
            <a:r>
              <a:rPr lang="zh-CN" altLang="zh-CN" sz="2000" dirty="0"/>
              <a:t>低收入大学一年级大学生</a:t>
            </a:r>
            <a:r>
              <a:rPr lang="zh-CN" altLang="en-US" sz="2000" dirty="0"/>
              <a:t>任然</a:t>
            </a:r>
            <a:r>
              <a:rPr lang="zh-CN" altLang="zh-CN" sz="2000" dirty="0"/>
              <a:t>可以使用社交媒体收集</a:t>
            </a:r>
            <a:r>
              <a:rPr lang="zh-CN" altLang="en-US" sz="2000" dirty="0"/>
              <a:t>到足够的信息帮助他们完成角色的相关转换。</a:t>
            </a:r>
            <a:endParaRPr lang="zh-CN"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cxnSp>
        <p:nvCxnSpPr>
          <p:cNvPr id="6" name="直接连接符 5"/>
          <p:cNvCxnSpPr/>
          <p:nvPr/>
        </p:nvCxnSpPr>
        <p:spPr>
          <a:xfrm>
            <a:off x="1952625" y="2990850"/>
            <a:ext cx="5467350" cy="0"/>
          </a:xfrm>
          <a:prstGeom prst="line">
            <a:avLst/>
          </a:prstGeom>
          <a:ln w="381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838325" y="2990850"/>
            <a:ext cx="5905500" cy="1200329"/>
          </a:xfrm>
          <a:prstGeom prst="rect">
            <a:avLst/>
          </a:prstGeom>
          <a:noFill/>
        </p:spPr>
        <p:txBody>
          <a:bodyPr wrap="square" rtlCol="0">
            <a:spAutoFit/>
          </a:bodyPr>
          <a:lstStyle/>
          <a:p>
            <a:r>
              <a:rPr lang="en-US" altLang="zh-CN" sz="7200" spc="600" dirty="0">
                <a:solidFill>
                  <a:schemeClr val="bg1">
                    <a:lumMod val="95000"/>
                  </a:schemeClr>
                </a:solidFill>
              </a:rPr>
              <a:t>THANK YOU</a:t>
            </a:r>
            <a:endParaRPr lang="zh-CN" altLang="en-US" sz="7200" spc="600" dirty="0">
              <a:solidFill>
                <a:schemeClr val="bg1">
                  <a:lumMod val="9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2568" y="398037"/>
            <a:ext cx="3505318" cy="646331"/>
          </a:xfrm>
          <a:prstGeom prst="rect">
            <a:avLst/>
          </a:prstGeom>
          <a:noFill/>
        </p:spPr>
        <p:txBody>
          <a:bodyPr wrap="square" rtlCol="0">
            <a:spAutoFit/>
          </a:bodyPr>
          <a:lstStyle/>
          <a:p>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概述 </a:t>
            </a:r>
            <a:r>
              <a:rPr lang="en-US" altLang="zh-CN"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 </a:t>
            </a:r>
            <a:r>
              <a:rPr lang="zh-CN" altLang="en-US" dirty="0">
                <a:solidFill>
                  <a:schemeClr val="tx1">
                    <a:lumMod val="75000"/>
                    <a:lumOff val="25000"/>
                  </a:schemeClr>
                </a:solidFill>
                <a:ea typeface="汉仪特细等线简" panose="02010604000101010101" pitchFamily="2" charset="-122"/>
              </a:rPr>
              <a:t>大学生</a:t>
            </a:r>
            <a:r>
              <a:rPr lang="zh-CN" altLang="en-US" dirty="0">
                <a:solidFill>
                  <a:schemeClr val="tx1">
                    <a:lumMod val="75000"/>
                    <a:lumOff val="25000"/>
                  </a:schemeClr>
                </a:solidFill>
                <a:latin typeface="汉仪特细等线简" panose="02010604000101010101" pitchFamily="2" charset="-122"/>
                <a:ea typeface="汉仪特细等线简" panose="02010604000101010101" pitchFamily="2" charset="-122"/>
              </a:rPr>
              <a:t>背景介绍</a:t>
            </a:r>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cxnSp>
        <p:nvCxnSpPr>
          <p:cNvPr id="10" name="直接连接符 9"/>
          <p:cNvCxnSpPr/>
          <p:nvPr/>
        </p:nvCxnSpPr>
        <p:spPr>
          <a:xfrm>
            <a:off x="174664" y="1083586"/>
            <a:ext cx="3409784"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81160" y="1602971"/>
            <a:ext cx="11230452" cy="3785652"/>
          </a:xfrm>
          <a:prstGeom prst="rect">
            <a:avLst/>
          </a:prstGeom>
          <a:noFill/>
        </p:spPr>
        <p:txBody>
          <a:bodyPr wrap="square" rtlCol="0">
            <a:spAutoFit/>
          </a:bodyPr>
          <a:lstStyle/>
          <a:p>
            <a:pPr>
              <a:lnSpc>
                <a:spcPct val="150000"/>
              </a:lnSpc>
            </a:pPr>
            <a:r>
              <a:rPr lang="en-US" altLang="zh-CN" sz="2000" dirty="0" smtClean="0"/>
              <a:t>	</a:t>
            </a:r>
            <a:r>
              <a:rPr lang="zh-CN" altLang="zh-CN" sz="2000" dirty="0" smtClean="0"/>
              <a:t>获得</a:t>
            </a:r>
            <a:r>
              <a:rPr lang="zh-CN" altLang="zh-CN" sz="2000" dirty="0"/>
              <a:t>大学文凭对于社会经济福祉来说非常</a:t>
            </a:r>
            <a:r>
              <a:rPr lang="zh-CN" altLang="zh-CN" sz="2000" dirty="0" smtClean="0"/>
              <a:t>重要</a:t>
            </a:r>
            <a:r>
              <a:rPr lang="zh-CN" altLang="en-US" sz="2000" dirty="0" smtClean="0"/>
              <a:t>，但是目前大学生获得文凭的情况不乐观。 </a:t>
            </a:r>
            <a:endParaRPr lang="en-US" altLang="zh-CN" sz="2000" dirty="0" smtClean="0"/>
          </a:p>
          <a:p>
            <a:pPr>
              <a:lnSpc>
                <a:spcPct val="150000"/>
              </a:lnSpc>
            </a:pPr>
            <a:r>
              <a:rPr lang="zh-CN" altLang="en-US" sz="2000" dirty="0" smtClean="0"/>
              <a:t>据</a:t>
            </a:r>
            <a:r>
              <a:rPr lang="zh-CN" altLang="en-US" sz="2000" dirty="0"/>
              <a:t>统计，在</a:t>
            </a:r>
            <a:r>
              <a:rPr lang="en-US" altLang="zh-CN" sz="2000" dirty="0"/>
              <a:t>2014</a:t>
            </a:r>
            <a:r>
              <a:rPr lang="zh-CN" altLang="en-US" sz="2000" dirty="0"/>
              <a:t>年，与高中毕业生相比年龄在</a:t>
            </a:r>
            <a:r>
              <a:rPr lang="en-US" altLang="zh-CN" sz="2000" dirty="0"/>
              <a:t>25</a:t>
            </a:r>
            <a:r>
              <a:rPr lang="zh-CN" altLang="en-US" sz="2000" dirty="0"/>
              <a:t>岁至</a:t>
            </a:r>
            <a:r>
              <a:rPr lang="en-US" altLang="zh-CN" sz="2000" dirty="0"/>
              <a:t>32</a:t>
            </a:r>
            <a:r>
              <a:rPr lang="zh-CN" altLang="en-US" sz="2000" dirty="0"/>
              <a:t>岁之间、全职工作</a:t>
            </a:r>
            <a:r>
              <a:rPr lang="zh-CN" altLang="en-US" sz="2000" dirty="0" smtClean="0"/>
              <a:t>的千禧一代毕业生</a:t>
            </a:r>
            <a:r>
              <a:rPr lang="zh-CN" altLang="en-US" sz="2000" dirty="0"/>
              <a:t>的年收入约为</a:t>
            </a:r>
            <a:r>
              <a:rPr lang="en-US" altLang="zh-CN" sz="2000" dirty="0" smtClean="0"/>
              <a:t>1.75</a:t>
            </a:r>
            <a:r>
              <a:rPr lang="zh-CN" altLang="en-US" sz="2000" dirty="0"/>
              <a:t>万美元，且更有可能被雇佣</a:t>
            </a:r>
            <a:r>
              <a:rPr lang="en-US" altLang="zh-CN" sz="2000" dirty="0"/>
              <a:t>(</a:t>
            </a:r>
            <a:r>
              <a:rPr lang="zh-CN" altLang="en-US" sz="2000" dirty="0"/>
              <a:t>就业率在</a:t>
            </a:r>
            <a:r>
              <a:rPr lang="en-US" altLang="zh-CN" sz="2000" dirty="0"/>
              <a:t>82%~89%</a:t>
            </a:r>
            <a:r>
              <a:rPr lang="zh-CN" altLang="en-US" sz="2000" dirty="0"/>
              <a:t>之间</a:t>
            </a:r>
            <a:r>
              <a:rPr lang="en-US" altLang="zh-CN" sz="2000" dirty="0"/>
              <a:t>)</a:t>
            </a:r>
            <a:r>
              <a:rPr lang="zh-CN" altLang="en-US" sz="2000" dirty="0"/>
              <a:t>，而且不太可能会在短期失业。与此同时，美国的</a:t>
            </a:r>
            <a:r>
              <a:rPr lang="zh-CN" altLang="en-US" sz="2000" b="1" dirty="0">
                <a:solidFill>
                  <a:srgbClr val="FF0000"/>
                </a:solidFill>
              </a:rPr>
              <a:t>第一代学生</a:t>
            </a:r>
            <a:r>
              <a:rPr lang="en-US" altLang="zh-CN" sz="2000" dirty="0"/>
              <a:t>(</a:t>
            </a:r>
            <a:r>
              <a:rPr lang="zh-CN" altLang="en-US" sz="2000" dirty="0"/>
              <a:t>他们是家庭中第一个上大学的</a:t>
            </a:r>
            <a:r>
              <a:rPr lang="en-US" altLang="zh-CN" sz="2000" dirty="0"/>
              <a:t>)</a:t>
            </a:r>
            <a:r>
              <a:rPr lang="zh-CN" altLang="en-US" sz="2000" dirty="0"/>
              <a:t>和</a:t>
            </a:r>
            <a:r>
              <a:rPr lang="zh-CN" altLang="en-US" sz="2000" b="1" dirty="0">
                <a:solidFill>
                  <a:srgbClr val="FF0000"/>
                </a:solidFill>
              </a:rPr>
              <a:t>低收入家庭的学生</a:t>
            </a:r>
            <a:r>
              <a:rPr lang="en-US" altLang="zh-CN" sz="2000" dirty="0" smtClean="0"/>
              <a:t>(</a:t>
            </a:r>
            <a:r>
              <a:rPr lang="zh-CN" altLang="en-US" sz="2000" dirty="0"/>
              <a:t>作者</a:t>
            </a:r>
            <a:r>
              <a:rPr lang="zh-CN" altLang="en-US" sz="2000" dirty="0" smtClean="0"/>
              <a:t>定义</a:t>
            </a:r>
            <a:r>
              <a:rPr lang="zh-CN" altLang="en-US" sz="2000" dirty="0"/>
              <a:t>为弱势的大学生</a:t>
            </a:r>
            <a:r>
              <a:rPr lang="en-US" altLang="zh-CN" sz="2000" dirty="0"/>
              <a:t>)</a:t>
            </a:r>
            <a:r>
              <a:rPr lang="zh-CN" altLang="en-US" sz="2000" dirty="0"/>
              <a:t>的入学人数持续快速增长</a:t>
            </a:r>
            <a:r>
              <a:rPr lang="zh-CN" altLang="en-US" sz="2000" dirty="0" smtClean="0"/>
              <a:t>。</a:t>
            </a:r>
            <a:endParaRPr lang="en-US" altLang="zh-CN" sz="2000" dirty="0"/>
          </a:p>
          <a:p>
            <a:pPr>
              <a:lnSpc>
                <a:spcPct val="150000"/>
              </a:lnSpc>
            </a:pPr>
            <a:r>
              <a:rPr lang="en-US" altLang="zh-CN" sz="2000" dirty="0" smtClean="0"/>
              <a:t>	</a:t>
            </a:r>
            <a:r>
              <a:rPr lang="zh-CN" altLang="en-US" sz="2000" dirty="0" smtClean="0"/>
              <a:t>然而</a:t>
            </a:r>
            <a:r>
              <a:rPr lang="zh-CN" altLang="en-US" sz="2000" dirty="0"/>
              <a:t>，这些学生成功获得大学文凭的概率仍然很渺茫</a:t>
            </a:r>
            <a:r>
              <a:rPr lang="en-US" altLang="zh-CN" sz="2000" dirty="0"/>
              <a:t>:76%</a:t>
            </a:r>
            <a:r>
              <a:rPr lang="zh-CN" altLang="en-US" sz="2000" dirty="0"/>
              <a:t>的低收入家庭学生在</a:t>
            </a:r>
            <a:r>
              <a:rPr lang="en-US" altLang="zh-CN" sz="2000" dirty="0"/>
              <a:t>6</a:t>
            </a:r>
            <a:r>
              <a:rPr lang="zh-CN" altLang="en-US" sz="2000" dirty="0"/>
              <a:t>年内没有获得学士学位，</a:t>
            </a:r>
            <a:r>
              <a:rPr lang="en-US" altLang="zh-CN" sz="2000" dirty="0"/>
              <a:t>89%</a:t>
            </a:r>
            <a:r>
              <a:rPr lang="zh-CN" altLang="en-US" sz="2000" dirty="0"/>
              <a:t>的</a:t>
            </a:r>
            <a:r>
              <a:rPr lang="zh-CN" altLang="en-US" sz="2000" b="1" dirty="0">
                <a:solidFill>
                  <a:srgbClr val="FF0000"/>
                </a:solidFill>
              </a:rPr>
              <a:t>低收入家庭</a:t>
            </a:r>
            <a:r>
              <a:rPr lang="zh-CN" altLang="en-US" sz="2000" dirty="0"/>
              <a:t>或</a:t>
            </a:r>
            <a:r>
              <a:rPr lang="zh-CN" altLang="en-US" sz="2000" b="1" dirty="0">
                <a:solidFill>
                  <a:srgbClr val="FF0000"/>
                </a:solidFill>
              </a:rPr>
              <a:t>第一代学生</a:t>
            </a:r>
            <a:r>
              <a:rPr lang="zh-CN" altLang="en-US" sz="2000" dirty="0"/>
              <a:t>未能在</a:t>
            </a:r>
            <a:r>
              <a:rPr lang="en-US" altLang="zh-CN" sz="2000" dirty="0"/>
              <a:t>6</a:t>
            </a:r>
            <a:r>
              <a:rPr lang="zh-CN" altLang="en-US" sz="2000" dirty="0"/>
              <a:t>年内完成学士学位。研究还表明，</a:t>
            </a:r>
            <a:r>
              <a:rPr lang="zh-CN" altLang="en-US" sz="2000" b="1" dirty="0">
                <a:solidFill>
                  <a:srgbClr val="FF0000"/>
                </a:solidFill>
              </a:rPr>
              <a:t>低收入家庭</a:t>
            </a:r>
            <a:r>
              <a:rPr lang="zh-CN" altLang="en-US" sz="2000" dirty="0"/>
              <a:t>或</a:t>
            </a:r>
            <a:r>
              <a:rPr lang="zh-CN" altLang="en-US" sz="2000" b="1" dirty="0">
                <a:solidFill>
                  <a:srgbClr val="FF0000"/>
                </a:solidFill>
              </a:rPr>
              <a:t>第一代</a:t>
            </a:r>
            <a:r>
              <a:rPr lang="zh-CN" altLang="en-US" sz="2000" dirty="0"/>
              <a:t>的学生在开学第一年辍学的概率高达</a:t>
            </a:r>
            <a:r>
              <a:rPr lang="en-US" altLang="zh-CN" sz="2000" dirty="0"/>
              <a:t>66.6%</a:t>
            </a:r>
            <a:r>
              <a:rPr lang="zh-CN" altLang="en-US" sz="2000" dirty="0"/>
              <a:t>，所以这段</a:t>
            </a:r>
            <a:r>
              <a:rPr lang="zh-CN" altLang="en-US" sz="2000" dirty="0" smtClean="0"/>
              <a:t>时期（指第一年）尤为</a:t>
            </a:r>
            <a:r>
              <a:rPr lang="zh-CN" altLang="en-US" sz="2000" dirty="0"/>
              <a:t>重要</a:t>
            </a:r>
            <a:r>
              <a:rPr lang="zh-CN" altLang="en-US" sz="2000" dirty="0" smtClean="0"/>
              <a:t>。</a:t>
            </a:r>
            <a:endParaRPr lang="en-US" altLang="zh-C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4690" y="1644896"/>
            <a:ext cx="10309555" cy="3323987"/>
          </a:xfrm>
          <a:prstGeom prst="rect">
            <a:avLst/>
          </a:prstGeom>
        </p:spPr>
        <p:txBody>
          <a:bodyPr wrap="square">
            <a:spAutoFit/>
          </a:bodyPr>
          <a:lstStyle/>
          <a:p>
            <a:pPr>
              <a:lnSpc>
                <a:spcPct val="150000"/>
              </a:lnSpc>
            </a:pPr>
            <a:r>
              <a:rPr lang="en-US" altLang="zh-CN" sz="2000" dirty="0" smtClean="0"/>
              <a:t>	</a:t>
            </a:r>
            <a:r>
              <a:rPr lang="zh-CN" altLang="zh-CN" sz="2000" dirty="0" smtClean="0"/>
              <a:t>令人</a:t>
            </a:r>
            <a:r>
              <a:rPr lang="zh-CN" altLang="zh-CN" sz="2000" dirty="0"/>
              <a:t>惊讶的是，低收入学生的辍学率会更高</a:t>
            </a:r>
            <a:r>
              <a:rPr lang="zh-CN" altLang="en-US" sz="2000" dirty="0"/>
              <a:t>，</a:t>
            </a:r>
            <a:r>
              <a:rPr lang="zh-CN" altLang="zh-CN" sz="2000" dirty="0"/>
              <a:t>即使学生具备成为一名成功和有效的学生所必需的学术技能和物质</a:t>
            </a:r>
            <a:r>
              <a:rPr lang="zh-CN" altLang="zh-CN" sz="2000" dirty="0" smtClean="0"/>
              <a:t>资源</a:t>
            </a:r>
            <a:r>
              <a:rPr lang="zh-CN" altLang="en-US" sz="2000" dirty="0" smtClean="0"/>
              <a:t>。</a:t>
            </a:r>
            <a:r>
              <a:rPr lang="zh-CN" altLang="en-US" sz="2000" dirty="0"/>
              <a:t>究其原因是因为他们没有正确的树立正确的自我形象，即他们现在的身份是大学生</a:t>
            </a:r>
            <a:r>
              <a:rPr lang="zh-CN" altLang="en-US" sz="2000" dirty="0" smtClean="0"/>
              <a:t>。</a:t>
            </a:r>
            <a:endParaRPr lang="en-US" altLang="zh-CN" sz="2000" dirty="0"/>
          </a:p>
          <a:p>
            <a:pPr>
              <a:lnSpc>
                <a:spcPct val="150000"/>
              </a:lnSpc>
            </a:pPr>
            <a:r>
              <a:rPr lang="en-US" altLang="zh-CN" sz="2000" dirty="0"/>
              <a:t>	</a:t>
            </a:r>
            <a:r>
              <a:rPr lang="zh-CN" altLang="en-US" sz="2000" dirty="0" smtClean="0"/>
              <a:t>但</a:t>
            </a:r>
            <a:r>
              <a:rPr lang="zh-CN" altLang="en-US" sz="2000" dirty="0"/>
              <a:t>也有调查表明，那些声称自己的大学是自己当初的选择的学生更有可能在学校表现良好，因为他们有着明确的目标，并懂得将自己当前的情况与自己的未来联系起来，找到一个符合结果的选择。因此，对于一个学生来说，成功的过渡第一学年，并认清自己是一名大学生，并采取符合这种身份的行动，这对于渡过大学生活至关重要。</a:t>
            </a:r>
            <a:endParaRPr lang="zh-CN" altLang="en-US" sz="2000" dirty="0"/>
          </a:p>
        </p:txBody>
      </p:sp>
      <p:sp>
        <p:nvSpPr>
          <p:cNvPr id="7" name="文本框 6"/>
          <p:cNvSpPr txBox="1"/>
          <p:nvPr/>
        </p:nvSpPr>
        <p:spPr>
          <a:xfrm>
            <a:off x="442568" y="398037"/>
            <a:ext cx="3505318" cy="646331"/>
          </a:xfrm>
          <a:prstGeom prst="rect">
            <a:avLst/>
          </a:prstGeom>
          <a:noFill/>
        </p:spPr>
        <p:txBody>
          <a:bodyPr wrap="square" rtlCol="0">
            <a:spAutoFit/>
          </a:bodyPr>
          <a:lstStyle/>
          <a:p>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概述 </a:t>
            </a:r>
            <a:r>
              <a:rPr lang="en-US" altLang="zh-CN"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 </a:t>
            </a:r>
            <a:r>
              <a:rPr lang="zh-CN" altLang="en-US" dirty="0">
                <a:solidFill>
                  <a:schemeClr val="tx1">
                    <a:lumMod val="75000"/>
                    <a:lumOff val="25000"/>
                  </a:schemeClr>
                </a:solidFill>
                <a:ea typeface="汉仪特细等线简" panose="02010604000101010101" pitchFamily="2" charset="-122"/>
              </a:rPr>
              <a:t>大学生</a:t>
            </a:r>
            <a:r>
              <a:rPr lang="zh-CN" altLang="en-US" dirty="0">
                <a:solidFill>
                  <a:schemeClr val="tx1">
                    <a:lumMod val="75000"/>
                    <a:lumOff val="25000"/>
                  </a:schemeClr>
                </a:solidFill>
                <a:latin typeface="汉仪特细等线简" panose="02010604000101010101" pitchFamily="2" charset="-122"/>
                <a:ea typeface="汉仪特细等线简" panose="02010604000101010101" pitchFamily="2" charset="-122"/>
              </a:rPr>
              <a:t>背景介绍</a:t>
            </a:r>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cxnSp>
        <p:nvCxnSpPr>
          <p:cNvPr id="8" name="直接连接符 7"/>
          <p:cNvCxnSpPr/>
          <p:nvPr/>
        </p:nvCxnSpPr>
        <p:spPr>
          <a:xfrm>
            <a:off x="174664" y="1083586"/>
            <a:ext cx="3409784"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42568" y="398037"/>
            <a:ext cx="4590290" cy="646331"/>
          </a:xfrm>
          <a:prstGeom prst="rect">
            <a:avLst/>
          </a:prstGeom>
          <a:noFill/>
        </p:spPr>
        <p:txBody>
          <a:bodyPr wrap="square" rtlCol="0">
            <a:spAutoFit/>
          </a:bodyPr>
          <a:lstStyle/>
          <a:p>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概述 </a:t>
            </a:r>
            <a:r>
              <a:rPr lang="en-US" altLang="zh-CN"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 </a:t>
            </a:r>
            <a:r>
              <a:rPr lang="zh-CN" altLang="en-US" dirty="0">
                <a:solidFill>
                  <a:schemeClr val="tx1">
                    <a:lumMod val="75000"/>
                    <a:lumOff val="25000"/>
                  </a:schemeClr>
                </a:solidFill>
                <a:ea typeface="汉仪特细等线简" panose="02010604000101010101" pitchFamily="2" charset="-122"/>
              </a:rPr>
              <a:t>社交媒体对大学生的影响</a:t>
            </a:r>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cxnSp>
        <p:nvCxnSpPr>
          <p:cNvPr id="8" name="直接连接符 7"/>
          <p:cNvCxnSpPr/>
          <p:nvPr/>
        </p:nvCxnSpPr>
        <p:spPr>
          <a:xfrm>
            <a:off x="174664" y="1083586"/>
            <a:ext cx="3409784"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4"/>
          <p:cNvSpPr txBox="1"/>
          <p:nvPr/>
        </p:nvSpPr>
        <p:spPr>
          <a:xfrm>
            <a:off x="478767" y="1083586"/>
            <a:ext cx="9691421" cy="35548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000"/>
              </a:lnSpc>
            </a:pPr>
            <a:r>
              <a:rPr lang="zh-CN" altLang="en-US" sz="2000" dirty="0"/>
              <a:t> </a:t>
            </a:r>
            <a:r>
              <a:rPr lang="en-US" altLang="zh-CN" sz="2000" dirty="0"/>
              <a:t>	</a:t>
            </a:r>
            <a:endParaRPr lang="en-US" altLang="zh-CN" sz="2000" dirty="0" smtClean="0"/>
          </a:p>
          <a:p>
            <a:pPr>
              <a:lnSpc>
                <a:spcPts val="3000"/>
              </a:lnSpc>
            </a:pPr>
            <a:endParaRPr lang="en-US" altLang="zh-CN" sz="2000" dirty="0"/>
          </a:p>
          <a:p>
            <a:pPr>
              <a:lnSpc>
                <a:spcPts val="3000"/>
              </a:lnSpc>
            </a:pPr>
            <a:r>
              <a:rPr lang="en-US" altLang="zh-CN" sz="2000" dirty="0" smtClean="0"/>
              <a:t>	</a:t>
            </a:r>
            <a:r>
              <a:rPr lang="zh-CN" altLang="en-US" sz="2000" dirty="0" smtClean="0"/>
              <a:t>社交</a:t>
            </a:r>
            <a:r>
              <a:rPr lang="zh-CN" altLang="en-US" sz="2000" dirty="0"/>
              <a:t>媒体平台为用户提供了一个表达身份信息的平台，并且这个平台可能会影响我们对自己的看法以及他人对自己的看法。与此同时，社交媒体可以为那些需要进行角色转换的个体提供一个支持的平台、提供一个参与适应行为的渠道，这包括两个组成部分</a:t>
            </a:r>
            <a:r>
              <a:rPr lang="en-US" altLang="zh-CN" sz="2000" dirty="0" smtClean="0"/>
              <a:t>:</a:t>
            </a:r>
            <a:endParaRPr lang="en-US" altLang="zh-CN" sz="2000" dirty="0" smtClean="0"/>
          </a:p>
          <a:p>
            <a:pPr>
              <a:lnSpc>
                <a:spcPts val="3000"/>
              </a:lnSpc>
            </a:pPr>
            <a:r>
              <a:rPr lang="en-US" altLang="zh-CN" sz="2000" dirty="0" smtClean="0"/>
              <a:t>	1</a:t>
            </a:r>
            <a:r>
              <a:rPr lang="zh-CN" altLang="en-US" sz="2000" dirty="0" smtClean="0"/>
              <a:t>、对</a:t>
            </a:r>
            <a:r>
              <a:rPr lang="zh-CN" altLang="en-US" sz="2000" dirty="0"/>
              <a:t>自身身份的</a:t>
            </a:r>
            <a:r>
              <a:rPr lang="zh-CN" altLang="en-US" sz="2000" dirty="0" smtClean="0"/>
              <a:t>探索</a:t>
            </a:r>
            <a:r>
              <a:rPr lang="en-US" altLang="zh-CN" sz="2000" dirty="0" smtClean="0"/>
              <a:t>(identity exploration)</a:t>
            </a:r>
            <a:r>
              <a:rPr lang="zh-CN" altLang="en-US" sz="2000" dirty="0" smtClean="0"/>
              <a:t> </a:t>
            </a:r>
            <a:endParaRPr lang="en-US" altLang="zh-CN" sz="2000" dirty="0" smtClean="0"/>
          </a:p>
          <a:p>
            <a:pPr>
              <a:lnSpc>
                <a:spcPts val="3000"/>
              </a:lnSpc>
            </a:pPr>
            <a:r>
              <a:rPr lang="en-US" altLang="zh-CN" sz="2000" dirty="0" smtClean="0"/>
              <a:t>	2</a:t>
            </a:r>
            <a:r>
              <a:rPr lang="zh-CN" altLang="en-US" sz="2000" dirty="0" smtClean="0"/>
              <a:t>、对</a:t>
            </a:r>
            <a:r>
              <a:rPr lang="zh-CN" altLang="en-US" sz="2000" dirty="0"/>
              <a:t>自己学生身份的</a:t>
            </a:r>
            <a:r>
              <a:rPr lang="zh-CN" altLang="en-US" sz="2000" dirty="0" smtClean="0"/>
              <a:t>确认（</a:t>
            </a:r>
            <a:r>
              <a:rPr lang="en-US" altLang="zh-CN" sz="2000" dirty="0" smtClean="0"/>
              <a:t> identity reaffirmation </a:t>
            </a:r>
            <a:r>
              <a:rPr lang="zh-CN" altLang="en-US" sz="2000" dirty="0" smtClean="0"/>
              <a:t>）</a:t>
            </a:r>
            <a:r>
              <a:rPr lang="en-US" altLang="zh-CN" sz="2000" dirty="0" smtClean="0"/>
              <a:t> </a:t>
            </a:r>
            <a:r>
              <a:rPr lang="zh-CN" altLang="en-US" sz="2000" dirty="0" smtClean="0"/>
              <a:t>。</a:t>
            </a:r>
            <a:endParaRPr lang="zh-CN" altLang="en-US" sz="2000" dirty="0"/>
          </a:p>
          <a:p>
            <a:pPr>
              <a:lnSpc>
                <a:spcPts val="3000"/>
              </a:lnSpc>
            </a:pPr>
            <a:r>
              <a:rPr lang="en-US" altLang="zh-CN" sz="2000" dirty="0"/>
              <a:t>	</a:t>
            </a:r>
            <a:endParaRPr lang="zh-CN" altLang="en-US" sz="2000" dirty="0"/>
          </a:p>
        </p:txBody>
      </p:sp>
      <p:pic>
        <p:nvPicPr>
          <p:cNvPr id="2" name="图片 1"/>
          <p:cNvPicPr>
            <a:picLocks noChangeAspect="1"/>
          </p:cNvPicPr>
          <p:nvPr/>
        </p:nvPicPr>
        <p:blipFill>
          <a:blip r:embed="rId1"/>
          <a:stretch>
            <a:fillRect/>
          </a:stretch>
        </p:blipFill>
        <p:spPr>
          <a:xfrm>
            <a:off x="10217204" y="4773704"/>
            <a:ext cx="1879697" cy="1860646"/>
          </a:xfrm>
          <a:prstGeom prst="rect">
            <a:avLst/>
          </a:prstGeom>
        </p:spPr>
      </p:pic>
      <p:sp>
        <p:nvSpPr>
          <p:cNvPr id="9" name="Freeform 5"/>
          <p:cNvSpPr>
            <a:spLocks noEditPoints="1"/>
          </p:cNvSpPr>
          <p:nvPr/>
        </p:nvSpPr>
        <p:spPr bwMode="auto">
          <a:xfrm>
            <a:off x="10311236" y="6084032"/>
            <a:ext cx="445276" cy="446612"/>
          </a:xfrm>
          <a:custGeom>
            <a:avLst/>
            <a:gdLst>
              <a:gd name="T0" fmla="*/ 0 w 698"/>
              <a:gd name="T1" fmla="*/ 659 h 698"/>
              <a:gd name="T2" fmla="*/ 144 w 698"/>
              <a:gd name="T3" fmla="*/ 659 h 698"/>
              <a:gd name="T4" fmla="*/ 144 w 698"/>
              <a:gd name="T5" fmla="*/ 350 h 698"/>
              <a:gd name="T6" fmla="*/ 0 w 698"/>
              <a:gd name="T7" fmla="*/ 350 h 698"/>
              <a:gd name="T8" fmla="*/ 0 w 698"/>
              <a:gd name="T9" fmla="*/ 659 h 698"/>
              <a:gd name="T10" fmla="*/ 684 w 698"/>
              <a:gd name="T11" fmla="*/ 485 h 698"/>
              <a:gd name="T12" fmla="*/ 698 w 698"/>
              <a:gd name="T13" fmla="*/ 437 h 698"/>
              <a:gd name="T14" fmla="*/ 684 w 698"/>
              <a:gd name="T15" fmla="*/ 388 h 698"/>
              <a:gd name="T16" fmla="*/ 695 w 698"/>
              <a:gd name="T17" fmla="*/ 352 h 698"/>
              <a:gd name="T18" fmla="*/ 673 w 698"/>
              <a:gd name="T19" fmla="*/ 299 h 698"/>
              <a:gd name="T20" fmla="*/ 606 w 698"/>
              <a:gd name="T21" fmla="*/ 272 h 698"/>
              <a:gd name="T22" fmla="*/ 502 w 698"/>
              <a:gd name="T23" fmla="*/ 272 h 698"/>
              <a:gd name="T24" fmla="*/ 420 w 698"/>
              <a:gd name="T25" fmla="*/ 266 h 698"/>
              <a:gd name="T26" fmla="*/ 421 w 698"/>
              <a:gd name="T27" fmla="*/ 263 h 698"/>
              <a:gd name="T28" fmla="*/ 439 w 698"/>
              <a:gd name="T29" fmla="*/ 96 h 698"/>
              <a:gd name="T30" fmla="*/ 336 w 698"/>
              <a:gd name="T31" fmla="*/ 0 h 698"/>
              <a:gd name="T32" fmla="*/ 277 w 698"/>
              <a:gd name="T33" fmla="*/ 17 h 698"/>
              <a:gd name="T34" fmla="*/ 268 w 698"/>
              <a:gd name="T35" fmla="*/ 91 h 698"/>
              <a:gd name="T36" fmla="*/ 275 w 698"/>
              <a:gd name="T37" fmla="*/ 174 h 698"/>
              <a:gd name="T38" fmla="*/ 179 w 698"/>
              <a:gd name="T39" fmla="*/ 354 h 698"/>
              <a:gd name="T40" fmla="*/ 171 w 698"/>
              <a:gd name="T41" fmla="*/ 360 h 698"/>
              <a:gd name="T42" fmla="*/ 171 w 698"/>
              <a:gd name="T43" fmla="*/ 646 h 698"/>
              <a:gd name="T44" fmla="*/ 174 w 698"/>
              <a:gd name="T45" fmla="*/ 651 h 698"/>
              <a:gd name="T46" fmla="*/ 456 w 698"/>
              <a:gd name="T47" fmla="*/ 698 h 698"/>
              <a:gd name="T48" fmla="*/ 606 w 698"/>
              <a:gd name="T49" fmla="*/ 698 h 698"/>
              <a:gd name="T50" fmla="*/ 673 w 698"/>
              <a:gd name="T51" fmla="*/ 672 h 698"/>
              <a:gd name="T52" fmla="*/ 695 w 698"/>
              <a:gd name="T53" fmla="*/ 619 h 698"/>
              <a:gd name="T54" fmla="*/ 684 w 698"/>
              <a:gd name="T55" fmla="*/ 583 h 698"/>
              <a:gd name="T56" fmla="*/ 698 w 698"/>
              <a:gd name="T57" fmla="*/ 534 h 698"/>
              <a:gd name="T58" fmla="*/ 684 w 698"/>
              <a:gd name="T59" fmla="*/ 48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98" h="698">
                <a:moveTo>
                  <a:pt x="0" y="659"/>
                </a:moveTo>
                <a:cubicBezTo>
                  <a:pt x="144" y="659"/>
                  <a:pt x="144" y="659"/>
                  <a:pt x="144" y="659"/>
                </a:cubicBezTo>
                <a:cubicBezTo>
                  <a:pt x="144" y="350"/>
                  <a:pt x="144" y="350"/>
                  <a:pt x="144" y="350"/>
                </a:cubicBezTo>
                <a:cubicBezTo>
                  <a:pt x="0" y="350"/>
                  <a:pt x="0" y="350"/>
                  <a:pt x="0" y="350"/>
                </a:cubicBezTo>
                <a:lnTo>
                  <a:pt x="0" y="659"/>
                </a:lnTo>
                <a:close/>
                <a:moveTo>
                  <a:pt x="684" y="485"/>
                </a:moveTo>
                <a:cubicBezTo>
                  <a:pt x="693" y="473"/>
                  <a:pt x="698" y="457"/>
                  <a:pt x="698" y="437"/>
                </a:cubicBezTo>
                <a:cubicBezTo>
                  <a:pt x="698" y="417"/>
                  <a:pt x="693" y="400"/>
                  <a:pt x="684" y="388"/>
                </a:cubicBezTo>
                <a:cubicBezTo>
                  <a:pt x="691" y="378"/>
                  <a:pt x="695" y="366"/>
                  <a:pt x="695" y="352"/>
                </a:cubicBezTo>
                <a:cubicBezTo>
                  <a:pt x="695" y="332"/>
                  <a:pt x="687" y="313"/>
                  <a:pt x="673" y="299"/>
                </a:cubicBezTo>
                <a:cubicBezTo>
                  <a:pt x="662" y="287"/>
                  <a:pt x="641" y="272"/>
                  <a:pt x="606" y="272"/>
                </a:cubicBezTo>
                <a:cubicBezTo>
                  <a:pt x="502" y="272"/>
                  <a:pt x="502" y="272"/>
                  <a:pt x="502" y="272"/>
                </a:cubicBezTo>
                <a:cubicBezTo>
                  <a:pt x="450" y="272"/>
                  <a:pt x="429" y="268"/>
                  <a:pt x="420" y="266"/>
                </a:cubicBezTo>
                <a:cubicBezTo>
                  <a:pt x="420" y="265"/>
                  <a:pt x="421" y="264"/>
                  <a:pt x="421" y="263"/>
                </a:cubicBezTo>
                <a:cubicBezTo>
                  <a:pt x="427" y="246"/>
                  <a:pt x="439" y="215"/>
                  <a:pt x="439" y="96"/>
                </a:cubicBezTo>
                <a:cubicBezTo>
                  <a:pt x="439" y="63"/>
                  <a:pt x="418" y="0"/>
                  <a:pt x="336" y="0"/>
                </a:cubicBezTo>
                <a:cubicBezTo>
                  <a:pt x="315" y="0"/>
                  <a:pt x="291" y="2"/>
                  <a:pt x="277" y="17"/>
                </a:cubicBezTo>
                <a:cubicBezTo>
                  <a:pt x="261" y="34"/>
                  <a:pt x="264" y="58"/>
                  <a:pt x="268" y="91"/>
                </a:cubicBezTo>
                <a:cubicBezTo>
                  <a:pt x="271" y="113"/>
                  <a:pt x="275" y="140"/>
                  <a:pt x="275" y="174"/>
                </a:cubicBezTo>
                <a:cubicBezTo>
                  <a:pt x="275" y="280"/>
                  <a:pt x="180" y="353"/>
                  <a:pt x="179" y="354"/>
                </a:cubicBezTo>
                <a:cubicBezTo>
                  <a:pt x="171" y="360"/>
                  <a:pt x="171" y="360"/>
                  <a:pt x="171" y="360"/>
                </a:cubicBezTo>
                <a:cubicBezTo>
                  <a:pt x="171" y="646"/>
                  <a:pt x="171" y="646"/>
                  <a:pt x="171" y="646"/>
                </a:cubicBezTo>
                <a:cubicBezTo>
                  <a:pt x="174" y="651"/>
                  <a:pt x="174" y="651"/>
                  <a:pt x="174" y="651"/>
                </a:cubicBezTo>
                <a:cubicBezTo>
                  <a:pt x="182" y="662"/>
                  <a:pt x="224" y="698"/>
                  <a:pt x="456" y="698"/>
                </a:cubicBezTo>
                <a:cubicBezTo>
                  <a:pt x="606" y="698"/>
                  <a:pt x="606" y="698"/>
                  <a:pt x="606" y="698"/>
                </a:cubicBezTo>
                <a:cubicBezTo>
                  <a:pt x="641" y="698"/>
                  <a:pt x="662" y="684"/>
                  <a:pt x="673" y="672"/>
                </a:cubicBezTo>
                <a:cubicBezTo>
                  <a:pt x="687" y="658"/>
                  <a:pt x="695" y="638"/>
                  <a:pt x="695" y="619"/>
                </a:cubicBezTo>
                <a:cubicBezTo>
                  <a:pt x="695" y="605"/>
                  <a:pt x="691" y="592"/>
                  <a:pt x="684" y="583"/>
                </a:cubicBezTo>
                <a:cubicBezTo>
                  <a:pt x="693" y="571"/>
                  <a:pt x="698" y="554"/>
                  <a:pt x="698" y="534"/>
                </a:cubicBezTo>
                <a:cubicBezTo>
                  <a:pt x="698" y="514"/>
                  <a:pt x="693" y="497"/>
                  <a:pt x="684" y="48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42568" y="398037"/>
            <a:ext cx="4590290" cy="646331"/>
          </a:xfrm>
          <a:prstGeom prst="rect">
            <a:avLst/>
          </a:prstGeom>
          <a:noFill/>
        </p:spPr>
        <p:txBody>
          <a:bodyPr wrap="square" rtlCol="0">
            <a:spAutoFit/>
          </a:bodyPr>
          <a:lstStyle/>
          <a:p>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概述 </a:t>
            </a:r>
            <a:r>
              <a:rPr lang="en-US" altLang="zh-CN"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 </a:t>
            </a:r>
            <a:r>
              <a:rPr lang="zh-CN" altLang="en-US" dirty="0">
                <a:solidFill>
                  <a:schemeClr val="tx1">
                    <a:lumMod val="75000"/>
                    <a:lumOff val="25000"/>
                  </a:schemeClr>
                </a:solidFill>
                <a:ea typeface="汉仪特细等线简" panose="02010604000101010101" pitchFamily="2" charset="-122"/>
              </a:rPr>
              <a:t>社交媒体对大学生的影响</a:t>
            </a:r>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cxnSp>
        <p:nvCxnSpPr>
          <p:cNvPr id="8" name="直接连接符 7"/>
          <p:cNvCxnSpPr/>
          <p:nvPr/>
        </p:nvCxnSpPr>
        <p:spPr>
          <a:xfrm>
            <a:off x="174664" y="1083586"/>
            <a:ext cx="3409784"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4"/>
          <p:cNvSpPr txBox="1"/>
          <p:nvPr/>
        </p:nvSpPr>
        <p:spPr>
          <a:xfrm>
            <a:off x="1269599" y="1635522"/>
            <a:ext cx="9691421" cy="386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000"/>
              </a:lnSpc>
            </a:pPr>
            <a:r>
              <a:rPr lang="zh-CN" altLang="en-US" sz="2000" dirty="0"/>
              <a:t> </a:t>
            </a:r>
            <a:r>
              <a:rPr lang="en-US" altLang="zh-CN" sz="2000" dirty="0"/>
              <a:t>	</a:t>
            </a:r>
            <a:r>
              <a:rPr lang="zh-CN" altLang="en-US" sz="2000" dirty="0" smtClean="0"/>
              <a:t>在</a:t>
            </a:r>
            <a:r>
              <a:rPr lang="zh-CN" altLang="en-US" sz="2000" dirty="0"/>
              <a:t>本研究中，作者研究了来自弱势群体的大学生在大学一年级和进入校园之前如何使用社交媒体关注自身学生身份的转换问题。大量研究表明，其实绝大部分的大学生都会使用社交媒体在网上获取相关的资料，比如我应该选择哪一门专业？我应该如何更好的学习高等</a:t>
            </a:r>
            <a:r>
              <a:rPr lang="zh-CN" altLang="en-US" sz="2000" dirty="0" smtClean="0"/>
              <a:t>数学？我应该选择哪一个老师？等等</a:t>
            </a:r>
            <a:r>
              <a:rPr lang="zh-CN" altLang="en-US" sz="2000" dirty="0"/>
              <a:t>。但是</a:t>
            </a:r>
            <a:r>
              <a:rPr lang="zh-CN" altLang="en-US" sz="2000" dirty="0" smtClean="0"/>
              <a:t>对于来自弱势背景的</a:t>
            </a:r>
            <a:r>
              <a:rPr lang="zh-CN" altLang="en-US" sz="2000" dirty="0"/>
              <a:t>学生来说，这种信息的获取途径对他们来说可能还比较</a:t>
            </a:r>
            <a:r>
              <a:rPr lang="zh-CN" altLang="en-US" sz="2000" dirty="0" smtClean="0"/>
              <a:t>陌生，</a:t>
            </a:r>
            <a:r>
              <a:rPr lang="zh-CN" altLang="zh-CN" sz="2000" dirty="0"/>
              <a:t>尤其是在大学转型过程中</a:t>
            </a:r>
            <a:r>
              <a:rPr lang="zh-CN" altLang="en-US" sz="2000" dirty="0" smtClean="0"/>
              <a:t>。</a:t>
            </a:r>
            <a:endParaRPr lang="en-US" altLang="zh-CN" sz="2000" dirty="0"/>
          </a:p>
          <a:p>
            <a:pPr>
              <a:lnSpc>
                <a:spcPts val="3000"/>
              </a:lnSpc>
            </a:pPr>
            <a:r>
              <a:rPr lang="en-US" altLang="zh-CN" sz="2000" dirty="0"/>
              <a:t>	</a:t>
            </a:r>
            <a:r>
              <a:rPr lang="zh-CN" altLang="en-US" sz="2000" dirty="0"/>
              <a:t>此外，以往的研究往往关注的都是传统大学生如何利用社交媒体，因此可能无法涵盖到来自低收入家庭和少数肤色学生的经历；他们可能需要更多的学术资源与社会支持才能留在大学，并获得学位。</a:t>
            </a:r>
            <a:endParaRPr lang="en-US" altLang="zh-CN" sz="2000" dirty="0"/>
          </a:p>
          <a:p>
            <a:endParaRPr lang="zh-CN" altLang="en-US" sz="2000" dirty="0"/>
          </a:p>
        </p:txBody>
      </p:sp>
      <p:pic>
        <p:nvPicPr>
          <p:cNvPr id="2" name="图片 1"/>
          <p:cNvPicPr>
            <a:picLocks noChangeAspect="1"/>
          </p:cNvPicPr>
          <p:nvPr/>
        </p:nvPicPr>
        <p:blipFill>
          <a:blip r:embed="rId1"/>
          <a:stretch>
            <a:fillRect/>
          </a:stretch>
        </p:blipFill>
        <p:spPr>
          <a:xfrm>
            <a:off x="10217204" y="4773704"/>
            <a:ext cx="1879697" cy="1860646"/>
          </a:xfrm>
          <a:prstGeom prst="rect">
            <a:avLst/>
          </a:prstGeom>
        </p:spPr>
      </p:pic>
      <p:sp>
        <p:nvSpPr>
          <p:cNvPr id="9" name="Freeform 5"/>
          <p:cNvSpPr>
            <a:spLocks noEditPoints="1"/>
          </p:cNvSpPr>
          <p:nvPr/>
        </p:nvSpPr>
        <p:spPr bwMode="auto">
          <a:xfrm>
            <a:off x="10311236" y="6084032"/>
            <a:ext cx="445276" cy="446612"/>
          </a:xfrm>
          <a:custGeom>
            <a:avLst/>
            <a:gdLst>
              <a:gd name="T0" fmla="*/ 0 w 698"/>
              <a:gd name="T1" fmla="*/ 659 h 698"/>
              <a:gd name="T2" fmla="*/ 144 w 698"/>
              <a:gd name="T3" fmla="*/ 659 h 698"/>
              <a:gd name="T4" fmla="*/ 144 w 698"/>
              <a:gd name="T5" fmla="*/ 350 h 698"/>
              <a:gd name="T6" fmla="*/ 0 w 698"/>
              <a:gd name="T7" fmla="*/ 350 h 698"/>
              <a:gd name="T8" fmla="*/ 0 w 698"/>
              <a:gd name="T9" fmla="*/ 659 h 698"/>
              <a:gd name="T10" fmla="*/ 684 w 698"/>
              <a:gd name="T11" fmla="*/ 485 h 698"/>
              <a:gd name="T12" fmla="*/ 698 w 698"/>
              <a:gd name="T13" fmla="*/ 437 h 698"/>
              <a:gd name="T14" fmla="*/ 684 w 698"/>
              <a:gd name="T15" fmla="*/ 388 h 698"/>
              <a:gd name="T16" fmla="*/ 695 w 698"/>
              <a:gd name="T17" fmla="*/ 352 h 698"/>
              <a:gd name="T18" fmla="*/ 673 w 698"/>
              <a:gd name="T19" fmla="*/ 299 h 698"/>
              <a:gd name="T20" fmla="*/ 606 w 698"/>
              <a:gd name="T21" fmla="*/ 272 h 698"/>
              <a:gd name="T22" fmla="*/ 502 w 698"/>
              <a:gd name="T23" fmla="*/ 272 h 698"/>
              <a:gd name="T24" fmla="*/ 420 w 698"/>
              <a:gd name="T25" fmla="*/ 266 h 698"/>
              <a:gd name="T26" fmla="*/ 421 w 698"/>
              <a:gd name="T27" fmla="*/ 263 h 698"/>
              <a:gd name="T28" fmla="*/ 439 w 698"/>
              <a:gd name="T29" fmla="*/ 96 h 698"/>
              <a:gd name="T30" fmla="*/ 336 w 698"/>
              <a:gd name="T31" fmla="*/ 0 h 698"/>
              <a:gd name="T32" fmla="*/ 277 w 698"/>
              <a:gd name="T33" fmla="*/ 17 h 698"/>
              <a:gd name="T34" fmla="*/ 268 w 698"/>
              <a:gd name="T35" fmla="*/ 91 h 698"/>
              <a:gd name="T36" fmla="*/ 275 w 698"/>
              <a:gd name="T37" fmla="*/ 174 h 698"/>
              <a:gd name="T38" fmla="*/ 179 w 698"/>
              <a:gd name="T39" fmla="*/ 354 h 698"/>
              <a:gd name="T40" fmla="*/ 171 w 698"/>
              <a:gd name="T41" fmla="*/ 360 h 698"/>
              <a:gd name="T42" fmla="*/ 171 w 698"/>
              <a:gd name="T43" fmla="*/ 646 h 698"/>
              <a:gd name="T44" fmla="*/ 174 w 698"/>
              <a:gd name="T45" fmla="*/ 651 h 698"/>
              <a:gd name="T46" fmla="*/ 456 w 698"/>
              <a:gd name="T47" fmla="*/ 698 h 698"/>
              <a:gd name="T48" fmla="*/ 606 w 698"/>
              <a:gd name="T49" fmla="*/ 698 h 698"/>
              <a:gd name="T50" fmla="*/ 673 w 698"/>
              <a:gd name="T51" fmla="*/ 672 h 698"/>
              <a:gd name="T52" fmla="*/ 695 w 698"/>
              <a:gd name="T53" fmla="*/ 619 h 698"/>
              <a:gd name="T54" fmla="*/ 684 w 698"/>
              <a:gd name="T55" fmla="*/ 583 h 698"/>
              <a:gd name="T56" fmla="*/ 698 w 698"/>
              <a:gd name="T57" fmla="*/ 534 h 698"/>
              <a:gd name="T58" fmla="*/ 684 w 698"/>
              <a:gd name="T59" fmla="*/ 48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98" h="698">
                <a:moveTo>
                  <a:pt x="0" y="659"/>
                </a:moveTo>
                <a:cubicBezTo>
                  <a:pt x="144" y="659"/>
                  <a:pt x="144" y="659"/>
                  <a:pt x="144" y="659"/>
                </a:cubicBezTo>
                <a:cubicBezTo>
                  <a:pt x="144" y="350"/>
                  <a:pt x="144" y="350"/>
                  <a:pt x="144" y="350"/>
                </a:cubicBezTo>
                <a:cubicBezTo>
                  <a:pt x="0" y="350"/>
                  <a:pt x="0" y="350"/>
                  <a:pt x="0" y="350"/>
                </a:cubicBezTo>
                <a:lnTo>
                  <a:pt x="0" y="659"/>
                </a:lnTo>
                <a:close/>
                <a:moveTo>
                  <a:pt x="684" y="485"/>
                </a:moveTo>
                <a:cubicBezTo>
                  <a:pt x="693" y="473"/>
                  <a:pt x="698" y="457"/>
                  <a:pt x="698" y="437"/>
                </a:cubicBezTo>
                <a:cubicBezTo>
                  <a:pt x="698" y="417"/>
                  <a:pt x="693" y="400"/>
                  <a:pt x="684" y="388"/>
                </a:cubicBezTo>
                <a:cubicBezTo>
                  <a:pt x="691" y="378"/>
                  <a:pt x="695" y="366"/>
                  <a:pt x="695" y="352"/>
                </a:cubicBezTo>
                <a:cubicBezTo>
                  <a:pt x="695" y="332"/>
                  <a:pt x="687" y="313"/>
                  <a:pt x="673" y="299"/>
                </a:cubicBezTo>
                <a:cubicBezTo>
                  <a:pt x="662" y="287"/>
                  <a:pt x="641" y="272"/>
                  <a:pt x="606" y="272"/>
                </a:cubicBezTo>
                <a:cubicBezTo>
                  <a:pt x="502" y="272"/>
                  <a:pt x="502" y="272"/>
                  <a:pt x="502" y="272"/>
                </a:cubicBezTo>
                <a:cubicBezTo>
                  <a:pt x="450" y="272"/>
                  <a:pt x="429" y="268"/>
                  <a:pt x="420" y="266"/>
                </a:cubicBezTo>
                <a:cubicBezTo>
                  <a:pt x="420" y="265"/>
                  <a:pt x="421" y="264"/>
                  <a:pt x="421" y="263"/>
                </a:cubicBezTo>
                <a:cubicBezTo>
                  <a:pt x="427" y="246"/>
                  <a:pt x="439" y="215"/>
                  <a:pt x="439" y="96"/>
                </a:cubicBezTo>
                <a:cubicBezTo>
                  <a:pt x="439" y="63"/>
                  <a:pt x="418" y="0"/>
                  <a:pt x="336" y="0"/>
                </a:cubicBezTo>
                <a:cubicBezTo>
                  <a:pt x="315" y="0"/>
                  <a:pt x="291" y="2"/>
                  <a:pt x="277" y="17"/>
                </a:cubicBezTo>
                <a:cubicBezTo>
                  <a:pt x="261" y="34"/>
                  <a:pt x="264" y="58"/>
                  <a:pt x="268" y="91"/>
                </a:cubicBezTo>
                <a:cubicBezTo>
                  <a:pt x="271" y="113"/>
                  <a:pt x="275" y="140"/>
                  <a:pt x="275" y="174"/>
                </a:cubicBezTo>
                <a:cubicBezTo>
                  <a:pt x="275" y="280"/>
                  <a:pt x="180" y="353"/>
                  <a:pt x="179" y="354"/>
                </a:cubicBezTo>
                <a:cubicBezTo>
                  <a:pt x="171" y="360"/>
                  <a:pt x="171" y="360"/>
                  <a:pt x="171" y="360"/>
                </a:cubicBezTo>
                <a:cubicBezTo>
                  <a:pt x="171" y="646"/>
                  <a:pt x="171" y="646"/>
                  <a:pt x="171" y="646"/>
                </a:cubicBezTo>
                <a:cubicBezTo>
                  <a:pt x="174" y="651"/>
                  <a:pt x="174" y="651"/>
                  <a:pt x="174" y="651"/>
                </a:cubicBezTo>
                <a:cubicBezTo>
                  <a:pt x="182" y="662"/>
                  <a:pt x="224" y="698"/>
                  <a:pt x="456" y="698"/>
                </a:cubicBezTo>
                <a:cubicBezTo>
                  <a:pt x="606" y="698"/>
                  <a:pt x="606" y="698"/>
                  <a:pt x="606" y="698"/>
                </a:cubicBezTo>
                <a:cubicBezTo>
                  <a:pt x="641" y="698"/>
                  <a:pt x="662" y="684"/>
                  <a:pt x="673" y="672"/>
                </a:cubicBezTo>
                <a:cubicBezTo>
                  <a:pt x="687" y="658"/>
                  <a:pt x="695" y="638"/>
                  <a:pt x="695" y="619"/>
                </a:cubicBezTo>
                <a:cubicBezTo>
                  <a:pt x="695" y="605"/>
                  <a:pt x="691" y="592"/>
                  <a:pt x="684" y="583"/>
                </a:cubicBezTo>
                <a:cubicBezTo>
                  <a:pt x="693" y="571"/>
                  <a:pt x="698" y="554"/>
                  <a:pt x="698" y="534"/>
                </a:cubicBezTo>
                <a:cubicBezTo>
                  <a:pt x="698" y="514"/>
                  <a:pt x="693" y="497"/>
                  <a:pt x="684" y="48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42568" y="398037"/>
            <a:ext cx="4590290" cy="646331"/>
          </a:xfrm>
          <a:prstGeom prst="rect">
            <a:avLst/>
          </a:prstGeom>
          <a:noFill/>
        </p:spPr>
        <p:txBody>
          <a:bodyPr wrap="square" rtlCol="0">
            <a:spAutoFit/>
          </a:bodyPr>
          <a:lstStyle/>
          <a:p>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概述 </a:t>
            </a:r>
            <a:r>
              <a:rPr lang="en-US" altLang="zh-CN"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 </a:t>
            </a:r>
            <a:r>
              <a:rPr lang="zh-CN" altLang="en-US" dirty="0">
                <a:solidFill>
                  <a:schemeClr val="tx1">
                    <a:lumMod val="75000"/>
                    <a:lumOff val="25000"/>
                  </a:schemeClr>
                </a:solidFill>
                <a:ea typeface="汉仪特细等线简" panose="02010604000101010101" pitchFamily="2" charset="-122"/>
              </a:rPr>
              <a:t>社交媒体对大学生的影响</a:t>
            </a:r>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cxnSp>
        <p:nvCxnSpPr>
          <p:cNvPr id="8" name="直接连接符 7"/>
          <p:cNvCxnSpPr/>
          <p:nvPr/>
        </p:nvCxnSpPr>
        <p:spPr>
          <a:xfrm>
            <a:off x="174664" y="1083586"/>
            <a:ext cx="3409784"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10491633" y="4567710"/>
            <a:ext cx="1700367" cy="2290290"/>
          </a:xfrm>
          <a:prstGeom prst="rect">
            <a:avLst/>
          </a:prstGeom>
        </p:spPr>
      </p:pic>
      <p:sp>
        <p:nvSpPr>
          <p:cNvPr id="6" name="文本框 4"/>
          <p:cNvSpPr txBox="1"/>
          <p:nvPr/>
        </p:nvSpPr>
        <p:spPr>
          <a:xfrm>
            <a:off x="1269768" y="1660393"/>
            <a:ext cx="9691421" cy="31700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000"/>
              </a:lnSpc>
            </a:pPr>
            <a:r>
              <a:rPr lang="en-US" altLang="zh-CN" sz="2000" dirty="0"/>
              <a:t>	</a:t>
            </a:r>
            <a:r>
              <a:rPr lang="zh-CN" altLang="en-US" sz="2000" dirty="0"/>
              <a:t>作者</a:t>
            </a:r>
            <a:r>
              <a:rPr lang="zh-CN" altLang="zh-CN" sz="2000" dirty="0" smtClean="0"/>
              <a:t>对</a:t>
            </a:r>
            <a:r>
              <a:rPr lang="zh-CN" altLang="zh-CN" sz="2000" dirty="0"/>
              <a:t>来自低收入家庭的</a:t>
            </a:r>
            <a:r>
              <a:rPr lang="en-US" altLang="zh-CN" sz="2000" dirty="0"/>
              <a:t>31</a:t>
            </a:r>
            <a:r>
              <a:rPr lang="zh-CN" altLang="zh-CN" sz="2000" dirty="0"/>
              <a:t>位一年级大学生进行了半结构访谈，了解他们的一年级经历，社交媒体使用情况以及因特网上大学和大学相关信息的使用情况</a:t>
            </a:r>
            <a:r>
              <a:rPr lang="zh-CN" altLang="zh-CN" sz="2000" dirty="0" smtClean="0"/>
              <a:t>。</a:t>
            </a:r>
            <a:endParaRPr lang="en-US" altLang="zh-CN" sz="2000" dirty="0" smtClean="0"/>
          </a:p>
          <a:p>
            <a:pPr>
              <a:lnSpc>
                <a:spcPts val="3000"/>
              </a:lnSpc>
            </a:pPr>
            <a:r>
              <a:rPr lang="en-US" altLang="zh-CN" sz="2000" dirty="0" smtClean="0"/>
              <a:t>	</a:t>
            </a:r>
            <a:r>
              <a:rPr lang="zh-CN" altLang="en-US" sz="2000" dirty="0" smtClean="0"/>
              <a:t>本文使用可供性镜头</a:t>
            </a:r>
            <a:r>
              <a:rPr lang="en-US" altLang="zh-CN" sz="2000" dirty="0" smtClean="0"/>
              <a:t>(affordance lens)</a:t>
            </a:r>
            <a:r>
              <a:rPr lang="zh-CN" altLang="en-US" sz="2000" dirty="0" smtClean="0"/>
              <a:t>对</a:t>
            </a:r>
            <a:r>
              <a:rPr lang="zh-CN" altLang="en-US" sz="2000" dirty="0"/>
              <a:t>学生数据进行采集，确保我们的见解与其他社交媒体平台的相关性，而</a:t>
            </a:r>
            <a:r>
              <a:rPr lang="zh-CN" altLang="en-US" sz="2000" dirty="0" smtClean="0"/>
              <a:t>不是收集</a:t>
            </a:r>
            <a:r>
              <a:rPr lang="zh-CN" altLang="en-US" sz="2000" dirty="0"/>
              <a:t>学生</a:t>
            </a:r>
            <a:r>
              <a:rPr lang="zh-CN" altLang="en-US" sz="2000" dirty="0" smtClean="0"/>
              <a:t>数据</a:t>
            </a:r>
            <a:r>
              <a:rPr lang="zh-CN" altLang="en-US" sz="2000" dirty="0"/>
              <a:t>时使用的</a:t>
            </a:r>
            <a:r>
              <a:rPr lang="zh-CN" altLang="en-US" sz="2000" dirty="0" smtClean="0"/>
              <a:t>平台，</a:t>
            </a:r>
            <a:r>
              <a:rPr lang="zh-CN" altLang="en-US" sz="2000" dirty="0"/>
              <a:t>以避免“影响”的技术确定性</a:t>
            </a:r>
            <a:r>
              <a:rPr lang="zh-CN" altLang="en-US" sz="2000" dirty="0" smtClean="0"/>
              <a:t>假设（</a:t>
            </a:r>
            <a:r>
              <a:rPr lang="en-US" altLang="zh-CN" sz="2000" dirty="0" smtClean="0"/>
              <a:t>technologically deterministic </a:t>
            </a:r>
            <a:r>
              <a:rPr lang="en-US" altLang="zh-CN" sz="2000" dirty="0"/>
              <a:t>assumptions of “impact”</a:t>
            </a:r>
            <a:r>
              <a:rPr lang="zh-CN" altLang="en-US" sz="2000" dirty="0" smtClean="0"/>
              <a:t>）。从</a:t>
            </a:r>
            <a:r>
              <a:rPr lang="zh-CN" altLang="en-US" sz="2000" dirty="0"/>
              <a:t>数据统计后可以发现：社交媒体能促进学生在的不同角色之间的转换</a:t>
            </a:r>
            <a:r>
              <a:rPr lang="zh-CN" altLang="en-US" sz="2000" dirty="0" smtClean="0"/>
              <a:t>。</a:t>
            </a:r>
            <a:endParaRPr lang="en-US" altLang="zh-CN" sz="2000" dirty="0" smtClean="0"/>
          </a:p>
          <a:p>
            <a:pPr>
              <a:lnSpc>
                <a:spcPts val="3000"/>
              </a:lnSpc>
            </a:pPr>
            <a:endParaRPr lang="en-US" altLang="zh-CN" sz="2400" dirty="0"/>
          </a:p>
          <a:p>
            <a:pPr>
              <a:lnSpc>
                <a:spcPts val="3000"/>
              </a:lnSpc>
            </a:pPr>
            <a:r>
              <a:rPr lang="en-US" altLang="zh-CN" sz="2400" dirty="0" smtClean="0"/>
              <a:t>	</a:t>
            </a:r>
            <a:r>
              <a:rPr lang="zh-CN" altLang="en-US" sz="2400" dirty="0" smtClean="0"/>
              <a:t>那么</a:t>
            </a:r>
            <a:r>
              <a:rPr lang="zh-CN" altLang="en-US" sz="2400" dirty="0"/>
              <a:t>为何说社交媒体能促使学生在不同角色间进行转换呢</a:t>
            </a:r>
            <a:r>
              <a:rPr lang="zh-CN" altLang="en-US" sz="2400" dirty="0" smtClean="0"/>
              <a:t>？</a:t>
            </a:r>
            <a:endParaRPr lang="en-US" altLang="zh-CN" sz="2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42568" y="398037"/>
            <a:ext cx="4590290" cy="646331"/>
          </a:xfrm>
          <a:prstGeom prst="rect">
            <a:avLst/>
          </a:prstGeom>
          <a:noFill/>
        </p:spPr>
        <p:txBody>
          <a:bodyPr wrap="square" rtlCol="0">
            <a:spAutoFit/>
          </a:bodyPr>
          <a:lstStyle/>
          <a:p>
            <a:r>
              <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概述 </a:t>
            </a:r>
            <a:r>
              <a:rPr lang="en-US" altLang="zh-CN" sz="3600" dirty="0">
                <a:solidFill>
                  <a:schemeClr val="tx1">
                    <a:lumMod val="75000"/>
                    <a:lumOff val="25000"/>
                  </a:schemeClr>
                </a:solidFill>
                <a:latin typeface="汉仪特细等线简" panose="02010604000101010101" pitchFamily="2" charset="-122"/>
                <a:ea typeface="汉仪特细等线简" panose="02010604000101010101" pitchFamily="2" charset="-122"/>
              </a:rPr>
              <a:t>– </a:t>
            </a:r>
            <a:r>
              <a:rPr lang="zh-CN" altLang="en-US" dirty="0">
                <a:solidFill>
                  <a:schemeClr val="tx1">
                    <a:lumMod val="75000"/>
                    <a:lumOff val="25000"/>
                  </a:schemeClr>
                </a:solidFill>
                <a:ea typeface="汉仪特细等线简" panose="02010604000101010101" pitchFamily="2" charset="-122"/>
              </a:rPr>
              <a:t>社交媒体对大学生的影响</a:t>
            </a:r>
            <a:endParaRPr lang="zh-CN" altLang="en-US" sz="3600" dirty="0">
              <a:solidFill>
                <a:schemeClr val="tx1">
                  <a:lumMod val="75000"/>
                  <a:lumOff val="25000"/>
                </a:schemeClr>
              </a:solidFill>
              <a:latin typeface="汉仪特细等线简" panose="02010604000101010101" pitchFamily="2" charset="-122"/>
              <a:ea typeface="汉仪特细等线简" panose="02010604000101010101" pitchFamily="2" charset="-122"/>
            </a:endParaRPr>
          </a:p>
        </p:txBody>
      </p:sp>
      <p:cxnSp>
        <p:nvCxnSpPr>
          <p:cNvPr id="8" name="直接连接符 7"/>
          <p:cNvCxnSpPr/>
          <p:nvPr/>
        </p:nvCxnSpPr>
        <p:spPr>
          <a:xfrm>
            <a:off x="174664" y="1083586"/>
            <a:ext cx="3409784"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10491633" y="4567710"/>
            <a:ext cx="1700367" cy="2290290"/>
          </a:xfrm>
          <a:prstGeom prst="rect">
            <a:avLst/>
          </a:prstGeom>
        </p:spPr>
      </p:pic>
      <p:sp>
        <p:nvSpPr>
          <p:cNvPr id="6" name="文本框 4"/>
          <p:cNvSpPr txBox="1"/>
          <p:nvPr/>
        </p:nvSpPr>
        <p:spPr>
          <a:xfrm>
            <a:off x="1154439" y="1388543"/>
            <a:ext cx="9691421" cy="470898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000"/>
              </a:lnSpc>
            </a:pPr>
            <a:r>
              <a:rPr lang="en-US" altLang="zh-CN" sz="2000" dirty="0" smtClean="0"/>
              <a:t>	</a:t>
            </a:r>
            <a:r>
              <a:rPr lang="zh-CN" altLang="en-US" sz="2000" dirty="0" smtClean="0"/>
              <a:t>三</a:t>
            </a:r>
            <a:r>
              <a:rPr lang="zh-CN" altLang="en-US" sz="2000" dirty="0"/>
              <a:t>种类型</a:t>
            </a:r>
            <a:r>
              <a:rPr lang="zh-CN" altLang="en-US" sz="2000" dirty="0" smtClean="0"/>
              <a:t>的</a:t>
            </a:r>
            <a:r>
              <a:rPr lang="en-US" altLang="zh-CN" sz="2000" dirty="0" smtClean="0"/>
              <a:t>affordance</a:t>
            </a:r>
            <a:r>
              <a:rPr lang="zh-CN" altLang="en-US" sz="2000" dirty="0" smtClean="0"/>
              <a:t>（</a:t>
            </a:r>
            <a:r>
              <a:rPr lang="zh-CN" altLang="en-US" sz="2000" dirty="0"/>
              <a:t>可供性</a:t>
            </a:r>
            <a:r>
              <a:rPr lang="zh-CN" altLang="en-US" sz="2000" dirty="0" smtClean="0"/>
              <a:t>）有助于</a:t>
            </a:r>
            <a:r>
              <a:rPr lang="zh-CN" altLang="en-US" sz="2000" dirty="0"/>
              <a:t>学生在社交媒体上开展身份认同</a:t>
            </a:r>
            <a:r>
              <a:rPr lang="zh-CN" altLang="en-US" sz="2000" dirty="0" smtClean="0"/>
              <a:t>工作，</a:t>
            </a:r>
            <a:r>
              <a:rPr lang="zh-CN" altLang="en-US" sz="2000" dirty="0"/>
              <a:t>促使学生在不同角色间进行</a:t>
            </a:r>
            <a:r>
              <a:rPr lang="zh-CN" altLang="en-US" sz="2000" dirty="0" smtClean="0"/>
              <a:t>转换。</a:t>
            </a:r>
            <a:endParaRPr lang="en-US" altLang="zh-CN" sz="2000" dirty="0" smtClean="0"/>
          </a:p>
          <a:p>
            <a:pPr>
              <a:lnSpc>
                <a:spcPts val="3000"/>
              </a:lnSpc>
            </a:pPr>
            <a:r>
              <a:rPr lang="en-US" altLang="zh-CN" sz="2000" dirty="0"/>
              <a:t>	</a:t>
            </a:r>
            <a:r>
              <a:rPr lang="zh-CN" altLang="en-US" sz="2000" dirty="0" smtClean="0"/>
              <a:t>第一</a:t>
            </a:r>
            <a:r>
              <a:rPr lang="zh-CN" altLang="en-US" sz="2000" dirty="0"/>
              <a:t>，联系、信息的持久性和可见性使大学生能够通过发现角色和期望来学习如何成为大学生。</a:t>
            </a:r>
            <a:endParaRPr lang="en-US" altLang="zh-CN" sz="2000" dirty="0"/>
          </a:p>
          <a:p>
            <a:pPr>
              <a:lnSpc>
                <a:spcPts val="3000"/>
              </a:lnSpc>
            </a:pPr>
            <a:r>
              <a:rPr lang="en-US" altLang="zh-CN" sz="2000" dirty="0" smtClean="0"/>
              <a:t>	</a:t>
            </a:r>
            <a:r>
              <a:rPr lang="zh-CN" altLang="en-US" sz="2000" dirty="0" smtClean="0"/>
              <a:t>第二</a:t>
            </a:r>
            <a:r>
              <a:rPr lang="zh-CN" altLang="en-US" sz="2000" dirty="0"/>
              <a:t>，减少线索环境和异步交流渠道可以使学生参与“选择性自我展示”，或者根据他们想要被感知的方式编辑和构建一个以学校为中心的在线大学认同的</a:t>
            </a:r>
            <a:r>
              <a:rPr lang="zh-CN" altLang="en-US" sz="2000" dirty="0" smtClean="0"/>
              <a:t>能力。</a:t>
            </a:r>
            <a:endParaRPr lang="en-US" altLang="zh-CN" sz="2000" dirty="0" smtClean="0"/>
          </a:p>
          <a:p>
            <a:pPr>
              <a:lnSpc>
                <a:spcPts val="3000"/>
              </a:lnSpc>
            </a:pPr>
            <a:r>
              <a:rPr lang="en-US" altLang="zh-CN" sz="2000" dirty="0" smtClean="0"/>
              <a:t>	</a:t>
            </a:r>
            <a:r>
              <a:rPr lang="zh-CN" altLang="en-US" sz="2000" dirty="0" smtClean="0"/>
              <a:t>第三，</a:t>
            </a:r>
            <a:r>
              <a:rPr lang="zh-CN" altLang="zh-CN" sz="2000" dirty="0"/>
              <a:t>现有网络关系的可用性增加了大学生获得重申工作认同的相关社会支持</a:t>
            </a:r>
            <a:r>
              <a:rPr lang="zh-CN" altLang="zh-CN" sz="2000" dirty="0" smtClean="0"/>
              <a:t>。</a:t>
            </a:r>
            <a:endParaRPr lang="en-US" altLang="zh-CN" sz="2000" dirty="0" smtClean="0"/>
          </a:p>
          <a:p>
            <a:pPr>
              <a:lnSpc>
                <a:spcPts val="3000"/>
              </a:lnSpc>
            </a:pPr>
            <a:r>
              <a:rPr lang="en-US" altLang="zh-CN" sz="2000" dirty="0" err="1" smtClean="0"/>
              <a:t>Eg</a:t>
            </a:r>
            <a:r>
              <a:rPr lang="zh-CN" altLang="en-US" sz="2000" dirty="0" smtClean="0"/>
              <a:t>：</a:t>
            </a:r>
            <a:endParaRPr lang="en-US" altLang="zh-CN" sz="2000" dirty="0"/>
          </a:p>
          <a:p>
            <a:pPr marL="285750" indent="-285750">
              <a:lnSpc>
                <a:spcPts val="3000"/>
              </a:lnSpc>
              <a:buFont typeface="Arial" panose="020B0604020202020204" pitchFamily="34" charset="0"/>
              <a:buChar char="•"/>
            </a:pPr>
            <a:r>
              <a:rPr lang="zh-CN" altLang="en-US" sz="2000" dirty="0"/>
              <a:t>像</a:t>
            </a:r>
            <a:r>
              <a:rPr lang="en-US" altLang="zh-CN" sz="2000" dirty="0" err="1"/>
              <a:t>FaceBook</a:t>
            </a:r>
            <a:r>
              <a:rPr lang="zh-CN" altLang="en-US" sz="2000" dirty="0"/>
              <a:t>这样的能让人们很方便的获取到相关的知识，比如如何成为一名大学生。</a:t>
            </a:r>
            <a:endParaRPr lang="en-US" altLang="zh-CN" sz="2000" dirty="0"/>
          </a:p>
          <a:p>
            <a:pPr marL="285750" indent="-285750">
              <a:lnSpc>
                <a:spcPts val="3000"/>
              </a:lnSpc>
              <a:buFont typeface="Arial" panose="020B0604020202020204" pitchFamily="34" charset="0"/>
              <a:buChar char="•"/>
            </a:pPr>
            <a:r>
              <a:rPr lang="zh-CN" altLang="en-US" sz="2000" dirty="0"/>
              <a:t>人们可以在网上表现成自己想成为的样子，与他人交流获得相关知识与技巧。</a:t>
            </a:r>
            <a:endParaRPr lang="en-US" altLang="zh-CN" sz="2000" dirty="0"/>
          </a:p>
          <a:p>
            <a:pPr marL="285750" indent="-285750">
              <a:lnSpc>
                <a:spcPts val="3000"/>
              </a:lnSpc>
              <a:buFont typeface="Arial" panose="020B0604020202020204" pitchFamily="34" charset="0"/>
              <a:buChar char="•"/>
            </a:pPr>
            <a:r>
              <a:rPr lang="zh-CN" altLang="en-US" sz="2000" dirty="0"/>
              <a:t>现有网络关系的实用性使得学生们容易被社会所关注与了解。</a:t>
            </a:r>
            <a:endParaRPr lang="zh-CN" altLang="zh-CN" sz="2000" b="1" dirty="0"/>
          </a:p>
        </p:txBody>
      </p:sp>
    </p:spTree>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8936</Words>
  <Application>WPS 演示</Application>
  <PresentationFormat>宽屏</PresentationFormat>
  <Paragraphs>295</Paragraphs>
  <Slides>32</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Arial</vt:lpstr>
      <vt:lpstr>宋体</vt:lpstr>
      <vt:lpstr>Wingdings</vt:lpstr>
      <vt:lpstr>Franklin Gothic Book</vt:lpstr>
      <vt:lpstr>汉仪特细等线简</vt:lpstr>
      <vt:lpstr>等线</vt:lpstr>
      <vt:lpstr>微软雅黑</vt:lpstr>
      <vt:lpstr>Arial Unicode MS</vt:lpstr>
      <vt:lpstr>等线 Light</vt:lpstr>
      <vt:lpstr>Calibri</vt:lpstr>
      <vt:lpstr>Franklin Gothic Demi Cond</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安</dc:creator>
  <cp:lastModifiedBy>yansicing</cp:lastModifiedBy>
  <cp:revision>163</cp:revision>
  <dcterms:created xsi:type="dcterms:W3CDTF">2016-11-01T13:49:00Z</dcterms:created>
  <dcterms:modified xsi:type="dcterms:W3CDTF">2019-05-02T12:39:42Z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2052-11.1.0.8415</vt:lpwstr>
  </property>
</Properties>
</file>